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6" r:id="rId10"/>
    <p:sldId id="268"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60020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ar-IQ" dirty="0" smtClean="0"/>
              <a:t>انشاء المنظمات الدولية </a:t>
            </a:r>
            <a:r>
              <a:rPr lang="en-US" dirty="0" smtClean="0"/>
              <a:t/>
            </a:r>
            <a:br>
              <a:rPr lang="en-US" dirty="0" smtClean="0"/>
            </a:br>
            <a:r>
              <a:rPr lang="ar-IQ" dirty="0" smtClean="0"/>
              <a:t>الخطوات الواجبة اتخاذها لتاسيس منظمة دولية :</a:t>
            </a:r>
            <a:r>
              <a:rPr lang="en-US" dirty="0" smtClean="0"/>
              <a:t/>
            </a:r>
            <a:br>
              <a:rPr lang="en-US" dirty="0" smtClean="0"/>
            </a:br>
            <a:endParaRPr lang="en-US" dirty="0"/>
          </a:p>
        </p:txBody>
      </p:sp>
      <p:sp>
        <p:nvSpPr>
          <p:cNvPr id="4" name="Content Placeholder 3"/>
          <p:cNvSpPr>
            <a:spLocks noGrp="1"/>
          </p:cNvSpPr>
          <p:nvPr>
            <p:ph sz="half" idx="2"/>
          </p:nvPr>
        </p:nvSpPr>
        <p:spPr>
          <a:xfrm>
            <a:off x="228600" y="1600200"/>
            <a:ext cx="8458200" cy="5029200"/>
          </a:xfrm>
        </p:spPr>
        <p:txBody>
          <a:bodyPr>
            <a:normAutofit fontScale="92500" lnSpcReduction="10000"/>
          </a:bodyPr>
          <a:lstStyle/>
          <a:p>
            <a:pPr algn="r" rtl="1"/>
            <a:r>
              <a:rPr lang="ar-IQ" dirty="0" smtClean="0"/>
              <a:t>اولا: خصائص معاهدة انشاء المنظمة </a:t>
            </a:r>
            <a:endParaRPr lang="en-US" dirty="0" smtClean="0"/>
          </a:p>
          <a:p>
            <a:pPr algn="r" rtl="1"/>
            <a:r>
              <a:rPr lang="ar-IQ" dirty="0" smtClean="0"/>
              <a:t>ثانيا :اجراءات انشاء المنظمة الدولية</a:t>
            </a:r>
            <a:endParaRPr lang="en-US" dirty="0" smtClean="0"/>
          </a:p>
          <a:p>
            <a:pPr algn="r" rtl="1"/>
            <a:r>
              <a:rPr lang="ar-IQ" dirty="0" smtClean="0"/>
              <a:t>ثالثا:الالتزام بالمنظمة بالمنظمة الدولية</a:t>
            </a:r>
            <a:endParaRPr lang="en-US" dirty="0" smtClean="0"/>
          </a:p>
          <a:p>
            <a:pPr algn="r" rtl="1"/>
            <a:r>
              <a:rPr lang="ar-IQ" dirty="0" smtClean="0"/>
              <a:t>رابعا:الانضمام الى المنظمة الدولية </a:t>
            </a:r>
            <a:endParaRPr lang="en-US" dirty="0" smtClean="0"/>
          </a:p>
          <a:p>
            <a:pPr algn="r" rtl="1"/>
            <a:r>
              <a:rPr lang="ar-IQ" dirty="0" smtClean="0"/>
              <a:t>خامسا : مبدا حرية الانضمام الى للمنظمة الدولية </a:t>
            </a:r>
            <a:endParaRPr lang="en-US" dirty="0" smtClean="0"/>
          </a:p>
          <a:p>
            <a:pPr algn="r" rtl="1"/>
            <a:r>
              <a:rPr lang="ar-IQ" dirty="0" smtClean="0"/>
              <a:t>سادسا:ايداع وثائق التصديق والانضمام</a:t>
            </a:r>
            <a:endParaRPr lang="en-US" dirty="0" smtClean="0"/>
          </a:p>
          <a:p>
            <a:pPr algn="r" rtl="1"/>
            <a:r>
              <a:rPr lang="ar-IQ" dirty="0" smtClean="0"/>
              <a:t>سابعا:تسجيل معاهدة انشاء المنظمة الدولية ونشرها</a:t>
            </a:r>
            <a:endParaRPr lang="en-US" dirty="0" smtClean="0"/>
          </a:p>
          <a:p>
            <a:pPr algn="r" rtl="1"/>
            <a:r>
              <a:rPr lang="ar-IQ" dirty="0" smtClean="0"/>
              <a:t>ثامنا : التحفظات</a:t>
            </a:r>
            <a:endParaRPr lang="en-US" dirty="0" smtClean="0"/>
          </a:p>
          <a:p>
            <a:pPr algn="r" rtl="1"/>
            <a:r>
              <a:rPr lang="ar-IQ" dirty="0" smtClean="0"/>
              <a:t>تاسعا : بدء عمل او نشاط المنظمة الدولية  </a:t>
            </a:r>
            <a:endParaRPr lang="en-US" dirty="0" smtClean="0"/>
          </a:p>
          <a:p>
            <a:pPr algn="r" rtl="1"/>
            <a:r>
              <a:rPr lang="ar-IQ" dirty="0" smtClean="0"/>
              <a:t>عاشرا : تعديل احكام المنظمة الدولية </a:t>
            </a:r>
            <a:endParaRPr lang="en-US" dirty="0" smtClean="0"/>
          </a:p>
          <a:p>
            <a:pPr algn="r" rtl="1"/>
            <a:r>
              <a:rPr lang="ar-IQ" dirty="0" smtClean="0"/>
              <a:t>حادى عشر :طبيعة او انواع المنظمات الدولية </a:t>
            </a:r>
            <a:endParaRPr lang="en-US"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additive="base">
                                        <p:cTn id="3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 calcmode="lin" valueType="num">
                                      <p:cBhvr additive="base">
                                        <p:cTn id="3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10" end="10"/>
                                            </p:txEl>
                                          </p:spTgt>
                                        </p:tgtEl>
                                        <p:attrNameLst>
                                          <p:attrName>style.visibility</p:attrName>
                                        </p:attrNameLst>
                                      </p:cBhvr>
                                      <p:to>
                                        <p:strVal val="visible"/>
                                      </p:to>
                                    </p:set>
                                    <p:anim calcmode="lin" valueType="num">
                                      <p:cBhvr additive="base">
                                        <p:cTn id="5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ar-IQ" dirty="0" smtClean="0"/>
              <a:t/>
            </a:r>
            <a:br>
              <a:rPr lang="ar-IQ" dirty="0" smtClean="0"/>
            </a:br>
            <a:r>
              <a:rPr lang="ar-IQ" dirty="0" smtClean="0"/>
              <a:t>-</a:t>
            </a:r>
            <a:r>
              <a:rPr lang="ar-IQ" b="1" dirty="0" smtClean="0"/>
              <a:t>تصديق معاهدة انشاء المنظمة </a:t>
            </a:r>
            <a:r>
              <a:rPr lang="ar-IQ" b="1" dirty="0" smtClean="0"/>
              <a:t>:</a:t>
            </a:r>
            <a:r>
              <a:rPr lang="en-US" dirty="0" smtClean="0"/>
              <a:t/>
            </a:r>
            <a:br>
              <a:rPr lang="en-US" dirty="0" smtClean="0"/>
            </a:br>
            <a:endParaRPr lang="en-US" dirty="0"/>
          </a:p>
        </p:txBody>
      </p:sp>
      <p:sp>
        <p:nvSpPr>
          <p:cNvPr id="4" name="Content Placeholder 3"/>
          <p:cNvSpPr>
            <a:spLocks noGrp="1"/>
          </p:cNvSpPr>
          <p:nvPr>
            <p:ph sz="half" idx="2"/>
          </p:nvPr>
        </p:nvSpPr>
        <p:spPr>
          <a:xfrm>
            <a:off x="533400" y="1600200"/>
            <a:ext cx="8153400" cy="4525963"/>
          </a:xfrm>
        </p:spPr>
        <p:txBody>
          <a:bodyPr/>
          <a:lstStyle/>
          <a:p>
            <a:pPr algn="just" rtl="1"/>
            <a:r>
              <a:rPr lang="ar-IQ" sz="4000" b="1" dirty="0" smtClean="0"/>
              <a:t>يتم </a:t>
            </a:r>
            <a:r>
              <a:rPr lang="ar-IQ" sz="4000" dirty="0" smtClean="0"/>
              <a:t>التصديق على معاهدة انشاء المنظمة اما من قبل السلطة التنفيذية ( الحكومة ) او من قبل السلطة التشريعية  (البرلمان ) او من قبل الاثنين معا , و الحكمة من التصديق هو اعطاء </a:t>
            </a:r>
            <a:r>
              <a:rPr lang="ar-IQ" sz="4000" dirty="0" smtClean="0"/>
              <a:t>فرصة اخرى </a:t>
            </a:r>
            <a:r>
              <a:rPr lang="ar-IQ" sz="4000" dirty="0" smtClean="0"/>
              <a:t>للتفكير جديا بالمنظمة قبل الانضمام  اليها </a:t>
            </a:r>
            <a:endParaRPr lang="en-US" sz="4000" dirty="0" smtClean="0"/>
          </a:p>
          <a:p>
            <a:pPr algn="just" rt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ar-IQ" b="1" dirty="0" smtClean="0"/>
              <a:t/>
            </a:r>
            <a:br>
              <a:rPr lang="ar-IQ" b="1" dirty="0" smtClean="0"/>
            </a:br>
            <a:r>
              <a:rPr lang="ar-IQ" b="1" dirty="0" smtClean="0"/>
              <a:t>-. </a:t>
            </a:r>
            <a:r>
              <a:rPr lang="ar-IQ" b="1" dirty="0" smtClean="0"/>
              <a:t>الانضمام الى المنظمات الدولية </a:t>
            </a:r>
            <a:r>
              <a:rPr lang="ar-IQ" b="1" dirty="0" smtClean="0"/>
              <a:t>:</a:t>
            </a:r>
            <a:r>
              <a:rPr lang="en-US" dirty="0" smtClean="0"/>
              <a:t/>
            </a:r>
            <a:br>
              <a:rPr lang="en-US" dirty="0" smtClean="0"/>
            </a:br>
            <a:endParaRPr lang="en-US" dirty="0"/>
          </a:p>
        </p:txBody>
      </p:sp>
      <p:sp>
        <p:nvSpPr>
          <p:cNvPr id="4" name="Content Placeholder 3"/>
          <p:cNvSpPr>
            <a:spLocks noGrp="1"/>
          </p:cNvSpPr>
          <p:nvPr>
            <p:ph sz="half" idx="2"/>
          </p:nvPr>
        </p:nvSpPr>
        <p:spPr>
          <a:xfrm>
            <a:off x="533400" y="1600200"/>
            <a:ext cx="8153400" cy="4800600"/>
          </a:xfrm>
        </p:spPr>
        <p:txBody>
          <a:bodyPr>
            <a:normAutofit/>
          </a:bodyPr>
          <a:lstStyle/>
          <a:p>
            <a:pPr lvl="0" algn="just" rtl="1"/>
            <a:r>
              <a:rPr lang="ar-IQ" sz="4000" dirty="0" smtClean="0"/>
              <a:t>من طرف الدول الراغبة في الانضمام</a:t>
            </a:r>
            <a:r>
              <a:rPr lang="ar-IQ" sz="4000" b="1" dirty="0" smtClean="0"/>
              <a:t> :</a:t>
            </a:r>
            <a:r>
              <a:rPr lang="ar-IQ" sz="4000" dirty="0" smtClean="0"/>
              <a:t> حيث تخول السلطة التشريعية او التنفيذية  او الاثنين معا  و تكون ذلك حسب دستور البلاد للقيام باجراءات انضمام الى منظمة دولية معينة . </a:t>
            </a:r>
            <a:endParaRPr lang="en-US" sz="4000" dirty="0" smtClean="0"/>
          </a:p>
          <a:p>
            <a:pPr lvl="0" algn="just" rtl="1"/>
            <a:r>
              <a:rPr lang="ar-IQ" sz="4000" dirty="0" smtClean="0"/>
              <a:t>من جهة المنظمة الدولية: ان ميثاق المنظمة الدولية توضح كيفية قبول الاعضاء الجدد من خلال بنودها . </a:t>
            </a:r>
            <a:endParaRPr lang="en-US" sz="4000"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ar-IQ" dirty="0" smtClean="0"/>
              <a:t>اولا :خصائص معاهدة انشاء المنظمة الدولية </a:t>
            </a:r>
            <a:r>
              <a:rPr lang="en-US" dirty="0" smtClean="0"/>
              <a:t/>
            </a:r>
            <a:br>
              <a:rPr lang="en-US" dirty="0" smtClean="0"/>
            </a:br>
            <a:endParaRPr lang="en-US" dirty="0"/>
          </a:p>
        </p:txBody>
      </p:sp>
      <p:sp>
        <p:nvSpPr>
          <p:cNvPr id="4" name="Content Placeholder 3"/>
          <p:cNvSpPr>
            <a:spLocks noGrp="1"/>
          </p:cNvSpPr>
          <p:nvPr>
            <p:ph sz="half" idx="2"/>
          </p:nvPr>
        </p:nvSpPr>
        <p:spPr>
          <a:xfrm>
            <a:off x="457200" y="1600200"/>
            <a:ext cx="8229600" cy="5105400"/>
          </a:xfrm>
        </p:spPr>
        <p:txBody>
          <a:bodyPr>
            <a:normAutofit/>
          </a:bodyPr>
          <a:lstStyle/>
          <a:p>
            <a:pPr algn="r" rtl="1"/>
            <a:r>
              <a:rPr lang="ar-IQ" dirty="0" smtClean="0"/>
              <a:t>ا-انها اتفاق بين  دول مستقلة ذات سيادة , هذه الاتفاقية تلزم  الدول بالقيام بواجباتها تجاه المنظمة فالمعاهدةاو الاتفاق هى التى تنشئ المنظمة الدولية </a:t>
            </a:r>
            <a:endParaRPr lang="en-US" dirty="0" smtClean="0"/>
          </a:p>
          <a:p>
            <a:pPr algn="r" rtl="1"/>
            <a:r>
              <a:rPr lang="ar-IQ" dirty="0" smtClean="0"/>
              <a:t>ب-المنظمة الدولية تنشئ فقط بين الدول المستقلة – ولا يجوز تاسيس منظمة بين المنظمات الدولية او بين دولة ومنظمة دولية</a:t>
            </a:r>
            <a:endParaRPr lang="en-US" dirty="0" smtClean="0"/>
          </a:p>
          <a:p>
            <a:pPr algn="r" rtl="1"/>
            <a:r>
              <a:rPr lang="ar-IQ" dirty="0" smtClean="0"/>
              <a:t>ج—يجب ان تكون الاتفاقية مكتوبة, ولا يجوزعقد الاتفاقيات بشكل شفهى—لان كتابة الاتفاقية تلزم الدول الاعضاء بواجباتها وحقوقها بشكل واضح وصريح—وهو دليل على التزام الدولة بهذه المنظمة  كونها قدمت وثيقة مكتوبة وموقعة من الجهات الرسمية للدولة </a:t>
            </a:r>
            <a:endParaRPr lang="en-US" dirty="0" smtClean="0"/>
          </a:p>
          <a:p>
            <a:pPr algn="r" rtl="1"/>
            <a:r>
              <a:rPr lang="ar-IQ" dirty="0" smtClean="0"/>
              <a:t>د—تسهم معاهدات انشاء المنظمات الدولية في تطوير قواعد القانون الدولى .</a:t>
            </a:r>
            <a:endParaRPr lang="en-US"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heel(1)">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heel(1)">
                                      <p:cBhvr>
                                        <p:cTn id="2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rtl="1"/>
            <a:r>
              <a:rPr lang="ar-IQ" dirty="0" smtClean="0"/>
              <a:t> </a:t>
            </a:r>
            <a:r>
              <a:rPr lang="en-US" dirty="0" smtClean="0"/>
              <a:t/>
            </a:r>
            <a:br>
              <a:rPr lang="en-US" dirty="0" smtClean="0"/>
            </a:br>
            <a:r>
              <a:rPr lang="ar-IQ" dirty="0" smtClean="0"/>
              <a:t>ثانيا : اجراءات انشاء المنظمة الدولية </a:t>
            </a:r>
            <a:r>
              <a:rPr lang="en-US" dirty="0" smtClean="0"/>
              <a:t/>
            </a:r>
            <a:br>
              <a:rPr lang="en-US" dirty="0" smtClean="0"/>
            </a:br>
            <a:endParaRPr lang="en-US" dirty="0"/>
          </a:p>
        </p:txBody>
      </p:sp>
      <p:sp>
        <p:nvSpPr>
          <p:cNvPr id="4" name="Content Placeholder 3"/>
          <p:cNvSpPr>
            <a:spLocks noGrp="1"/>
          </p:cNvSpPr>
          <p:nvPr>
            <p:ph sz="half" idx="2"/>
          </p:nvPr>
        </p:nvSpPr>
        <p:spPr>
          <a:xfrm>
            <a:off x="457200" y="1600200"/>
            <a:ext cx="8229600" cy="4525963"/>
          </a:xfrm>
        </p:spPr>
        <p:txBody>
          <a:bodyPr>
            <a:normAutofit fontScale="77500" lnSpcReduction="20000"/>
          </a:bodyPr>
          <a:lstStyle/>
          <a:p>
            <a:pPr algn="r" rtl="1"/>
            <a:r>
              <a:rPr lang="ar-IQ" sz="3400" dirty="0" smtClean="0"/>
              <a:t>- اذا ارادت مجموعة من الدول ذات مصالح مشتركة انشاء منظمة دولية بينهما ,تتصل وزارات الخارجية لهذه الدول مع بعضها البعض , وفي حال التوصل تلك الدول على موافقات مبدئية لتكوين المنظمة يتم الاتفاق على تحديد دولة معينة من الدول المتفاوضة ليعقد المفاوضات ليعقد فيها موتمر دولي لانشاء هذه المنظمة. </a:t>
            </a:r>
            <a:endParaRPr lang="en-US" sz="3400" dirty="0" smtClean="0"/>
          </a:p>
          <a:p>
            <a:pPr algn="r" rtl="1"/>
            <a:r>
              <a:rPr lang="ar-IQ" sz="3400" dirty="0" smtClean="0"/>
              <a:t>- وتقوم الدول المعينة بتشكيل وفود رسمية ترسل الى الاجتماع مزودين بتفوض من قبل سلطات المختصة للدولة . واثناء الاجتماع تقدم كل دولة و وثيقة التفويض  وزارة الخارجية للدول المضيفة للموتمر.</a:t>
            </a:r>
            <a:endParaRPr lang="en-US" sz="3400" dirty="0" smtClean="0"/>
          </a:p>
          <a:p>
            <a:pPr algn="r" rtl="1"/>
            <a:r>
              <a:rPr lang="ar-IQ" sz="3400" dirty="0" smtClean="0"/>
              <a:t>- تعرف التفويض : عبارة عن  وثيقة صادرة عن السلطة المختصة في الدول المعينة , بتعيين شخص او اشخاص لتمثيل الدولة في المفاوضات </a:t>
            </a:r>
            <a:endParaRPr lang="en-US" sz="3400" dirty="0" smtClean="0"/>
          </a:p>
          <a:p>
            <a:pPr algn="r" rtl="1"/>
            <a:r>
              <a:rPr lang="ar-IQ" sz="3400" dirty="0" smtClean="0"/>
              <a:t>-  عندما يصل جميع الاطرف الى اتفاقية لانشاء المنظمة يعقد موتمر دولى بين الدول الراغبة في الدخول هذه المنظمة ويتم الاتفاق على تاسيس المنظمة </a:t>
            </a:r>
            <a:endParaRPr lang="en-US" sz="3400" dirty="0" smtClean="0"/>
          </a:p>
          <a:p>
            <a:pPr lvl="2" algn="r" rtl="1"/>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 </a:t>
            </a:r>
            <a:r>
              <a:rPr lang="ar-IQ" b="1" dirty="0" smtClean="0"/>
              <a:t>تاسيس المنظمة </a:t>
            </a:r>
            <a:r>
              <a:rPr lang="ar-IQ" dirty="0" smtClean="0"/>
              <a:t>: </a:t>
            </a:r>
            <a:r>
              <a:rPr lang="en-US" dirty="0" smtClean="0"/>
              <a:t/>
            </a:r>
            <a:br>
              <a:rPr lang="en-US" dirty="0" smtClean="0"/>
            </a:br>
            <a:endParaRPr lang="en-US" dirty="0"/>
          </a:p>
        </p:txBody>
      </p:sp>
      <p:sp>
        <p:nvSpPr>
          <p:cNvPr id="4" name="Content Placeholder 3"/>
          <p:cNvSpPr>
            <a:spLocks noGrp="1"/>
          </p:cNvSpPr>
          <p:nvPr>
            <p:ph sz="half" idx="2"/>
          </p:nvPr>
        </p:nvSpPr>
        <p:spPr>
          <a:xfrm>
            <a:off x="457200" y="1600200"/>
            <a:ext cx="8229600" cy="4525963"/>
          </a:xfrm>
        </p:spPr>
        <p:txBody>
          <a:bodyPr>
            <a:normAutofit fontScale="85000" lnSpcReduction="20000"/>
          </a:bodyPr>
          <a:lstStyle/>
          <a:p>
            <a:pPr algn="r" rtl="1"/>
            <a:r>
              <a:rPr lang="ar-IQ" dirty="0" smtClean="0"/>
              <a:t>بعد تاسيس , يبدا الموتمر الدولي باختيار رئيس للمنظمة و عادة يكون من الدول المضيفة للموتمر ,و يتم اختيار مكان لمقر المنظمة .     </a:t>
            </a:r>
            <a:endParaRPr lang="en-US" dirty="0" smtClean="0"/>
          </a:p>
          <a:p>
            <a:pPr lvl="0" algn="r" rtl="1"/>
            <a:r>
              <a:rPr lang="ar-IQ" dirty="0" smtClean="0"/>
              <a:t>بعد الاعلان عن تاسيس المنظمة و اختيار الرئيس و المقر , عادة يتقدم كل دولة بمشروع للنظام الداخلي للمنظمة , حيث يتم تشكيل لجنة تقوم بمهمة  التوافق بين مختلف المشاريع للخروج بوثيقة موحدة تسمى ب (المعاهدة او اتفاقية او ميثاق او دستور ) المنظمة .</a:t>
            </a:r>
            <a:endParaRPr lang="en-US" dirty="0" smtClean="0"/>
          </a:p>
          <a:p>
            <a:pPr lvl="0" algn="r" rtl="1"/>
            <a:r>
              <a:rPr lang="ar-IQ" dirty="0" smtClean="0"/>
              <a:t>اذا كانت الدول المكونة للمنظمة تتكلم لغة واحد يكتب الوثائق بهذه اللغة ( مثل جامعة الدول العربية) اما اذا كانت الدول تتكلم لغات مختلفة يكتب الوثيقة بلغتين او اكثر بحيث تكون لها نفس القوى . </a:t>
            </a:r>
            <a:endParaRPr lang="en-US" dirty="0" smtClean="0"/>
          </a:p>
          <a:p>
            <a:pPr lvl="0" algn="r" rtl="1"/>
            <a:r>
              <a:rPr lang="ar-IQ" dirty="0" smtClean="0"/>
              <a:t>وعادة يتم كتابة مواد الدستور او الميثاق كما هو الحال في دساتير الوطنية حيث تتكون الديباجة و الباب الاول و الباب الثاني  المادة 1 و المادة 2 .... الخ و اذا كانت هناك حاجة يدخل فقرات ضمن بنود بعض المواد ( مثلا الفقرة (ب) من المادة الاولى ) </a:t>
            </a:r>
            <a:endParaRPr lang="en-US" dirty="0" smtClean="0"/>
          </a:p>
          <a:p>
            <a:pPr algn="r"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3716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lvl="0"/>
            <a:r>
              <a:rPr lang="en-US" dirty="0" smtClean="0"/>
              <a:t/>
            </a:r>
            <a:br>
              <a:rPr lang="en-US" dirty="0" smtClean="0"/>
            </a:br>
            <a:r>
              <a:rPr lang="ar-IQ" dirty="0" smtClean="0"/>
              <a:t>ويشترط </a:t>
            </a:r>
            <a:r>
              <a:rPr lang="ar-IQ" dirty="0" smtClean="0"/>
              <a:t>ان يدون في مواد الدستور او الميثاق النقاط التالية :</a:t>
            </a:r>
            <a:r>
              <a:rPr lang="en-US" dirty="0" smtClean="0"/>
              <a:t/>
            </a:r>
            <a:br>
              <a:rPr lang="en-US" dirty="0" smtClean="0"/>
            </a:br>
            <a:endParaRPr lang="en-US" dirty="0"/>
          </a:p>
        </p:txBody>
      </p:sp>
      <p:sp>
        <p:nvSpPr>
          <p:cNvPr id="4" name="Content Placeholder 3"/>
          <p:cNvSpPr>
            <a:spLocks noGrp="1"/>
          </p:cNvSpPr>
          <p:nvPr>
            <p:ph sz="half" idx="2"/>
          </p:nvPr>
        </p:nvSpPr>
        <p:spPr>
          <a:xfrm>
            <a:off x="381000" y="1752600"/>
            <a:ext cx="8305800" cy="4373563"/>
          </a:xfrm>
        </p:spPr>
        <p:txBody>
          <a:bodyPr>
            <a:normAutofit/>
          </a:bodyPr>
          <a:lstStyle/>
          <a:p>
            <a:pPr lvl="0" algn="r" rtl="1"/>
            <a:r>
              <a:rPr lang="ar-IQ" b="1" dirty="0" smtClean="0"/>
              <a:t>اسم وثيقة المنظمة الدولية</a:t>
            </a:r>
            <a:r>
              <a:rPr lang="ar-IQ" dirty="0" smtClean="0"/>
              <a:t> : ( مثلا معاهدة , اتفاقية , دستور ) فكل هذه ماهي الا دستور المنظمة </a:t>
            </a:r>
            <a:r>
              <a:rPr lang="ar-IQ" dirty="0" smtClean="0"/>
              <a:t>.</a:t>
            </a:r>
            <a:endParaRPr lang="en-US" dirty="0" smtClean="0"/>
          </a:p>
          <a:p>
            <a:pPr marL="0" lvl="0" indent="0" algn="r" rtl="1">
              <a:buNone/>
            </a:pPr>
            <a:endParaRPr lang="en-US" dirty="0" smtClean="0"/>
          </a:p>
          <a:p>
            <a:pPr lvl="0" algn="r" rtl="1"/>
            <a:r>
              <a:rPr lang="ar-IQ" b="1" dirty="0" smtClean="0"/>
              <a:t>اسم المنظمة الدولية</a:t>
            </a:r>
            <a:r>
              <a:rPr lang="ar-IQ" dirty="0" smtClean="0"/>
              <a:t> : مثال ( جامعة الدول العربية , الاتحاد الاوروبي, حلف الناتو , حلف الوارشو سابقة و هكذا </a:t>
            </a:r>
            <a:r>
              <a:rPr lang="ar-IQ" dirty="0" smtClean="0"/>
              <a:t>...</a:t>
            </a:r>
            <a:endParaRPr lang="en-US" dirty="0" smtClean="0"/>
          </a:p>
          <a:p>
            <a:pPr lvl="0" algn="r" rtl="1"/>
            <a:endParaRPr lang="en-US" dirty="0" smtClean="0"/>
          </a:p>
          <a:p>
            <a:pPr lvl="0" algn="r" rtl="1"/>
            <a:r>
              <a:rPr lang="ar-IQ" b="1" dirty="0" smtClean="0"/>
              <a:t>الديباجة</a:t>
            </a:r>
            <a:r>
              <a:rPr lang="ar-IQ" dirty="0" smtClean="0"/>
              <a:t> : وتتضمن اهمية هذه المنظمة و الدول الداخلية في المنظمة و الدول التي وقعت على ميثاق التاسيس تسمى بالدول المؤسسة ا والاصلية .</a:t>
            </a:r>
            <a:endParaRPr lang="en-US"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heel(1)">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heel(1)">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228600"/>
            <a:ext cx="8229600" cy="5897563"/>
          </a:xfrm>
        </p:spPr>
        <p:txBody>
          <a:bodyPr>
            <a:normAutofit/>
          </a:bodyPr>
          <a:lstStyle/>
          <a:p>
            <a:pPr lvl="0" algn="r" rtl="1"/>
            <a:r>
              <a:rPr lang="ar-IQ" b="1" dirty="0" smtClean="0"/>
              <a:t>موضوع المنظمة او اختصاصها</a:t>
            </a:r>
            <a:r>
              <a:rPr lang="ar-IQ" dirty="0" smtClean="0"/>
              <a:t> : تتضمن بنود و فقرات الدستور المتسلسلة , القاضية  باظهار اهداف المنظمة ووسائل تنفيذ و تطبيق هذا الدستور , و العضوية , وفصل الاعضاء , ونسب التمثيل في هيئات المنظمة , ودورات الاجتماعات , و المقر .... الخ </a:t>
            </a:r>
            <a:endParaRPr lang="en-US" dirty="0" smtClean="0"/>
          </a:p>
          <a:p>
            <a:pPr lvl="0" algn="r" rtl="1"/>
            <a:endParaRPr lang="en-US" dirty="0" smtClean="0"/>
          </a:p>
          <a:p>
            <a:pPr lvl="0" algn="r" rtl="1"/>
            <a:r>
              <a:rPr lang="ar-IQ" b="1" dirty="0" smtClean="0"/>
              <a:t>حقوق و واجبات الاعضاء </a:t>
            </a:r>
            <a:r>
              <a:rPr lang="ar-IQ" dirty="0" smtClean="0"/>
              <a:t>: يجب ان تتضمن نصوص الدستور او ميثاق اهداف حقوق و واجبات كل دولة عضو في المنظمة و شروط الانضمام </a:t>
            </a:r>
            <a:endParaRPr lang="en-US" dirty="0" smtClean="0"/>
          </a:p>
          <a:p>
            <a:pPr marL="0" lvl="0" indent="0" algn="r" rtl="1">
              <a:buNone/>
            </a:pPr>
            <a:endParaRPr lang="en-US" dirty="0" smtClean="0"/>
          </a:p>
          <a:p>
            <a:pPr algn="r" rtl="1"/>
            <a:r>
              <a:rPr lang="ar-IQ" dirty="0" smtClean="0"/>
              <a:t> اللاعضاء الجدد و طريقة اتخاذ القرارات و التوصيات و اسماء و الاجهزة و الفروع و اللجان التي  يتكون منها المنظمة ..</a:t>
            </a:r>
            <a:endParaRPr lang="en-US"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lvl="0"/>
            <a:r>
              <a:rPr lang="en-US" b="1" dirty="0" smtClean="0"/>
              <a:t/>
            </a:r>
            <a:br>
              <a:rPr lang="en-US" b="1" dirty="0" smtClean="0"/>
            </a:br>
            <a:r>
              <a:rPr lang="ar-IQ" b="1" dirty="0" smtClean="0"/>
              <a:t>الاحكام </a:t>
            </a:r>
            <a:r>
              <a:rPr lang="ar-IQ" b="1" dirty="0" smtClean="0"/>
              <a:t>الختامية </a:t>
            </a:r>
            <a:r>
              <a:rPr lang="ar-IQ" dirty="0" smtClean="0"/>
              <a:t>: </a:t>
            </a:r>
            <a:r>
              <a:rPr lang="en-US" dirty="0" smtClean="0"/>
              <a:t/>
            </a:r>
            <a:br>
              <a:rPr lang="en-US" dirty="0" smtClean="0"/>
            </a:br>
            <a:endParaRPr lang="en-US" dirty="0"/>
          </a:p>
        </p:txBody>
      </p:sp>
      <p:sp>
        <p:nvSpPr>
          <p:cNvPr id="4" name="Content Placeholder 3"/>
          <p:cNvSpPr>
            <a:spLocks noGrp="1"/>
          </p:cNvSpPr>
          <p:nvPr>
            <p:ph sz="half" idx="2"/>
          </p:nvPr>
        </p:nvSpPr>
        <p:spPr>
          <a:xfrm>
            <a:off x="457200" y="1600200"/>
            <a:ext cx="8229600" cy="4525963"/>
          </a:xfrm>
        </p:spPr>
        <p:txBody>
          <a:bodyPr>
            <a:normAutofit lnSpcReduction="10000"/>
          </a:bodyPr>
          <a:lstStyle/>
          <a:p>
            <a:pPr lvl="0" algn="r" rtl="1"/>
            <a:r>
              <a:rPr lang="en-US" dirty="0" smtClean="0"/>
              <a:t>1</a:t>
            </a:r>
            <a:r>
              <a:rPr lang="ar-IQ" dirty="0" smtClean="0"/>
              <a:t>- </a:t>
            </a:r>
            <a:r>
              <a:rPr lang="ar-IQ" dirty="0" smtClean="0"/>
              <a:t>تحديد تاريخ بدء تنفيذ عمل المنظمة </a:t>
            </a:r>
            <a:endParaRPr lang="en-US" dirty="0" smtClean="0"/>
          </a:p>
          <a:p>
            <a:pPr algn="r" rtl="1"/>
            <a:r>
              <a:rPr lang="ar-IQ" b="1" dirty="0" smtClean="0"/>
              <a:t>2</a:t>
            </a:r>
            <a:r>
              <a:rPr lang="ar-IQ" dirty="0" smtClean="0"/>
              <a:t>-تحديد شروط انضمام دول جديدة للمنظمة او انسحا ب  احد الاعضاء </a:t>
            </a:r>
            <a:r>
              <a:rPr lang="ar-IQ" dirty="0" smtClean="0"/>
              <a:t>الاصليي</a:t>
            </a:r>
            <a:endParaRPr lang="en-US" dirty="0" smtClean="0"/>
          </a:p>
          <a:p>
            <a:pPr algn="r" rtl="1"/>
            <a:r>
              <a:rPr lang="ar-IQ" dirty="0" smtClean="0"/>
              <a:t>3- </a:t>
            </a:r>
            <a:r>
              <a:rPr lang="ar-IQ" dirty="0" smtClean="0"/>
              <a:t>طريقة تعديل بنود معاهدة انشاء المنظمة . </a:t>
            </a:r>
            <a:endParaRPr lang="en-US" dirty="0" smtClean="0"/>
          </a:p>
          <a:p>
            <a:pPr algn="r" rtl="1"/>
            <a:r>
              <a:rPr lang="ar-IQ" dirty="0" smtClean="0"/>
              <a:t>4- حصانات و امتيازات  ممثلي الدول الاعضاء و الامين العام و الموظفين و حصانة  اموالها في دول الاعضاء .</a:t>
            </a:r>
            <a:endParaRPr lang="en-US" dirty="0" smtClean="0"/>
          </a:p>
          <a:p>
            <a:pPr algn="r" rtl="1"/>
            <a:r>
              <a:rPr lang="ar-IQ" dirty="0" smtClean="0"/>
              <a:t>5- وسائل  تسوية المنازعات بين دول العضاء بعد بدء المنظمة بالعمل . </a:t>
            </a:r>
            <a:endParaRPr lang="en-US" dirty="0" smtClean="0"/>
          </a:p>
          <a:p>
            <a:pPr algn="r" rtl="1"/>
            <a:r>
              <a:rPr lang="ar-IQ" dirty="0" smtClean="0"/>
              <a:t>6-.اللغة التي كتبت بها المعاهدة , و اللغة المستخدمة في عمل المنظمة</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5240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rtl="1"/>
            <a:r>
              <a:rPr lang="en-US" sz="4000" b="1" dirty="0" smtClean="0"/>
              <a:t/>
            </a:r>
            <a:br>
              <a:rPr lang="en-US" sz="4000" b="1" dirty="0" smtClean="0"/>
            </a:br>
            <a:r>
              <a:rPr lang="ar-IQ" sz="4000" b="1" dirty="0" smtClean="0"/>
              <a:t>الثالثا:</a:t>
            </a:r>
            <a:br>
              <a:rPr lang="ar-IQ" sz="4000" b="1" dirty="0" smtClean="0"/>
            </a:br>
            <a:r>
              <a:rPr lang="ar-IQ" sz="4000" dirty="0" smtClean="0"/>
              <a:t>الالتزام  </a:t>
            </a:r>
            <a:r>
              <a:rPr lang="ar-IQ" sz="4000" dirty="0" smtClean="0"/>
              <a:t>بالمنظمة : يتم لالتزام بالمظمة من قبل الدولة العضو على الشكل التالي : </a:t>
            </a:r>
            <a:r>
              <a:rPr lang="en-US" dirty="0" smtClean="0"/>
              <a:t/>
            </a:r>
            <a:br>
              <a:rPr lang="en-US" dirty="0" smtClean="0"/>
            </a:br>
            <a:endParaRPr lang="en-US" dirty="0"/>
          </a:p>
        </p:txBody>
      </p:sp>
      <p:sp>
        <p:nvSpPr>
          <p:cNvPr id="4" name="Content Placeholder 3"/>
          <p:cNvSpPr>
            <a:spLocks noGrp="1"/>
          </p:cNvSpPr>
          <p:nvPr>
            <p:ph sz="half" idx="2"/>
          </p:nvPr>
        </p:nvSpPr>
        <p:spPr>
          <a:xfrm>
            <a:off x="457200" y="1981200"/>
            <a:ext cx="8229600" cy="4144963"/>
          </a:xfrm>
        </p:spPr>
        <p:txBody>
          <a:bodyPr/>
          <a:lstStyle/>
          <a:p>
            <a:pPr algn="r" rtl="1"/>
            <a:r>
              <a:rPr lang="en-US" dirty="0" smtClean="0"/>
              <a:t> </a:t>
            </a:r>
            <a:r>
              <a:rPr lang="ar-IQ" sz="3600" dirty="0" smtClean="0"/>
              <a:t>– التوقيع على معاهدة انشاء المنظمة : </a:t>
            </a:r>
            <a:endParaRPr lang="ar-IQ" sz="3600" dirty="0" smtClean="0"/>
          </a:p>
          <a:p>
            <a:pPr marL="0" indent="0" algn="r" rtl="1">
              <a:buNone/>
            </a:pPr>
            <a:endParaRPr lang="en-US" sz="3600" dirty="0" smtClean="0"/>
          </a:p>
          <a:p>
            <a:pPr algn="r" rtl="1"/>
            <a:r>
              <a:rPr lang="ar-IQ" sz="3600" dirty="0" smtClean="0"/>
              <a:t>عند الانتهاء من صياغة مشروع معاهدة المنظمة , يقوم كل الاطراف المشاركة  بالتوقيع على المشروع , ولكن هذا التوقيع لا يعني بان الدول اصبحت ملزمة  بالمنظمة  الا في الحالات الاتية : </a:t>
            </a:r>
            <a:endParaRPr lang="en-US" sz="3600"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33400" y="381000"/>
            <a:ext cx="8153400" cy="6248400"/>
          </a:xfrm>
        </p:spPr>
        <p:txBody>
          <a:bodyPr>
            <a:normAutofit/>
          </a:bodyPr>
          <a:lstStyle/>
          <a:p>
            <a:pPr lvl="0" algn="r" rtl="1"/>
            <a:r>
              <a:rPr lang="ar-IQ" sz="4000" dirty="0" smtClean="0"/>
              <a:t>اذا نصت معاهدة المنظمة ان يكون للتوقيع هذا الاثر </a:t>
            </a:r>
            <a:endParaRPr lang="en-US" sz="4000" dirty="0" smtClean="0"/>
          </a:p>
          <a:p>
            <a:pPr lvl="0" algn="r" rtl="1"/>
            <a:r>
              <a:rPr lang="ar-IQ" sz="4000" dirty="0" smtClean="0"/>
              <a:t>اذا اثبت بان الدول المتفاوضة  كانت قد اتفقت على ان يكون للتوقيع هذا اثر </a:t>
            </a:r>
            <a:endParaRPr lang="en-US" sz="4000" dirty="0" smtClean="0"/>
          </a:p>
          <a:p>
            <a:pPr lvl="0" algn="r" rtl="1"/>
            <a:r>
              <a:rPr lang="ar-IQ" sz="4000" dirty="0" smtClean="0"/>
              <a:t>اذا نصت وثيقة التفويض على التزام الدولة عند توقيع ممثليها </a:t>
            </a:r>
            <a:endParaRPr lang="en-US" sz="4000" dirty="0" smtClean="0"/>
          </a:p>
          <a:p>
            <a:pPr lvl="0" algn="r" rtl="1"/>
            <a:r>
              <a:rPr lang="ar-IQ" sz="4000" dirty="0" smtClean="0"/>
              <a:t>اذا وقع ممثل الدولة توقيعاً موقوفا على استشارة دولته , ثم اجازت الدولة التوقيع . </a:t>
            </a:r>
            <a:endParaRPr lang="en-US" sz="4000" dirty="0" smtClean="0"/>
          </a:p>
          <a:p>
            <a:pPr marL="0" indent="0" algn="r">
              <a:buNone/>
            </a:pP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858</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انشاء المنظمات الدولية  الخطوات الواجبة اتخاذها لتاسيس منظمة دولية : </vt:lpstr>
      <vt:lpstr>اولا :خصائص معاهدة انشاء المنظمة الدولية  </vt:lpstr>
      <vt:lpstr>  ثانيا : اجراءات انشاء المنظمة الدولية  </vt:lpstr>
      <vt:lpstr> تاسيس المنظمة :  </vt:lpstr>
      <vt:lpstr> ويشترط ان يدون في مواد الدستور او الميثاق النقاط التالية : </vt:lpstr>
      <vt:lpstr>PowerPoint Presentation</vt:lpstr>
      <vt:lpstr> الاحكام الختامية :  </vt:lpstr>
      <vt:lpstr> الثالثا: الالتزام  بالمنظمة : يتم لالتزام بالمظمة من قبل الدولة العضو على الشكل التالي :  </vt:lpstr>
      <vt:lpstr>PowerPoint Presentation</vt:lpstr>
      <vt:lpstr> -تصديق معاهدة انشاء المنظمة : </vt:lpstr>
      <vt:lpstr> -. الانضمام الى المنظمات الدولية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انشاء المنظمات الدولية  الخطوات الواجبة اتخاذها لتاسيس منظمة دولية : </dc:title>
  <dc:creator>MR.loran king</dc:creator>
  <cp:lastModifiedBy>Hastiyar</cp:lastModifiedBy>
  <cp:revision>11</cp:revision>
  <dcterms:created xsi:type="dcterms:W3CDTF">2006-08-16T00:00:00Z</dcterms:created>
  <dcterms:modified xsi:type="dcterms:W3CDTF">2015-11-15T18:30:30Z</dcterms:modified>
</cp:coreProperties>
</file>