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89" r:id="rId5"/>
    <p:sldId id="280" r:id="rId6"/>
    <p:sldId id="290" r:id="rId7"/>
    <p:sldId id="258" r:id="rId8"/>
    <p:sldId id="291" r:id="rId9"/>
    <p:sldId id="287" r:id="rId10"/>
    <p:sldId id="292" r:id="rId11"/>
    <p:sldId id="259" r:id="rId12"/>
    <p:sldId id="293" r:id="rId13"/>
    <p:sldId id="286" r:id="rId14"/>
    <p:sldId id="294" r:id="rId15"/>
    <p:sldId id="260" r:id="rId16"/>
    <p:sldId id="295" r:id="rId17"/>
    <p:sldId id="285" r:id="rId18"/>
    <p:sldId id="296" r:id="rId19"/>
    <p:sldId id="261" r:id="rId20"/>
    <p:sldId id="297" r:id="rId21"/>
    <p:sldId id="281" r:id="rId22"/>
    <p:sldId id="298" r:id="rId23"/>
    <p:sldId id="263" r:id="rId24"/>
    <p:sldId id="299" r:id="rId25"/>
    <p:sldId id="284" r:id="rId26"/>
    <p:sldId id="300" r:id="rId27"/>
    <p:sldId id="264" r:id="rId28"/>
    <p:sldId id="301" r:id="rId29"/>
    <p:sldId id="266" r:id="rId30"/>
    <p:sldId id="302" r:id="rId31"/>
    <p:sldId id="283" r:id="rId32"/>
    <p:sldId id="303" r:id="rId33"/>
    <p:sldId id="268" r:id="rId34"/>
    <p:sldId id="304" r:id="rId35"/>
    <p:sldId id="265" r:id="rId36"/>
    <p:sldId id="305" r:id="rId37"/>
    <p:sldId id="288" r:id="rId38"/>
    <p:sldId id="30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dirty="0"/>
              <a:t>انشاء المنظمات الدولية </a:t>
            </a:r>
            <a:br>
              <a:rPr lang="en-US" dirty="0"/>
            </a:br>
            <a:r>
              <a:rPr lang="ar-IQ" dirty="0"/>
              <a:t>الخطوات الواجبة اتخاذها لتاسيس منظمة دولية :</a:t>
            </a:r>
            <a:br>
              <a:rPr lang="en-US" dirty="0"/>
            </a:br>
            <a:endParaRPr lang="en-US" dirty="0"/>
          </a:p>
        </p:txBody>
      </p:sp>
      <p:sp>
        <p:nvSpPr>
          <p:cNvPr id="4" name="Content Placeholder 3"/>
          <p:cNvSpPr>
            <a:spLocks noGrp="1"/>
          </p:cNvSpPr>
          <p:nvPr>
            <p:ph sz="half" idx="2"/>
          </p:nvPr>
        </p:nvSpPr>
        <p:spPr>
          <a:xfrm>
            <a:off x="228600" y="1600200"/>
            <a:ext cx="8458200" cy="5029200"/>
          </a:xfrm>
        </p:spPr>
        <p:txBody>
          <a:bodyPr>
            <a:noAutofit/>
          </a:bodyPr>
          <a:lstStyle/>
          <a:p>
            <a:pPr algn="r" rtl="1"/>
            <a:r>
              <a:rPr lang="ar-IQ" sz="4000" dirty="0"/>
              <a:t>اولا: خصائص معاهدة انشاء المنظمة </a:t>
            </a:r>
            <a:endParaRPr lang="en-US" sz="4000" dirty="0"/>
          </a:p>
          <a:p>
            <a:pPr algn="r" rtl="1"/>
            <a:r>
              <a:rPr lang="ar-IQ" sz="4000" dirty="0"/>
              <a:t>ثانيا :اجراءات انشاء المنظمة الدولية</a:t>
            </a:r>
            <a:endParaRPr lang="en-US" sz="4000" dirty="0"/>
          </a:p>
          <a:p>
            <a:pPr algn="r" rtl="1"/>
            <a:r>
              <a:rPr lang="ar-IQ" sz="4000" dirty="0"/>
              <a:t>ثالثا:الالتزام بالمنظمة بالمنظمة الدولية</a:t>
            </a:r>
            <a:endParaRPr lang="en-US" sz="4000" dirty="0"/>
          </a:p>
          <a:p>
            <a:pPr algn="r" rtl="1"/>
            <a:r>
              <a:rPr lang="ar-IQ" sz="4000" dirty="0"/>
              <a:t>رابعا:الانضمام الى المنظمة الدولية </a:t>
            </a:r>
            <a:endParaRPr lang="en-US" sz="4000" dirty="0"/>
          </a:p>
          <a:p>
            <a:pPr algn="r" rtl="1"/>
            <a:r>
              <a:rPr lang="ar-IQ" sz="4000" dirty="0"/>
              <a:t>خامسا : مبدا حرية الانضمام الى للمنظمة الدولية </a:t>
            </a:r>
            <a:endParaRPr lang="en-US" sz="4000" dirty="0"/>
          </a:p>
          <a:p>
            <a:pPr algn="r" rtl="1"/>
            <a:r>
              <a:rPr lang="ar-IQ" sz="4000" dirty="0"/>
              <a:t>سادسا:ايداع وثائق التصديق والانضمام</a:t>
            </a:r>
            <a:endParaRPr lang="en-US" sz="4000" dirty="0"/>
          </a:p>
          <a:p>
            <a:pPr algn="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C1D76B-7104-BB23-AFFD-D6ABB1446CA4}"/>
              </a:ext>
            </a:extLst>
          </p:cNvPr>
          <p:cNvSpPr txBox="1"/>
          <p:nvPr/>
        </p:nvSpPr>
        <p:spPr>
          <a:xfrm>
            <a:off x="609600" y="1064987"/>
            <a:ext cx="7772400" cy="4624536"/>
          </a:xfrm>
          <a:prstGeom prst="rect">
            <a:avLst/>
          </a:prstGeom>
          <a:noFill/>
        </p:spPr>
        <p:txBody>
          <a:bodyPr wrap="square">
            <a:spAutoFit/>
          </a:bodyPr>
          <a:lstStyle/>
          <a:p>
            <a:pPr marL="342900" marR="0" lvl="0" indent="-342900" algn="just" rtl="1">
              <a:lnSpc>
                <a:spcPct val="107000"/>
              </a:lnSpc>
              <a:spcBef>
                <a:spcPts val="0"/>
              </a:spcBef>
              <a:spcAft>
                <a:spcPts val="800"/>
              </a:spcAft>
              <a:buFont typeface="Calibri" panose="020F0502020204030204" pitchFamily="34" charset="0"/>
              <a:buChar char="-"/>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دەوڵەتە پەیوەندی دارەکان هەڵدەستن بە پێکهێنانی شاندی فەرمی کە ئەم شاندادەن بەڵگەی ڕێگە پێدانیان لەلایەن دەسەڵاتە تایبەتمەندەکانی دەوڵەتەکانیاوە ،لەکاتی کۆبوونەوەکەدە هەردەوڵەتەو بەڵگەنامەی خۆی پێشکەش دەکات بە وەزارەتی دەرەوەی دەوڵەتی میواندار بۆ کۆنگرەکە.</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*بەڵگەنامەی ڕێگەپێدان بەڵگەنامەێکە کەدەسەڵاتی تایبەتمەند لە دەوڵەتی پەیوەندی دار دەری دەکات بۆ دیاریکردنی کەسێک یان چەند کەسانێک کە نوێنەرایەتی دەوڵەتەکە بکەن لە گفتو گۆکاندا.</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کاتێک کە هەموو لایەنەکان گەیشتنە ڕێکەوتێنک بۆ پێکهێنانی ڕێکخراوەکە ، ئەوکاتە کۆنگرەێکی نێودەوڵەتی گرێ دەدرێت لەنێوان ئەودەوڵەتانەی کە ئارەزوویان لێیە بڕۆنە ناو ئەم ڕێکخراوە، وە ڕێک دەکەون لەسەر پێکهێانی ڕێکخراوەکە.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028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 </a:t>
            </a:r>
            <a:r>
              <a:rPr lang="ar-IQ" b="1" dirty="0"/>
              <a:t>تاسيس المنظمة </a:t>
            </a:r>
            <a:r>
              <a:rPr lang="ar-IQ" dirty="0"/>
              <a:t>: </a:t>
            </a:r>
            <a:br>
              <a:rPr lang="en-US" dirty="0"/>
            </a:br>
            <a:endParaRPr lang="en-US" dirty="0"/>
          </a:p>
        </p:txBody>
      </p:sp>
      <p:sp>
        <p:nvSpPr>
          <p:cNvPr id="4" name="Content Placeholder 3"/>
          <p:cNvSpPr>
            <a:spLocks noGrp="1"/>
          </p:cNvSpPr>
          <p:nvPr>
            <p:ph sz="half" idx="2"/>
          </p:nvPr>
        </p:nvSpPr>
        <p:spPr>
          <a:xfrm>
            <a:off x="457200" y="1600200"/>
            <a:ext cx="8229600" cy="4525963"/>
          </a:xfrm>
        </p:spPr>
        <p:txBody>
          <a:bodyPr>
            <a:noAutofit/>
          </a:bodyPr>
          <a:lstStyle/>
          <a:p>
            <a:pPr algn="r" rtl="1"/>
            <a:r>
              <a:rPr lang="ar-IQ" sz="3600" dirty="0"/>
              <a:t>بعد تاسيس , يبدا الموتمر الدولي باختيار رئيس للمنظمة و عادة يكون من الدول المضيفة للموتمر ,و يتم اختيار مكان لمقر المنظمة .     </a:t>
            </a:r>
            <a:endParaRPr lang="en-US" sz="3600" dirty="0"/>
          </a:p>
          <a:p>
            <a:pPr lvl="0" algn="r" rtl="1"/>
            <a:r>
              <a:rPr lang="ar-IQ" sz="3600" dirty="0"/>
              <a:t>بعد الاعلان عن تاسيس المنظمة و اختيار الرئيس و المقر , عادة يتقدم كل دولة بمشروع للنظام الداخلي للمنظمة , حيث يتم تشكيل لجنة تقوم بمهمة  التوافق بين مختلف المشاريع للخروج بوثيقة موحدة تسمى ب (المعاهدة او اتفاقية او ميثاق او دستور ) المنظمة .</a:t>
            </a:r>
            <a:endParaRPr lang="en-US" sz="3600" dirty="0"/>
          </a:p>
          <a:p>
            <a:pPr algn="r" rtl="1"/>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91B6D2-6C4A-89D5-1B8B-08B24501EDE1}"/>
              </a:ext>
            </a:extLst>
          </p:cNvPr>
          <p:cNvSpPr txBox="1"/>
          <p:nvPr/>
        </p:nvSpPr>
        <p:spPr>
          <a:xfrm>
            <a:off x="609600" y="1116284"/>
            <a:ext cx="7848600" cy="4521944"/>
          </a:xfrm>
          <a:prstGeom prst="rect">
            <a:avLst/>
          </a:prstGeom>
          <a:noFill/>
        </p:spPr>
        <p:txBody>
          <a:bodyPr wrap="square">
            <a:spAutoFit/>
          </a:bodyPr>
          <a:lstStyle/>
          <a:p>
            <a:pPr marL="228600" marR="0" algn="just" rtl="1">
              <a:lnSpc>
                <a:spcPct val="107000"/>
              </a:lnSpc>
              <a:spcBef>
                <a:spcPts val="0"/>
              </a:spcBef>
              <a:spcAft>
                <a:spcPts val="800"/>
              </a:spcAft>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پێکهێنانی ڕێکخراوەکە :</a:t>
            </a: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دوای دامەزراندن، کۆنگرەی نێودەوڵەتیەکە دەست دەکات بە دیاریکردن یان هەڵبژاردنی سەرۆک بۆ ڕێکخراوەکە، بەشێوەیەکی باو ئەم سەرۆکە لە دەوڵەتی میواندار بۆ کۆنگرەکە دەبێن. وە بارەگایێکیش بۆ ڕێکخراوەکە دیاری دەکرێت.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وە دوای ڕاگەیاندنی دامەزراندنی ڕێکخراوەکە و هەڵبژاردن و دیاریکردنی سەرۆک و بارەگا بۆ ڕێکخراوەکە، هەر دەوڵەتێک لەلایان خۆیەوە پڕۆژەیەک بۆ دانانی پەیڕە و پڕۆگرامێک بۆ سیستەمی ناوخۆی ڕێکخراوەکە پێشکەش دەکات. دواتر لێژنەیەک دورست دەکرێت کە لە نێوان هەموو پڕۆژە پێشکەشکراوەکاندا یەک بەڵگە نامە دەربهێنن بە ڕێکەوتن کە ئەم بەڵگە نامەیە ناوی لێدەندرێ (پەیمان نامە، ڕێکەوتن نامە، دەستور، بڵگەنامە) ئەمانە هەمی بەکاردێت بۆ ناو لێنانی.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0996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218DAF-2A65-C3BA-B3D2-5262D49DD537}"/>
              </a:ext>
            </a:extLst>
          </p:cNvPr>
          <p:cNvSpPr txBox="1"/>
          <p:nvPr/>
        </p:nvSpPr>
        <p:spPr>
          <a:xfrm>
            <a:off x="1295400" y="2136339"/>
            <a:ext cx="6934200" cy="4524315"/>
          </a:xfrm>
          <a:prstGeom prst="rect">
            <a:avLst/>
          </a:prstGeom>
          <a:noFill/>
        </p:spPr>
        <p:txBody>
          <a:bodyPr wrap="square">
            <a:spAutoFit/>
          </a:bodyPr>
          <a:lstStyle/>
          <a:p>
            <a:pPr lvl="0" algn="r" rtl="1"/>
            <a:r>
              <a:rPr lang="ar-IQ" sz="3200" dirty="0"/>
              <a:t>اذا كانت الدول المكونة للمنظمة تتكلم لغة واحد يكتب الوثائق بهذه اللغة ( مثل جامعة الدول العربية) اما اذا كانت الدول تتكلم لغات مختلفة يكتب الوثيقة بلغتين او اكثر بحيث تكون لها نفس القوى . </a:t>
            </a:r>
            <a:endParaRPr lang="en-US" sz="3200" dirty="0"/>
          </a:p>
          <a:p>
            <a:pPr lvl="0" algn="r" rtl="1"/>
            <a:r>
              <a:rPr lang="ar-IQ" sz="3200" dirty="0"/>
              <a:t>وعادة يتم كتابة مواد الدستور او الميثاق كما هو الحال في دساتير الوطنية حيث تتكون الديباجة و الباب الاول و الباب الثاني  المادة 1 و المادة 2 .... الخ و اذا كانت هناك حاجة يدخل فقرات ضمن بنود بعض المواد ( مثلا الفقرة (ب) من المادة الاولى ) </a:t>
            </a:r>
            <a:endParaRPr lang="en-US" sz="3200" dirty="0"/>
          </a:p>
        </p:txBody>
      </p:sp>
    </p:spTree>
    <p:extLst>
      <p:ext uri="{BB962C8B-B14F-4D97-AF65-F5344CB8AC3E}">
        <p14:creationId xmlns:p14="http://schemas.microsoft.com/office/powerpoint/2010/main" val="353186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7570A8-F931-07DC-3F3B-A7F938093791}"/>
              </a:ext>
            </a:extLst>
          </p:cNvPr>
          <p:cNvSpPr txBox="1"/>
          <p:nvPr/>
        </p:nvSpPr>
        <p:spPr>
          <a:xfrm>
            <a:off x="609600" y="1064987"/>
            <a:ext cx="7924800" cy="4752904"/>
          </a:xfrm>
          <a:prstGeom prst="rect">
            <a:avLst/>
          </a:prstGeom>
          <a:noFill/>
        </p:spPr>
        <p:txBody>
          <a:bodyPr wrap="square">
            <a:spAutoFit/>
          </a:bodyPr>
          <a:lstStyle/>
          <a:p>
            <a:pPr marL="342900" marR="0" lvl="0" indent="-342900" algn="just" rtl="1">
              <a:lnSpc>
                <a:spcPct val="107000"/>
              </a:lnSpc>
              <a:spcBef>
                <a:spcPts val="0"/>
              </a:spcBef>
              <a:spcAft>
                <a:spcPts val="800"/>
              </a:spcAft>
              <a:buFont typeface="Calibri" panose="020F0502020204030204" pitchFamily="34" charset="0"/>
              <a:buChar char="-"/>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ئەگەردەوڵەت پێکهێنەرەکانی ڕێکخراوەکە بە یەک زمان قسەیان دەکرد ئەوە ئەو بەڵگە نامەیە بەو زمانە دەنوسرێتەوە. وەک (کۆمکاری وڵاتانی عربی) بەڵام ئەگەر دەوڵەتان بە زمانی جۆراوجۆر قسەیان دەکرد ئەوە بەڵگە نامەکان بە دوو زمان یان زیاتریش دەنوسرێنەوە، کەهەمان هێزیان دەبێت.</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وە بە شێوەیەکی ئاسایی شێوەی نوسینەوەی ماددەکانی دەستوری ڕێکخراوی نێودەوڵەتی بە هەمان شێوەی نوسینەوەی دەستورە نیشتیمانیەکان دەبێت. کە پێک دێت لە دیباجە بۆ نمونە بابەتی یەکەم بابەتی دووەم... هتد. ئەگەر پێویست بێت دەتوانین بڕگە لەناو بەندەکانی هەندێ لە مادەکە دابندرێ وەک بڕگەی (ب) لە مادەی یەکەم.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Calibri" panose="020F0502020204030204" pitchFamily="34" charset="0"/>
              <a:buChar char="-"/>
            </a:pPr>
            <a:r>
              <a:rPr lang="ar-SA"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وە مەرجەکانی نوسینەوەی ماددەکانی دەستور ئەم خاڵانەی خوارەوە لەخۆ دەگرێت:-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7439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3716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lvl="0"/>
            <a:br>
              <a:rPr lang="en-US" dirty="0"/>
            </a:br>
            <a:r>
              <a:rPr lang="ar-IQ" dirty="0"/>
              <a:t>ويشترط ان يدون في مواد الدستور او الميثاق النقاط التالية :</a:t>
            </a:r>
            <a:br>
              <a:rPr lang="en-US" dirty="0"/>
            </a:br>
            <a:endParaRPr lang="en-US" dirty="0"/>
          </a:p>
        </p:txBody>
      </p:sp>
      <p:sp>
        <p:nvSpPr>
          <p:cNvPr id="4" name="Content Placeholder 3"/>
          <p:cNvSpPr>
            <a:spLocks noGrp="1"/>
          </p:cNvSpPr>
          <p:nvPr>
            <p:ph sz="half" idx="2"/>
          </p:nvPr>
        </p:nvSpPr>
        <p:spPr>
          <a:xfrm>
            <a:off x="381000" y="1752600"/>
            <a:ext cx="8305800" cy="4953000"/>
          </a:xfrm>
        </p:spPr>
        <p:txBody>
          <a:bodyPr>
            <a:noAutofit/>
          </a:bodyPr>
          <a:lstStyle/>
          <a:p>
            <a:pPr lvl="0" algn="r" rtl="1"/>
            <a:r>
              <a:rPr lang="ar-IQ" sz="4000" b="1" dirty="0"/>
              <a:t>اسم وثيقة المنظمة الدولية</a:t>
            </a:r>
            <a:r>
              <a:rPr lang="ar-IQ" sz="4000" dirty="0"/>
              <a:t> : ( مثلا معاهدة , اتفاقية , دستور ) فكل هذه ماهي الا دستور المنظمة .</a:t>
            </a:r>
            <a:endParaRPr lang="en-US" sz="4000" dirty="0"/>
          </a:p>
          <a:p>
            <a:pPr marL="0" lvl="0" indent="0" algn="r" rtl="1">
              <a:buNone/>
            </a:pPr>
            <a:endParaRPr lang="en-US" sz="4000" dirty="0"/>
          </a:p>
          <a:p>
            <a:pPr lvl="0" algn="r" rtl="1"/>
            <a:r>
              <a:rPr lang="ar-IQ" sz="4000" b="1" dirty="0"/>
              <a:t>اسم المنظمة الدولية</a:t>
            </a:r>
            <a:r>
              <a:rPr lang="ar-IQ" sz="4000" dirty="0"/>
              <a:t> : مثال ( جامعة الدول العربية , الاتحاد الاوروبي, حلف الناتو , حلف الوارشو سابقة و هكذا ...</a:t>
            </a:r>
            <a:endParaRPr lang="en-US" sz="4000" dirty="0"/>
          </a:p>
          <a:p>
            <a:pPr lvl="0" algn="r" rtl="1"/>
            <a:endParaRPr lang="en-US" sz="4000" dirty="0"/>
          </a:p>
          <a:p>
            <a:pPr algn="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down)">
                                      <p:cBhvr>
                                        <p:cTn id="25" dur="580">
                                          <p:stCondLst>
                                            <p:cond delay="0"/>
                                          </p:stCondLst>
                                        </p:cTn>
                                        <p:tgtEl>
                                          <p:spTgt spid="4">
                                            <p:txEl>
                                              <p:pRg st="2" end="2"/>
                                            </p:txEl>
                                          </p:spTgt>
                                        </p:tgtEl>
                                      </p:cBhvr>
                                    </p:animEffect>
                                    <p:anim calcmode="lin" valueType="num">
                                      <p:cBhvr>
                                        <p:cTn id="26"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2" end="2"/>
                                            </p:txEl>
                                          </p:spTgt>
                                        </p:tgtEl>
                                      </p:cBhvr>
                                      <p:to x="100000" y="60000"/>
                                    </p:animScale>
                                    <p:animScale>
                                      <p:cBhvr>
                                        <p:cTn id="32" dur="166" decel="50000">
                                          <p:stCondLst>
                                            <p:cond delay="676"/>
                                          </p:stCondLst>
                                        </p:cTn>
                                        <p:tgtEl>
                                          <p:spTgt spid="4">
                                            <p:txEl>
                                              <p:pRg st="2" end="2"/>
                                            </p:txEl>
                                          </p:spTgt>
                                        </p:tgtEl>
                                      </p:cBhvr>
                                      <p:to x="100000" y="100000"/>
                                    </p:animScale>
                                    <p:animScale>
                                      <p:cBhvr>
                                        <p:cTn id="33" dur="26">
                                          <p:stCondLst>
                                            <p:cond delay="1312"/>
                                          </p:stCondLst>
                                        </p:cTn>
                                        <p:tgtEl>
                                          <p:spTgt spid="4">
                                            <p:txEl>
                                              <p:pRg st="2" end="2"/>
                                            </p:txEl>
                                          </p:spTgt>
                                        </p:tgtEl>
                                      </p:cBhvr>
                                      <p:to x="100000" y="80000"/>
                                    </p:animScale>
                                    <p:animScale>
                                      <p:cBhvr>
                                        <p:cTn id="34" dur="166" decel="50000">
                                          <p:stCondLst>
                                            <p:cond delay="1338"/>
                                          </p:stCondLst>
                                        </p:cTn>
                                        <p:tgtEl>
                                          <p:spTgt spid="4">
                                            <p:txEl>
                                              <p:pRg st="2" end="2"/>
                                            </p:txEl>
                                          </p:spTgt>
                                        </p:tgtEl>
                                      </p:cBhvr>
                                      <p:to x="100000" y="100000"/>
                                    </p:animScale>
                                    <p:animScale>
                                      <p:cBhvr>
                                        <p:cTn id="35" dur="26">
                                          <p:stCondLst>
                                            <p:cond delay="1642"/>
                                          </p:stCondLst>
                                        </p:cTn>
                                        <p:tgtEl>
                                          <p:spTgt spid="4">
                                            <p:txEl>
                                              <p:pRg st="2" end="2"/>
                                            </p:txEl>
                                          </p:spTgt>
                                        </p:tgtEl>
                                      </p:cBhvr>
                                      <p:to x="100000" y="90000"/>
                                    </p:animScale>
                                    <p:animScale>
                                      <p:cBhvr>
                                        <p:cTn id="36" dur="166" decel="50000">
                                          <p:stCondLst>
                                            <p:cond delay="1668"/>
                                          </p:stCondLst>
                                        </p:cTn>
                                        <p:tgtEl>
                                          <p:spTgt spid="4">
                                            <p:txEl>
                                              <p:pRg st="2" end="2"/>
                                            </p:txEl>
                                          </p:spTgt>
                                        </p:tgtEl>
                                      </p:cBhvr>
                                      <p:to x="100000" y="100000"/>
                                    </p:animScale>
                                    <p:animScale>
                                      <p:cBhvr>
                                        <p:cTn id="37" dur="26">
                                          <p:stCondLst>
                                            <p:cond delay="1808"/>
                                          </p:stCondLst>
                                        </p:cTn>
                                        <p:tgtEl>
                                          <p:spTgt spid="4">
                                            <p:txEl>
                                              <p:pRg st="2" end="2"/>
                                            </p:txEl>
                                          </p:spTgt>
                                        </p:tgtEl>
                                      </p:cBhvr>
                                      <p:to x="100000" y="95000"/>
                                    </p:animScale>
                                    <p:animScale>
                                      <p:cBhvr>
                                        <p:cTn id="38"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09156A-6E3E-8519-8BA0-22B3A9B7D035}"/>
              </a:ext>
            </a:extLst>
          </p:cNvPr>
          <p:cNvSpPr txBox="1"/>
          <p:nvPr/>
        </p:nvSpPr>
        <p:spPr>
          <a:xfrm>
            <a:off x="762000" y="2598099"/>
            <a:ext cx="7772400" cy="3721788"/>
          </a:xfrm>
          <a:prstGeom prst="rect">
            <a:avLst/>
          </a:prstGeom>
          <a:noFill/>
        </p:spPr>
        <p:txBody>
          <a:bodyPr wrap="square">
            <a:spAutoFit/>
          </a:bodyPr>
          <a:lstStyle/>
          <a:p>
            <a:pPr marL="228600" marR="0" algn="just" rtl="1">
              <a:lnSpc>
                <a:spcPct val="107000"/>
              </a:lnSpc>
              <a:spcBef>
                <a:spcPts val="0"/>
              </a:spcBef>
              <a:spcAft>
                <a:spcPts val="800"/>
              </a:spcAft>
            </a:pP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۱ـ </a:t>
            </a:r>
            <a:r>
              <a:rPr lang="ar-SA"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ناوی بەڵگەنامەی ڕێکخراوە نێودەوڵەتیەکان</a:t>
            </a: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:وەک :ڕێکەوتن نامە، پەیماننامە و گەلالەنامە ....هتد</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۲- </a:t>
            </a:r>
            <a:r>
              <a:rPr lang="ar-SA"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ناوی ڕێکخراوە نێودەوڵەتیەکە : </a:t>
            </a: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وەک. کۆمکاری وڵاتانی عەرەبی ،یەکێتی ئەورووپی ،پەیمانی وارشۆی کۆن ، پەیمانی ناتۆ.....هتد</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6226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C9CE3E-F3E5-050F-44B1-C541F0B6FBDF}"/>
              </a:ext>
            </a:extLst>
          </p:cNvPr>
          <p:cNvSpPr txBox="1"/>
          <p:nvPr/>
        </p:nvSpPr>
        <p:spPr>
          <a:xfrm>
            <a:off x="838200" y="2967335"/>
            <a:ext cx="7543800" cy="2800767"/>
          </a:xfrm>
          <a:prstGeom prst="rect">
            <a:avLst/>
          </a:prstGeom>
          <a:noFill/>
        </p:spPr>
        <p:txBody>
          <a:bodyPr wrap="square">
            <a:spAutoFit/>
          </a:bodyPr>
          <a:lstStyle/>
          <a:p>
            <a:pPr lvl="0" algn="r" rtl="1"/>
            <a:r>
              <a:rPr lang="ar-IQ" sz="4400" b="1" dirty="0"/>
              <a:t>الديباجة</a:t>
            </a:r>
            <a:r>
              <a:rPr lang="ar-IQ" sz="4400" dirty="0"/>
              <a:t> : وتتضمن اهمية هذه المنظمة و الدول الداخلية في المنظمة و الدول التي وقعت على ميثاق التاسيس تسمى بالدول المؤسسة ا والاصلية .</a:t>
            </a:r>
            <a:endParaRPr lang="en-US" sz="4400" dirty="0"/>
          </a:p>
        </p:txBody>
      </p:sp>
    </p:spTree>
    <p:extLst>
      <p:ext uri="{BB962C8B-B14F-4D97-AF65-F5344CB8AC3E}">
        <p14:creationId xmlns:p14="http://schemas.microsoft.com/office/powerpoint/2010/main" val="267649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97BDCB-4B3F-DBD2-4052-7779ABE76A8A}"/>
              </a:ext>
            </a:extLst>
          </p:cNvPr>
          <p:cNvSpPr txBox="1"/>
          <p:nvPr/>
        </p:nvSpPr>
        <p:spPr>
          <a:xfrm>
            <a:off x="304800" y="2501214"/>
            <a:ext cx="8305800" cy="3619196"/>
          </a:xfrm>
          <a:prstGeom prst="rect">
            <a:avLst/>
          </a:prstGeom>
          <a:noFill/>
        </p:spPr>
        <p:txBody>
          <a:bodyPr wrap="square">
            <a:spAutoFit/>
          </a:bodyPr>
          <a:lstStyle/>
          <a:p>
            <a:pPr marL="228600" marR="0" algn="just" rtl="1">
              <a:lnSpc>
                <a:spcPct val="107000"/>
              </a:lnSpc>
              <a:spcBef>
                <a:spcPts val="0"/>
              </a:spcBef>
              <a:spcAft>
                <a:spcPts val="800"/>
              </a:spcAft>
            </a:pP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۳-</a:t>
            </a:r>
            <a:r>
              <a:rPr lang="ar-SA"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دیباجە</a:t>
            </a: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:گرنگی ئەم ڕێکخراوە وە ئەو دەولەتانەی کەتێدان وە ناوی ئەو دەوڵەتانەی کە ئیمزایان لەسەڕ بەڵگەنامەی دامەزراندن کردووە لەخۆ دەگرێت .وە ئەو ووڵاتانەی لەسەر گەڵاڵەنامەی دامەزراندن مۆردەکەن پێیان دەوترێ وڵاتە دامەزرێنەرەکان یان ووڵاتە بنچینەیەکان.</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2687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28600"/>
            <a:ext cx="8229600" cy="5897563"/>
          </a:xfrm>
        </p:spPr>
        <p:txBody>
          <a:bodyPr>
            <a:noAutofit/>
          </a:bodyPr>
          <a:lstStyle/>
          <a:p>
            <a:pPr lvl="0" algn="r" rtl="1"/>
            <a:r>
              <a:rPr lang="ar-IQ" sz="4800" b="1" dirty="0"/>
              <a:t>موضوع المنظمة او اختصاصها</a:t>
            </a:r>
            <a:r>
              <a:rPr lang="ar-IQ" sz="4800" dirty="0"/>
              <a:t> : تتضمن بنود و فقرات الدستور المتسلسلة , القاضية  باظهار اهداف المنظمة ووسائل تنفيذ و تطبيق هذا الدستور , و العضوية , وفصل الاعضاء , ونسب التمثيل في هيئات المنظمة , ودورات الاجتماعات , و المقر .... الخ </a:t>
            </a:r>
            <a:endParaRPr lang="en-US" sz="4800" dirty="0"/>
          </a:p>
          <a:p>
            <a:pPr lvl="0" algn="r" rtl="1"/>
            <a:endParaRPr lang="en-US" sz="4800" dirty="0"/>
          </a:p>
          <a:p>
            <a:pPr algn="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282593-252A-87CB-70C9-8E660D7A9A50}"/>
              </a:ext>
            </a:extLst>
          </p:cNvPr>
          <p:cNvSpPr txBox="1"/>
          <p:nvPr/>
        </p:nvSpPr>
        <p:spPr>
          <a:xfrm>
            <a:off x="990600" y="2690336"/>
            <a:ext cx="7620000" cy="3785652"/>
          </a:xfrm>
          <a:prstGeom prst="rect">
            <a:avLst/>
          </a:prstGeom>
          <a:noFill/>
        </p:spPr>
        <p:txBody>
          <a:bodyPr wrap="square">
            <a:spAutoFit/>
          </a:bodyPr>
          <a:lstStyle/>
          <a:p>
            <a:pPr algn="r" rtl="1"/>
            <a:r>
              <a:rPr lang="ar-IQ" sz="4000" dirty="0"/>
              <a:t>سابعا:تسجيل معاهدة انشاء المنظمة الدولية ونشرها</a:t>
            </a:r>
            <a:endParaRPr lang="en-US" sz="4000" dirty="0"/>
          </a:p>
          <a:p>
            <a:pPr algn="r" rtl="1"/>
            <a:r>
              <a:rPr lang="ar-IQ" sz="4000" dirty="0"/>
              <a:t>ثامنا : التحفظات</a:t>
            </a:r>
            <a:endParaRPr lang="en-US" sz="4000" dirty="0"/>
          </a:p>
          <a:p>
            <a:pPr algn="r" rtl="1"/>
            <a:r>
              <a:rPr lang="ar-IQ" sz="4000" dirty="0"/>
              <a:t>تاسعا : بدء عمل او نشاط المنظمة الدولية  </a:t>
            </a:r>
            <a:endParaRPr lang="en-US" sz="4000" dirty="0"/>
          </a:p>
          <a:p>
            <a:pPr algn="r" rtl="1"/>
            <a:r>
              <a:rPr lang="ar-IQ" sz="4000" dirty="0"/>
              <a:t>عاشرا : تعديل احكام المنظمة الدولية </a:t>
            </a:r>
            <a:endParaRPr lang="en-US" sz="4000" dirty="0"/>
          </a:p>
          <a:p>
            <a:pPr algn="r" rtl="1"/>
            <a:r>
              <a:rPr lang="ar-IQ" sz="4000" dirty="0"/>
              <a:t>حادى عشر :طبيعة او انواع المنظمات الدولية </a:t>
            </a:r>
            <a:endParaRPr lang="en-US" sz="4000" dirty="0"/>
          </a:p>
        </p:txBody>
      </p:sp>
    </p:spTree>
    <p:extLst>
      <p:ext uri="{BB962C8B-B14F-4D97-AF65-F5344CB8AC3E}">
        <p14:creationId xmlns:p14="http://schemas.microsoft.com/office/powerpoint/2010/main" val="289929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2BE9B8-7094-B980-6948-6C66C3559696}"/>
              </a:ext>
            </a:extLst>
          </p:cNvPr>
          <p:cNvSpPr txBox="1"/>
          <p:nvPr/>
        </p:nvSpPr>
        <p:spPr>
          <a:xfrm>
            <a:off x="838200" y="2353032"/>
            <a:ext cx="7467600" cy="4281300"/>
          </a:xfrm>
          <a:prstGeom prst="rect">
            <a:avLst/>
          </a:prstGeom>
          <a:noFill/>
        </p:spPr>
        <p:txBody>
          <a:bodyPr wrap="square">
            <a:spAutoFit/>
          </a:bodyPr>
          <a:lstStyle/>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٤-</a:t>
            </a: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بابەتی ڕێکخراوەکە یان تایبە تمەندیەکەی :</a:t>
            </a: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(بەندەکان و وەبرگەکانی دەستوور بە شێوەێکی یەک لەدوای یەک لەخۆدەگرێت ،بۆمەبەستی دەرخستنی ئامانجی ڕێکخراوەکە و ئامرازەکانی ڕاپەراندن و جێبەجێ کردنی ئەم دەستورە ).هەروەها چۆنیەتی بەئەندام بوون ،دەرکردنی ئەندام ، ڕێژەکانی نوێنەرایەتی لە لیژنەکانی ڕێکخراوەکە ،وەخولی کۆبوونەوەکان ، بارەگا ،....هتد.</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0416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B5D6F9-C7FA-3B4B-39E9-DEEFEF8139EC}"/>
              </a:ext>
            </a:extLst>
          </p:cNvPr>
          <p:cNvSpPr txBox="1"/>
          <p:nvPr/>
        </p:nvSpPr>
        <p:spPr>
          <a:xfrm>
            <a:off x="914400" y="2413338"/>
            <a:ext cx="7543800" cy="3970318"/>
          </a:xfrm>
          <a:prstGeom prst="rect">
            <a:avLst/>
          </a:prstGeom>
          <a:noFill/>
        </p:spPr>
        <p:txBody>
          <a:bodyPr wrap="square">
            <a:spAutoFit/>
          </a:bodyPr>
          <a:lstStyle/>
          <a:p>
            <a:pPr lvl="0" algn="r" rtl="1"/>
            <a:r>
              <a:rPr lang="ar-IQ" sz="3600" b="1" dirty="0"/>
              <a:t>حقوق و واجبات الاعضاء </a:t>
            </a:r>
            <a:r>
              <a:rPr lang="ar-IQ" sz="3600" dirty="0"/>
              <a:t>: يجب ان تتضمن نصوص الدستور او ميثاق اهداف حقوق و واجبات كل دولة عضو في المنظمة و شروط الانضمام </a:t>
            </a:r>
            <a:endParaRPr lang="en-US" sz="3600" dirty="0"/>
          </a:p>
          <a:p>
            <a:pPr marL="0" lvl="0" indent="0" algn="r" rtl="1">
              <a:buNone/>
            </a:pPr>
            <a:endParaRPr lang="en-US" sz="3600" dirty="0"/>
          </a:p>
          <a:p>
            <a:pPr algn="r" rtl="1"/>
            <a:r>
              <a:rPr lang="ar-IQ" sz="3600" dirty="0"/>
              <a:t> اللاعضاء الجدد و طريقة اتخاذ القرارات و التوصيات و اسماء و الاجهزة و الفروع و اللجان التي  يتكون منها المنظمة ..</a:t>
            </a:r>
            <a:endParaRPr lang="en-US" sz="3600" dirty="0"/>
          </a:p>
        </p:txBody>
      </p:sp>
    </p:spTree>
    <p:extLst>
      <p:ext uri="{BB962C8B-B14F-4D97-AF65-F5344CB8AC3E}">
        <p14:creationId xmlns:p14="http://schemas.microsoft.com/office/powerpoint/2010/main" val="291484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5601D8-607B-3057-954C-12737C574E26}"/>
              </a:ext>
            </a:extLst>
          </p:cNvPr>
          <p:cNvSpPr txBox="1"/>
          <p:nvPr/>
        </p:nvSpPr>
        <p:spPr>
          <a:xfrm>
            <a:off x="914400" y="2353032"/>
            <a:ext cx="7620000" cy="3754361"/>
          </a:xfrm>
          <a:prstGeom prst="rect">
            <a:avLst/>
          </a:prstGeom>
          <a:noFill/>
        </p:spPr>
        <p:txBody>
          <a:bodyPr wrap="square">
            <a:spAutoFit/>
          </a:bodyPr>
          <a:lstStyle/>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۵-</a:t>
            </a: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ئەرک و مافەکانی ئەندامەکان:</a:t>
            </a: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پێویستە دەقەکانی دەستور ئەم شتانەی تێدا بێت :-(ئامانجەکان و مافەکان و ئەرکەکانی هەر دەوڵەتێکی ئەندام لە ڕێکخراوەکە وە مەرجی وەرگرتن بۆ ئەندامە نوێیەکان لەخۆ دەگرێت ).(ڕێگاکانی وەرگرتنی بڕیارەکان وە ڕێنماییەکان ).(وەناوی دەزگاکان و لقەکان و ئەو لیژنانەی کە ڕێکخراوەکە پێک دەهێنن لە خۆدەگرێت).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8030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lvl="0"/>
            <a:br>
              <a:rPr lang="en-US" b="1" dirty="0"/>
            </a:br>
            <a:r>
              <a:rPr lang="ar-IQ" b="1" dirty="0"/>
              <a:t>الاحكام الختامية </a:t>
            </a:r>
            <a:r>
              <a:rPr lang="ar-IQ" dirty="0"/>
              <a:t>: </a:t>
            </a:r>
            <a:br>
              <a:rPr lang="en-US" dirty="0"/>
            </a:br>
            <a:endParaRPr lang="en-US" dirty="0"/>
          </a:p>
        </p:txBody>
      </p:sp>
      <p:sp>
        <p:nvSpPr>
          <p:cNvPr id="4" name="Content Placeholder 3"/>
          <p:cNvSpPr>
            <a:spLocks noGrp="1"/>
          </p:cNvSpPr>
          <p:nvPr>
            <p:ph sz="half" idx="2"/>
          </p:nvPr>
        </p:nvSpPr>
        <p:spPr>
          <a:xfrm>
            <a:off x="457200" y="1600200"/>
            <a:ext cx="8229600" cy="4876800"/>
          </a:xfrm>
        </p:spPr>
        <p:txBody>
          <a:bodyPr>
            <a:noAutofit/>
          </a:bodyPr>
          <a:lstStyle/>
          <a:p>
            <a:pPr lvl="0" algn="r" rtl="1"/>
            <a:r>
              <a:rPr lang="en-US" sz="4800" dirty="0"/>
              <a:t>1</a:t>
            </a:r>
            <a:r>
              <a:rPr lang="ar-IQ" sz="4800" dirty="0"/>
              <a:t>- تحديد تاريخ بدء تنفيذ عمل المنظمة </a:t>
            </a:r>
            <a:endParaRPr lang="en-US" sz="4800" dirty="0"/>
          </a:p>
          <a:p>
            <a:pPr algn="r" rtl="1"/>
            <a:r>
              <a:rPr lang="ar-IQ" sz="4800" b="1" dirty="0"/>
              <a:t>2</a:t>
            </a:r>
            <a:r>
              <a:rPr lang="ar-IQ" sz="4800" dirty="0"/>
              <a:t>-تحديد شروط انضمام دول جديدة للمنظمة او انسحا ب  احد الاعضاء الاصليي</a:t>
            </a:r>
            <a:endParaRPr lang="en-US" sz="4800" dirty="0"/>
          </a:p>
          <a:p>
            <a:pPr algn="r" rtl="1"/>
            <a:r>
              <a:rPr lang="ar-IQ" sz="4800" dirty="0"/>
              <a:t>3- طريقة تعديل بنود معاهدة انشاء المنظمة .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C6213F-53D9-3F81-4060-301EC5153156}"/>
              </a:ext>
            </a:extLst>
          </p:cNvPr>
          <p:cNvSpPr txBox="1"/>
          <p:nvPr/>
        </p:nvSpPr>
        <p:spPr>
          <a:xfrm>
            <a:off x="685800" y="2050962"/>
            <a:ext cx="7696200" cy="4589077"/>
          </a:xfrm>
          <a:prstGeom prst="rect">
            <a:avLst/>
          </a:prstGeom>
          <a:noFill/>
        </p:spPr>
        <p:txBody>
          <a:bodyPr wrap="square">
            <a:spAutoFit/>
          </a:bodyPr>
          <a:lstStyle/>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٦-</a:t>
            </a: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حوکمەکانی کۆتایی</a:t>
            </a: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أ-دیاری کردنی بەرواری دەست بەکاربوونی ڕێکخراوەکە.</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ب-دیاری کردنی مەرجەکانی وەرگرتنی ئەندامی نوێ بۆ ڕێکخراوکە وەهەروەها چۆنیەتی کشانەوەی یەکێک لە ئەندامە ڕەسەنەکانی ڕێکخراوەکە.</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 ڕێگاکانی هەموارکردنی بەندەکانی پەیماننامەی پێکهێنانی ڕێکخراوەکە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038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3FFEA9-767E-B8F8-B6BE-DDB86D809506}"/>
              </a:ext>
            </a:extLst>
          </p:cNvPr>
          <p:cNvSpPr txBox="1"/>
          <p:nvPr/>
        </p:nvSpPr>
        <p:spPr>
          <a:xfrm>
            <a:off x="1066800" y="2551837"/>
            <a:ext cx="7391400" cy="3970318"/>
          </a:xfrm>
          <a:prstGeom prst="rect">
            <a:avLst/>
          </a:prstGeom>
          <a:noFill/>
        </p:spPr>
        <p:txBody>
          <a:bodyPr wrap="square">
            <a:spAutoFit/>
          </a:bodyPr>
          <a:lstStyle/>
          <a:p>
            <a:pPr algn="r" rtl="1"/>
            <a:r>
              <a:rPr lang="ar-IQ" sz="3600" dirty="0"/>
              <a:t>4- حصانات و امتيازات  ممثلي الدول الاعضاء و الامين العام و الموظفين و حصانة  اموالها في دول الاعضاء .</a:t>
            </a:r>
            <a:endParaRPr lang="en-US" sz="3600" dirty="0"/>
          </a:p>
          <a:p>
            <a:pPr algn="r" rtl="1"/>
            <a:r>
              <a:rPr lang="ar-IQ" sz="3600" dirty="0"/>
              <a:t>5- وسائل  تسوية المنازعات بين دول العضاء بعد بدء المنظمة بالعمل . </a:t>
            </a:r>
            <a:endParaRPr lang="en-US" sz="3600" dirty="0"/>
          </a:p>
          <a:p>
            <a:pPr algn="r" rtl="1"/>
            <a:r>
              <a:rPr lang="ar-IQ" sz="3600" dirty="0"/>
              <a:t>6-.اللغة التي كتبت بها المعاهدة , و اللغة المستخدمة في عمل المنظمة</a:t>
            </a:r>
            <a:endParaRPr lang="en-US" sz="3600" dirty="0"/>
          </a:p>
        </p:txBody>
      </p:sp>
    </p:spTree>
    <p:extLst>
      <p:ext uri="{BB962C8B-B14F-4D97-AF65-F5344CB8AC3E}">
        <p14:creationId xmlns:p14="http://schemas.microsoft.com/office/powerpoint/2010/main" val="374314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314CCA-4708-901F-0325-35009F11FE60}"/>
              </a:ext>
            </a:extLst>
          </p:cNvPr>
          <p:cNvSpPr txBox="1"/>
          <p:nvPr/>
        </p:nvSpPr>
        <p:spPr>
          <a:xfrm>
            <a:off x="685800" y="2250440"/>
            <a:ext cx="7467600" cy="3629968"/>
          </a:xfrm>
          <a:prstGeom prst="rect">
            <a:avLst/>
          </a:prstGeom>
          <a:noFill/>
        </p:spPr>
        <p:txBody>
          <a:bodyPr wrap="square">
            <a:spAutoFit/>
          </a:bodyPr>
          <a:lstStyle/>
          <a:p>
            <a:pPr marL="22860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 پاێزراوبوون و ئیمتیازەکانی نوێنەرەکانی دەوڵەتانی ئەندام وە سکرتێری گشتی و فەرمانبەرەکان وە پاراستنی داراییەکانی ڕێکخراوەکە لە دەوڵەتانی ئەندام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ھ- ئامرازەکانی یەکلاکردنەوەی ناکۆکیەکانی نێوان دەوڵەتانی ئەندام دوای دەست بەکاربوونی ڕێکخراوەکە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 ئەو زمانەی کە پەیماننامەکەی پێ نوسراوەتەوە وە ئەو زمانەی کە بەکاردێت لە کاری ڕێکخراوەکەدا.</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545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rtl="1"/>
            <a:br>
              <a:rPr lang="en-US" sz="4000" b="1" dirty="0"/>
            </a:br>
            <a:r>
              <a:rPr lang="ar-IQ" sz="4000" b="1" dirty="0"/>
              <a:t>الثالثا:</a:t>
            </a:r>
            <a:br>
              <a:rPr lang="ar-IQ" sz="4000" b="1" dirty="0"/>
            </a:br>
            <a:r>
              <a:rPr lang="ar-IQ" sz="4000" dirty="0"/>
              <a:t>الالتزام  بالمنظمة : يتم لالتزام بالمظمة من قبل الدولة العضو على الشكل التالي : </a:t>
            </a:r>
            <a:br>
              <a:rPr lang="en-US" dirty="0"/>
            </a:br>
            <a:endParaRPr lang="en-US" dirty="0"/>
          </a:p>
        </p:txBody>
      </p:sp>
      <p:sp>
        <p:nvSpPr>
          <p:cNvPr id="4" name="Content Placeholder 3"/>
          <p:cNvSpPr>
            <a:spLocks noGrp="1"/>
          </p:cNvSpPr>
          <p:nvPr>
            <p:ph sz="half" idx="2"/>
          </p:nvPr>
        </p:nvSpPr>
        <p:spPr>
          <a:xfrm>
            <a:off x="457200" y="1981200"/>
            <a:ext cx="8229600" cy="4144963"/>
          </a:xfrm>
        </p:spPr>
        <p:txBody>
          <a:bodyPr/>
          <a:lstStyle/>
          <a:p>
            <a:pPr algn="r" rtl="1"/>
            <a:r>
              <a:rPr lang="en-US" dirty="0"/>
              <a:t> </a:t>
            </a:r>
            <a:r>
              <a:rPr lang="ar-IQ" sz="3600" dirty="0"/>
              <a:t>– التوقيع على معاهدة انشاء المنظمة : </a:t>
            </a:r>
          </a:p>
          <a:p>
            <a:pPr marL="0" indent="0" algn="r" rtl="1">
              <a:buNone/>
            </a:pPr>
            <a:endParaRPr lang="en-US" sz="3600" dirty="0"/>
          </a:p>
          <a:p>
            <a:pPr algn="r" rtl="1"/>
            <a:r>
              <a:rPr lang="ar-IQ" sz="3600" dirty="0"/>
              <a:t>عند الانتهاء من صياغة مشروع معاهدة المنظمة , يقوم كل الاطراف المشاركة  بالتوقيع على المشروع , ولكن هذا التوقيع لا يعني بان الدول اصبحت ملزمة  بالمنظمة  الا في الحالات الاتية : </a:t>
            </a:r>
            <a:endParaRPr lang="en-US" sz="3600" dirty="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E62D1F-95B5-9623-158F-B4D22072613A}"/>
              </a:ext>
            </a:extLst>
          </p:cNvPr>
          <p:cNvSpPr txBox="1"/>
          <p:nvPr/>
        </p:nvSpPr>
        <p:spPr>
          <a:xfrm>
            <a:off x="533400" y="1805895"/>
            <a:ext cx="7315200" cy="4884542"/>
          </a:xfrm>
          <a:prstGeom prst="rect">
            <a:avLst/>
          </a:prstGeom>
          <a:noFill/>
        </p:spPr>
        <p:txBody>
          <a:bodyPr wrap="square">
            <a:spAutoFit/>
          </a:bodyPr>
          <a:lstStyle/>
          <a:p>
            <a:pPr marL="0" marR="0" algn="just" rtl="1">
              <a:lnSpc>
                <a:spcPct val="107000"/>
              </a:lnSpc>
              <a:spcBef>
                <a:spcPts val="0"/>
              </a:spcBef>
              <a:spcAft>
                <a:spcPts val="8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سێیەم / پابەند بوون بە ڕێکخراوەکەوە:</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پابەند بوون بە ڕێکخراوەکە لەلایەن دەولەتی ئەندامەوە بەم شێوەی خوارەوە دەبێ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۱-</a:t>
            </a: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ئیمزاکردن لەسەر پەیماننامەی درووست کردنی ڕێکخراوەکە</a:t>
            </a: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:لەکاتی تەواو بوونی دارشتنی پڕۆژەی دەستووری ڕێکخراوەکە ،هەموو لایەنەکان هەڵدەستن بە بەشداری کردن لە ئیمزاکردن لەسەڕ پڕۆژەکە بەڵام ،ئەم ئیمزاکردنە بەو مانایە ناێت کەئیتر دەوڵەتەکە دەبێت پابەند بێت بە ڕێکخراوەکە نێودەولەتیەکەوە. تەنیا ئەم حالەتە دیاری کراوانەی خوارەوەدا نەبێت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278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33400" y="381000"/>
            <a:ext cx="8153400" cy="6248400"/>
          </a:xfrm>
        </p:spPr>
        <p:txBody>
          <a:bodyPr>
            <a:normAutofit/>
          </a:bodyPr>
          <a:lstStyle/>
          <a:p>
            <a:pPr lvl="0" algn="r" rtl="1"/>
            <a:r>
              <a:rPr lang="ar-IQ" sz="6600" dirty="0"/>
              <a:t>اذا نصت معاهدة المنظمة ان يكون للتوقيع هذا الاثر </a:t>
            </a:r>
            <a:endParaRPr lang="en-US" sz="6600" dirty="0"/>
          </a:p>
          <a:p>
            <a:pPr lvl="0" algn="r" rtl="1"/>
            <a:r>
              <a:rPr lang="ar-IQ" sz="6600" dirty="0"/>
              <a:t>اذا اثبت بان الدول المتفاوضة  كانت قد اتفقت على ان يكون للتوقيع هذا اثر </a:t>
            </a:r>
            <a:endParaRPr lang="en-US" sz="6600" dirty="0"/>
          </a:p>
          <a:p>
            <a:pPr marL="0" indent="0" algn="r">
              <a:buNone/>
            </a:pP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ar-IQ" dirty="0"/>
              <a:t>اولا :خصائص معاهدة انشاء المنظمة الدولية </a:t>
            </a:r>
            <a:br>
              <a:rPr lang="en-US" dirty="0"/>
            </a:br>
            <a:endParaRPr lang="en-US" dirty="0"/>
          </a:p>
        </p:txBody>
      </p:sp>
      <p:sp>
        <p:nvSpPr>
          <p:cNvPr id="4" name="Content Placeholder 3"/>
          <p:cNvSpPr>
            <a:spLocks noGrp="1"/>
          </p:cNvSpPr>
          <p:nvPr>
            <p:ph sz="half" idx="2"/>
          </p:nvPr>
        </p:nvSpPr>
        <p:spPr>
          <a:xfrm>
            <a:off x="457200" y="1600200"/>
            <a:ext cx="8229600" cy="5105400"/>
          </a:xfrm>
        </p:spPr>
        <p:txBody>
          <a:bodyPr>
            <a:normAutofit/>
          </a:bodyPr>
          <a:lstStyle/>
          <a:p>
            <a:pPr algn="r" rtl="1"/>
            <a:r>
              <a:rPr lang="ar-IQ" sz="4400" dirty="0"/>
              <a:t>ا-انها اتفاق بين  دول مستقلة ذات سيادة , هذه الاتفاقية تلزم  الدول بالقيام بواجباتها تجاه المنظمة فالمعاهدةاو الاتفاق هى التى تنشئ المنظمة الدولية </a:t>
            </a:r>
            <a:endParaRPr lang="en-US" sz="4400" dirty="0"/>
          </a:p>
          <a:p>
            <a:pPr algn="r" rtl="1"/>
            <a:r>
              <a:rPr lang="ar-IQ" sz="4400" dirty="0"/>
              <a:t>ب-المنظمة الدولية تنشئ فقط بين الدول المستقلة – ولا يجوز تاسيس منظمة بين المنظمات الدولية او بين دولة ومنظمة دولية</a:t>
            </a:r>
            <a:endParaRPr lang="en-US" sz="4400" dirty="0"/>
          </a:p>
          <a:p>
            <a:pPr algn="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C70AD8-7821-0870-412C-DC51FC30E2CB}"/>
              </a:ext>
            </a:extLst>
          </p:cNvPr>
          <p:cNvSpPr txBox="1"/>
          <p:nvPr/>
        </p:nvSpPr>
        <p:spPr>
          <a:xfrm>
            <a:off x="914400" y="1606418"/>
            <a:ext cx="7315200" cy="4526111"/>
          </a:xfrm>
          <a:prstGeom prst="rect">
            <a:avLst/>
          </a:prstGeom>
          <a:noFill/>
        </p:spPr>
        <p:txBody>
          <a:bodyPr wrap="square">
            <a:spAutoFit/>
          </a:bodyPr>
          <a:lstStyle/>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 ئەگەر دەستوری ڕێکخراوەکە دەقێکی تێداهەبوو کە ئیمزاکردن ئەم کاریگەریەی هەیە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 ئەگەر ئیسپات کرا کە دەوڵەتە گفتوگۆکەرەکان پێکهاتوون لەسەر ئەوەی کە ئیمزاکردن ئەم کاریگەری هەیە.</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ج-ئەگەر بەڵگەنامەی ڕێگەپێدان دەقی تێدابوو لەسەر پابەندبوونی دەوڵەت. لەکاتی ئیمزارکردنی نوێنەری دەوڵەتەکە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 ئەگەر نوێنەری دەوڵەت ئیمزایکی کرد بەڵام ئیمزاکەی خۆی ڕاگرت تا ڕاوێژ بەدەوڵەتەکەی بکات ،پاشان دەوڵەتەکەی ڕێگای پێدا کە ئەم ئیمزایە بکات .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87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A7995-A79D-12A0-5CFE-7453B62DFD6F}"/>
              </a:ext>
            </a:extLst>
          </p:cNvPr>
          <p:cNvSpPr txBox="1"/>
          <p:nvPr/>
        </p:nvSpPr>
        <p:spPr>
          <a:xfrm>
            <a:off x="1066800" y="2967335"/>
            <a:ext cx="7391400" cy="3477875"/>
          </a:xfrm>
          <a:prstGeom prst="rect">
            <a:avLst/>
          </a:prstGeom>
          <a:noFill/>
        </p:spPr>
        <p:txBody>
          <a:bodyPr wrap="square">
            <a:spAutoFit/>
          </a:bodyPr>
          <a:lstStyle/>
          <a:p>
            <a:pPr lvl="0" algn="r" rtl="1"/>
            <a:r>
              <a:rPr lang="ar-IQ" sz="4400" dirty="0"/>
              <a:t>اذا نصت وثيقة التفويض على التزام الدولة عند توقيع ممثليها </a:t>
            </a:r>
            <a:endParaRPr lang="en-US" sz="4400" dirty="0"/>
          </a:p>
          <a:p>
            <a:pPr lvl="0" algn="r" rtl="1"/>
            <a:r>
              <a:rPr lang="ar-IQ" sz="4400" dirty="0"/>
              <a:t>اذا وقع ممثل الدولة توقيعاً موقوفا على استشارة دولته , ثم اجازت الدولة التوقيع . </a:t>
            </a:r>
            <a:endParaRPr lang="en-US" sz="4400" dirty="0"/>
          </a:p>
        </p:txBody>
      </p:sp>
    </p:spTree>
    <p:extLst>
      <p:ext uri="{BB962C8B-B14F-4D97-AF65-F5344CB8AC3E}">
        <p14:creationId xmlns:p14="http://schemas.microsoft.com/office/powerpoint/2010/main" val="252095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783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br>
              <a:rPr lang="ar-IQ" dirty="0"/>
            </a:br>
            <a:r>
              <a:rPr lang="ar-IQ" dirty="0"/>
              <a:t>-</a:t>
            </a:r>
            <a:r>
              <a:rPr lang="ar-IQ" b="1" dirty="0"/>
              <a:t>تصديق معاهدة انشاء المنظمة :</a:t>
            </a:r>
            <a:br>
              <a:rPr lang="en-US" dirty="0"/>
            </a:br>
            <a:endParaRPr lang="en-US" dirty="0"/>
          </a:p>
        </p:txBody>
      </p:sp>
      <p:sp>
        <p:nvSpPr>
          <p:cNvPr id="4" name="Content Placeholder 3"/>
          <p:cNvSpPr>
            <a:spLocks noGrp="1"/>
          </p:cNvSpPr>
          <p:nvPr>
            <p:ph sz="half" idx="2"/>
          </p:nvPr>
        </p:nvSpPr>
        <p:spPr>
          <a:xfrm>
            <a:off x="533400" y="1600200"/>
            <a:ext cx="8153400" cy="4525963"/>
          </a:xfrm>
        </p:spPr>
        <p:txBody>
          <a:bodyPr>
            <a:normAutofit fontScale="92500"/>
          </a:bodyPr>
          <a:lstStyle/>
          <a:p>
            <a:pPr algn="just" rtl="1"/>
            <a:r>
              <a:rPr lang="ar-IQ" sz="4800" b="1" dirty="0"/>
              <a:t>يتم </a:t>
            </a:r>
            <a:r>
              <a:rPr lang="ar-IQ" sz="4800" dirty="0"/>
              <a:t>التصديق على معاهدة انشاء المنظمة اما من قبل السلطة التنفيذية ( الحكومة ) او من قبل السلطة التشريعية  (البرلمان ) او من قبل الاثنين معا , و الحكمة من التصديق هو اعطاء فرصة اخرى للتفكير جديا بالمنظمة قبل الانضمام  اليها </a:t>
            </a:r>
            <a:endParaRPr lang="en-US" sz="4800" dirty="0"/>
          </a:p>
          <a:p>
            <a:pPr algn="just" rtl="1"/>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1C886C-726E-58F0-980C-41CDDD92A14E}"/>
              </a:ext>
            </a:extLst>
          </p:cNvPr>
          <p:cNvSpPr txBox="1"/>
          <p:nvPr/>
        </p:nvSpPr>
        <p:spPr>
          <a:xfrm>
            <a:off x="381000" y="2301736"/>
            <a:ext cx="8001000" cy="3856953"/>
          </a:xfrm>
          <a:prstGeom prst="rect">
            <a:avLst/>
          </a:prstGeom>
          <a:noFill/>
        </p:spPr>
        <p:txBody>
          <a:bodyPr wrap="square">
            <a:spAutoFit/>
          </a:bodyPr>
          <a:lstStyle/>
          <a:p>
            <a:pPr marL="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۲-</a:t>
            </a: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پەسەند کردنی پەیماننامەی درووست کردنی ڕێکخراو.</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پەسەندکردنی پێکهێنانی ڕێکخراوو تەواو دەبێ یان جێبەجێ دەکرێ ، یان لەلایەن دەسەڵاتی جێبەنێ کردن حوکومەت یان لەلایەن دەسەڵاتی یاسادانان پەرلەمان وەیان لەلایەن هەردووکیان پێکەوە ، سودی پەسەند کردن لەوەدایە کە مە جالێکی تر بدرێت بۆ بیرکردنەوەی تەواو و لەسەر ڕێکخراوەکە لەپێش چوونە پاڵ ڕێکخراوەکە.</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8559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br>
              <a:rPr lang="ar-IQ" b="1" dirty="0"/>
            </a:br>
            <a:r>
              <a:rPr lang="ar-IQ" b="1" dirty="0"/>
              <a:t>-. الانضمام الى المنظمات الدولية :</a:t>
            </a:r>
            <a:br>
              <a:rPr lang="en-US" dirty="0"/>
            </a:br>
            <a:endParaRPr lang="en-US" dirty="0"/>
          </a:p>
        </p:txBody>
      </p:sp>
      <p:sp>
        <p:nvSpPr>
          <p:cNvPr id="4" name="Content Placeholder 3"/>
          <p:cNvSpPr>
            <a:spLocks noGrp="1"/>
          </p:cNvSpPr>
          <p:nvPr>
            <p:ph sz="half" idx="2"/>
          </p:nvPr>
        </p:nvSpPr>
        <p:spPr>
          <a:xfrm>
            <a:off x="533400" y="1600200"/>
            <a:ext cx="8153400" cy="4800600"/>
          </a:xfrm>
        </p:spPr>
        <p:txBody>
          <a:bodyPr>
            <a:normAutofit/>
          </a:bodyPr>
          <a:lstStyle/>
          <a:p>
            <a:pPr lvl="0" algn="just" rtl="1"/>
            <a:r>
              <a:rPr lang="ar-IQ" sz="4800" dirty="0"/>
              <a:t>من طرف الدول الراغبة في الانضمام</a:t>
            </a:r>
            <a:r>
              <a:rPr lang="ar-IQ" sz="4800" b="1" dirty="0"/>
              <a:t> :</a:t>
            </a:r>
            <a:r>
              <a:rPr lang="ar-IQ" sz="4800" dirty="0"/>
              <a:t> حيث تخول السلطة التشريعية او التنفيذية  او الاثنين معا  و تكون ذلك حسب دستور البلاد للقيام باجراءات انضمام الى منظمة دولية معينة . </a:t>
            </a:r>
            <a:endParaRPr lang="en-US" sz="4800" dirty="0"/>
          </a:p>
          <a:p>
            <a:pPr algn="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468CE5-8328-CF16-117F-CACC9AD87C0D}"/>
              </a:ext>
            </a:extLst>
          </p:cNvPr>
          <p:cNvSpPr txBox="1"/>
          <p:nvPr/>
        </p:nvSpPr>
        <p:spPr>
          <a:xfrm>
            <a:off x="914400" y="1509532"/>
            <a:ext cx="7239000" cy="4910832"/>
          </a:xfrm>
          <a:prstGeom prst="rect">
            <a:avLst/>
          </a:prstGeom>
          <a:noFill/>
        </p:spPr>
        <p:txBody>
          <a:bodyPr wrap="square">
            <a:spAutoFit/>
          </a:bodyPr>
          <a:lstStyle/>
          <a:p>
            <a:pPr marL="0" marR="0" algn="just" rtl="1">
              <a:lnSpc>
                <a:spcPct val="107000"/>
              </a:lnSpc>
              <a:spcBef>
                <a:spcPts val="0"/>
              </a:spcBef>
              <a:spcAft>
                <a:spcPts val="800"/>
              </a:spcAft>
            </a:pP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چوارم/ چوونە پاڵ یان چوونە ڕێزی ڕێکخراوە نێودەوڵەتیەکان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1Minus"/>
            </a:pPr>
            <a:r>
              <a:rPr lang="ar-SA"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لەلایان ئەو دەوڵەتەوە کە حەز دەکات بڕواتە ڕێزی ڕێکخراوە نێودەوڵەتیەکانەوە دهسەڵاتی یاسادانان و یان دەسەڵاتی جێبەجێکردن یان هەر دووکیان پێکەوە سەر پشک دەکرێن. ئەمەش بە گوێرەی دەستوری وڵاتەکە کە هەڵدەستن بە گرتنە بەری کاری پێویست بۆ چونە ڕێزی ڕێکخراوێکی نێودەوڵەتی دیارکراو.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7312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A4D49A-511A-C2DF-6360-B8810EE6885D}"/>
              </a:ext>
            </a:extLst>
          </p:cNvPr>
          <p:cNvSpPr txBox="1"/>
          <p:nvPr/>
        </p:nvSpPr>
        <p:spPr>
          <a:xfrm>
            <a:off x="914400" y="3105835"/>
            <a:ext cx="7162800" cy="3416320"/>
          </a:xfrm>
          <a:prstGeom prst="rect">
            <a:avLst/>
          </a:prstGeom>
          <a:noFill/>
        </p:spPr>
        <p:txBody>
          <a:bodyPr wrap="square">
            <a:spAutoFit/>
          </a:bodyPr>
          <a:lstStyle/>
          <a:p>
            <a:pPr lvl="0" algn="just" rtl="1"/>
            <a:r>
              <a:rPr lang="ar-IQ" sz="5400" dirty="0"/>
              <a:t>من جهة المنظمة الدولية: ان ميثاق المنظمة الدولية توضح كيفية قبول الاعضاء الجدد من خلال بنودها . </a:t>
            </a:r>
            <a:endParaRPr lang="en-US" sz="5400" dirty="0"/>
          </a:p>
        </p:txBody>
      </p:sp>
    </p:spTree>
    <p:extLst>
      <p:ext uri="{BB962C8B-B14F-4D97-AF65-F5344CB8AC3E}">
        <p14:creationId xmlns:p14="http://schemas.microsoft.com/office/powerpoint/2010/main" val="387320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CB6ABC-07D1-3DA6-13C1-FE3E12C7FDF8}"/>
              </a:ext>
            </a:extLst>
          </p:cNvPr>
          <p:cNvSpPr txBox="1"/>
          <p:nvPr/>
        </p:nvSpPr>
        <p:spPr>
          <a:xfrm>
            <a:off x="838200" y="2797577"/>
            <a:ext cx="7391400" cy="3352328"/>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cs"/>
              <a:buAutoNum type="arabic1Minus"/>
            </a:pPr>
            <a:r>
              <a:rPr lang="ar-SA" sz="4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لە لایان ڕێکخراوی نێودەوڵەتیەوە ئەم بەڵگە نامە یان یان دەستوری ڕێکخراوە نێودەوڵەتیەکەیە  کە لە ناوەڕۆکی بەندەکانیدا چۆنیەتی وەرگرتنی ئەندامە نوێکان ڕوون دەکاتەو.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3996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B2A88C-FB8A-FFE9-15BA-A80BAA0A83D5}"/>
              </a:ext>
            </a:extLst>
          </p:cNvPr>
          <p:cNvSpPr txBox="1"/>
          <p:nvPr/>
        </p:nvSpPr>
        <p:spPr>
          <a:xfrm>
            <a:off x="533400" y="1441757"/>
            <a:ext cx="8077200" cy="5053050"/>
          </a:xfrm>
          <a:prstGeom prst="rect">
            <a:avLst/>
          </a:prstGeom>
          <a:noFill/>
        </p:spPr>
        <p:txBody>
          <a:bodyPr wrap="square">
            <a:spAutoFit/>
          </a:bodyPr>
          <a:lstStyle/>
          <a:p>
            <a:pPr marL="228600" marR="0" algn="just" rtl="1">
              <a:lnSpc>
                <a:spcPct val="107000"/>
              </a:lnSpc>
              <a:spcBef>
                <a:spcPts val="0"/>
              </a:spcBef>
              <a:spcAft>
                <a:spcPts val="800"/>
              </a:spcAft>
            </a:pPr>
            <a:r>
              <a:rPr lang="ar-SA"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پێکهێنانی ڕێکخراوە نێودەولەتیەکان</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یەکەم/تیبەتمەندیەکانی ڕێکەوتنامەی پێکهێنانی ڕێکخراو:-</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1Minus"/>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تەواوکردنی ڕێکەوتنێک لەنێوان دەوڵەتانی سەربەخۆی خاوەن سەروەری ئەو ڕێکەوتنە دەوڵەتان پابەند دەکات کە بەئەرکی خۆیان هەڵسن لەبەرامبەر ڕێکخراوەکە،وە ئەو ڕێکەوتنامەی کە ڕێکخراوای نێودەوڵەتی پێکدێنت.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1Minus"/>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ڕێکخراوای نێودەوڵەتی تەنها لە نێوان دەوڵەتە سەربەخۆکان پێک دێت .وەنابێت ڕێکخراوێکی نێودەوڵەتی پێک بهێندرێت لەنێوان ڕێکخراوە نێودەوڵەتەکیان یان لەنێوان دەوڵەتێک و ڕێکخراوێکی نێودەوڵەتی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7778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C7C675-D719-1D35-2706-53F59E2376C8}"/>
              </a:ext>
            </a:extLst>
          </p:cNvPr>
          <p:cNvSpPr txBox="1"/>
          <p:nvPr/>
        </p:nvSpPr>
        <p:spPr>
          <a:xfrm>
            <a:off x="990600" y="2413338"/>
            <a:ext cx="7467600" cy="3539430"/>
          </a:xfrm>
          <a:prstGeom prst="rect">
            <a:avLst/>
          </a:prstGeom>
          <a:noFill/>
        </p:spPr>
        <p:txBody>
          <a:bodyPr wrap="square">
            <a:spAutoFit/>
          </a:bodyPr>
          <a:lstStyle/>
          <a:p>
            <a:pPr algn="r" rtl="1"/>
            <a:r>
              <a:rPr lang="ar-IQ" sz="3200" dirty="0"/>
              <a:t>ج—يجب ان تكون الاتفاقية مكتوبة, ولا يجوزعقد الاتفاقيات بشكل شفهى—لان كتابة الاتفاقية تلزم الدول الاعضاء بواجباتها وحقوقها بشكل واضح وصريح—وهو دليل على التزام الدولة بهذه المنظمة  كونها قدمت وثيقة مكتوبة وموقعة من الجهات الرسمية للدولة </a:t>
            </a:r>
            <a:endParaRPr lang="en-US" sz="3200" dirty="0"/>
          </a:p>
          <a:p>
            <a:pPr algn="r" rtl="1"/>
            <a:r>
              <a:rPr lang="ar-IQ" sz="3200" dirty="0"/>
              <a:t>د—تسهم معاهدات انشاء المنظمات الدولية في تطوير قواعد القانون الدولى .</a:t>
            </a:r>
            <a:endParaRPr lang="en-US" sz="3200" dirty="0"/>
          </a:p>
        </p:txBody>
      </p:sp>
    </p:spTree>
    <p:extLst>
      <p:ext uri="{BB962C8B-B14F-4D97-AF65-F5344CB8AC3E}">
        <p14:creationId xmlns:p14="http://schemas.microsoft.com/office/powerpoint/2010/main" val="90579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B3CA95-9972-9C50-DB3B-38B5CF1EF10A}"/>
              </a:ext>
            </a:extLst>
          </p:cNvPr>
          <p:cNvSpPr txBox="1"/>
          <p:nvPr/>
        </p:nvSpPr>
        <p:spPr>
          <a:xfrm>
            <a:off x="838200" y="1857192"/>
            <a:ext cx="7391400" cy="4320926"/>
          </a:xfrm>
          <a:prstGeom prst="rect">
            <a:avLst/>
          </a:prstGeom>
          <a:noFill/>
        </p:spPr>
        <p:txBody>
          <a:bodyPr wrap="square">
            <a:spAutoFit/>
          </a:bodyPr>
          <a:lstStyle/>
          <a:p>
            <a:pPr marL="22860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 ئەم ڕێکەوتنامەیە دەبێت نوسراوبێت ، وەنابێت ڕێکەوتنامە بە شێوەی زارەکەی ئەنجام بدرێت وەنوسینەوەی ڕێکەوتنامەکە دەوڵەتان پابەند بە ئەرکەکانیان دەکات بە شێوەێکی دیار، وە هەروەها بەڵگەیە لەسەڕ پابەند بوونی دەوڵەتەکان بەم ڕێکخراوە، وەک بەڵگەنامەێکی فەرمی و نوسراو کەلەلایەن دەسەڵاتە دەستوریەکانی دەوڵەت دەرچوە.</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 پەیماننامەکانی پێکهێنانی ڕێکخراوە نێو دەوڵەتیەکان ، بەژداری دەکات لەبەرەوپێش چونی بنەماکانی یاسای نێودەوڵەتی .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4133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rtl="1"/>
            <a:r>
              <a:rPr lang="ar-IQ" dirty="0"/>
              <a:t> </a:t>
            </a:r>
            <a:br>
              <a:rPr lang="en-US" dirty="0"/>
            </a:br>
            <a:r>
              <a:rPr lang="ar-IQ" dirty="0"/>
              <a:t>ثانيا : اجراءات انشاء المنظمة الدولية </a:t>
            </a:r>
            <a:br>
              <a:rPr lang="en-US" dirty="0"/>
            </a:br>
            <a:endParaRPr lang="en-US" dirty="0"/>
          </a:p>
        </p:txBody>
      </p:sp>
      <p:sp>
        <p:nvSpPr>
          <p:cNvPr id="4" name="Content Placeholder 3"/>
          <p:cNvSpPr>
            <a:spLocks noGrp="1"/>
          </p:cNvSpPr>
          <p:nvPr>
            <p:ph sz="half" idx="2"/>
          </p:nvPr>
        </p:nvSpPr>
        <p:spPr>
          <a:xfrm>
            <a:off x="457200" y="1600200"/>
            <a:ext cx="8229600" cy="4983162"/>
          </a:xfrm>
        </p:spPr>
        <p:txBody>
          <a:bodyPr>
            <a:noAutofit/>
          </a:bodyPr>
          <a:lstStyle/>
          <a:p>
            <a:pPr algn="r" rtl="1"/>
            <a:r>
              <a:rPr lang="ar-IQ" sz="4000" dirty="0"/>
              <a:t>- اذا ارادت مجموعة من الدول ذات مصالح مشتركة انشاء منظمة دولية بينهما ,تتصل وزارات الخارجية لهذه الدول مع بعضها البعض , وفي حال التوصل تلك الدول على موافقات مبدئية لتكوين المنظمة يتم الاتفاق على تحديد دولة معينة من الدول المتفاوضة ليعقد المفاوضات ليعقد فيها موتمر دولي لانشاء هذه المنظمة. </a:t>
            </a:r>
            <a:endParaRPr lang="en-US" sz="4000" dirty="0"/>
          </a:p>
          <a:p>
            <a:pPr lvl="2" algn="r" rtl="1"/>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594DD0-62F1-E91B-761B-DDC7F427BC5D}"/>
              </a:ext>
            </a:extLst>
          </p:cNvPr>
          <p:cNvSpPr txBox="1"/>
          <p:nvPr/>
        </p:nvSpPr>
        <p:spPr>
          <a:xfrm>
            <a:off x="685800" y="1908488"/>
            <a:ext cx="7848600" cy="4218334"/>
          </a:xfrm>
          <a:prstGeom prst="rect">
            <a:avLst/>
          </a:prstGeom>
          <a:noFill/>
        </p:spPr>
        <p:txBody>
          <a:bodyPr wrap="square">
            <a:spAutoFit/>
          </a:bodyPr>
          <a:lstStyle/>
          <a:p>
            <a:pPr marL="228600" marR="0" algn="just" rtl="1">
              <a:lnSpc>
                <a:spcPct val="107000"/>
              </a:lnSpc>
              <a:spcBef>
                <a:spcPts val="0"/>
              </a:spcBef>
              <a:spcAft>
                <a:spcPts val="8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دووەم/ ڕێو و شوێنەکانی پێکهێنانی ڕێکخراوی نێودەوڵەتی :- </a:t>
            </a:r>
            <a:r>
              <a:rPr lang="ar-SA"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ئەگەر هاتوو کۆمەڵە دەوڵەتێک کە خاوەن بەرژەوەندی هاوبەشن ویستیان ڕێکخراوێکی نێودەوڵەتی لەنێوان خۆیاندا پێکبهێنن ئەوا وەزارەتەکانی دەرەوەی ئەم دەوڵەتانە پەیوەندی بەیەکتریەوە دەکەن.وەئەگەر ئەم دەوڵەتانە بۆ پێکهێنانی ڕێکخراوەکە گەیشتن بە ڕێکەوتنێکی مەبدەئیانە ، ئەوا ڕێکدەکەون لەسەر دیاریکردنی دەوڵەتێک لەو لەودەوڵەتانە کە گفتوگۆیان پێکەوە کردوە بۆ گرێدانی کۆنگرەێکی نێودەوڵەتی لەودەوڵەتە دیاریکراوەدە بۆ پێکهێنانی ئەم ڕێکخراوە.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9614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6DC8FB-164B-4507-0565-18333D34B58B}"/>
              </a:ext>
            </a:extLst>
          </p:cNvPr>
          <p:cNvSpPr txBox="1"/>
          <p:nvPr/>
        </p:nvSpPr>
        <p:spPr>
          <a:xfrm>
            <a:off x="838200" y="1997839"/>
            <a:ext cx="7467600" cy="4401205"/>
          </a:xfrm>
          <a:prstGeom prst="rect">
            <a:avLst/>
          </a:prstGeom>
          <a:noFill/>
        </p:spPr>
        <p:txBody>
          <a:bodyPr wrap="square">
            <a:spAutoFit/>
          </a:bodyPr>
          <a:lstStyle/>
          <a:p>
            <a:pPr algn="r" rtl="1"/>
            <a:r>
              <a:rPr lang="ar-IQ" sz="2800" dirty="0"/>
              <a:t>- وتقوم الدول المعينة بتشكيل وفود رسمية ترسل الى الاجتماع مزودين بتفوض من قبل سلطات المختصة للدولة . واثناء الاجتماع تقدم كل دولة و وثيقة التفويض  وزارة الخارجية للدول المضيفة للموتمر.</a:t>
            </a:r>
            <a:endParaRPr lang="en-US" sz="2800" dirty="0"/>
          </a:p>
          <a:p>
            <a:pPr algn="r" rtl="1"/>
            <a:r>
              <a:rPr lang="ar-IQ" sz="2800" dirty="0"/>
              <a:t>- تعرف التفويض : عبارة عن  وثيقة صادرة عن السلطة المختصة في الدول المعينة , بتعيين شخص او اشخاص لتمثيل الدولة في المفاوضات </a:t>
            </a:r>
            <a:endParaRPr lang="en-US" sz="2800" dirty="0"/>
          </a:p>
          <a:p>
            <a:pPr algn="r" rtl="1"/>
            <a:r>
              <a:rPr lang="ar-IQ" sz="2800" dirty="0"/>
              <a:t>-  عندما يصل جميع الاطرف الى اتفاقية لانشاء المنظمة يعقد موتمر دولى بين الدول الراغبة في الدخول هذه المنظمة ويتم الاتفاق على تاسيس المنظمة </a:t>
            </a:r>
            <a:endParaRPr lang="en-US" sz="2800" dirty="0"/>
          </a:p>
        </p:txBody>
      </p:sp>
    </p:spTree>
    <p:extLst>
      <p:ext uri="{BB962C8B-B14F-4D97-AF65-F5344CB8AC3E}">
        <p14:creationId xmlns:p14="http://schemas.microsoft.com/office/powerpoint/2010/main" val="209514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1965</Words>
  <Application>Microsoft Office PowerPoint</Application>
  <PresentationFormat>On-screen Show (4:3)</PresentationFormat>
  <Paragraphs>95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انشاء المنظمات الدولية  الخطوات الواجبة اتخاذها لتاسيس منظمة دولية : </vt:lpstr>
      <vt:lpstr>PowerPoint Presentation</vt:lpstr>
      <vt:lpstr>اولا :خصائص معاهدة انشاء المنظمة الدولية  </vt:lpstr>
      <vt:lpstr>PowerPoint Presentation</vt:lpstr>
      <vt:lpstr>PowerPoint Presentation</vt:lpstr>
      <vt:lpstr>PowerPoint Presentation</vt:lpstr>
      <vt:lpstr>  ثانيا : اجراءات انشاء المنظمة الدولية  </vt:lpstr>
      <vt:lpstr>PowerPoint Presentation</vt:lpstr>
      <vt:lpstr>PowerPoint Presentation</vt:lpstr>
      <vt:lpstr>PowerPoint Presentation</vt:lpstr>
      <vt:lpstr> تاسيس المنظمة :  </vt:lpstr>
      <vt:lpstr>PowerPoint Presentation</vt:lpstr>
      <vt:lpstr>PowerPoint Presentation</vt:lpstr>
      <vt:lpstr>PowerPoint Presentation</vt:lpstr>
      <vt:lpstr> ويشترط ان يدون في مواد الدستور او الميثاق النقاط التالية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الاحكام الختامية :  </vt:lpstr>
      <vt:lpstr>PowerPoint Presentation</vt:lpstr>
      <vt:lpstr>PowerPoint Presentation</vt:lpstr>
      <vt:lpstr>PowerPoint Presentation</vt:lpstr>
      <vt:lpstr> الثالثا: الالتزام  بالمنظمة : يتم لالتزام بالمظمة من قبل الدولة العضو على الشكل التالي :  </vt:lpstr>
      <vt:lpstr>PowerPoint Presentation</vt:lpstr>
      <vt:lpstr>PowerPoint Presentation</vt:lpstr>
      <vt:lpstr>PowerPoint Presentation</vt:lpstr>
      <vt:lpstr>PowerPoint Presentation</vt:lpstr>
      <vt:lpstr>PowerPoint Presentation</vt:lpstr>
      <vt:lpstr> -تصديق معاهدة انشاء المنظمة : </vt:lpstr>
      <vt:lpstr>PowerPoint Presentation</vt:lpstr>
      <vt:lpstr> -. الانضمام الى المنظمات الدولية :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انشاء المنظمات الدولية  الخطوات الواجبة اتخاذها لتاسيس منظمة دولية : </dc:title>
  <dc:creator>MR.loran king</dc:creator>
  <cp:lastModifiedBy>Dr.Kawa</cp:lastModifiedBy>
  <cp:revision>55</cp:revision>
  <dcterms:created xsi:type="dcterms:W3CDTF">2006-08-16T00:00:00Z</dcterms:created>
  <dcterms:modified xsi:type="dcterms:W3CDTF">2023-02-12T04:19:36Z</dcterms:modified>
</cp:coreProperties>
</file>