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ar-IQ" sz="4800" b="1" dirty="0" smtClean="0"/>
              <a:t>وكيفية </a:t>
            </a:r>
            <a:r>
              <a:rPr lang="ar-IQ" sz="4800" dirty="0" smtClean="0"/>
              <a:t>تقبل المنظمات الدولية للاعضاء الجدد تكون على شكل التالي </a:t>
            </a:r>
            <a:r>
              <a:rPr lang="ar-IQ" sz="4800" b="1" dirty="0" smtClean="0"/>
              <a:t>: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 algn="r" rtl="1"/>
            <a:r>
              <a:rPr lang="ar-IQ" sz="4400" b="1" dirty="0" smtClean="0"/>
              <a:t>الانضمام</a:t>
            </a:r>
            <a:r>
              <a:rPr lang="ar-IQ" sz="4400" dirty="0" smtClean="0"/>
              <a:t> البسيط : يكفي ان تقبل اية دولة بالانضمام الى هذه المنظمة و ذلك بدون اجراءات معقدة . مثال انضمام الدول الاعضاء في الامم المتحدة الى احدى المنظمات التابعة للامم المتحدة </a:t>
            </a:r>
            <a:endParaRPr lang="en-US" sz="4400" dirty="0" smtClean="0"/>
          </a:p>
          <a:p>
            <a:pPr marL="0" indent="0" algn="r" rtl="1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ar-IQ" sz="5400" dirty="0" smtClean="0"/>
              <a:t>ثامنا:التحفظات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IQ" sz="4400" dirty="0" smtClean="0"/>
              <a:t>مثال : عند توقيع الدول الاسلامية على الاعلان العالمي لحقوق الانسان يتحفظون على البند المتلعق بالحريات الفردية الخاصة ( خاصة فيما يتعلق بحرية تغييرالدين ) </a:t>
            </a:r>
            <a:endParaRPr lang="en-US" sz="4400" dirty="0" smtClean="0"/>
          </a:p>
          <a:p>
            <a:pPr algn="r" rtl="1"/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609600"/>
            <a:ext cx="8077200" cy="5516563"/>
          </a:xfrm>
        </p:spPr>
        <p:txBody>
          <a:bodyPr>
            <a:normAutofit/>
          </a:bodyPr>
          <a:lstStyle/>
          <a:p>
            <a:pPr lvl="0" algn="r" rtl="1"/>
            <a:r>
              <a:rPr lang="ar-IQ" sz="4400" b="1" dirty="0" smtClean="0"/>
              <a:t>الانضمام بحكم العضوية في منظمة : </a:t>
            </a:r>
            <a:r>
              <a:rPr lang="ar-IQ" sz="4400" dirty="0" smtClean="0"/>
              <a:t>عند انشاء منظمة في اطار</a:t>
            </a:r>
            <a:r>
              <a:rPr lang="ar-IQ" sz="4400" b="1" dirty="0" smtClean="0"/>
              <a:t> </a:t>
            </a:r>
            <a:r>
              <a:rPr lang="ar-IQ" sz="4400" dirty="0" smtClean="0"/>
              <a:t> منظمة دولية فتكون الدول الاعضاء حكما في هذه المنظمة مثال. كمنظمات حلف الناتو بالنسبة لدول الحلف</a:t>
            </a:r>
            <a:r>
              <a:rPr lang="ar-IQ" sz="4400" dirty="0" smtClean="0"/>
              <a:t>...</a:t>
            </a:r>
            <a:endParaRPr lang="en-US" sz="4400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04800"/>
            <a:ext cx="8153400" cy="5821363"/>
          </a:xfrm>
        </p:spPr>
        <p:txBody>
          <a:bodyPr>
            <a:noAutofit/>
          </a:bodyPr>
          <a:lstStyle/>
          <a:p>
            <a:pPr lvl="0" algn="r" rtl="1"/>
            <a:r>
              <a:rPr lang="ar-IQ" sz="4400" b="1" dirty="0" smtClean="0"/>
              <a:t>الانضمام بشروط موضوعية : </a:t>
            </a:r>
            <a:r>
              <a:rPr lang="ar-IQ" sz="4400" dirty="0" smtClean="0"/>
              <a:t>على سبيل المثال منظمة الوحدة الافريقية , فان كل عضو في هذه المنظمة لابد ان يكون من الدول الافريقية , حيث لا يجوز لدولة اسيوية او امريكية بالانضمام الى منظمة الوحدة الافريقية . او منظمة الموتمر الاسلامي :لابد ان يكون اعضائها من الدول الاسلامية و لا يجوز قبول دولة مسيحي او بوذية ... الخ </a:t>
            </a:r>
            <a:endParaRPr lang="en-US" sz="4400" dirty="0" smtClean="0"/>
          </a:p>
          <a:p>
            <a:pPr algn="r" rtl="1"/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r" rtl="1"/>
            <a:r>
              <a:rPr lang="ar-IQ" sz="4800" b="1" dirty="0" smtClean="0"/>
              <a:t>القبول بشروط شكلية تقديرية :</a:t>
            </a:r>
            <a:endParaRPr lang="en-US" sz="4800" dirty="0" smtClean="0"/>
          </a:p>
          <a:p>
            <a:pPr marL="0" indent="0" algn="r" rtl="1">
              <a:buNone/>
            </a:pPr>
            <a:r>
              <a:rPr lang="en-US" sz="4800" dirty="0" smtClean="0"/>
              <a:t>- </a:t>
            </a:r>
            <a:r>
              <a:rPr lang="ar-IQ" sz="4800" dirty="0" smtClean="0"/>
              <a:t>منظمة </a:t>
            </a:r>
            <a:r>
              <a:rPr lang="ar-IQ" sz="4800" dirty="0" smtClean="0"/>
              <a:t>التجارة العالمية ,حيث رفض </a:t>
            </a:r>
            <a:endParaRPr lang="en-US" sz="4800" dirty="0" smtClean="0"/>
          </a:p>
          <a:p>
            <a:pPr marL="0" indent="0" algn="r" rtl="1">
              <a:buNone/>
            </a:pPr>
            <a:r>
              <a:rPr lang="en-US" sz="4800" dirty="0" smtClean="0"/>
              <a:t>- </a:t>
            </a:r>
            <a:r>
              <a:rPr lang="ar-IQ" sz="4800" dirty="0" smtClean="0"/>
              <a:t>لمدة </a:t>
            </a:r>
            <a:r>
              <a:rPr lang="ar-IQ" sz="4800" dirty="0" smtClean="0"/>
              <a:t>طويلة انضمام الصين اليها بحجة عدم مراعاتها لحقوق الانسان . </a:t>
            </a:r>
            <a:endParaRPr lang="en-US" sz="4800" dirty="0" smtClean="0"/>
          </a:p>
          <a:p>
            <a:pPr marL="0" indent="0" algn="r">
              <a:buNone/>
            </a:pP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en-US" b="1" dirty="0" smtClean="0"/>
              <a:t/>
            </a:r>
            <a:br>
              <a:rPr lang="en-US" b="1" dirty="0" smtClean="0"/>
            </a:br>
            <a:r>
              <a:rPr lang="ar-IQ" b="1" dirty="0" smtClean="0"/>
              <a:t>خامسا</a:t>
            </a:r>
            <a:r>
              <a:rPr lang="ar-IQ" b="1" dirty="0" smtClean="0"/>
              <a:t>: مبدا حرية الانضمام للمنظمة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لكل دولة حرية لانضمام الى اي منظمة شريطة ان يكون قوانين الدولة تسمح بذلك </a:t>
            </a:r>
            <a:endParaRPr lang="en-US" sz="3600" dirty="0" smtClean="0"/>
          </a:p>
          <a:p>
            <a:pPr algn="r" rtl="1"/>
            <a:r>
              <a:rPr lang="ar-IQ" sz="3600" dirty="0" smtClean="0"/>
              <a:t>من حهة اخرى ان تقبل المنظمة عضوية الدولة الراغبة في الانضمام اليها </a:t>
            </a:r>
            <a:endParaRPr lang="en-US" sz="3600" dirty="0" smtClean="0"/>
          </a:p>
          <a:p>
            <a:pPr lvl="0" algn="r" rtl="1"/>
            <a:r>
              <a:rPr lang="ar-IQ" sz="3600" dirty="0" smtClean="0"/>
              <a:t>لكن التوقيع على معاهدة المنظمة لا يعني بان الدولة قد اصبحت ملزمة بتطبيق المعاهدة , فلابد من : </a:t>
            </a:r>
            <a:endParaRPr lang="en-US" sz="3600" dirty="0" smtClean="0"/>
          </a:p>
          <a:p>
            <a:pPr algn="r"/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04800"/>
            <a:ext cx="8458200" cy="6172200"/>
          </a:xfrm>
        </p:spPr>
        <p:txBody>
          <a:bodyPr>
            <a:normAutofit/>
          </a:bodyPr>
          <a:lstStyle/>
          <a:p>
            <a:pPr lvl="0" algn="r" rtl="1"/>
            <a:r>
              <a:rPr lang="ar-IQ" sz="3600" dirty="0" smtClean="0"/>
              <a:t>التصديق على معاهدة انشاء المنظمة :</a:t>
            </a:r>
            <a:endParaRPr lang="en-US" sz="3600" dirty="0" smtClean="0"/>
          </a:p>
          <a:p>
            <a:pPr algn="r" rtl="1"/>
            <a:r>
              <a:rPr lang="ar-IQ" sz="3600" dirty="0" smtClean="0"/>
              <a:t>بهذه الحالة تكون الدولة ملزمة بتنفيذ بنود ميثاق المنظمة و تلزم سلطاتها التشريعية و التنفيذية و القضائية ببنود معاهدة المنظمة. </a:t>
            </a:r>
            <a:endParaRPr lang="en-US" sz="3600" dirty="0" smtClean="0"/>
          </a:p>
          <a:p>
            <a:pPr lvl="0" algn="r" rtl="1"/>
            <a:r>
              <a:rPr lang="ar-IQ" sz="3600" i="1" dirty="0" smtClean="0"/>
              <a:t>رفض التصديق على معاهدة : و هناك حالتان : </a:t>
            </a:r>
            <a:endParaRPr lang="en-US" sz="3600" i="1" dirty="0" smtClean="0"/>
          </a:p>
          <a:p>
            <a:pPr algn="r" rtl="1"/>
            <a:r>
              <a:rPr lang="ar-IQ" sz="3600" b="1" dirty="0" smtClean="0"/>
              <a:t>الحالة الاولى </a:t>
            </a:r>
            <a:r>
              <a:rPr lang="ar-IQ" sz="3600" dirty="0" smtClean="0"/>
              <a:t>: اذا نصت احكام المعاهدة  بانها لاتكون ملزمة الابعد التصديق عليها من قبل السلطات المختصة , فتكون الدولة غير ملزمة بالمنظمة و ان وقع عليها ممثلها</a:t>
            </a:r>
            <a:endParaRPr lang="en-US" sz="3600" dirty="0" smtClean="0"/>
          </a:p>
          <a:p>
            <a:pPr marL="0" indent="0" algn="r">
              <a:buNone/>
            </a:pPr>
            <a:endParaRPr lang="en-US" sz="36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609600"/>
            <a:ext cx="8001000" cy="5867400"/>
          </a:xfrm>
        </p:spPr>
        <p:txBody>
          <a:bodyPr>
            <a:normAutofit/>
          </a:bodyPr>
          <a:lstStyle/>
          <a:p>
            <a:pPr algn="r" rtl="1"/>
            <a:r>
              <a:rPr lang="ar-IQ" sz="4800" b="1" dirty="0" smtClean="0"/>
              <a:t>الحالة الثانية</a:t>
            </a:r>
            <a:r>
              <a:rPr lang="ar-IQ" sz="4800" dirty="0" smtClean="0"/>
              <a:t>: </a:t>
            </a:r>
            <a:r>
              <a:rPr lang="ar-IQ" sz="4400" dirty="0" smtClean="0"/>
              <a:t>اذا نصت احكام المعاهدة بان مجرد التوقيع له اثر الالزام تصبح المعاهدة ملزمة , في هذه الحالة الدولة تبقى ملزمة بالمنظمة على الصعيد الدولي, برغم عدم تصديق السلطات المختصة في الدولة على المعاهدة  </a:t>
            </a:r>
            <a:endParaRPr lang="en-US" sz="4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en-US" b="1" dirty="0" smtClean="0"/>
              <a:t/>
            </a:r>
            <a:br>
              <a:rPr lang="en-US" b="1" dirty="0" smtClean="0"/>
            </a:br>
            <a:r>
              <a:rPr lang="ar-IQ" b="1" dirty="0" smtClean="0"/>
              <a:t>سادسا </a:t>
            </a:r>
            <a:r>
              <a:rPr lang="ar-IQ" b="1" dirty="0" smtClean="0"/>
              <a:t>: ايداع و ثائق التصديق و الانضمام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algn="r" rtl="1"/>
            <a:r>
              <a:rPr lang="ar-IQ" sz="4000" dirty="0" smtClean="0"/>
              <a:t>اذا نصت احكام المعاهدة بان شرط العضوية لايتم الا بعد  ايداع و ثائق التصديق من جهة السلطات المختصة في الدول المعينة فانها لن تصبح عضوة في المنظمة بالرغم من التوقيع و التصديق على معاهدة انشاء المنظمة , و عادة تسلم هذه الوثائق الى الوزارة خارجية الدولة المضيفة باعلان  انضمام تلك الدولة , بعد تسلم و ثائق التصديق و الانضمام . </a:t>
            </a:r>
            <a:endParaRPr lang="en-US" sz="4000" dirty="0" smtClean="0"/>
          </a:p>
          <a:p>
            <a:pPr algn="r" rtl="1"/>
            <a:endParaRPr lang="en-US" sz="4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ar-IQ" sz="4000" b="1" dirty="0" smtClean="0"/>
              <a:t>سابعا</a:t>
            </a:r>
            <a:r>
              <a:rPr lang="ar-IQ" sz="4000" b="1" dirty="0" smtClean="0"/>
              <a:t>: تسجيل معاهدة انشاء المنظمة و </a:t>
            </a:r>
            <a:r>
              <a:rPr lang="ar-IQ" sz="4000" b="1" dirty="0" smtClean="0"/>
              <a:t>نشرها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algn="r" rtl="1"/>
            <a:r>
              <a:rPr lang="ar-IQ" dirty="0" smtClean="0"/>
              <a:t>ويعني ايداع و ثائق المعاهدة لدى الامانة العامة للامم المتحدة و قيدها في سجل االخاص , و الغرض من تسجيل هو منع المعاهدات السرية التي تهدد السلم و الامن الدوليين , و مراقية المعاهدات  التي توقع بين الدول عما اذا كانت تخاالف قاعدة من قواعد القانون الدولي</a:t>
            </a:r>
            <a:endParaRPr lang="en-US" dirty="0" smtClean="0"/>
          </a:p>
          <a:p>
            <a:pPr lvl="0" algn="r" rtl="1"/>
            <a:r>
              <a:rPr lang="ar-IQ" dirty="0" smtClean="0"/>
              <a:t>و بعد تسجيل المعاهدة لدى الامم المتحدة يتم نشرها في الدوريات الخاصة بالمعاهدات. </a:t>
            </a:r>
            <a:endParaRPr lang="en-US" dirty="0" smtClean="0"/>
          </a:p>
          <a:p>
            <a:pPr marL="0" indent="0" algn="r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5140</TotalTime>
  <Words>434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وكيفية تقبل المنظمات الدولية للاعضاء الجدد تكون على شكل التالي :  </vt:lpstr>
      <vt:lpstr>PowerPoint Presentation</vt:lpstr>
      <vt:lpstr>PowerPoint Presentation</vt:lpstr>
      <vt:lpstr>PowerPoint Presentation</vt:lpstr>
      <vt:lpstr> خامسا: مبدا حرية الانضمام للمنظمة  </vt:lpstr>
      <vt:lpstr>PowerPoint Presentation</vt:lpstr>
      <vt:lpstr>PowerPoint Presentation</vt:lpstr>
      <vt:lpstr> سادسا : ايداع و ثائق التصديق و الانضمام :  </vt:lpstr>
      <vt:lpstr> سابعا: تسجيل معاهدة انشاء المنظمة و نشرها </vt:lpstr>
      <vt:lpstr> ثامنا:التحفظات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وكيفية تقبل المنظمات الدولية للاعضاء الجدد تكون على شكل التالي :  </dc:title>
  <dc:creator>MR.loran king</dc:creator>
  <cp:lastModifiedBy>Hastiyar</cp:lastModifiedBy>
  <cp:revision>8</cp:revision>
  <dcterms:created xsi:type="dcterms:W3CDTF">2006-08-16T00:00:00Z</dcterms:created>
  <dcterms:modified xsi:type="dcterms:W3CDTF">2015-11-29T19:37:11Z</dcterms:modified>
</cp:coreProperties>
</file>