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11805-7CA6-43F4-A922-BBA5800A20CE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FC7D4-9CFA-4A0C-A1F6-B480CBE05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1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FC7D4-9CFA-4A0C-A1F6-B480CBE052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br>
              <a:rPr lang="en-US" b="1" dirty="0"/>
            </a:br>
            <a:r>
              <a:rPr lang="ar-IQ" sz="6000" b="1" dirty="0"/>
              <a:t>تاسعا : بدء نشاط المنظمة :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153400" cy="48768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lvl="0" algn="r" rtl="1"/>
            <a:r>
              <a:rPr lang="ar-IQ" sz="3600" dirty="0"/>
              <a:t>من تاريخ المحدد في احكام المنظمة </a:t>
            </a:r>
            <a:endParaRPr lang="en-US" sz="3600" dirty="0"/>
          </a:p>
          <a:p>
            <a:pPr lvl="0" algn="r" rtl="1"/>
            <a:r>
              <a:rPr lang="ar-IQ" sz="3600" dirty="0"/>
              <a:t>من تاريخ الالتزام النهائي باحكام المنظمة , فاذا نصت احكام المنظمة بانها سارية المفعول عند التصديق او التوقيع او تبادل الوثائق فانها تكون من هذا التاريخ </a:t>
            </a:r>
            <a:endParaRPr lang="en-US" sz="3600" dirty="0"/>
          </a:p>
          <a:p>
            <a:pPr algn="r" rtl="1"/>
            <a:r>
              <a:rPr lang="ar-IQ" sz="3600" dirty="0"/>
              <a:t>من التاريخ الذي تحده الدولة عند انضمامها الى المنظمة  القائمة 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br>
              <a:rPr lang="en-US" b="1" dirty="0"/>
            </a:br>
            <a:r>
              <a:rPr lang="ar-IQ" sz="5300" b="1" dirty="0"/>
              <a:t>عاشر : تعديل احكام المنظمة و تغيرها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51054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lvl="0" algn="r" rtl="1"/>
            <a:r>
              <a:rPr lang="ar-IQ" dirty="0"/>
              <a:t>اشعار كل الدول الاعضاءباقتراع التعديل , وحق لكل دولة عضو الحق بالمشاركة في التعديل . </a:t>
            </a:r>
            <a:endParaRPr lang="en-US" dirty="0"/>
          </a:p>
          <a:p>
            <a:pPr lvl="0" algn="r" rtl="1"/>
            <a:r>
              <a:rPr lang="ar-IQ" dirty="0"/>
              <a:t>لكل دولةالحق في ان يكون طرفا بالمنظمة المعدلة احكامها </a:t>
            </a:r>
            <a:endParaRPr lang="en-US" dirty="0"/>
          </a:p>
          <a:p>
            <a:pPr lvl="0" algn="r" rtl="1"/>
            <a:r>
              <a:rPr lang="ar-IQ" dirty="0"/>
              <a:t>الدولة التي تعترض التعديل يحق لها الالتزام بالمنظمة  قبل التعديل, و يجب ان يوضح ذلك في و ثائق الانضمام .</a:t>
            </a:r>
            <a:endParaRPr lang="en-US" dirty="0"/>
          </a:p>
          <a:p>
            <a:pPr lvl="0" algn="r" rtl="1"/>
            <a:r>
              <a:rPr lang="ar-IQ" dirty="0"/>
              <a:t>الدول التي تنضم الى المنظمة بعد التعديل يحق لها الالتزام بالمنظمة اما قبل التعديل او بعد التعديل, ويجب ان يوضح ذلك بوثائق الانضمام </a:t>
            </a:r>
            <a:endParaRPr lang="en-US" dirty="0"/>
          </a:p>
          <a:p>
            <a:pPr lvl="0" algn="r" rtl="1"/>
            <a:r>
              <a:rPr lang="ar-IQ" dirty="0"/>
              <a:t>ويتم تعديل ميثاق المنظمة اما بمواففة الاعضاء جميعب ا او بالاغلبية المعينة ,مع موافقة دول الذات اعتبار شخصي معين كالدول اادائمة العضوية في مجلس الامن , بهذا الشكل يسري التعديل   حتى على الدول التي ترفضها / مثال تعديل ميثاق الامم المتحد ة.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52400"/>
            <a:ext cx="8382000" cy="6400800"/>
          </a:xfrm>
          <a:solidFill>
            <a:srgbClr val="7030A0"/>
          </a:solidFill>
        </p:spPr>
        <p:txBody>
          <a:bodyPr/>
          <a:lstStyle/>
          <a:p>
            <a:pPr marL="0" indent="0" algn="ctr" rtl="1">
              <a:buNone/>
            </a:pPr>
            <a:r>
              <a:rPr lang="ar-SA" sz="5400" dirty="0">
                <a:solidFill>
                  <a:srgbClr val="FFFF00"/>
                </a:solidFill>
              </a:rPr>
              <a:t>المنظمات القارية </a:t>
            </a:r>
            <a:endParaRPr lang="en-US" sz="5400" dirty="0">
              <a:solidFill>
                <a:srgbClr val="FFFF00"/>
              </a:solidFill>
            </a:endParaRPr>
          </a:p>
          <a:p>
            <a:pPr algn="r" rtl="1"/>
            <a:endParaRPr lang="en-US" dirty="0">
              <a:solidFill>
                <a:srgbClr val="FFFF00"/>
              </a:solidFill>
            </a:endParaRPr>
          </a:p>
          <a:p>
            <a:pPr algn="r" rtl="1"/>
            <a:r>
              <a:rPr lang="ar-IQ" sz="4000" dirty="0">
                <a:solidFill>
                  <a:srgbClr val="FFFF00"/>
                </a:solidFill>
              </a:rPr>
              <a:t>كالاتحاد الاوربي </a:t>
            </a:r>
            <a:endParaRPr lang="en-US" sz="4000" dirty="0">
              <a:solidFill>
                <a:srgbClr val="FFFF00"/>
              </a:solidFill>
            </a:endParaRPr>
          </a:p>
          <a:p>
            <a:pPr algn="r" rtl="1"/>
            <a:r>
              <a:rPr lang="ar-IQ" sz="4000" dirty="0">
                <a:solidFill>
                  <a:srgbClr val="FFFF00"/>
                </a:solidFill>
              </a:rPr>
              <a:t>منظمة الدول الافريقية </a:t>
            </a:r>
            <a:endParaRPr lang="en-US" sz="4000" dirty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 rtl="1">
              <a:buNone/>
            </a:pPr>
            <a:r>
              <a:rPr lang="en-US" sz="4400" dirty="0">
                <a:solidFill>
                  <a:srgbClr val="FFFF00"/>
                </a:solidFill>
              </a:rPr>
              <a:t>)</a:t>
            </a:r>
            <a:r>
              <a:rPr lang="ar-IQ" sz="4400" dirty="0">
                <a:solidFill>
                  <a:srgbClr val="FFFF00"/>
                </a:solidFill>
              </a:rPr>
              <a:t>احكام هذه المنظمات هي في  اطار القارة.</a:t>
            </a:r>
            <a:r>
              <a:rPr lang="en-US" sz="4400" dirty="0">
                <a:solidFill>
                  <a:srgbClr val="FFFF00"/>
                </a:solidFill>
              </a:rPr>
              <a:t>(</a:t>
            </a:r>
            <a:r>
              <a:rPr lang="ar-IQ" sz="4400" dirty="0">
                <a:solidFill>
                  <a:srgbClr val="FFFF00"/>
                </a:solidFill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  <a:p>
            <a:pPr algn="r" rtl="1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pPr rtl="1"/>
            <a:br>
              <a:rPr lang="en-US" dirty="0"/>
            </a:br>
            <a:r>
              <a:rPr lang="ar-IQ" sz="5300" dirty="0"/>
              <a:t>ا</a:t>
            </a:r>
            <a:r>
              <a:rPr lang="ar-IQ" sz="5300" b="1" dirty="0"/>
              <a:t>حدى عشر /طبيعة المنظمة الدولية : </a:t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153400" cy="4876800"/>
          </a:xfrm>
          <a:solidFill>
            <a:srgbClr val="00B050"/>
          </a:solidFill>
        </p:spPr>
        <p:txBody>
          <a:bodyPr/>
          <a:lstStyle/>
          <a:p>
            <a:pPr lvl="0" algn="ctr" rtl="1">
              <a:buNone/>
            </a:pPr>
            <a:r>
              <a:rPr lang="en-US" sz="3600" dirty="0"/>
              <a:t> </a:t>
            </a:r>
            <a:r>
              <a:rPr lang="ar-IQ" sz="4400" b="1" dirty="0">
                <a:solidFill>
                  <a:srgbClr val="002060"/>
                </a:solidFill>
              </a:rPr>
              <a:t>المنظمات الاقليمية</a:t>
            </a:r>
            <a:r>
              <a:rPr lang="ar-IQ" sz="4400" dirty="0">
                <a:solidFill>
                  <a:srgbClr val="002060"/>
                </a:solidFill>
              </a:rPr>
              <a:t> :</a:t>
            </a:r>
            <a:endParaRPr lang="en-US" sz="4400" dirty="0">
              <a:solidFill>
                <a:srgbClr val="002060"/>
              </a:solidFill>
            </a:endParaRPr>
          </a:p>
          <a:p>
            <a:pPr lvl="0" algn="ctr" rtl="1">
              <a:buNone/>
            </a:pPr>
            <a:endParaRPr lang="en-US" sz="3600" dirty="0"/>
          </a:p>
          <a:p>
            <a:pPr lvl="0" algn="r" rtl="1"/>
            <a:r>
              <a:rPr lang="ar-IQ" sz="3600" dirty="0"/>
              <a:t> كجامعة الدول العربية</a:t>
            </a:r>
            <a:endParaRPr lang="en-US" sz="3600" dirty="0"/>
          </a:p>
          <a:p>
            <a:pPr lvl="0" algn="r" rtl="1">
              <a:buNone/>
            </a:pPr>
            <a:r>
              <a:rPr lang="ar-IQ" dirty="0"/>
              <a:t> </a:t>
            </a:r>
            <a:endParaRPr lang="en-US" dirty="0"/>
          </a:p>
          <a:p>
            <a:pPr lvl="0" algn="r" rtl="1">
              <a:buNone/>
            </a:pPr>
            <a:endParaRPr lang="en-US" dirty="0"/>
          </a:p>
          <a:p>
            <a:pPr lvl="0" algn="ctr" rtl="1">
              <a:buNone/>
            </a:pPr>
            <a:r>
              <a:rPr lang="en-US" sz="3600" dirty="0"/>
              <a:t>)</a:t>
            </a:r>
            <a:r>
              <a:rPr lang="ar-IQ" sz="3600" dirty="0"/>
              <a:t>احكام هذه المنظمة فاعلة فقط للدول الاعضاء </a:t>
            </a:r>
            <a:r>
              <a:rPr lang="en-US" sz="3600" dirty="0"/>
              <a:t>(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000"/>
            <a:ext cx="8229600" cy="60198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lvl="0" indent="0" algn="ctr" rtl="1">
              <a:buNone/>
            </a:pPr>
            <a:r>
              <a:rPr lang="ar-SA" sz="4800" dirty="0">
                <a:solidFill>
                  <a:srgbClr val="002060"/>
                </a:solidFill>
              </a:rPr>
              <a:t>المنظمات الد ولية ذات طابع معين</a:t>
            </a:r>
            <a:r>
              <a:rPr lang="en-US" sz="4800" dirty="0">
                <a:solidFill>
                  <a:srgbClr val="002060"/>
                </a:solidFill>
              </a:rPr>
              <a:t>:</a:t>
            </a:r>
          </a:p>
          <a:p>
            <a:pPr marL="0" lvl="0" indent="0" algn="ctr" rtl="1">
              <a:buNone/>
            </a:pPr>
            <a:endParaRPr lang="en-US" sz="4800" dirty="0">
              <a:solidFill>
                <a:srgbClr val="002060"/>
              </a:solidFill>
            </a:endParaRPr>
          </a:p>
          <a:p>
            <a:pPr lvl="0" algn="r" rtl="1"/>
            <a:r>
              <a:rPr lang="ar-IQ" sz="4000"/>
              <a:t>مجموعة الدول الثمانية الصناعية الكبرى.</a:t>
            </a:r>
            <a:endParaRPr lang="en-US" sz="4000" dirty="0"/>
          </a:p>
          <a:p>
            <a:pPr lvl="0" algn="r" rtl="1"/>
            <a:r>
              <a:rPr lang="ar-IQ" sz="4000" dirty="0"/>
              <a:t>الدول المصدرة للنفط "اوبك“</a:t>
            </a:r>
            <a:endParaRPr lang="en-US" sz="4000" dirty="0"/>
          </a:p>
          <a:p>
            <a:pPr marL="0" lvl="0" indent="0" algn="r" rtl="1">
              <a:buNone/>
            </a:pPr>
            <a:endParaRPr lang="en-US" sz="4000" dirty="0"/>
          </a:p>
          <a:p>
            <a:pPr marL="0" lvl="0" indent="0" algn="ctr" rtl="1">
              <a:buNone/>
            </a:pPr>
            <a:r>
              <a:rPr lang="en-US" sz="4000" dirty="0"/>
              <a:t>)</a:t>
            </a:r>
            <a:r>
              <a:rPr lang="ar-IQ" sz="4000" dirty="0"/>
              <a:t>احكام هذه المنطقة تشمل فقط الدول الاعضاء و الموزعين في مختلف القارات .</a:t>
            </a:r>
            <a:r>
              <a:rPr lang="en-US" sz="4000" dirty="0"/>
              <a:t>(</a:t>
            </a:r>
          </a:p>
          <a:p>
            <a:pPr algn="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33400"/>
            <a:ext cx="8229600" cy="5592763"/>
          </a:xfrm>
          <a:solidFill>
            <a:srgbClr val="92D050"/>
          </a:solidFill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solidFill>
                  <a:srgbClr val="002060"/>
                </a:solidFill>
              </a:rPr>
              <a:t>المنظمات الشارعة (التشريعية )</a:t>
            </a:r>
            <a:r>
              <a:rPr lang="en-US" sz="6000" dirty="0">
                <a:solidFill>
                  <a:srgbClr val="002060"/>
                </a:solidFill>
              </a:rPr>
              <a:t>:</a:t>
            </a:r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r>
              <a:rPr lang="ar-IQ" sz="4400" dirty="0"/>
              <a:t>مثل الامم المتحدة</a:t>
            </a:r>
            <a:endParaRPr lang="en-US" sz="4400" dirty="0"/>
          </a:p>
          <a:p>
            <a:pPr marL="0" indent="0" algn="ctr" rtl="1">
              <a:buNone/>
            </a:pPr>
            <a:r>
              <a:rPr lang="en-US" sz="4400" dirty="0"/>
              <a:t>)</a:t>
            </a:r>
            <a:r>
              <a:rPr lang="ar-IQ" sz="4400" dirty="0"/>
              <a:t> حيث يسرى احكامها على كافة الدول</a:t>
            </a:r>
            <a:r>
              <a:rPr lang="en-US" sz="4400" dirty="0"/>
              <a:t>(</a:t>
            </a:r>
            <a:r>
              <a:rPr lang="ar-IQ" sz="4400" dirty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268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 تاسعا : بدء نشاط المنظمة :  </vt:lpstr>
      <vt:lpstr> عاشر : تعديل احكام المنظمة و تغيرها  </vt:lpstr>
      <vt:lpstr>PowerPoint Presentation</vt:lpstr>
      <vt:lpstr> احدى عشر /طبيعة المنظمة الدولية :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تاسعا : بدء نشاط المنظمة :  </dc:title>
  <dc:creator>MR.loran king</dc:creator>
  <cp:lastModifiedBy>DR.KAWA</cp:lastModifiedBy>
  <cp:revision>8</cp:revision>
  <dcterms:created xsi:type="dcterms:W3CDTF">2006-08-16T00:00:00Z</dcterms:created>
  <dcterms:modified xsi:type="dcterms:W3CDTF">2020-11-10T18:26:04Z</dcterms:modified>
</cp:coreProperties>
</file>