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rtl="1"/>
            <a:r>
              <a:rPr lang="en-US" b="1" dirty="0" smtClean="0"/>
              <a:t/>
            </a:r>
            <a:br>
              <a:rPr lang="en-US" b="1" dirty="0" smtClean="0"/>
            </a:br>
            <a:r>
              <a:rPr lang="ar-IQ" b="1" dirty="0" smtClean="0"/>
              <a:t>سلطات </a:t>
            </a:r>
            <a:r>
              <a:rPr lang="ar-IQ" b="1" dirty="0" smtClean="0"/>
              <a:t>المنظمات الدولية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algn="r" rtl="1"/>
            <a:r>
              <a:rPr lang="ar-IQ" sz="3200" b="1" dirty="0" smtClean="0"/>
              <a:t>سلطات رقابية </a:t>
            </a:r>
            <a:r>
              <a:rPr lang="ar-IQ" sz="3200" dirty="0" smtClean="0"/>
              <a:t>: مهمتها الاساسية  الاشراف  على تنفيذ واجبات  الدول الاعضاء تجاه المنظمة . و هذه السلطة  لا تتمتع بسلطة الى درجة ان تمس سيادة دولة العضو </a:t>
            </a:r>
            <a:endParaRPr lang="en-US" sz="3200" dirty="0" smtClean="0"/>
          </a:p>
          <a:p>
            <a:pPr lvl="0" algn="r" rtl="1"/>
            <a:r>
              <a:rPr lang="ar-IQ" sz="3200" b="1" dirty="0" smtClean="0"/>
              <a:t>سلطة تقدم المشاريع </a:t>
            </a:r>
            <a:r>
              <a:rPr lang="ar-IQ" sz="3200" dirty="0" smtClean="0"/>
              <a:t>: مهتها تقديم مقترحات بشكل مشاريع تهدف الى تطوير عمل المنظمة . </a:t>
            </a:r>
            <a:endParaRPr lang="en-US" sz="3200" dirty="0" smtClean="0"/>
          </a:p>
          <a:p>
            <a:pPr lvl="0" algn="r" rtl="1"/>
            <a:r>
              <a:rPr lang="ar-IQ" sz="3200" b="1" dirty="0" smtClean="0"/>
              <a:t>سلطة البحث و الدراسة </a:t>
            </a:r>
            <a:r>
              <a:rPr lang="ar-IQ" sz="3200" dirty="0" smtClean="0"/>
              <a:t>: مهتها الاساسية بحث و دراسة و مناقشة كافة المسائل التي تدخل في مجال اختصاصات  المنظمة .</a:t>
            </a:r>
            <a:endParaRPr lang="en-US" sz="3200" dirty="0" smtClean="0"/>
          </a:p>
          <a:p>
            <a:pPr algn="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IQ" sz="5400" b="1" dirty="0" smtClean="0"/>
              <a:t>مناقشة الموضوع : 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6000" dirty="0" smtClean="0"/>
              <a:t>اذا كان النصاب القانوني كاملا يبدا الممثلون بمناقشة المواضيع المطروحة .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IQ" sz="5400" b="1" dirty="0" smtClean="0"/>
              <a:t>مرحلة  اخذ القرار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4000" dirty="0" smtClean="0"/>
              <a:t>بعد </a:t>
            </a:r>
            <a:r>
              <a:rPr lang="ar-IQ" sz="4000" dirty="0" smtClean="0"/>
              <a:t>الانتهاء من مناقشة المواضيع المطروحة , يعلن رئيس الجلسة بانتهاء المناقشة . ويبدا عملية التصويت  فاذا حضي المشروع او الموضو المعين بالموافقة الكلية او الاغلبية يتم اخذ القرار , اما اذا لم يحظى بالموافقة فيتم رفض المواضيع المطروحة للمناقشة 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en-US" b="1" dirty="0" smtClean="0"/>
              <a:t/>
            </a:r>
            <a:br>
              <a:rPr lang="en-US" b="1" dirty="0" smtClean="0"/>
            </a:br>
            <a:r>
              <a:rPr lang="ar-IQ" sz="4900" b="1" dirty="0" smtClean="0"/>
              <a:t>القيود </a:t>
            </a:r>
            <a:r>
              <a:rPr lang="ar-IQ" sz="4900" b="1" dirty="0" smtClean="0"/>
              <a:t>الواردة على سلطات المنظمة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IQ" dirty="0" smtClean="0"/>
              <a:t>عدم تدخل المنظمة في شؤون الداخلية للدول الاعضاء فيها </a:t>
            </a:r>
            <a:endParaRPr lang="en-US" dirty="0" smtClean="0"/>
          </a:p>
          <a:p>
            <a:pPr lvl="0" algn="r" rtl="1"/>
            <a:r>
              <a:rPr lang="ar-IQ" dirty="0" smtClean="0"/>
              <a:t> القرارات التي تصدرها المنظمة لا تنطبق مباشرة على الدول الاعضاء الا بعد اتخاذ الدول الاعضاء ا جراءات الدستورية لتطبيق تلك القرارات داخل الدولة.</a:t>
            </a:r>
            <a:endParaRPr lang="en-US" dirty="0" smtClean="0"/>
          </a:p>
          <a:p>
            <a:pPr lvl="0" algn="r" rtl="1"/>
            <a:r>
              <a:rPr lang="ar-IQ" dirty="0" smtClean="0"/>
              <a:t>لاتلتزم الدول الاعضاء تنفيذ التوصيات الصادرة عن المنظمة , كون التوصيات ليست الزامية , و لها صفة ادبية فقط </a:t>
            </a:r>
            <a:endParaRPr lang="en-US" dirty="0" smtClean="0"/>
          </a:p>
          <a:p>
            <a:pPr lvl="0" algn="r" rtl="1"/>
            <a:r>
              <a:rPr lang="ar-IQ" dirty="0" smtClean="0"/>
              <a:t>المنظمة لا تسطيع اصدار قراارات  تتناقض مع معاهدة انشاء المنظمة حتى ان وافقت معظم الدول  الاعضاء على اقرارها</a:t>
            </a:r>
            <a:endParaRPr lang="en-US" dirty="0" smtClean="0"/>
          </a:p>
          <a:p>
            <a:pPr algn="r" rtl="1"/>
            <a:r>
              <a:rPr lang="ar-IQ" dirty="0" smtClean="0"/>
              <a:t>لانه هذا يعني تعديل معاهدة  انشاء المنظمة ويتطلب اتباع الاجراءات الواردة في معاهدة انشاء المنظمة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rtl="1"/>
            <a:r>
              <a:rPr lang="ar-IQ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b="1" dirty="0" smtClean="0"/>
              <a:t>سلطة </a:t>
            </a:r>
            <a:r>
              <a:rPr lang="ar-IQ" b="1" dirty="0" smtClean="0"/>
              <a:t>ابداء المقترحات  و الاراء و التوصيات 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0" algn="r" rtl="1"/>
            <a:r>
              <a:rPr lang="ar-IQ" sz="3600" dirty="0" smtClean="0"/>
              <a:t>مهمتها الاساسية ابداء و جهة نظر المنظمة الدولية في موضوع معين ( مثلا محكمة العدل الدولية ) تدخل ضمن اختصاصاتها و تصدر التوصيات بهذا الصدد .</a:t>
            </a:r>
            <a:endParaRPr lang="en-US" sz="3600" dirty="0" smtClean="0"/>
          </a:p>
          <a:p>
            <a:pPr lvl="0" algn="r" rtl="1"/>
            <a:r>
              <a:rPr lang="ar-IQ" sz="3600" dirty="0" smtClean="0"/>
              <a:t>و هذه التوصيات ليس لها صفة الزامية , ولا يترتب على الدولة المعنية مسوولية دولية في حال عدم التزامها بهذه التوصيات , لكن تبقى لهذه التوصيات ذو قيمة ادبية و سياسية كبيرة. </a:t>
            </a:r>
            <a:endParaRPr lang="en-US" sz="3600" dirty="0" smtClean="0"/>
          </a:p>
          <a:p>
            <a:pPr marL="0" indent="0" algn="r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IQ" b="1" dirty="0" smtClean="0"/>
              <a:t>و التوصيات عدة انواع 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ar-IQ" sz="4400" dirty="0" smtClean="0"/>
              <a:t>التوصية التي لاتحل النزاع </a:t>
            </a:r>
            <a:endParaRPr lang="en-US" sz="4400" dirty="0" smtClean="0"/>
          </a:p>
          <a:p>
            <a:pPr lvl="0" algn="r" rtl="1"/>
            <a:r>
              <a:rPr lang="ar-IQ" sz="4400" dirty="0" smtClean="0"/>
              <a:t>التوصية التي تتضمن طريقة معينة لحل النزاع </a:t>
            </a:r>
            <a:endParaRPr lang="en-US" sz="4400" dirty="0" smtClean="0"/>
          </a:p>
          <a:p>
            <a:pPr lvl="0" algn="r" rtl="1"/>
            <a:r>
              <a:rPr lang="ar-IQ" sz="4400" dirty="0" smtClean="0"/>
              <a:t>التوصية التي تتضمن شروط انهاء النزاع </a:t>
            </a:r>
            <a:endParaRPr lang="en-US" sz="4400" dirty="0" smtClean="0"/>
          </a:p>
          <a:p>
            <a:pPr algn="r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lvl="0" rtl="1"/>
            <a:r>
              <a:rPr lang="ar-IQ" b="1" dirty="0" smtClean="0"/>
              <a:t>سلطة اصدار القرارات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lvl="0" algn="r" rtl="1"/>
            <a:r>
              <a:rPr lang="ar-IQ" sz="3200" dirty="0" smtClean="0"/>
              <a:t>التصريح بان امرا معينا يعيد تهديدا على السلم و الامن الدوليين , وبالتالي تتطلب تطبيق احكام ا لفصل السابع من ميثاق الامم المتحدة  ( مثل قرار ضرب حكومة طالبان في افغانستان ) </a:t>
            </a:r>
            <a:endParaRPr lang="en-US" sz="3200" dirty="0" smtClean="0"/>
          </a:p>
          <a:p>
            <a:pPr lvl="0" algn="r" rtl="1"/>
            <a:r>
              <a:rPr lang="ar-IQ" sz="3200" dirty="0" smtClean="0"/>
              <a:t>التصريح بان نزاعا  ما تعد مسالة داخلية للدولة معينة , و بالتالي يجب عدم التعرض لهذه المسالة </a:t>
            </a:r>
            <a:endParaRPr lang="en-US" sz="3200" dirty="0" smtClean="0"/>
          </a:p>
          <a:p>
            <a:pPr lvl="0" algn="r" rtl="1"/>
            <a:r>
              <a:rPr lang="ar-IQ" sz="3200" dirty="0" smtClean="0"/>
              <a:t>التصريح بان وفدا معينا هو الذي يمثل دولة معينة خاصة عندما تكون هناك اكثر من جهة يدعى الحق نفسه ( اي حق التمثيل  )</a:t>
            </a:r>
            <a:endParaRPr lang="en-US" sz="3200" dirty="0" smtClean="0"/>
          </a:p>
          <a:p>
            <a:pPr algn="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rtl="1"/>
            <a:r>
              <a:rPr lang="en-US" b="1" dirty="0" smtClean="0"/>
              <a:t/>
            </a:r>
            <a:br>
              <a:rPr lang="en-US" b="1" dirty="0" smtClean="0"/>
            </a:br>
            <a:r>
              <a:rPr lang="ar-IQ" b="1" dirty="0" smtClean="0"/>
              <a:t>سلطة </a:t>
            </a:r>
            <a:r>
              <a:rPr lang="ar-IQ" b="1" dirty="0" smtClean="0"/>
              <a:t>اصدار البيانات 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IQ" sz="4400" dirty="0" smtClean="0"/>
              <a:t>على سبيل الميثال / اصدار البيان الرئاسي لمجلس الامن حول الملف النووي الايراني في 30/ اذار / 2006 الداعي بامهال ايران مدة شهر للتوقف عن تخصيب اليورانيوم </a:t>
            </a:r>
            <a:endParaRPr lang="en-US" sz="4400" dirty="0" smtClean="0"/>
          </a:p>
          <a:p>
            <a:pPr algn="r" rtl="1"/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rtl="1"/>
            <a:r>
              <a:rPr lang="ar-IQ" b="1" dirty="0" smtClean="0"/>
              <a:t>السلطات الواسعة </a:t>
            </a:r>
            <a:r>
              <a:rPr lang="ar-IQ" b="1" dirty="0" smtClean="0"/>
              <a:t>للمنظمة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algn="r" rtl="1"/>
            <a:r>
              <a:rPr lang="ar-IQ" sz="3200" dirty="0" smtClean="0"/>
              <a:t>مثال / </a:t>
            </a:r>
            <a:r>
              <a:rPr lang="ar-IQ" sz="3200" b="1" dirty="0" smtClean="0"/>
              <a:t>مجلس الامن </a:t>
            </a:r>
            <a:r>
              <a:rPr lang="ar-IQ" sz="3200" dirty="0" smtClean="0"/>
              <a:t>: عندما يقرر المجتمع الدولي باتخاذ اجراءات حاسمة و قاسية بما في ذلك العمل العسكري ضد دولة مارقة حيث تهدد السلم و الامن الدولي . </a:t>
            </a:r>
            <a:endParaRPr lang="en-US" sz="3200" dirty="0" smtClean="0"/>
          </a:p>
          <a:p>
            <a:pPr algn="r" rtl="1"/>
            <a:r>
              <a:rPr lang="ar-IQ" sz="3200" dirty="0" smtClean="0"/>
              <a:t>مثال/ </a:t>
            </a:r>
            <a:r>
              <a:rPr lang="ar-IQ" sz="3200" b="1" dirty="0" smtClean="0"/>
              <a:t>الاتفاق الدولي بضرب العراق لاخراجها من الكويت </a:t>
            </a:r>
            <a:r>
              <a:rPr lang="ar-IQ" sz="3200" dirty="0" smtClean="0"/>
              <a:t>. </a:t>
            </a:r>
            <a:endParaRPr lang="en-US" sz="3200" dirty="0" smtClean="0"/>
          </a:p>
          <a:p>
            <a:pPr algn="r" rtl="1"/>
            <a:r>
              <a:rPr lang="ar-IQ" sz="3200" dirty="0" smtClean="0"/>
              <a:t>و مثل هذه السلطة مستمدة من الفصل  السابع  من ميثاق اللامم متحدة. للعلم فان القرار 1559 الصادر عن مجلس الامن ضد سورية يندرج تحت الفصل السابع للامم المتحدة</a:t>
            </a:r>
            <a:endParaRPr lang="en-US" sz="3200" dirty="0" smtClean="0"/>
          </a:p>
          <a:p>
            <a:pPr lvl="0" algn="r" rtl="1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04800"/>
            <a:ext cx="8458200" cy="6324600"/>
          </a:xfrm>
        </p:spPr>
        <p:txBody>
          <a:bodyPr>
            <a:normAutofit/>
          </a:bodyPr>
          <a:lstStyle/>
          <a:p>
            <a:pPr lvl="0" algn="ctr" rtl="1"/>
            <a:r>
              <a:rPr lang="ar-IQ" sz="4000" b="1" dirty="0" smtClean="0"/>
              <a:t>و يتضمن هذا القرار 1559 : </a:t>
            </a:r>
            <a:endParaRPr lang="en-US" sz="4000" b="1" dirty="0" smtClean="0"/>
          </a:p>
          <a:p>
            <a:pPr lvl="0" algn="r" rtl="1"/>
            <a:r>
              <a:rPr lang="ar-IQ" dirty="0" smtClean="0"/>
              <a:t>خروج القوات السورية من لبنان </a:t>
            </a:r>
            <a:endParaRPr lang="en-US" dirty="0" smtClean="0"/>
          </a:p>
          <a:p>
            <a:pPr lvl="0" algn="r" rtl="1"/>
            <a:r>
              <a:rPr lang="ar-IQ" dirty="0" smtClean="0"/>
              <a:t> التوقف عن دعم المنظمات الارهابية الفلسطينية و اللبنانية </a:t>
            </a:r>
            <a:endParaRPr lang="en-US" dirty="0" smtClean="0"/>
          </a:p>
          <a:p>
            <a:pPr lvl="0" algn="r" rtl="1"/>
            <a:r>
              <a:rPr lang="ar-IQ" dirty="0" smtClean="0"/>
              <a:t> نزع سلاح حزب الله </a:t>
            </a:r>
            <a:endParaRPr lang="en-US" dirty="0" smtClean="0"/>
          </a:p>
          <a:p>
            <a:pPr lvl="0" algn="r" rtl="1"/>
            <a:r>
              <a:rPr lang="ar-IQ" dirty="0" smtClean="0"/>
              <a:t>عدم ا لتدخل في شوون العراق الداخلية </a:t>
            </a:r>
            <a:endParaRPr lang="en-US" dirty="0" smtClean="0"/>
          </a:p>
          <a:p>
            <a:pPr lvl="0" algn="r" rtl="1"/>
            <a:r>
              <a:rPr lang="ar-IQ" dirty="0" smtClean="0"/>
              <a:t>سلطة تعديل معاهدة انشاء المنظمة </a:t>
            </a:r>
            <a:endParaRPr lang="en-US" dirty="0" smtClean="0"/>
          </a:p>
          <a:p>
            <a:pPr lvl="0" algn="r" rtl="1"/>
            <a:r>
              <a:rPr lang="ar-IQ" dirty="0" smtClean="0"/>
              <a:t> سلطة عقد المعاهدات الدولية : ويعتبر هذا السلطة ممارسة حقيقة لاختصاص المنظمة لعقد المعاهدات الدولية , و من اهم هذه المنظمات ( منظمة العمل الدولية )  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rtl="1"/>
            <a:r>
              <a:rPr lang="ar-IQ" b="1" dirty="0" smtClean="0"/>
              <a:t>سلطات داخلية ومن اهمها</a:t>
            </a:r>
            <a:r>
              <a:rPr lang="ar-IQ" b="1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 algn="r" rtl="1"/>
            <a:r>
              <a:rPr lang="ar-IQ" sz="4000" dirty="0" smtClean="0"/>
              <a:t>سلطة  وضع القواعد الداخلية للمنظمة  </a:t>
            </a:r>
            <a:endParaRPr lang="en-US" sz="4000" dirty="0" smtClean="0"/>
          </a:p>
          <a:p>
            <a:pPr lvl="0" algn="r" rtl="1"/>
            <a:r>
              <a:rPr lang="ar-IQ" sz="4000" dirty="0" smtClean="0"/>
              <a:t>سلطة انشاء الفروع و تحديد اختصاصاتها </a:t>
            </a:r>
            <a:endParaRPr lang="en-US" sz="4000" dirty="0" smtClean="0"/>
          </a:p>
          <a:p>
            <a:pPr lvl="0" algn="r" rtl="1"/>
            <a:r>
              <a:rPr lang="ar-IQ" sz="4000" dirty="0" smtClean="0"/>
              <a:t>سلطة اختيار الموظفين العاملين في المنظمة </a:t>
            </a:r>
            <a:endParaRPr lang="en-US" sz="4000" dirty="0" smtClean="0"/>
          </a:p>
          <a:p>
            <a:pPr lvl="0" algn="r" rtl="1"/>
            <a:r>
              <a:rPr lang="ar-IQ" sz="4000" dirty="0" smtClean="0"/>
              <a:t>سلطة وضع ميزان المنظمة و الشؤون المالية </a:t>
            </a:r>
            <a:endParaRPr lang="en-US" sz="4000" dirty="0" smtClean="0"/>
          </a:p>
          <a:p>
            <a:pPr algn="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rtl="1"/>
            <a:r>
              <a:rPr lang="ar-IQ" b="1" dirty="0" smtClean="0"/>
              <a:t>دعوة المنظمة للاجتماع: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lvl="0" algn="r" rtl="1"/>
            <a:r>
              <a:rPr lang="ar-IQ" sz="3600" b="1" dirty="0" smtClean="0"/>
              <a:t> </a:t>
            </a:r>
            <a:r>
              <a:rPr lang="en-US" sz="3600" b="1" dirty="0" smtClean="0"/>
              <a:t> </a:t>
            </a:r>
            <a:r>
              <a:rPr lang="ar-IQ" sz="3600" dirty="0" smtClean="0"/>
              <a:t>يعلم الامين العام للمنظمة الدول</a:t>
            </a:r>
            <a:r>
              <a:rPr lang="ar-IQ" sz="3600" b="1" dirty="0" smtClean="0"/>
              <a:t> ا</a:t>
            </a:r>
            <a:r>
              <a:rPr lang="ar-IQ" sz="3600" dirty="0" smtClean="0"/>
              <a:t>لاعضاء بموعد الاجتماع و الزمان و المكان و المواضيع  الذي سيتم مناقشتها . </a:t>
            </a:r>
            <a:endParaRPr lang="en-US" sz="3600" dirty="0" smtClean="0"/>
          </a:p>
          <a:p>
            <a:pPr algn="r" rtl="1"/>
            <a:r>
              <a:rPr lang="ar-IQ" sz="3600" dirty="0" smtClean="0"/>
              <a:t>و عندما يحضر ممثلوا الدول الى قاعة الاجتماع  ينظر الى النصاب القانوني لعدد الحاضرين فاذا كان النصاب مكتملا يبدا الاجتمكاع بعمله , لكن اذا لم يكتمل النصاب القانوني يتم تاجيل الاجتماع الى وقت لاحق , يحدد موعده في هذا القاء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0648 C 0.06892 0.00648 0.125 0.0625 0.125 0.13148 C 0.125 0.20047 0.06892 0.25648 4.72222E-6 0.25648 C -0.06893 0.25648 -0.125 0.20047 -0.125 0.13148 C -0.125 0.0625 -0.06893 0.00648 4.72222E-6 0.00648 Z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620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سلطات المنظمات الدولية  </vt:lpstr>
      <vt:lpstr>  سلطة ابداء المقترحات  و الاراء و التوصيات     </vt:lpstr>
      <vt:lpstr>و التوصيات عدة انواع :</vt:lpstr>
      <vt:lpstr>سلطة اصدار القرارات  </vt:lpstr>
      <vt:lpstr> سلطة اصدار البيانات : </vt:lpstr>
      <vt:lpstr>السلطات الواسعة للمنظمة:</vt:lpstr>
      <vt:lpstr>PowerPoint Presentation</vt:lpstr>
      <vt:lpstr>سلطات داخلية ومن اهمها:</vt:lpstr>
      <vt:lpstr>دعوة المنظمة للاجتماع: </vt:lpstr>
      <vt:lpstr>مناقشة الموضوع : </vt:lpstr>
      <vt:lpstr>مرحلة  اخذ القرار</vt:lpstr>
      <vt:lpstr> القيود الواردة على سلطات المنظمة :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سلطات المنظمات الدولية  </dc:title>
  <dc:creator>MR.loran king</dc:creator>
  <cp:lastModifiedBy>Hastiyar</cp:lastModifiedBy>
  <cp:revision>9</cp:revision>
  <dcterms:created xsi:type="dcterms:W3CDTF">2006-08-16T00:00:00Z</dcterms:created>
  <dcterms:modified xsi:type="dcterms:W3CDTF">2015-12-13T13:04:20Z</dcterms:modified>
</cp:coreProperties>
</file>