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68" d="100"/>
          <a:sy n="68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0F9F9-4E83-4AC6-A228-D6BC1B5F5E1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13D15-7CD9-4E76-8362-25C7F68EE0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IQ" b="1" dirty="0"/>
              <a:t> </a:t>
            </a:r>
            <a:br>
              <a:rPr lang="en-US" dirty="0"/>
            </a:br>
            <a:r>
              <a:rPr lang="ar-IQ" b="1" dirty="0"/>
              <a:t>انواع المنظمات الدولية :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en-US" sz="4200" b="1" dirty="0"/>
              <a:t> </a:t>
            </a:r>
            <a:r>
              <a:rPr lang="ar-IQ" sz="4200" b="1" dirty="0"/>
              <a:t>اولا / من حيث تعدد اهداف المنظمة هي : </a:t>
            </a:r>
            <a:endParaRPr lang="en-US" sz="4200" b="1" dirty="0"/>
          </a:p>
          <a:p>
            <a:pPr algn="r" rtl="1">
              <a:buFont typeface="Wingdings" pitchFamily="2" charset="2"/>
              <a:buChar char="v"/>
            </a:pPr>
            <a:r>
              <a:rPr lang="ar-IQ" sz="3300" dirty="0"/>
              <a:t>منظمات  اقتصادية </a:t>
            </a:r>
            <a:endParaRPr lang="en-US" sz="3300" dirty="0"/>
          </a:p>
          <a:p>
            <a:pPr lvl="0" algn="r" rtl="1">
              <a:buFont typeface="Wingdings" pitchFamily="2" charset="2"/>
              <a:buChar char="v"/>
            </a:pPr>
            <a:r>
              <a:rPr lang="ar-IQ" sz="3300" dirty="0"/>
              <a:t>منظمات  سياسية </a:t>
            </a:r>
            <a:endParaRPr lang="en-US" sz="3300" dirty="0"/>
          </a:p>
          <a:p>
            <a:pPr algn="r" rtl="1">
              <a:buFont typeface="Wingdings" pitchFamily="2" charset="2"/>
              <a:buChar char="v"/>
            </a:pPr>
            <a:r>
              <a:rPr lang="ar-IQ" sz="3300" dirty="0"/>
              <a:t>منظمات   عسكرية</a:t>
            </a:r>
            <a:endParaRPr lang="en-US" sz="3300" dirty="0"/>
          </a:p>
          <a:p>
            <a:pPr lvl="0" algn="r" rtl="1">
              <a:buFont typeface="Wingdings" pitchFamily="2" charset="2"/>
              <a:buChar char="v"/>
            </a:pPr>
            <a:r>
              <a:rPr lang="ar-IQ" sz="3300" dirty="0"/>
              <a:t>منظمات   فنية</a:t>
            </a:r>
            <a:endParaRPr lang="en-US" sz="3300" dirty="0"/>
          </a:p>
          <a:p>
            <a:pPr algn="r" rtl="1">
              <a:buFont typeface="Wingdings" pitchFamily="2" charset="2"/>
              <a:buChar char="v"/>
            </a:pPr>
            <a:r>
              <a:rPr lang="ar-IQ" sz="3300" dirty="0"/>
              <a:t> منظمات    خيرية </a:t>
            </a:r>
            <a:endParaRPr lang="en-US" sz="3300" dirty="0"/>
          </a:p>
          <a:p>
            <a:pPr lvl="0" algn="r" rtl="1">
              <a:buFont typeface="Wingdings" pitchFamily="2" charset="2"/>
              <a:buChar char="v"/>
            </a:pPr>
            <a:r>
              <a:rPr lang="ar-IQ" sz="3300" dirty="0"/>
              <a:t>منظمات   انسانية </a:t>
            </a:r>
            <a:endParaRPr lang="en-US" sz="3300" dirty="0"/>
          </a:p>
          <a:p>
            <a:pPr algn="r" rtl="1">
              <a:buFont typeface="Wingdings" pitchFamily="2" charset="2"/>
              <a:buChar char="v"/>
            </a:pPr>
            <a:r>
              <a:rPr lang="ar-IQ" sz="3300" dirty="0"/>
              <a:t>منظمات  اجتماعية </a:t>
            </a:r>
            <a:endParaRPr lang="en-US" sz="3300" dirty="0"/>
          </a:p>
          <a:p>
            <a:pPr algn="r" rtl="1">
              <a:buFont typeface="Wingdings" pitchFamily="2" charset="2"/>
              <a:buChar char="v"/>
            </a:pPr>
            <a:r>
              <a:rPr lang="ar-IQ" sz="3300" dirty="0"/>
              <a:t>منظمات  متعدد الاغراض</a:t>
            </a:r>
            <a:endParaRPr lang="en-US" sz="3300" dirty="0"/>
          </a:p>
          <a:p>
            <a:pPr algn="r" rtl="1"/>
            <a:r>
              <a:rPr lang="ar-SA" sz="4200" b="1" dirty="0"/>
              <a:t>ثانيا / من حيث نطاق المنظمات الدولية 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3600" dirty="0"/>
              <a:t>المنظمات الاقليمية 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3600" dirty="0"/>
              <a:t>المنظمات العالمية 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533400"/>
            <a:ext cx="7924800" cy="55927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b="1" dirty="0"/>
              <a:t>  </a:t>
            </a:r>
            <a:r>
              <a:rPr lang="ar-IQ" sz="3600" b="1" dirty="0"/>
              <a:t>اولا  : / من حيث تعدد اهداف المنظمة هي :</a:t>
            </a:r>
            <a:endParaRPr lang="en-US" sz="3600" b="1" dirty="0"/>
          </a:p>
          <a:p>
            <a:pPr marL="0" indent="0" algn="r" rtl="1">
              <a:buNone/>
            </a:pPr>
            <a:r>
              <a:rPr lang="ar-IQ" b="1" dirty="0"/>
              <a:t> </a:t>
            </a:r>
            <a:endParaRPr lang="en-US" dirty="0"/>
          </a:p>
          <a:p>
            <a:pPr lvl="0" algn="r" rtl="1"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ar-IQ" b="1" dirty="0"/>
              <a:t>المنظمات اقتصادية :</a:t>
            </a:r>
            <a:r>
              <a:rPr lang="ar-IQ" dirty="0"/>
              <a:t> مهمتها تنظيم الجوانب الاقتصادية الدولية , مثل / ا- صندوق الدولي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  </a:t>
            </a:r>
            <a:r>
              <a:rPr lang="ar-IQ" dirty="0"/>
              <a:t>السوق الاوربية المشتركة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   </a:t>
            </a:r>
            <a:r>
              <a:rPr lang="ar-IQ" dirty="0"/>
              <a:t>منظمة التجارة العالمية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   </a:t>
            </a:r>
            <a:r>
              <a:rPr lang="ar-IQ" dirty="0"/>
              <a:t>منظمة جنوب شرق اسيا (اسيان )وتعتبر هذه المنظمات من اهم المنظمات العالمية الحالية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ar-IQ" b="1" dirty="0"/>
              <a:t>منظمات سياسية </a:t>
            </a:r>
            <a:r>
              <a:rPr lang="ar-IQ" dirty="0"/>
              <a:t>: هدفها التنسيق السياسي بين مجموعة دول الاعضاء و /في مجال السياسة العالمية و توحيد مواقف الدول الاعضاء سياسيا تجاه الدول الاخرى و هذه المنظمات هي :  </a:t>
            </a:r>
            <a:endParaRPr lang="en-US" dirty="0"/>
          </a:p>
          <a:p>
            <a:pPr lvl="0" algn="r" rtl="1"/>
            <a:r>
              <a:rPr lang="ar-IQ" dirty="0"/>
              <a:t>الاتحاد الاورربي </a:t>
            </a:r>
            <a:endParaRPr lang="en-US" dirty="0"/>
          </a:p>
          <a:p>
            <a:pPr lvl="0" algn="r" rtl="1"/>
            <a:r>
              <a:rPr lang="ar-IQ" dirty="0"/>
              <a:t>جامعة الدول العربية </a:t>
            </a:r>
            <a:endParaRPr lang="en-US" dirty="0"/>
          </a:p>
          <a:p>
            <a:pPr lvl="0" algn="r" rtl="1"/>
            <a:r>
              <a:rPr lang="ar-IQ" dirty="0"/>
              <a:t>منظمة اميركا الاتينية  </a:t>
            </a:r>
            <a:endParaRPr lang="en-US" dirty="0"/>
          </a:p>
          <a:p>
            <a:pPr lvl="0" algn="r" rtl="1"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ar-IQ" b="1" dirty="0"/>
              <a:t>منظمات عسكرية</a:t>
            </a:r>
            <a:r>
              <a:rPr lang="ar-IQ" dirty="0"/>
              <a:t>: هدفها تحقيق عمل عسكري مشترك و تحقيق امن دول يطلق عليها اسم احلاف دولية , مثل/ </a:t>
            </a:r>
            <a:endParaRPr lang="en-US" dirty="0"/>
          </a:p>
          <a:p>
            <a:pPr lvl="0" algn="r" rtl="1"/>
            <a:r>
              <a:rPr lang="ar-IQ" dirty="0"/>
              <a:t>حلف الناتو </a:t>
            </a:r>
            <a:endParaRPr lang="en-US" dirty="0"/>
          </a:p>
          <a:p>
            <a:pPr algn="r" rtl="1"/>
            <a:r>
              <a:rPr lang="ar-IQ" dirty="0"/>
              <a:t>حلف وارشو سابقا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762000"/>
            <a:ext cx="7924800" cy="5364163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ar-IQ" b="1" dirty="0"/>
              <a:t>منظمات فنية </a:t>
            </a:r>
            <a:r>
              <a:rPr lang="ar-IQ" dirty="0"/>
              <a:t>: تختص بالقضايا الفنية , مثل </a:t>
            </a:r>
            <a:endParaRPr lang="en-US" dirty="0"/>
          </a:p>
          <a:p>
            <a:pPr lvl="0" algn="r" rtl="1"/>
            <a:r>
              <a:rPr lang="ar-IQ" dirty="0"/>
              <a:t>منظمة حماية الملكية الادبية و الفنية </a:t>
            </a:r>
            <a:endParaRPr lang="en-US" dirty="0"/>
          </a:p>
          <a:p>
            <a:pPr lvl="0" algn="r" rtl="1"/>
            <a:r>
              <a:rPr lang="ar-IQ" dirty="0"/>
              <a:t>المنظمة الدولية للارصاد الجوية </a:t>
            </a:r>
            <a:endParaRPr lang="en-US" dirty="0"/>
          </a:p>
          <a:p>
            <a:pPr lvl="0" algn="r" rtl="1"/>
            <a:r>
              <a:rPr lang="ar-IQ" dirty="0"/>
              <a:t>منظمة الطيران العالمي</a:t>
            </a:r>
            <a:endParaRPr lang="en-US" dirty="0"/>
          </a:p>
          <a:p>
            <a:pPr lvl="0" algn="r" rtl="1"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ar-IQ" b="1" dirty="0"/>
              <a:t>منظمات الخيرية </a:t>
            </a:r>
            <a:r>
              <a:rPr lang="ar-IQ" dirty="0"/>
              <a:t>: و هي منظمات تقوم بمساعدات انسانية  في المجال الدولي و معظمها منظماتت غير حكومية , مثل / </a:t>
            </a:r>
            <a:endParaRPr lang="en-US" dirty="0"/>
          </a:p>
          <a:p>
            <a:pPr lvl="0" algn="r" rtl="1"/>
            <a:r>
              <a:rPr lang="ar-IQ" dirty="0"/>
              <a:t>منظمة الصليب الاحمر </a:t>
            </a:r>
            <a:endParaRPr lang="en-US" dirty="0"/>
          </a:p>
          <a:p>
            <a:pPr lvl="0" algn="r" rtl="1"/>
            <a:r>
              <a:rPr lang="ar-IQ" dirty="0"/>
              <a:t>منظمة اطباء بال حدود </a:t>
            </a:r>
            <a:endParaRPr lang="en-US" dirty="0"/>
          </a:p>
          <a:p>
            <a:pPr lvl="0" algn="r" rtl="1"/>
            <a:r>
              <a:rPr lang="ar-IQ" dirty="0"/>
              <a:t>منظمة حماية الامومة و الطفولة </a:t>
            </a:r>
            <a:endParaRPr lang="en-US" dirty="0"/>
          </a:p>
          <a:p>
            <a:pPr algn="r" rtl="1"/>
            <a:r>
              <a:rPr lang="ar-IQ" dirty="0"/>
              <a:t> منظمة الهلال لاحمر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762000"/>
            <a:ext cx="8153400" cy="5364163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ar-IQ" b="1" dirty="0"/>
              <a:t>منظمات انسانية</a:t>
            </a:r>
            <a:r>
              <a:rPr lang="ar-IQ" dirty="0"/>
              <a:t> :وهي منظمات تعني بحقوق الانساان الاساسي , مثل /</a:t>
            </a:r>
            <a:endParaRPr lang="en-US" dirty="0"/>
          </a:p>
          <a:p>
            <a:pPr lvl="0" algn="r" rtl="1"/>
            <a:r>
              <a:rPr lang="ar-IQ" dirty="0"/>
              <a:t>المفوضية العليا لحقوق الانسان </a:t>
            </a:r>
            <a:endParaRPr lang="en-US" dirty="0"/>
          </a:p>
          <a:p>
            <a:pPr lvl="0" algn="r" rtl="1"/>
            <a:r>
              <a:rPr lang="ar-IQ" dirty="0"/>
              <a:t>منظمة حقوق الانسان </a:t>
            </a:r>
            <a:endParaRPr lang="en-US" dirty="0"/>
          </a:p>
          <a:p>
            <a:pPr lvl="0" algn="r" rtl="1"/>
            <a:r>
              <a:rPr lang="ar-IQ" dirty="0"/>
              <a:t>منظمة العفو الدولية</a:t>
            </a:r>
            <a:endParaRPr lang="en-US" dirty="0"/>
          </a:p>
          <a:p>
            <a:pPr lvl="0" algn="r" rtl="1"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ar-IQ" b="1" dirty="0"/>
              <a:t>منظمة اجتماعية : </a:t>
            </a:r>
            <a:r>
              <a:rPr lang="ar-IQ" dirty="0"/>
              <a:t>تهتم بجميع الجوانب المتعلقة بالانسان من ناحية العلمية , الثقافية , و مثل / </a:t>
            </a:r>
            <a:endParaRPr lang="en-US" dirty="0"/>
          </a:p>
          <a:p>
            <a:pPr lvl="0" algn="r" rtl="1"/>
            <a:r>
              <a:rPr lang="ar-IQ" dirty="0"/>
              <a:t>منظمات التربية و العلوم </a:t>
            </a:r>
            <a:endParaRPr lang="en-US" dirty="0"/>
          </a:p>
          <a:p>
            <a:pPr algn="r" rtl="1"/>
            <a:r>
              <a:rPr lang="en-US" dirty="0"/>
              <a:t> </a:t>
            </a:r>
            <a:r>
              <a:rPr lang="ar-IQ" dirty="0"/>
              <a:t>منظمات التعليم و البحث العلمى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685800"/>
            <a:ext cx="8153400" cy="5440363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en-US" sz="3600" dirty="0"/>
              <a:t> </a:t>
            </a:r>
            <a:r>
              <a:rPr lang="ar-IQ" sz="3600" b="1" dirty="0"/>
              <a:t>منظمات</a:t>
            </a:r>
            <a:r>
              <a:rPr lang="en-US" sz="3600" b="1" dirty="0"/>
              <a:t> </a:t>
            </a:r>
            <a:r>
              <a:rPr lang="ar-IQ" sz="3600" b="1" dirty="0"/>
              <a:t>متعددة الاغراض </a:t>
            </a:r>
            <a:r>
              <a:rPr lang="ar-IQ" sz="3600" dirty="0"/>
              <a:t>: تهدف الى تحقيق العديد من الاهداف السياسية و الثقافية و القتصادية و الانسانية و الفكرية و الخيرية معا مثل/ </a:t>
            </a:r>
            <a:endParaRPr lang="en-US" sz="3600" dirty="0"/>
          </a:p>
          <a:p>
            <a:pPr lvl="0" algn="r" rtl="1"/>
            <a:r>
              <a:rPr lang="ar-IQ" sz="3600" dirty="0"/>
              <a:t>الامم المتحدة  </a:t>
            </a:r>
            <a:endParaRPr lang="en-US" sz="3600" dirty="0"/>
          </a:p>
          <a:p>
            <a:pPr algn="r" rtl="1"/>
            <a:r>
              <a:rPr lang="ar-IQ" sz="3600" dirty="0"/>
              <a:t>جامعة الدول العربية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/>
              <a:t>ثانيا / من حيث  نطاق المنظمات الدولية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ar-IQ" b="1" dirty="0"/>
              <a:t>المنظمات الاقليمية </a:t>
            </a:r>
            <a:r>
              <a:rPr lang="ar-IQ" dirty="0"/>
              <a:t>: يقصد بها تنظيم العلاقات بين دول تقع في اقليم جغرافي واحد , و هي من اقدم اشكال المنظمات في العالم . اما الان فلم يبقى لهذه المنظمات معناها الكلاسيكي , فاصبح مفهوم التعاون الاقليمي يتخطى حدود  الاقاليم و القارات و هناك عدة عوامل هامة تحت بند المنظمات الاقليمية – </a:t>
            </a:r>
            <a:endParaRPr lang="en-US" dirty="0"/>
          </a:p>
          <a:p>
            <a:pPr lvl="0" algn="r" rtl="1"/>
            <a:r>
              <a:rPr lang="ar-IQ" b="1" i="1" u="sng" dirty="0"/>
              <a:t>العامل الجغرافي في المنظمات الاقليمية </a:t>
            </a:r>
            <a:r>
              <a:rPr lang="ar-IQ" dirty="0"/>
              <a:t>:و العامل الجغرافي هام جدا في نشاط المنظمات الاقليمية  فلا بد لدول في منطقة  جغرافية معينة بتطوير العلاقات الاقتصادية والسياسية بينها.   وتقوم منظمة الامم المتحدة بتقسيم العالم الى مناطق جغرافية , و ذلك بانشاء مكاتبها ووكالاتها في مختلف الاقاليم في العالم , كوكالة اللاجئين و مكاتب  المنظمة الصحة  العالمية و غيرها  ومن المنظمات الاقليمية التي تقوم على اساس جغرافي , وهي منظمات دول امركيا الاتينية , منظمة الاتحاد الاوربي منظمة الوحدة الافريقية و غيرها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685800"/>
            <a:ext cx="8001000" cy="5715000"/>
          </a:xfrm>
        </p:spPr>
        <p:txBody>
          <a:bodyPr>
            <a:normAutofit/>
          </a:bodyPr>
          <a:lstStyle/>
          <a:p>
            <a:pPr lvl="0" algn="r" rtl="1"/>
            <a:r>
              <a:rPr lang="ar-IQ" b="1" u="sng" dirty="0"/>
              <a:t>العامل السياسي في المنظمات الدولية </a:t>
            </a:r>
            <a:r>
              <a:rPr lang="ar-IQ" dirty="0"/>
              <a:t>: لم يعد العامل الجغرافي مانعا للتعاون الدولي , فمثلا منظمات دولية اعضائها من مختلف القارات و ذلك لتامين التاييد السياسي و التضامن  تجاه دول اخرى تخالفها الراى </a:t>
            </a:r>
            <a:endParaRPr lang="en-US" dirty="0"/>
          </a:p>
          <a:p>
            <a:pPr lvl="0" algn="r" rtl="1"/>
            <a:r>
              <a:rPr lang="ar-IQ" dirty="0"/>
              <a:t>فمثلا منظمة الدول المصدرة للنفط ( اوبك ) اعضائها من مختلف القارات و يحددون سياستهم السعرية تجاه الدول المستهلكة للنفط </a:t>
            </a:r>
            <a:endParaRPr lang="en-US" dirty="0"/>
          </a:p>
          <a:p>
            <a:pPr lvl="0" algn="r" rtl="1"/>
            <a:r>
              <a:rPr lang="ar-IQ" dirty="0"/>
              <a:t> وحلف الناتو  و اعضائه من مختلف القارات و كانت سياسته الاقتصادية و السياسية و العسكرية معادية لدول حلف وارسو</a:t>
            </a:r>
            <a:endParaRPr lang="en-US" dirty="0"/>
          </a:p>
          <a:p>
            <a:pPr algn="r" rtl="1"/>
            <a:r>
              <a:rPr lang="ar-IQ" dirty="0"/>
              <a:t>المنظمات الاقليمية في اطار المنظمات الدولية : مثل مجلس التعاون الخليجي , و الاتحاد المغاربي ضمن جامعة الدول العربي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685800"/>
            <a:ext cx="7924800" cy="5440363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ar-IQ" b="1" dirty="0"/>
              <a:t>المنظمات العالمية </a:t>
            </a:r>
            <a:r>
              <a:rPr lang="ar-IQ" dirty="0"/>
              <a:t>: تنقسم الى قسمين </a:t>
            </a:r>
            <a:endParaRPr lang="en-US" dirty="0"/>
          </a:p>
          <a:p>
            <a:pPr lvl="0" algn="r" rtl="1"/>
            <a:r>
              <a:rPr lang="ar-IQ" b="1" dirty="0">
                <a:solidFill>
                  <a:srgbClr val="0070C0"/>
                </a:solidFill>
              </a:rPr>
              <a:t>منظمات عالمية مفتوحة </a:t>
            </a:r>
            <a:r>
              <a:rPr lang="ar-IQ" dirty="0"/>
              <a:t>: و هي  المنظمات المفتوحة لكل دول العالم , اذ يكفي لاي دولة ان توفر فيها شروط الثلاثة للدولة ( الاقليم , الشعب , الحكومة ) و مجرد طلب الانتساب تكون دولة من دون قيد او شرط مثل منظمة الاتحاد البريدي العالمي و هذه المنظمة تعتبر منظمة عالمية حقيقية </a:t>
            </a:r>
            <a:endParaRPr lang="en-US" dirty="0"/>
          </a:p>
          <a:p>
            <a:pPr lvl="0" algn="r" rtl="1"/>
            <a:r>
              <a:rPr lang="ar-IQ" dirty="0">
                <a:solidFill>
                  <a:srgbClr val="0070C0"/>
                </a:solidFill>
              </a:rPr>
              <a:t>منظمات عالمية مشروطة </a:t>
            </a:r>
            <a:r>
              <a:rPr lang="ar-IQ" dirty="0"/>
              <a:t>: وهي المنظمات التي يمكن ان يتقدم اية دولة بطلب الاتنتساب , لكن قبول لا يتم بشكل الي , اذا لابد من موافقة المنظمة  لقبول تلك الدولة و يتحكم بها العوامل السياسية في هذا القبول ,. ومن هذه المنظمات منظمة الامم المتحدة , منظمة التجارة العالمية و غيرها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644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  انواع المنظمات الدولية 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ثانيا / من حيث  نطاق المنظمات الدولية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Dr.Kawa</cp:lastModifiedBy>
  <cp:revision>11</cp:revision>
  <dcterms:created xsi:type="dcterms:W3CDTF">2013-02-03T19:14:47Z</dcterms:created>
  <dcterms:modified xsi:type="dcterms:W3CDTF">2020-11-17T15:35:26Z</dcterms:modified>
</cp:coreProperties>
</file>