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6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066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26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02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0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0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2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3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1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8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F06AD-55BC-49D8-B18F-152A2F838E7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3EBA0E-15A3-4540-9054-1C067542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871C-0D11-41F3-9CAF-D1710254C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المحاضرة الاولى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0512D-7576-4976-89AA-C91FA7514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3600" dirty="0"/>
              <a:t>الاعلام </a:t>
            </a:r>
            <a:r>
              <a:rPr lang="ar-IQ" sz="4000" dirty="0"/>
              <a:t>بالمعنى</a:t>
            </a:r>
            <a:r>
              <a:rPr lang="ar-IQ" sz="3600" dirty="0"/>
              <a:t> اللغوي وتعريف الاعلام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623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8751-10D1-4E65-993B-2FF75B43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34335" y="373117"/>
            <a:ext cx="8596668" cy="1320800"/>
          </a:xfrm>
        </p:spPr>
        <p:txBody>
          <a:bodyPr/>
          <a:lstStyle/>
          <a:p>
            <a:pPr algn="ctr"/>
            <a:r>
              <a:rPr lang="ar-IQ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1DF48-017B-48E1-A998-1EDC102C8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131"/>
            <a:ext cx="8596668" cy="4638231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( -چارڵ موریس ( بەم شێوەیە پێناسەی دەكات : " زاراوەی ڕ اگەیاندن كاتێك بەشێوەیەكی فراوان و بەرباڵو بەكاردەهێنین، ئەو كاتەیە كە بەشداریكردنی ژماریەك كەس لەكارێكی دیاریكراودا لەخۆدەگرێت "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70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B012-ACDD-47C6-A7D4-4810D2AE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CFD9-0D07-43F2-9458-028D9707D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725"/>
            <a:ext cx="8596668" cy="4543638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( -ولبر شرام( یش دەڵێت : " راگەیاندن ئەو ئامرازەیە كە لەیەكتێگەیشتن لە نێوان كۆمەڵگا كاندا مسۆگەر دەكات، ئەمەش بەسروشتی خۆی كۆمەڵگای مرۆڤایەتی لە كۆمەڵگاكانی تر جیادەكاتەوە "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28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CD78B-4B51-44C7-8644-289B9E46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707F8-9E28-41E3-95DD-54CC7B00A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897"/>
            <a:ext cx="8596668" cy="4622465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4 -زانای بەناوبانگی ئەڵمانی ئۆتۆگرۆس )</a:t>
            </a:r>
            <a:r>
              <a:rPr lang="en-US" sz="4000" dirty="0"/>
              <a:t>growth Otto )</a:t>
            </a:r>
            <a:r>
              <a:rPr lang="ar-IQ" sz="4000" dirty="0"/>
              <a:t>بەم جۆرە پێناسەی ڕ اگەیاندن دەكات كە دەڵێ ت : " راگەیاندن گوزارشتێكی بابەتی ی ە لە هزری جەماوەر وئ اڕاستە و حەز و ئارەزووەكانیان"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31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D23D-E650-4E61-A453-8DFD578C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9CF16-18E2-422A-A94E-D4B83FE3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0787"/>
            <a:ext cx="8596668" cy="4480576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/>
              <a:t>5 -د. سمیر حوسێن لە پێناسەی ڕ اگەیاندن دا دەڵێ ت : " راگەیاندن بریتی ی ە لە پرۆسەیەكی پەیوەندی كردنی جەماوەری بە مەبەستی باڵوكردنەوەی هەواڵ و زانیاری و خستنەڕووی ڕ استی ی ەكانی سەبارەت بە بابەت و پرسە جۆربەجۆرەكان بە مەبەستی هۆشیاركردنەوەی جەماوەر و پێكهێنانی ڕ ای گشتی لەسەر ڕ ووداو و كێشە و بابەتە جۆر او جۆرەكان"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96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180A2-CBB2-4850-89A1-89BBC9C2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E602-3542-41F9-87AD-4C58383BB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2773"/>
            <a:ext cx="8596668" cy="4748590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/>
              <a:t>-د. عەلی عەجوە، بەم شێوەیە ڕ اگەیاندن دەناسێنێت: " راگەیاندن گواستنەوەی هەواڵ و زانیاری ی ە نوێیەكانە لە كاتێكی دیاریكراودا كە جێی بایەخی جەماوەرن بە ڕ ەچاوكردنی الیەنی ڕ استی و وردی و گەرماوگەرمی و هونەریی لە ڕ وماڵكردن و باڵوكردنەوەی ڕ ووادو و بابەتە جۆربەجۆرەكان بۆ جەماوەر لەگەڵ ڕ ەچاوكردنی بەهاكانی ڕ اگەیاندن"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268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1E49-CAFE-4D00-9E1A-3562F020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16BE4-1C5D-4ECB-9CC3-6E4B79585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3849"/>
            <a:ext cx="8596668" cy="4417514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-هەروەها ) باغی( یش بەمجۆرە پێناسەی دەكات : " ڕ اگەیاندن پرۆسەیەكی ئامانجداری گواستنەوەی زانیاریە ی كانە لە كەسێكەوە بۆ كەسێكی تر، ب ەمەبەستی لەیەكتر گەیشتنیان"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232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B775-C128-4779-B625-94772655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79964-EFE2-45A6-A463-BE1549808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131"/>
            <a:ext cx="8596668" cy="4638231"/>
          </a:xfrm>
        </p:spPr>
        <p:txBody>
          <a:bodyPr>
            <a:normAutofit/>
          </a:bodyPr>
          <a:lstStyle/>
          <a:p>
            <a:pPr algn="r" rtl="1"/>
            <a:r>
              <a:rPr lang="ar-IQ" sz="4400" dirty="0"/>
              <a:t>-چارڵز ڕ ایت )</a:t>
            </a:r>
            <a:r>
              <a:rPr lang="en-US" sz="4400" dirty="0"/>
              <a:t>right. W Charles )</a:t>
            </a:r>
            <a:r>
              <a:rPr lang="ar-IQ" sz="4400" dirty="0"/>
              <a:t>پێیوایە کە: "راگەیاندن بریتی ی ە لەو پرۆسەیەی كە بەهۆیەوە مانایەك لە ماناكان لە نێو تاكەكاندا دەگوازرێتەوە "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79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19E6-1624-4B12-9CFF-9CB6FC98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DBCF-697B-4F47-B36D-3DE92C9B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897"/>
            <a:ext cx="8596668" cy="4622465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-كۆمەڵەی مەشقكردن لەسەر ڕ اگەیاندنی ئەمەریكی" ـ یش بەم جۆرە پێناسەی ڕ اگەیاندن دەكات : " پرۆسەی گۆرینەوەی بیروباوەڕ و زانیارییە لەپێناو دۆزینەوە و لەیەكتر گەیشتنێكی هاوبەش لەنێوان توخمەكانی مرۆڤایەتیدا"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11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B77F-26BB-4255-AD18-56705576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448"/>
            <a:ext cx="8596668" cy="5331914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/>
              <a:t>0</a:t>
            </a:r>
          </a:p>
          <a:p>
            <a:pPr algn="ctr" rtl="1"/>
            <a:r>
              <a:rPr lang="ar-IQ" sz="3200" dirty="0"/>
              <a:t>10</a:t>
            </a:r>
          </a:p>
          <a:p>
            <a:pPr algn="r" rtl="1"/>
            <a:endParaRPr lang="ar-IQ" sz="3200" dirty="0"/>
          </a:p>
          <a:p>
            <a:pPr algn="r" rtl="1"/>
            <a:endParaRPr lang="ar-IQ" sz="3200" dirty="0"/>
          </a:p>
          <a:p>
            <a:pPr algn="r" rtl="1"/>
            <a:endParaRPr lang="ar-IQ" sz="3200" dirty="0"/>
          </a:p>
          <a:p>
            <a:pPr algn="r" rtl="1"/>
            <a:r>
              <a:rPr lang="ar-IQ" sz="3200" dirty="0"/>
              <a:t> -دكتۆر ) ئیبراهیم ئیمام( یش بەوە پێناسەی دەكات : " ڕ اگەیاندن پرۆسەی گواستنەوەی هەست و نەست بیروبۆچوون و زانیارییە لە نێوان تاكەكانی كۆمەڵگادا"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32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5CEA-B4FF-44CC-AA86-7149AAFFB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0979"/>
            <a:ext cx="8596668" cy="5300383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/>
              <a:t>ئەم پێناسانە ڕ ووبەرووی چەندین ڕ ەخنەی جوراوجۆر بوونەوە ، هەندێك پێیانوایە ئەم پێناسانە بۆ ئەوە هاتوون كەوا پێویستە ڕ اگەیاندن وا بێت ، بەاڵم لەواقیعدا لەوانەیە كاربكات لەسەر پێدانی زۆرترین زانیارییە ڕاستەكان یاخود ڕ استی ی ە ڕ وونەكان بە خەڵك كە پشت دەبەستێت لەسەر ڕ وشنگەری و باڵوكردنەوەی هەواڵ و زانیاری ی ە دروستەكان كە بگونجێ لەگەڵ عەقڵی جەماوەردا و ئاستیان بەرزبكاتەوە لە پێناو بەرژەوەندی گشتی دا ، لەم كاتە ش دا مەخاتەبەی عەقڵەكان دەكات نەك غەریزە و مەبەستەكانیان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163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1B1A9-F113-405D-ACD4-191780F0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5849006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/>
              <a:t>سرۆشت و ناوەرۆکی ڕ اگەیاندن راگەیاندن پێناسەیەكی دیاریكراو و یەكخراوی نی ی ە ، ئەوەش بەهۆی فراوانی چەمكەكەی و تێكەڵبوونی لەگەڵ زۆربەی بوارەكانی چاالكی مرۆیی و پەیوەندییە مرۆی ی ەكان بە جیاوازی جۆرەكانیەوە، بۆیە دانانی پێناسەیەكی جێگیر بۆ زاراوە و چەمكی ڕ اگەیاندن ئەستەم و قورسە بەهۆی جیاوازی سەرچاوەکان و جۆراوجۆری ڕ ۆڵ و ئەركەكانی ، هەروەها جیاوازی ڕ وانگە و بیروڕای تۆ ێ ژەرەكانی ئەم بوارە، بێگومان ئەمەش ڕ امان دەكێشێت بۆ شیكردنەوەی گرفتی پێناسەی زمانەوانی و زار ا وەیی و گشتی بۆ چەمك و زاراوەی ڕ اگەیاندن و واتاكەی.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31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1D12-6B88-4A86-A8C9-F65DF675B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2055"/>
            <a:ext cx="8596668" cy="4969307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/>
              <a:t>هەروەها لەوانەیە ڕ اگەیاندن كاربكات لەسەر پێدانی زۆرترین درۆ و شێواندن و شێوازەكانی ور و وژاندنی هەست و غەریزەكان كە پشت دەبەستێت لەسەر هەڵخەڵەتاندن و تەزویركردن و 4 سەرلێشێواندن، هەروەها لەوانەیە هەواڵ و زانیاری درۆ باڵو بكاتەوە كەوا غەریزەكان بوروژێنێت و كرانەوەی ڕ ق و كینە و هۆكاری ملمالنیەكان و ئاستی خەڵك دابەزێنێت یاخود ڕ ێگربێت لێی و هەروەها فاكتەرەكانی جودای ی و لێكدابڕان بوروژێنێت بۆ خزمەتكردنی دوژمن و نەیاران و لەم كاتەشدا ئاڕاستەی غەریزەكانیان دەكرێت نەك عەقڵیان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03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151F-1DE2-48F9-9C82-682980C70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9091"/>
            <a:ext cx="8596668" cy="5442272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/>
              <a:t>لەمێانەی هەموو ئەوانەی باسكران، ڕ اگەیاندن گواستنەوەی زا نیاری و زانین و ڕ ۆشنبیری ی ە هزری و ڕ ەفتارییەکانە بە ڕ ێگایەكی گونجاو لەمیانەی ئامراز و کەرەستەکانی ڕ اگەیاندن. هەروەها خستنەروو و باڵوكردنەوەی دەركەوتوو و مەعنەوییەكان کە خاوەنی كەسایەتی ی ەكی ڕ استی یان اعتباری بن بەمەبەستی كاریگەری دروستکردن لەسەر ڕ ای گشتی و ت ەنانەت دەسەاڵت ئەگەر گوزارشتی لێكرا بەشێوەیەكی بابەتیانە یاخود گوزارشتی لێ نەكرا ، هەروەها ئەگەر دەربڕین و گوزارشتەكە بۆ عەقڵی ی ەتی جەماوەر بێت یان بۆ غەرائزەكانیان.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68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72C1-26C1-4E6E-96F5-8F6524143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063"/>
          </a:xfrm>
        </p:spPr>
        <p:txBody>
          <a:bodyPr/>
          <a:lstStyle/>
          <a:p>
            <a:pPr algn="ctr"/>
            <a:r>
              <a:rPr lang="ar-IQ" dirty="0"/>
              <a:t>راگەیاندن لە ڕ ووی زمانەوانی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1210-5C02-488C-82BA-446087AD2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663"/>
            <a:ext cx="8596668" cy="5076496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/>
              <a:t>چەمك و زاراوەوە بەكارهێنانی وشەی ڕ اگەیاندن لە ڕ ووی زمانەوانیەوە ڕ ووبەرووی چەندین كێشە و گرفتی جوراوجۆر دەبێتەوە، ئەمەش دەگەرێتەوە بۆ تێكەڵبوون و هەڵە تێگەیشتن بۆ تێڕوانینی تایبەت بە هەموو سەرچاوە فەرەنسی و ئەمریكی ی ەكان، سەرچاوە فەرەنسی ی ەكان هەوڵ دەد ەن كەوا زاراوەی )</a:t>
            </a:r>
            <a:r>
              <a:rPr lang="en-US" sz="2400" dirty="0"/>
              <a:t>Information )</a:t>
            </a:r>
            <a:r>
              <a:rPr lang="ar-IQ" sz="2400" dirty="0"/>
              <a:t>بچەسپێنێ ن بەوەی كەوا هاوواتایە )مرادف( بۆ ڕ اگەیاندن و پەیوەندی كردن، بەاڵم قوتاب خانەی ئەمەریكی زار ا وەی )</a:t>
            </a:r>
            <a:r>
              <a:rPr lang="en-US" sz="2400" dirty="0"/>
              <a:t>Communication MASS )</a:t>
            </a:r>
            <a:r>
              <a:rPr lang="ar-IQ" sz="2400" dirty="0"/>
              <a:t>جێگیر دەكات و بەهونەر دادەنێت، لەهەمان كاتدا هەندێك پسپۆڕی ئەم بوارە وشەی )</a:t>
            </a:r>
            <a:r>
              <a:rPr lang="en-US" sz="2400" dirty="0"/>
              <a:t>Media )</a:t>
            </a:r>
            <a:r>
              <a:rPr lang="ar-IQ" sz="2400" dirty="0"/>
              <a:t>بەكاردێنن، و بەپێچەوانەی هەندێك لە لێكۆڵەر و توێژەران هیچ جیاوازی ی ەك لە نێوانیان د ا نابینێت و بە یەك چەمك و زاراوە دایان دەنێت، و هەموو زاراوەكان بەكاردەهێنێن بۆ دەاللەت كردن لەهەمان واتا.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4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6FF3-1633-4822-A778-EB486BB3B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2249"/>
            <a:ext cx="8596668" cy="5789114"/>
          </a:xfrm>
        </p:spPr>
        <p:txBody>
          <a:bodyPr>
            <a:normAutofit/>
          </a:bodyPr>
          <a:lstStyle/>
          <a:p>
            <a:pPr algn="r" rtl="1"/>
            <a:r>
              <a:rPr lang="ar-IQ" sz="2800" dirty="0"/>
              <a:t>ەگەڵ ئەمانەشدا هەندێك وشەی ڕ اگەیاندن دەگێڕنەوە بۆ ) </a:t>
            </a:r>
            <a:r>
              <a:rPr lang="en-US" sz="2800" dirty="0"/>
              <a:t>Communication )</a:t>
            </a:r>
            <a:r>
              <a:rPr lang="ar-IQ" sz="2800" dirty="0"/>
              <a:t>كە لەبنەرەتدا لە وشەی ) </a:t>
            </a:r>
            <a:r>
              <a:rPr lang="en-US" sz="2800" dirty="0"/>
              <a:t>Communis )</a:t>
            </a:r>
            <a:r>
              <a:rPr lang="ar-IQ" sz="2800" dirty="0"/>
              <a:t>التینیەوە وەرگیراوە ، بەواتای " شتێكی هاوبەش " ، هەروەها بەواتای باڵو یا خود باو ) </a:t>
            </a:r>
            <a:r>
              <a:rPr lang="en-US" sz="2800" dirty="0" err="1"/>
              <a:t>Commun</a:t>
            </a:r>
            <a:r>
              <a:rPr lang="en-US" sz="2800" dirty="0"/>
              <a:t> )</a:t>
            </a:r>
            <a:r>
              <a:rPr lang="ar-IQ" sz="2800" dirty="0"/>
              <a:t>دێت، بنچینەی پرۆسەی ڕ اگەیاندنیش هێنانەدی ی گشتگیری و هاوبەشی ی ە) </a:t>
            </a:r>
            <a:r>
              <a:rPr lang="en-US" sz="2800" dirty="0" err="1"/>
              <a:t>Communness</a:t>
            </a:r>
            <a:r>
              <a:rPr lang="en-US" sz="2800" dirty="0"/>
              <a:t> ، )</a:t>
            </a:r>
            <a:r>
              <a:rPr lang="ar-IQ" sz="2800" dirty="0"/>
              <a:t>ئەمەش هەرگیز نایەتە دیی، النی كەم گەر جۆرە لێكتێگەیشتنێك لە نێوان بواری ئەزموون و شارەزای ی "نێرەر" و " وەرگر " دا نەبێت كە ببێتە هۆی تێگەیشتنێكی هاوبەش و چوونیەك لەواتای پەیامی پەیوەند یەكەی ن ێ وانیان و بون بە هۆی تێگەیشتنێكی بونیادنراو لەسەر گۆرینەوەی زانیاری و شارەزایی و كارمەیی نێوان هەردوو الیەنی پرۆسەی ڕ اگەیاندندا.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219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54C6-9956-40C2-8446-8A2FB6343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1793"/>
            <a:ext cx="8596668" cy="5489569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/>
              <a:t>اگەیاندن لە بابەتی زانستەوە هاتووە لە زمانەوانیدا، و زانستیش پێچەوانە و دژی نەزانینە. راگەیاندن لە ڕ ووی زمانەوانی ی ەوە واتایی ئاگاداركردنەوە و پێراگەیاندن دێت. واتا ، گەیاندن، بۆ نموونە ئەوترێت ئاگاداری كەسوكارم كرد ، بەم واتا یە کە شتی داواكراوم پێیان گەیاند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419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BD21-46CF-4D93-939F-784AC000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4139"/>
            <a:ext cx="8596668" cy="5647224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/>
              <a:t>ئەوەی جێگەی ئاماژە پێكردنە كەوا وشەی ڕ اگەیاندن لەالی كورد لەبەرامبەر ) اعالم( ی عەرەبی و)</a:t>
            </a:r>
            <a:r>
              <a:rPr lang="en-US" sz="3600" dirty="0"/>
              <a:t>press )</a:t>
            </a:r>
            <a:r>
              <a:rPr lang="ar-IQ" sz="3600" dirty="0"/>
              <a:t>ی ئی نگلیزی بەكارهاتووە. لە ڕ ووی زمانەوانی ی ەوە ڕ اگەیاندن لە زمانی كوریدا لە بنەڕەتەو ە لە دوو پێشگری ) پێ + ڕ ا( لەگەڵ چاوگی ) گەیاندن( پێكهاتووە، مەبەست لێی ) پێراگەیاندن( ی بەرامبەر ) وەرگر ( ە بە ڕ ا و بیر و زانیاری و هەواڵێك كە الی وەرگر نامۆیە یان نوێیە یاخود گرنگە...هتد.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3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258D8-A6DC-4FF5-8517-35B5C7DE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2607"/>
            <a:ext cx="8596668" cy="6117021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/>
              <a:t>لە م ڕ و انگەی ەوە واتای ڕ اگەیاندن لەالیەنی زمانەوانی ی ەوە تەعبیركردنی كردارییە بۆ پێكهێنانی مەعریفە و زانین و دەستخستنە سەر هەموو گۆشەیەك لە گۆشەكانی چواردەوری كە گرنگن بەالی مرۆڤەوە، هەروەها لە هەموو و ێ ستگەیەك لە و ێ ستگەكانی ژیانی و هیوا و خوا ست و ویست و ئاواتەکان و پێداویستی ی ەكانی، و ئەو هێزانەی كە مومارەسەی كرداری پێكهێنانی دەكەن پێكدێن لە هەموو ئامراز و ئەركەكان و كردارە مرۆیی و هونەری و مادی ی و ڕ اگەیاندنەكان كە تیشك دەخاتە سەر كرداری پێكهێنانی.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17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A6CD-1D99-4DF2-BF1F-C7784BBA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ێناسەی ڕ اگەیاندن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D56B-D142-4AD0-9ED9-E0704E763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724"/>
            <a:ext cx="8596668" cy="4750676"/>
          </a:xfrm>
        </p:spPr>
        <p:txBody>
          <a:bodyPr>
            <a:noAutofit/>
          </a:bodyPr>
          <a:lstStyle/>
          <a:p>
            <a:pPr algn="r" rtl="1"/>
            <a:r>
              <a:rPr lang="ar-IQ" sz="3600" dirty="0"/>
              <a:t>ڕ اگەیاندن بە یەكێك لە زانستە مرۆییەكان ئەژمار دەكرێت؛ سروشتی ئەم جۆرە زانستەش وایە كە بیروڕا و تێڕوانینی جیاواز هەڵدەگرێت. بەپێی فەلسەفە و ئایدۆلۆژیای جیاواز، هەر زانا و پسپۆرێكی ئەم بوارە لە دید و تێڕوانین و تێگەیشتنی خۆیەوە ، پێناسەی چەمكی ڕ اگەیاندنی كردووە. لێرەدا چەند پێناسەیەك دەخەینەڕوو: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90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74C9F-8ED7-44EC-8512-929CDD34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C6310-D03F-4AF4-B68C-12EFDFFBD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367"/>
            <a:ext cx="8596668" cy="4653996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/>
              <a:t>( -كارل هوفالند( بەمجۆرە پێناسەی ڕ اگەیاندن دەكات: " پرۆسەیەكە كە تیایدا تاك ) نێرەر( ئاگاداركەرەوەیەك ) هێمای زمانەوانی، </a:t>
            </a:r>
            <a:r>
              <a:rPr lang="ar-IQ" sz="7200" dirty="0"/>
              <a:t>یان</a:t>
            </a:r>
            <a:r>
              <a:rPr lang="ar-IQ" sz="3600" dirty="0"/>
              <a:t> جووڵە یا خود ئاماژە( دەنێری – ر ەوان دەكات – تا ڕ ەفتاری تاكەكان – و ەرگرەكان – ه ەموار بكات"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716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1284</Words>
  <Application>Microsoft Office PowerPoint</Application>
  <PresentationFormat>Widescreen</PresentationFormat>
  <Paragraphs>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المحاضرة الاولى</vt:lpstr>
      <vt:lpstr>PowerPoint Presentation</vt:lpstr>
      <vt:lpstr>راگەیاندن لە ڕ ووی زمانەوانی :</vt:lpstr>
      <vt:lpstr>PowerPoint Presentation</vt:lpstr>
      <vt:lpstr>PowerPoint Presentation</vt:lpstr>
      <vt:lpstr>PowerPoint Presentation</vt:lpstr>
      <vt:lpstr>PowerPoint Presentation</vt:lpstr>
      <vt:lpstr>ێناسەی ڕ اگەیاندن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Dr.Kawa</dc:creator>
  <cp:lastModifiedBy>Dr.Kawa</cp:lastModifiedBy>
  <cp:revision>17</cp:revision>
  <dcterms:created xsi:type="dcterms:W3CDTF">2021-09-27T15:54:33Z</dcterms:created>
  <dcterms:modified xsi:type="dcterms:W3CDTF">2021-09-27T16:55:59Z</dcterms:modified>
</cp:coreProperties>
</file>