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96" r:id="rId3"/>
    <p:sldId id="257" r:id="rId4"/>
    <p:sldId id="298" r:id="rId5"/>
    <p:sldId id="258" r:id="rId6"/>
    <p:sldId id="299" r:id="rId7"/>
    <p:sldId id="259" r:id="rId8"/>
    <p:sldId id="300" r:id="rId9"/>
    <p:sldId id="260" r:id="rId10"/>
    <p:sldId id="301" r:id="rId11"/>
    <p:sldId id="261" r:id="rId12"/>
    <p:sldId id="302" r:id="rId13"/>
    <p:sldId id="262" r:id="rId14"/>
    <p:sldId id="304" r:id="rId15"/>
    <p:sldId id="263" r:id="rId16"/>
    <p:sldId id="305" r:id="rId17"/>
    <p:sldId id="264" r:id="rId18"/>
    <p:sldId id="306" r:id="rId19"/>
    <p:sldId id="265" r:id="rId20"/>
    <p:sldId id="307" r:id="rId21"/>
    <p:sldId id="266" r:id="rId22"/>
    <p:sldId id="308" r:id="rId23"/>
    <p:sldId id="267" r:id="rId24"/>
    <p:sldId id="310" r:id="rId25"/>
    <p:sldId id="309" r:id="rId26"/>
    <p:sldId id="269" r:id="rId27"/>
    <p:sldId id="313" r:id="rId28"/>
    <p:sldId id="270" r:id="rId29"/>
    <p:sldId id="314" r:id="rId30"/>
    <p:sldId id="271" r:id="rId31"/>
    <p:sldId id="315" r:id="rId32"/>
    <p:sldId id="273" r:id="rId33"/>
    <p:sldId id="317" r:id="rId34"/>
    <p:sldId id="274" r:id="rId35"/>
    <p:sldId id="318" r:id="rId36"/>
    <p:sldId id="275" r:id="rId37"/>
    <p:sldId id="319" r:id="rId38"/>
    <p:sldId id="276" r:id="rId39"/>
    <p:sldId id="320" r:id="rId40"/>
    <p:sldId id="277" r:id="rId41"/>
    <p:sldId id="321" r:id="rId42"/>
    <p:sldId id="278" r:id="rId43"/>
    <p:sldId id="323" r:id="rId44"/>
    <p:sldId id="322" r:id="rId45"/>
    <p:sldId id="324" r:id="rId46"/>
    <p:sldId id="325" r:id="rId47"/>
    <p:sldId id="280" r:id="rId48"/>
    <p:sldId id="339" r:id="rId49"/>
    <p:sldId id="281" r:id="rId50"/>
    <p:sldId id="327" r:id="rId51"/>
    <p:sldId id="282" r:id="rId52"/>
    <p:sldId id="328" r:id="rId53"/>
    <p:sldId id="283" r:id="rId54"/>
    <p:sldId id="329" r:id="rId55"/>
    <p:sldId id="284" r:id="rId56"/>
    <p:sldId id="330" r:id="rId57"/>
    <p:sldId id="285" r:id="rId58"/>
    <p:sldId id="331" r:id="rId59"/>
    <p:sldId id="286" r:id="rId60"/>
    <p:sldId id="332" r:id="rId61"/>
    <p:sldId id="287" r:id="rId62"/>
    <p:sldId id="333" r:id="rId63"/>
    <p:sldId id="288" r:id="rId64"/>
    <p:sldId id="334" r:id="rId65"/>
    <p:sldId id="289" r:id="rId66"/>
    <p:sldId id="335" r:id="rId67"/>
    <p:sldId id="291" r:id="rId68"/>
    <p:sldId id="292" r:id="rId6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9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E320F2-2F81-4EA7-9624-5484EFCF6DBB}"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600BD-74EC-444C-9AB5-A078CFBFF053}" type="slidenum">
              <a:rPr lang="en-US" smtClean="0"/>
              <a:t>‹#›</a:t>
            </a:fld>
            <a:endParaRPr lang="en-US"/>
          </a:p>
        </p:txBody>
      </p:sp>
    </p:spTree>
    <p:extLst>
      <p:ext uri="{BB962C8B-B14F-4D97-AF65-F5344CB8AC3E}">
        <p14:creationId xmlns:p14="http://schemas.microsoft.com/office/powerpoint/2010/main" val="3354413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E320F2-2F81-4EA7-9624-5484EFCF6DBB}"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600BD-74EC-444C-9AB5-A078CFBFF053}" type="slidenum">
              <a:rPr lang="en-US" smtClean="0"/>
              <a:t>‹#›</a:t>
            </a:fld>
            <a:endParaRPr lang="en-US"/>
          </a:p>
        </p:txBody>
      </p:sp>
    </p:spTree>
    <p:extLst>
      <p:ext uri="{BB962C8B-B14F-4D97-AF65-F5344CB8AC3E}">
        <p14:creationId xmlns:p14="http://schemas.microsoft.com/office/powerpoint/2010/main" val="2105050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E320F2-2F81-4EA7-9624-5484EFCF6DBB}"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600BD-74EC-444C-9AB5-A078CFBFF05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99523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E320F2-2F81-4EA7-9624-5484EFCF6DBB}"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600BD-74EC-444C-9AB5-A078CFBFF053}" type="slidenum">
              <a:rPr lang="en-US" smtClean="0"/>
              <a:t>‹#›</a:t>
            </a:fld>
            <a:endParaRPr lang="en-US"/>
          </a:p>
        </p:txBody>
      </p:sp>
    </p:spTree>
    <p:extLst>
      <p:ext uri="{BB962C8B-B14F-4D97-AF65-F5344CB8AC3E}">
        <p14:creationId xmlns:p14="http://schemas.microsoft.com/office/powerpoint/2010/main" val="3523308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E320F2-2F81-4EA7-9624-5484EFCF6DBB}"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600BD-74EC-444C-9AB5-A078CFBFF05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33360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E320F2-2F81-4EA7-9624-5484EFCF6DBB}"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600BD-74EC-444C-9AB5-A078CFBFF053}" type="slidenum">
              <a:rPr lang="en-US" smtClean="0"/>
              <a:t>‹#›</a:t>
            </a:fld>
            <a:endParaRPr lang="en-US"/>
          </a:p>
        </p:txBody>
      </p:sp>
    </p:spTree>
    <p:extLst>
      <p:ext uri="{BB962C8B-B14F-4D97-AF65-F5344CB8AC3E}">
        <p14:creationId xmlns:p14="http://schemas.microsoft.com/office/powerpoint/2010/main" val="23788021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E320F2-2F81-4EA7-9624-5484EFCF6DBB}"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600BD-74EC-444C-9AB5-A078CFBFF053}" type="slidenum">
              <a:rPr lang="en-US" smtClean="0"/>
              <a:t>‹#›</a:t>
            </a:fld>
            <a:endParaRPr lang="en-US"/>
          </a:p>
        </p:txBody>
      </p:sp>
    </p:spTree>
    <p:extLst>
      <p:ext uri="{BB962C8B-B14F-4D97-AF65-F5344CB8AC3E}">
        <p14:creationId xmlns:p14="http://schemas.microsoft.com/office/powerpoint/2010/main" val="2372038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E320F2-2F81-4EA7-9624-5484EFCF6DBB}"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600BD-74EC-444C-9AB5-A078CFBFF053}" type="slidenum">
              <a:rPr lang="en-US" smtClean="0"/>
              <a:t>‹#›</a:t>
            </a:fld>
            <a:endParaRPr lang="en-US"/>
          </a:p>
        </p:txBody>
      </p:sp>
    </p:spTree>
    <p:extLst>
      <p:ext uri="{BB962C8B-B14F-4D97-AF65-F5344CB8AC3E}">
        <p14:creationId xmlns:p14="http://schemas.microsoft.com/office/powerpoint/2010/main" val="3352763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E320F2-2F81-4EA7-9624-5484EFCF6DBB}"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600BD-74EC-444C-9AB5-A078CFBFF053}" type="slidenum">
              <a:rPr lang="en-US" smtClean="0"/>
              <a:t>‹#›</a:t>
            </a:fld>
            <a:endParaRPr lang="en-US"/>
          </a:p>
        </p:txBody>
      </p:sp>
    </p:spTree>
    <p:extLst>
      <p:ext uri="{BB962C8B-B14F-4D97-AF65-F5344CB8AC3E}">
        <p14:creationId xmlns:p14="http://schemas.microsoft.com/office/powerpoint/2010/main" val="1410169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E320F2-2F81-4EA7-9624-5484EFCF6DBB}"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600BD-74EC-444C-9AB5-A078CFBFF053}" type="slidenum">
              <a:rPr lang="en-US" smtClean="0"/>
              <a:t>‹#›</a:t>
            </a:fld>
            <a:endParaRPr lang="en-US"/>
          </a:p>
        </p:txBody>
      </p:sp>
    </p:spTree>
    <p:extLst>
      <p:ext uri="{BB962C8B-B14F-4D97-AF65-F5344CB8AC3E}">
        <p14:creationId xmlns:p14="http://schemas.microsoft.com/office/powerpoint/2010/main" val="312496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E320F2-2F81-4EA7-9624-5484EFCF6DBB}"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4600BD-74EC-444C-9AB5-A078CFBFF053}" type="slidenum">
              <a:rPr lang="en-US" smtClean="0"/>
              <a:t>‹#›</a:t>
            </a:fld>
            <a:endParaRPr lang="en-US"/>
          </a:p>
        </p:txBody>
      </p:sp>
    </p:spTree>
    <p:extLst>
      <p:ext uri="{BB962C8B-B14F-4D97-AF65-F5344CB8AC3E}">
        <p14:creationId xmlns:p14="http://schemas.microsoft.com/office/powerpoint/2010/main" val="2241487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E320F2-2F81-4EA7-9624-5484EFCF6DBB}"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4600BD-74EC-444C-9AB5-A078CFBFF053}" type="slidenum">
              <a:rPr lang="en-US" smtClean="0"/>
              <a:t>‹#›</a:t>
            </a:fld>
            <a:endParaRPr lang="en-US"/>
          </a:p>
        </p:txBody>
      </p:sp>
    </p:spTree>
    <p:extLst>
      <p:ext uri="{BB962C8B-B14F-4D97-AF65-F5344CB8AC3E}">
        <p14:creationId xmlns:p14="http://schemas.microsoft.com/office/powerpoint/2010/main" val="2022272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E320F2-2F81-4EA7-9624-5484EFCF6DBB}" type="datetimeFigureOut">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4600BD-74EC-444C-9AB5-A078CFBFF053}" type="slidenum">
              <a:rPr lang="en-US" smtClean="0"/>
              <a:t>‹#›</a:t>
            </a:fld>
            <a:endParaRPr lang="en-US"/>
          </a:p>
        </p:txBody>
      </p:sp>
    </p:spTree>
    <p:extLst>
      <p:ext uri="{BB962C8B-B14F-4D97-AF65-F5344CB8AC3E}">
        <p14:creationId xmlns:p14="http://schemas.microsoft.com/office/powerpoint/2010/main" val="2649277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E320F2-2F81-4EA7-9624-5484EFCF6DBB}" type="datetimeFigureOut">
              <a:rPr lang="en-US" smtClean="0"/>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4600BD-74EC-444C-9AB5-A078CFBFF053}" type="slidenum">
              <a:rPr lang="en-US" smtClean="0"/>
              <a:t>‹#›</a:t>
            </a:fld>
            <a:endParaRPr lang="en-US"/>
          </a:p>
        </p:txBody>
      </p:sp>
    </p:spTree>
    <p:extLst>
      <p:ext uri="{BB962C8B-B14F-4D97-AF65-F5344CB8AC3E}">
        <p14:creationId xmlns:p14="http://schemas.microsoft.com/office/powerpoint/2010/main" val="1544438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E320F2-2F81-4EA7-9624-5484EFCF6DBB}"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4600BD-74EC-444C-9AB5-A078CFBFF053}" type="slidenum">
              <a:rPr lang="en-US" smtClean="0"/>
              <a:t>‹#›</a:t>
            </a:fld>
            <a:endParaRPr lang="en-US"/>
          </a:p>
        </p:txBody>
      </p:sp>
    </p:spTree>
    <p:extLst>
      <p:ext uri="{BB962C8B-B14F-4D97-AF65-F5344CB8AC3E}">
        <p14:creationId xmlns:p14="http://schemas.microsoft.com/office/powerpoint/2010/main" val="706062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E320F2-2F81-4EA7-9624-5484EFCF6DBB}"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4600BD-74EC-444C-9AB5-A078CFBFF053}" type="slidenum">
              <a:rPr lang="en-US" smtClean="0"/>
              <a:t>‹#›</a:t>
            </a:fld>
            <a:endParaRPr lang="en-US"/>
          </a:p>
        </p:txBody>
      </p:sp>
    </p:spTree>
    <p:extLst>
      <p:ext uri="{BB962C8B-B14F-4D97-AF65-F5344CB8AC3E}">
        <p14:creationId xmlns:p14="http://schemas.microsoft.com/office/powerpoint/2010/main" val="3566872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0E320F2-2F81-4EA7-9624-5484EFCF6DBB}" type="datetimeFigureOut">
              <a:rPr lang="en-US" smtClean="0"/>
              <a:t>12/6/2021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4600BD-74EC-444C-9AB5-A078CFBFF053}" type="slidenum">
              <a:rPr lang="en-US" smtClean="0"/>
              <a:t>‹#›</a:t>
            </a:fld>
            <a:endParaRPr lang="en-US"/>
          </a:p>
        </p:txBody>
      </p:sp>
    </p:spTree>
    <p:extLst>
      <p:ext uri="{BB962C8B-B14F-4D97-AF65-F5344CB8AC3E}">
        <p14:creationId xmlns:p14="http://schemas.microsoft.com/office/powerpoint/2010/main" val="82535774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9AF478-0FE9-4C5C-BD2B-80765697CA7A}"/>
              </a:ext>
            </a:extLst>
          </p:cNvPr>
          <p:cNvSpPr txBox="1"/>
          <p:nvPr/>
        </p:nvSpPr>
        <p:spPr>
          <a:xfrm>
            <a:off x="3046686" y="3244334"/>
            <a:ext cx="6093372" cy="1107996"/>
          </a:xfrm>
          <a:prstGeom prst="rect">
            <a:avLst/>
          </a:prstGeom>
          <a:noFill/>
        </p:spPr>
        <p:txBody>
          <a:bodyPr wrap="square">
            <a:spAutoFit/>
          </a:bodyPr>
          <a:lstStyle/>
          <a:p>
            <a:pPr algn="r"/>
            <a:r>
              <a:rPr lang="ar-IQ" sz="6600" dirty="0"/>
              <a:t>جۆرەكانی ڕای گشتی</a:t>
            </a:r>
            <a:endParaRPr lang="en-US" sz="6600" dirty="0"/>
          </a:p>
        </p:txBody>
      </p:sp>
    </p:spTree>
    <p:extLst>
      <p:ext uri="{BB962C8B-B14F-4D97-AF65-F5344CB8AC3E}">
        <p14:creationId xmlns:p14="http://schemas.microsoft.com/office/powerpoint/2010/main" val="3362137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E1E266-E213-43B1-89D3-30E48DA1838A}"/>
              </a:ext>
            </a:extLst>
          </p:cNvPr>
          <p:cNvSpPr txBox="1"/>
          <p:nvPr/>
        </p:nvSpPr>
        <p:spPr>
          <a:xfrm>
            <a:off x="3046686" y="3242122"/>
            <a:ext cx="6093372" cy="1825821"/>
          </a:xfrm>
          <a:prstGeom prst="rect">
            <a:avLst/>
          </a:prstGeom>
          <a:noFill/>
        </p:spPr>
        <p:txBody>
          <a:bodyPr wrap="square">
            <a:spAutoFit/>
          </a:bodyPr>
          <a:lstStyle/>
          <a:p>
            <a:pPr marL="0" marR="0" algn="r">
              <a:lnSpc>
                <a:spcPct val="107000"/>
              </a:lnSpc>
              <a:spcBef>
                <a:spcPts val="0"/>
              </a:spcBef>
              <a:spcAft>
                <a:spcPts val="800"/>
              </a:spcAft>
            </a:pPr>
            <a:r>
              <a:rPr lang="ar-IQ" sz="5400" dirty="0">
                <a:effectLst/>
                <a:latin typeface="Calibri" panose="020F0502020204030204" pitchFamily="34" charset="0"/>
                <a:ea typeface="Calibri" panose="020F0502020204030204" pitchFamily="34" charset="0"/>
                <a:cs typeface="Arial" panose="020B0604020202020204" pitchFamily="34" charset="0"/>
              </a:rPr>
              <a:t>ثانيا :الراي العام حسب المكان وولها ثلاثة انواع :</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32576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0661B8-6E1C-470F-9942-EE863CB89206}"/>
              </a:ext>
            </a:extLst>
          </p:cNvPr>
          <p:cNvSpPr txBox="1"/>
          <p:nvPr/>
        </p:nvSpPr>
        <p:spPr>
          <a:xfrm>
            <a:off x="1166648" y="3105835"/>
            <a:ext cx="7973410" cy="1938992"/>
          </a:xfrm>
          <a:prstGeom prst="rect">
            <a:avLst/>
          </a:prstGeom>
          <a:noFill/>
        </p:spPr>
        <p:txBody>
          <a:bodyPr wrap="square">
            <a:spAutoFit/>
          </a:bodyPr>
          <a:lstStyle/>
          <a:p>
            <a:pPr algn="r"/>
            <a:r>
              <a:rPr lang="ar-IQ" sz="4000" dirty="0"/>
              <a:t>1 -ڕای گشتی ناوخۆیی ) ناوچەیی</a:t>
            </a:r>
          </a:p>
          <a:p>
            <a:pPr algn="r"/>
            <a:r>
              <a:rPr lang="ar-IQ" sz="4000" dirty="0"/>
              <a:t>( 2 -ڕای گشتی نیشتمانی</a:t>
            </a:r>
          </a:p>
          <a:p>
            <a:pPr algn="r"/>
            <a:r>
              <a:rPr lang="ar-IQ" sz="4000" dirty="0"/>
              <a:t> 3-ڕای گشتی جیهانی ) نیۆدەوڵەتی( </a:t>
            </a:r>
            <a:endParaRPr lang="en-US" sz="4000" dirty="0"/>
          </a:p>
        </p:txBody>
      </p:sp>
    </p:spTree>
    <p:extLst>
      <p:ext uri="{BB962C8B-B14F-4D97-AF65-F5344CB8AC3E}">
        <p14:creationId xmlns:p14="http://schemas.microsoft.com/office/powerpoint/2010/main" val="19736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EA7A91-113A-4BE7-A962-CD2CFF9262B5}"/>
              </a:ext>
            </a:extLst>
          </p:cNvPr>
          <p:cNvSpPr txBox="1"/>
          <p:nvPr/>
        </p:nvSpPr>
        <p:spPr>
          <a:xfrm>
            <a:off x="646386" y="3242122"/>
            <a:ext cx="8493672" cy="3700628"/>
          </a:xfrm>
          <a:prstGeom prst="rect">
            <a:avLst/>
          </a:prstGeom>
          <a:noFill/>
        </p:spPr>
        <p:txBody>
          <a:bodyPr wrap="square">
            <a:spAutoFit/>
          </a:bodyPr>
          <a:lstStyle/>
          <a:p>
            <a:pPr marL="0" marR="0" algn="r">
              <a:lnSpc>
                <a:spcPct val="107000"/>
              </a:lnSpc>
              <a:spcBef>
                <a:spcPts val="0"/>
              </a:spcBef>
              <a:spcAft>
                <a:spcPts val="800"/>
              </a:spcAft>
            </a:pPr>
            <a:r>
              <a:rPr lang="ar-IQ" sz="7200" dirty="0">
                <a:effectLst/>
                <a:latin typeface="Calibri" panose="020F0502020204030204" pitchFamily="34" charset="0"/>
                <a:ea typeface="Calibri" panose="020F0502020204030204" pitchFamily="34" charset="0"/>
                <a:cs typeface="Arial" panose="020B0604020202020204" pitchFamily="34" charset="0"/>
              </a:rPr>
              <a:t>1-الراي العام الداخلي </a:t>
            </a:r>
          </a:p>
          <a:p>
            <a:pPr marL="0" marR="0" algn="r">
              <a:lnSpc>
                <a:spcPct val="107000"/>
              </a:lnSpc>
              <a:spcBef>
                <a:spcPts val="0"/>
              </a:spcBef>
              <a:spcAft>
                <a:spcPts val="800"/>
              </a:spcAft>
            </a:pPr>
            <a:r>
              <a:rPr lang="ar-IQ" sz="7200" dirty="0">
                <a:latin typeface="Calibri" panose="020F0502020204030204" pitchFamily="34" charset="0"/>
                <a:ea typeface="Calibri" panose="020F0502020204030204" pitchFamily="34" charset="0"/>
                <a:cs typeface="Arial" panose="020B0604020202020204" pitchFamily="34" charset="0"/>
              </a:rPr>
              <a:t>2- الراي العام الوطني </a:t>
            </a:r>
          </a:p>
          <a:p>
            <a:pPr marL="0" marR="0" algn="r">
              <a:lnSpc>
                <a:spcPct val="107000"/>
              </a:lnSpc>
              <a:spcBef>
                <a:spcPts val="0"/>
              </a:spcBef>
              <a:spcAft>
                <a:spcPts val="800"/>
              </a:spcAft>
            </a:pPr>
            <a:r>
              <a:rPr lang="ar-IQ" sz="6000" dirty="0">
                <a:effectLst/>
                <a:latin typeface="Calibri" panose="020F0502020204030204" pitchFamily="34" charset="0"/>
                <a:ea typeface="Calibri" panose="020F0502020204030204" pitchFamily="34" charset="0"/>
                <a:cs typeface="Arial" panose="020B0604020202020204" pitchFamily="34" charset="0"/>
              </a:rPr>
              <a:t>3-الراي العام العالمي </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75655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957AB9-92EC-4A84-96B9-4B593BEF2023}"/>
              </a:ext>
            </a:extLst>
          </p:cNvPr>
          <p:cNvSpPr txBox="1"/>
          <p:nvPr/>
        </p:nvSpPr>
        <p:spPr>
          <a:xfrm>
            <a:off x="1072055" y="3105835"/>
            <a:ext cx="8068003" cy="2123658"/>
          </a:xfrm>
          <a:prstGeom prst="rect">
            <a:avLst/>
          </a:prstGeom>
          <a:noFill/>
        </p:spPr>
        <p:txBody>
          <a:bodyPr wrap="square">
            <a:spAutoFit/>
          </a:bodyPr>
          <a:lstStyle/>
          <a:p>
            <a:pPr algn="r"/>
            <a:r>
              <a:rPr lang="ar-IQ" sz="4400" dirty="0"/>
              <a:t>سێیەم: ڕای گشتی بەپێی دەركەوتن ڕای گشتی بە پێی دەركەوتن دووجۆرە كە بریتین لە: </a:t>
            </a:r>
            <a:endParaRPr lang="en-US" sz="4400" dirty="0"/>
          </a:p>
        </p:txBody>
      </p:sp>
    </p:spTree>
    <p:extLst>
      <p:ext uri="{BB962C8B-B14F-4D97-AF65-F5344CB8AC3E}">
        <p14:creationId xmlns:p14="http://schemas.microsoft.com/office/powerpoint/2010/main" val="3559817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5E83C4-F886-4767-BCA6-4347E7978D8F}"/>
              </a:ext>
            </a:extLst>
          </p:cNvPr>
          <p:cNvSpPr txBox="1"/>
          <p:nvPr/>
        </p:nvSpPr>
        <p:spPr>
          <a:xfrm>
            <a:off x="930166" y="3242122"/>
            <a:ext cx="8209892" cy="1915781"/>
          </a:xfrm>
          <a:prstGeom prst="rect">
            <a:avLst/>
          </a:prstGeom>
          <a:noFill/>
        </p:spPr>
        <p:txBody>
          <a:bodyPr wrap="square">
            <a:spAutoFit/>
          </a:bodyPr>
          <a:lstStyle/>
          <a:p>
            <a:pPr marL="0" marR="0" algn="r">
              <a:lnSpc>
                <a:spcPct val="107000"/>
              </a:lnSpc>
              <a:spcBef>
                <a:spcPts val="0"/>
              </a:spcBef>
              <a:spcAft>
                <a:spcPts val="800"/>
              </a:spcAft>
            </a:pPr>
            <a:r>
              <a:rPr lang="ar-IQ" sz="6000" dirty="0">
                <a:effectLst/>
                <a:latin typeface="Calibri" panose="020F0502020204030204" pitchFamily="34" charset="0"/>
                <a:ea typeface="Calibri" panose="020F0502020204030204" pitchFamily="34" charset="0"/>
                <a:cs typeface="Arial" panose="020B0604020202020204" pitchFamily="34" charset="0"/>
              </a:rPr>
              <a:t>ثالثا :</a:t>
            </a:r>
          </a:p>
          <a:p>
            <a:pPr marL="0" marR="0" algn="r">
              <a:lnSpc>
                <a:spcPct val="107000"/>
              </a:lnSpc>
              <a:spcBef>
                <a:spcPts val="0"/>
              </a:spcBef>
              <a:spcAft>
                <a:spcPts val="800"/>
              </a:spcAft>
            </a:pPr>
            <a:r>
              <a:rPr lang="ar-IQ" sz="4800" dirty="0">
                <a:effectLst/>
                <a:latin typeface="Calibri" panose="020F0502020204030204" pitchFamily="34" charset="0"/>
                <a:ea typeface="Calibri" panose="020F0502020204030204" pitchFamily="34" charset="0"/>
                <a:cs typeface="Arial" panose="020B0604020202020204" pitchFamily="34" charset="0"/>
              </a:rPr>
              <a:t>الراي العام حسب الظهور  ولها نوعان :</a:t>
            </a:r>
          </a:p>
        </p:txBody>
      </p:sp>
    </p:spTree>
    <p:extLst>
      <p:ext uri="{BB962C8B-B14F-4D97-AF65-F5344CB8AC3E}">
        <p14:creationId xmlns:p14="http://schemas.microsoft.com/office/powerpoint/2010/main" val="2836550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E8C2CD-F096-4210-A24C-CB6D120DFE4B}"/>
              </a:ext>
            </a:extLst>
          </p:cNvPr>
          <p:cNvSpPr txBox="1"/>
          <p:nvPr/>
        </p:nvSpPr>
        <p:spPr>
          <a:xfrm>
            <a:off x="1749971" y="3244334"/>
            <a:ext cx="9790387" cy="1446550"/>
          </a:xfrm>
          <a:prstGeom prst="rect">
            <a:avLst/>
          </a:prstGeom>
          <a:noFill/>
        </p:spPr>
        <p:txBody>
          <a:bodyPr wrap="square">
            <a:spAutoFit/>
          </a:bodyPr>
          <a:lstStyle/>
          <a:p>
            <a:pPr algn="r"/>
            <a:r>
              <a:rPr lang="ar-IQ" sz="4400" dirty="0"/>
              <a:t>1-ڕای گشتی ئاشكرا ) ڕای سەركردەكان</a:t>
            </a:r>
          </a:p>
          <a:p>
            <a:pPr algn="r"/>
            <a:r>
              <a:rPr lang="ar-IQ" sz="4400" dirty="0"/>
              <a:t>( 2 -ڕای گشتی شاراوە </a:t>
            </a:r>
            <a:endParaRPr lang="en-US" sz="4400" dirty="0"/>
          </a:p>
        </p:txBody>
      </p:sp>
    </p:spTree>
    <p:extLst>
      <p:ext uri="{BB962C8B-B14F-4D97-AF65-F5344CB8AC3E}">
        <p14:creationId xmlns:p14="http://schemas.microsoft.com/office/powerpoint/2010/main" val="75140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7F93D9-059C-4F24-BD4E-66474802EB0F}"/>
              </a:ext>
            </a:extLst>
          </p:cNvPr>
          <p:cNvSpPr txBox="1"/>
          <p:nvPr/>
        </p:nvSpPr>
        <p:spPr>
          <a:xfrm>
            <a:off x="3046686" y="3242122"/>
            <a:ext cx="6093372" cy="1928413"/>
          </a:xfrm>
          <a:prstGeom prst="rect">
            <a:avLst/>
          </a:prstGeom>
          <a:noFill/>
        </p:spPr>
        <p:txBody>
          <a:bodyPr wrap="square">
            <a:spAutoFit/>
          </a:bodyPr>
          <a:lstStyle/>
          <a:p>
            <a:pPr marL="0" marR="0" algn="r">
              <a:lnSpc>
                <a:spcPct val="107000"/>
              </a:lnSpc>
              <a:spcBef>
                <a:spcPts val="0"/>
              </a:spcBef>
              <a:spcAft>
                <a:spcPts val="800"/>
              </a:spcAft>
            </a:pPr>
            <a:r>
              <a:rPr lang="ar-IQ" sz="5400" dirty="0">
                <a:latin typeface="Calibri" panose="020F0502020204030204" pitchFamily="34" charset="0"/>
                <a:ea typeface="Calibri" panose="020F0502020204030204" pitchFamily="34" charset="0"/>
                <a:cs typeface="Arial" panose="020B0604020202020204" pitchFamily="34" charset="0"/>
              </a:rPr>
              <a:t>اولا : الري العام العلني .</a:t>
            </a:r>
          </a:p>
          <a:p>
            <a:pPr marL="0" marR="0" algn="r">
              <a:lnSpc>
                <a:spcPct val="107000"/>
              </a:lnSpc>
              <a:spcBef>
                <a:spcPts val="0"/>
              </a:spcBef>
              <a:spcAft>
                <a:spcPts val="800"/>
              </a:spcAft>
            </a:pPr>
            <a:r>
              <a:rPr lang="ar-IQ" sz="5400" dirty="0">
                <a:latin typeface="Calibri" panose="020F0502020204030204" pitchFamily="34" charset="0"/>
                <a:ea typeface="Calibri" panose="020F0502020204030204" pitchFamily="34" charset="0"/>
                <a:cs typeface="Arial" panose="020B0604020202020204" pitchFamily="34" charset="0"/>
              </a:rPr>
              <a:t>ثانيا : الراي العام السري .</a:t>
            </a:r>
            <a:endParaRPr lang="en-US" sz="5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02535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56B9D0-6BE9-4EA0-BE23-4D17F2AE4D44}"/>
              </a:ext>
            </a:extLst>
          </p:cNvPr>
          <p:cNvSpPr txBox="1"/>
          <p:nvPr/>
        </p:nvSpPr>
        <p:spPr>
          <a:xfrm>
            <a:off x="1119352" y="3244334"/>
            <a:ext cx="8020706" cy="830997"/>
          </a:xfrm>
          <a:prstGeom prst="rect">
            <a:avLst/>
          </a:prstGeom>
          <a:noFill/>
        </p:spPr>
        <p:txBody>
          <a:bodyPr wrap="square">
            <a:spAutoFit/>
          </a:bodyPr>
          <a:lstStyle/>
          <a:p>
            <a:pPr algn="r"/>
            <a:r>
              <a:rPr lang="ar-IQ" sz="4800" dirty="0"/>
              <a:t>چوارەم: ڕای گشتی بە پێی قەبارە</a:t>
            </a:r>
            <a:endParaRPr lang="en-US" sz="4800" dirty="0"/>
          </a:p>
        </p:txBody>
      </p:sp>
    </p:spTree>
    <p:extLst>
      <p:ext uri="{BB962C8B-B14F-4D97-AF65-F5344CB8AC3E}">
        <p14:creationId xmlns:p14="http://schemas.microsoft.com/office/powerpoint/2010/main" val="216724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3BB90B-20C3-48DD-AFFA-E8A698E5917F}"/>
              </a:ext>
            </a:extLst>
          </p:cNvPr>
          <p:cNvSpPr txBox="1"/>
          <p:nvPr/>
        </p:nvSpPr>
        <p:spPr>
          <a:xfrm>
            <a:off x="3046686" y="3242122"/>
            <a:ext cx="6093372" cy="1633139"/>
          </a:xfrm>
          <a:prstGeom prst="rect">
            <a:avLst/>
          </a:prstGeom>
          <a:noFill/>
        </p:spPr>
        <p:txBody>
          <a:bodyPr wrap="square">
            <a:spAutoFit/>
          </a:bodyPr>
          <a:lstStyle/>
          <a:p>
            <a:pPr marL="0" marR="0" algn="r">
              <a:lnSpc>
                <a:spcPct val="107000"/>
              </a:lnSpc>
              <a:spcBef>
                <a:spcPts val="0"/>
              </a:spcBef>
              <a:spcAft>
                <a:spcPts val="800"/>
              </a:spcAft>
            </a:pPr>
            <a:r>
              <a:rPr lang="ar-IQ" sz="4800" dirty="0">
                <a:effectLst/>
                <a:latin typeface="Calibri" panose="020F0502020204030204" pitchFamily="34" charset="0"/>
                <a:ea typeface="Calibri" panose="020F0502020204030204" pitchFamily="34" charset="0"/>
                <a:cs typeface="Arial" panose="020B0604020202020204" pitchFamily="34" charset="0"/>
              </a:rPr>
              <a:t>رابعا : الراي العام حسب الحجم : ولها اربعة انواع :</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2874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8A9C0EC-BC83-460A-924A-5D9FB369506E}"/>
              </a:ext>
            </a:extLst>
          </p:cNvPr>
          <p:cNvSpPr txBox="1"/>
          <p:nvPr/>
        </p:nvSpPr>
        <p:spPr>
          <a:xfrm>
            <a:off x="1277007" y="2967335"/>
            <a:ext cx="10357945" cy="3785652"/>
          </a:xfrm>
          <a:prstGeom prst="rect">
            <a:avLst/>
          </a:prstGeom>
          <a:noFill/>
        </p:spPr>
        <p:txBody>
          <a:bodyPr wrap="square">
            <a:spAutoFit/>
          </a:bodyPr>
          <a:lstStyle/>
          <a:p>
            <a:pPr algn="r"/>
            <a:r>
              <a:rPr lang="ar-IQ" sz="4000" dirty="0"/>
              <a:t>ڕای گشتی بە پێی قەبارە پێكهاتووە لە چوار جۆری سەرەكی كە بریتین لە: </a:t>
            </a:r>
          </a:p>
          <a:p>
            <a:pPr algn="r"/>
            <a:r>
              <a:rPr lang="ar-IQ" sz="4000" dirty="0"/>
              <a:t>1 -ڕای گشتی كەمینە </a:t>
            </a:r>
          </a:p>
          <a:p>
            <a:pPr algn="r"/>
            <a:r>
              <a:rPr lang="ar-IQ" sz="4000" dirty="0"/>
              <a:t>2 -ڕای گشتی زۆرینە</a:t>
            </a:r>
          </a:p>
          <a:p>
            <a:pPr algn="r"/>
            <a:r>
              <a:rPr lang="ar-IQ" sz="4000" dirty="0"/>
              <a:t> 3 -ڕای گشتی هاوپەیمانێتی</a:t>
            </a:r>
          </a:p>
          <a:p>
            <a:pPr algn="r"/>
            <a:r>
              <a:rPr lang="ar-IQ" sz="4000" dirty="0"/>
              <a:t> 4 -ڕای گشتی هەمووان كۆدەنگی، (اجماع ) </a:t>
            </a:r>
            <a:endParaRPr lang="en-US" sz="4000" dirty="0"/>
          </a:p>
        </p:txBody>
      </p:sp>
    </p:spTree>
    <p:extLst>
      <p:ext uri="{BB962C8B-B14F-4D97-AF65-F5344CB8AC3E}">
        <p14:creationId xmlns:p14="http://schemas.microsoft.com/office/powerpoint/2010/main" val="74567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D0BC94-DE3E-41CE-9F8F-D47462E0983F}"/>
              </a:ext>
            </a:extLst>
          </p:cNvPr>
          <p:cNvSpPr txBox="1"/>
          <p:nvPr/>
        </p:nvSpPr>
        <p:spPr>
          <a:xfrm>
            <a:off x="3046686" y="3242122"/>
            <a:ext cx="6093372" cy="1218090"/>
          </a:xfrm>
          <a:prstGeom prst="rect">
            <a:avLst/>
          </a:prstGeom>
          <a:noFill/>
        </p:spPr>
        <p:txBody>
          <a:bodyPr wrap="square">
            <a:spAutoFit/>
          </a:bodyPr>
          <a:lstStyle/>
          <a:p>
            <a:pPr marL="0" marR="0" algn="r">
              <a:lnSpc>
                <a:spcPct val="107000"/>
              </a:lnSpc>
              <a:spcBef>
                <a:spcPts val="0"/>
              </a:spcBef>
              <a:spcAft>
                <a:spcPts val="800"/>
              </a:spcAft>
            </a:pPr>
            <a:r>
              <a:rPr lang="ar-IQ" sz="7200" dirty="0">
                <a:effectLst/>
                <a:latin typeface="Calibri" panose="020F0502020204030204" pitchFamily="34" charset="0"/>
                <a:ea typeface="Calibri" panose="020F0502020204030204" pitchFamily="34" charset="0"/>
                <a:cs typeface="Arial" panose="020B0604020202020204" pitchFamily="34" charset="0"/>
              </a:rPr>
              <a:t>انواع  الراي العام</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6887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C0916B-21AA-4124-8FFA-AE1A99E5AE20}"/>
              </a:ext>
            </a:extLst>
          </p:cNvPr>
          <p:cNvSpPr txBox="1"/>
          <p:nvPr/>
        </p:nvSpPr>
        <p:spPr>
          <a:xfrm>
            <a:off x="3046686" y="3242122"/>
            <a:ext cx="6093372" cy="3719223"/>
          </a:xfrm>
          <a:prstGeom prst="rect">
            <a:avLst/>
          </a:prstGeom>
          <a:noFill/>
        </p:spPr>
        <p:txBody>
          <a:bodyPr wrap="square">
            <a:spAutoFit/>
          </a:bodyPr>
          <a:lstStyle/>
          <a:p>
            <a:pPr marL="0" marR="0" algn="r">
              <a:lnSpc>
                <a:spcPct val="107000"/>
              </a:lnSpc>
              <a:spcBef>
                <a:spcPts val="0"/>
              </a:spcBef>
              <a:spcAft>
                <a:spcPts val="800"/>
              </a:spcAft>
            </a:pPr>
            <a:r>
              <a:rPr lang="ar-IQ" sz="5400" dirty="0">
                <a:effectLst/>
                <a:latin typeface="Calibri" panose="020F0502020204030204" pitchFamily="34" charset="0"/>
                <a:ea typeface="Calibri" panose="020F0502020204030204" pitchFamily="34" charset="0"/>
                <a:cs typeface="Arial" panose="020B0604020202020204" pitchFamily="34" charset="0"/>
              </a:rPr>
              <a:t>ط1-الراي العام للاقلية .</a:t>
            </a:r>
          </a:p>
          <a:p>
            <a:pPr marL="0" marR="0" algn="r">
              <a:lnSpc>
                <a:spcPct val="107000"/>
              </a:lnSpc>
              <a:spcBef>
                <a:spcPts val="0"/>
              </a:spcBef>
              <a:spcAft>
                <a:spcPts val="800"/>
              </a:spcAft>
            </a:pPr>
            <a:r>
              <a:rPr lang="ar-IQ" sz="5400" dirty="0">
                <a:latin typeface="Calibri" panose="020F0502020204030204" pitchFamily="34" charset="0"/>
                <a:ea typeface="Calibri" panose="020F0502020204030204" pitchFamily="34" charset="0"/>
                <a:cs typeface="Arial" panose="020B0604020202020204" pitchFamily="34" charset="0"/>
              </a:rPr>
              <a:t>2- الراي العام للاكثرية .</a:t>
            </a:r>
          </a:p>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3-الراي العام التحالفي .</a:t>
            </a:r>
          </a:p>
          <a:p>
            <a:pPr marL="0" marR="0" algn="r">
              <a:lnSpc>
                <a:spcPct val="107000"/>
              </a:lnSpc>
              <a:spcBef>
                <a:spcPts val="0"/>
              </a:spcBef>
              <a:spcAft>
                <a:spcPts val="800"/>
              </a:spcAft>
            </a:pPr>
            <a:r>
              <a:rPr lang="ar-IQ" sz="4400" dirty="0">
                <a:latin typeface="Calibri" panose="020F0502020204030204" pitchFamily="34" charset="0"/>
                <a:ea typeface="Calibri" panose="020F0502020204030204" pitchFamily="34" charset="0"/>
                <a:cs typeface="Arial" panose="020B0604020202020204" pitchFamily="34" charset="0"/>
              </a:rPr>
              <a:t>ا4-لراي العام الجماعي .</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98298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14DB5F-877F-4192-96C4-4D7D9878E602}"/>
              </a:ext>
            </a:extLst>
          </p:cNvPr>
          <p:cNvSpPr txBox="1"/>
          <p:nvPr/>
        </p:nvSpPr>
        <p:spPr>
          <a:xfrm>
            <a:off x="2301766" y="3244334"/>
            <a:ext cx="6838292" cy="830997"/>
          </a:xfrm>
          <a:prstGeom prst="rect">
            <a:avLst/>
          </a:prstGeom>
          <a:noFill/>
        </p:spPr>
        <p:txBody>
          <a:bodyPr wrap="square">
            <a:spAutoFit/>
          </a:bodyPr>
          <a:lstStyle/>
          <a:p>
            <a:pPr algn="r"/>
            <a:r>
              <a:rPr lang="ar-IQ" sz="4800" dirty="0"/>
              <a:t>یەكەم: ڕای گشتی بە پێی كات </a:t>
            </a:r>
            <a:endParaRPr lang="en-US" sz="4800" dirty="0"/>
          </a:p>
        </p:txBody>
      </p:sp>
    </p:spTree>
    <p:extLst>
      <p:ext uri="{BB962C8B-B14F-4D97-AF65-F5344CB8AC3E}">
        <p14:creationId xmlns:p14="http://schemas.microsoft.com/office/powerpoint/2010/main" val="1192032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93AE1C-36E4-4A8E-8183-96D859CF0C0A}"/>
              </a:ext>
            </a:extLst>
          </p:cNvPr>
          <p:cNvSpPr txBox="1"/>
          <p:nvPr/>
        </p:nvSpPr>
        <p:spPr>
          <a:xfrm>
            <a:off x="1371600" y="3242122"/>
            <a:ext cx="7768458" cy="1124282"/>
          </a:xfrm>
          <a:prstGeom prst="rect">
            <a:avLst/>
          </a:prstGeom>
          <a:noFill/>
        </p:spPr>
        <p:txBody>
          <a:bodyPr wrap="square">
            <a:spAutoFit/>
          </a:bodyPr>
          <a:lstStyle/>
          <a:p>
            <a:pPr marL="0" marR="0" algn="r">
              <a:lnSpc>
                <a:spcPct val="107000"/>
              </a:lnSpc>
              <a:spcBef>
                <a:spcPts val="0"/>
              </a:spcBef>
              <a:spcAft>
                <a:spcPts val="800"/>
              </a:spcAft>
            </a:pPr>
            <a:r>
              <a:rPr lang="ar-IQ" sz="6600" dirty="0">
                <a:effectLst/>
                <a:latin typeface="Calibri" panose="020F0502020204030204" pitchFamily="34" charset="0"/>
                <a:ea typeface="Calibri" panose="020F0502020204030204" pitchFamily="34" charset="0"/>
                <a:cs typeface="Arial" panose="020B0604020202020204" pitchFamily="34" charset="0"/>
              </a:rPr>
              <a:t>الراي العام حسب الزمان</a:t>
            </a:r>
            <a:endParaRPr lang="en-US" sz="5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3287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1B8D3D-CD8C-44A2-8D6F-DD1A97F709A9}"/>
              </a:ext>
            </a:extLst>
          </p:cNvPr>
          <p:cNvSpPr txBox="1"/>
          <p:nvPr/>
        </p:nvSpPr>
        <p:spPr>
          <a:xfrm>
            <a:off x="1008993" y="2136339"/>
            <a:ext cx="10799379" cy="4154984"/>
          </a:xfrm>
          <a:prstGeom prst="rect">
            <a:avLst/>
          </a:prstGeom>
          <a:noFill/>
        </p:spPr>
        <p:txBody>
          <a:bodyPr wrap="square">
            <a:spAutoFit/>
          </a:bodyPr>
          <a:lstStyle/>
          <a:p>
            <a:pPr algn="r"/>
            <a:r>
              <a:rPr lang="ar-IQ" sz="4400" dirty="0"/>
              <a:t>1-ڕای گشتی هەمیشەیی :</a:t>
            </a:r>
          </a:p>
          <a:p>
            <a:pPr algn="r"/>
            <a:r>
              <a:rPr lang="ar-IQ" sz="4400" dirty="0"/>
              <a:t>ڕای گشتی هەمیشەیی پشت بە بنەمای مێژوویی و كلتوری و ئا یی نی دەبەستێ كە تیایدا هەموو تاكەكان هەست بەئارامی و نەگۆڕی دەكەن نەوە لە دوای نەوە. ڕ ووداو و بارودۆخە كتوپڕەكان زۆر بەدەگمەن كاری تێدەكەن. لە گرنگترین ڕ ەگەزەكانی بریتین لە )</a:t>
            </a:r>
            <a:endParaRPr lang="en-US" sz="4400" dirty="0"/>
          </a:p>
        </p:txBody>
      </p:sp>
    </p:spTree>
    <p:extLst>
      <p:ext uri="{BB962C8B-B14F-4D97-AF65-F5344CB8AC3E}">
        <p14:creationId xmlns:p14="http://schemas.microsoft.com/office/powerpoint/2010/main" val="179276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3B2858-2CCC-4689-AF0E-590E6170FB87}"/>
              </a:ext>
            </a:extLst>
          </p:cNvPr>
          <p:cNvSpPr txBox="1"/>
          <p:nvPr/>
        </p:nvSpPr>
        <p:spPr>
          <a:xfrm>
            <a:off x="599090" y="3242122"/>
            <a:ext cx="10893972" cy="3330014"/>
          </a:xfrm>
          <a:prstGeom prst="rect">
            <a:avLst/>
          </a:prstGeom>
          <a:noFill/>
        </p:spPr>
        <p:txBody>
          <a:bodyPr wrap="square">
            <a:spAutoFit/>
          </a:bodyPr>
          <a:lstStyle/>
          <a:p>
            <a:pPr marL="0" marR="0" algn="r">
              <a:lnSpc>
                <a:spcPct val="107000"/>
              </a:lnSpc>
              <a:spcBef>
                <a:spcPts val="0"/>
              </a:spcBef>
              <a:spcAft>
                <a:spcPts val="800"/>
              </a:spcAft>
            </a:pPr>
            <a:r>
              <a:rPr lang="ar-IQ" sz="3200" dirty="0">
                <a:effectLst/>
                <a:latin typeface="Calibri" panose="020F0502020204030204" pitchFamily="34" charset="0"/>
                <a:ea typeface="Calibri" panose="020F0502020204030204" pitchFamily="34" charset="0"/>
                <a:cs typeface="Arial" panose="020B0604020202020204" pitchFamily="34" charset="0"/>
              </a:rPr>
              <a:t>الراي العام الدائم :</a:t>
            </a:r>
          </a:p>
          <a:p>
            <a:pPr marL="0" marR="0" algn="r">
              <a:lnSpc>
                <a:spcPct val="107000"/>
              </a:lnSpc>
              <a:spcBef>
                <a:spcPts val="0"/>
              </a:spcBef>
              <a:spcAft>
                <a:spcPts val="800"/>
              </a:spcAft>
            </a:pPr>
            <a:r>
              <a:rPr lang="ar-IQ" sz="3200" dirty="0">
                <a:effectLst/>
                <a:latin typeface="Calibri" panose="020F0502020204030204" pitchFamily="34" charset="0"/>
                <a:ea typeface="Calibri" panose="020F0502020204030204" pitchFamily="34" charset="0"/>
                <a:cs typeface="Arial" panose="020B0604020202020204" pitchFamily="34" charset="0"/>
              </a:rPr>
              <a:t>يعتمد هذا النوع من الراي على الاسس الثقافية والعرقية والدينية .ولا يستطيع الاحداث  تغييره .ومن اهم عناصر الراي العام الدائم : هي الدين الاعراف والعادات والتقاليد .وتعبر هذا الراي من التجارب الردية للاشخاص داخل مجتمعاتهم  ولهذا فان الراي الدائم تكون قوية وعميقة .واي محاولة لتغيير هذاا الراي يعتبر اصحابها بانها خطر على كيان المجتمع . وتستمر هذا النوع من الراي  لمئات السنين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0727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7A6C9C-6006-4946-93BD-2F518E01CAF6}"/>
              </a:ext>
            </a:extLst>
          </p:cNvPr>
          <p:cNvSpPr txBox="1"/>
          <p:nvPr/>
        </p:nvSpPr>
        <p:spPr>
          <a:xfrm>
            <a:off x="1355835" y="2690336"/>
            <a:ext cx="9837682" cy="3785652"/>
          </a:xfrm>
          <a:prstGeom prst="rect">
            <a:avLst/>
          </a:prstGeom>
          <a:noFill/>
        </p:spPr>
        <p:txBody>
          <a:bodyPr wrap="square">
            <a:spAutoFit/>
          </a:bodyPr>
          <a:lstStyle/>
          <a:p>
            <a:pPr algn="r"/>
            <a:r>
              <a:rPr lang="ar-IQ" sz="4000" dirty="0"/>
              <a:t>ئای ی ن و بیروباوەڕ و داب و نەریت( ، ئەم ڕا ی گشتییە هەمیشەییە بەرهەمی ئەزموونی تاكەكان و تێكەاڵوبوونیانە لەگەڵ كۆمەڵگ ە كانیاندا. لەبەر ئەو ئەم ڕایە بەهێز و قوڵە. هەر هەوڵدانێكیش بۆ شێواندنی ئەم ڕای ە وەكو هێرشێك بۆ سەر كیانی كۆمەڵگا و پێكهاتەكەی دادەنرێ ، ئەم ڕای ەش كاتێكی زۆر و هەندێجار چەندین سەدە دەخایەنێ ت .</a:t>
            </a:r>
            <a:endParaRPr lang="en-US" sz="4000" dirty="0"/>
          </a:p>
        </p:txBody>
      </p:sp>
    </p:spTree>
    <p:extLst>
      <p:ext uri="{BB962C8B-B14F-4D97-AF65-F5344CB8AC3E}">
        <p14:creationId xmlns:p14="http://schemas.microsoft.com/office/powerpoint/2010/main" val="3164000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F2D1A7-9290-4914-A144-250AB9DDBFE4}"/>
              </a:ext>
            </a:extLst>
          </p:cNvPr>
          <p:cNvSpPr txBox="1"/>
          <p:nvPr/>
        </p:nvSpPr>
        <p:spPr>
          <a:xfrm>
            <a:off x="3046686" y="3244334"/>
            <a:ext cx="6093372" cy="1107996"/>
          </a:xfrm>
          <a:prstGeom prst="rect">
            <a:avLst/>
          </a:prstGeom>
          <a:noFill/>
        </p:spPr>
        <p:txBody>
          <a:bodyPr wrap="square">
            <a:spAutoFit/>
          </a:bodyPr>
          <a:lstStyle/>
          <a:p>
            <a:pPr algn="r"/>
            <a:r>
              <a:rPr lang="ar-IQ" sz="6600" dirty="0"/>
              <a:t>2 -ڕای گشتی كاتی </a:t>
            </a:r>
            <a:endParaRPr lang="en-US" sz="6600" dirty="0"/>
          </a:p>
        </p:txBody>
      </p:sp>
    </p:spTree>
    <p:extLst>
      <p:ext uri="{BB962C8B-B14F-4D97-AF65-F5344CB8AC3E}">
        <p14:creationId xmlns:p14="http://schemas.microsoft.com/office/powerpoint/2010/main" val="79446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906A720-5CB9-4815-BC5D-3E42016DB42E}"/>
              </a:ext>
            </a:extLst>
          </p:cNvPr>
          <p:cNvSpPr txBox="1"/>
          <p:nvPr/>
        </p:nvSpPr>
        <p:spPr>
          <a:xfrm>
            <a:off x="3046686" y="3242122"/>
            <a:ext cx="6093372" cy="1124282"/>
          </a:xfrm>
          <a:prstGeom prst="rect">
            <a:avLst/>
          </a:prstGeom>
          <a:noFill/>
        </p:spPr>
        <p:txBody>
          <a:bodyPr wrap="square">
            <a:spAutoFit/>
          </a:bodyPr>
          <a:lstStyle/>
          <a:p>
            <a:pPr marL="0" marR="0" algn="r">
              <a:lnSpc>
                <a:spcPct val="107000"/>
              </a:lnSpc>
              <a:spcBef>
                <a:spcPts val="0"/>
              </a:spcBef>
              <a:spcAft>
                <a:spcPts val="800"/>
              </a:spcAft>
            </a:pPr>
            <a:r>
              <a:rPr lang="ar-IQ" sz="6600" dirty="0">
                <a:effectLst/>
                <a:latin typeface="Calibri" panose="020F0502020204030204" pitchFamily="34" charset="0"/>
                <a:ea typeface="Calibri" panose="020F0502020204030204" pitchFamily="34" charset="0"/>
                <a:cs typeface="Arial" panose="020B0604020202020204" pitchFamily="34" charset="0"/>
              </a:rPr>
              <a:t>الراي العام المؤقت</a:t>
            </a:r>
            <a:endParaRPr lang="en-US" sz="5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391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E08071-20BB-4591-BBBD-7056547D108A}"/>
              </a:ext>
            </a:extLst>
          </p:cNvPr>
          <p:cNvSpPr txBox="1"/>
          <p:nvPr/>
        </p:nvSpPr>
        <p:spPr>
          <a:xfrm>
            <a:off x="2270235" y="2690336"/>
            <a:ext cx="9049406" cy="3970318"/>
          </a:xfrm>
          <a:prstGeom prst="rect">
            <a:avLst/>
          </a:prstGeom>
          <a:noFill/>
        </p:spPr>
        <p:txBody>
          <a:bodyPr wrap="square">
            <a:spAutoFit/>
          </a:bodyPr>
          <a:lstStyle/>
          <a:p>
            <a:pPr algn="r"/>
            <a:r>
              <a:rPr lang="ar-IQ" sz="3600" dirty="0"/>
              <a:t>ئەم ڕای ە پەیوەستە بە ڕ و وداوێك یان بەرژەوەندییەكی كاتی تایبەت بە گروپ یان كۆمەڵێكی دیاریكراوە. بەكۆتاییهاتنی ڕ ووداوەكەش كۆتایی بەو ڕای ە دێت، لەبەر ئەوە ڕای گشتی كاتی لە زیندوێتی و عەقالنی ی ەتەوە هێزی خۆی وەردەگرێت و كەمتر كاریگەری داب و نەریت و بەها باوەكانی لەسەرە، ئەم ڕای ە زۆرتر لە كۆمەڵگا پیشەسازییەكاندا هەیە. </a:t>
            </a:r>
            <a:endParaRPr lang="en-US" sz="3600" dirty="0"/>
          </a:p>
        </p:txBody>
      </p:sp>
    </p:spTree>
    <p:extLst>
      <p:ext uri="{BB962C8B-B14F-4D97-AF65-F5344CB8AC3E}">
        <p14:creationId xmlns:p14="http://schemas.microsoft.com/office/powerpoint/2010/main" val="97370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E58418-B2D5-4A15-9814-CFC931CC7057}"/>
              </a:ext>
            </a:extLst>
          </p:cNvPr>
          <p:cNvSpPr txBox="1"/>
          <p:nvPr/>
        </p:nvSpPr>
        <p:spPr>
          <a:xfrm>
            <a:off x="993229" y="3242122"/>
            <a:ext cx="9948040" cy="3678315"/>
          </a:xfrm>
          <a:prstGeom prst="rect">
            <a:avLst/>
          </a:prstGeom>
          <a:noFill/>
        </p:spPr>
        <p:txBody>
          <a:bodyPr wrap="square">
            <a:spAutoFit/>
          </a:bodyPr>
          <a:lstStyle/>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هذا النوع من الراي  يتكون نتيجة حاجة مؤقتة لشخص او جماعة تنتهي مجرد تحقيق المطلب .ولهذا فان الراي المؤقت تاخذ قوته من الحاجة والعقلانية وللعادات والاعراف  تاثير ضعيف عليه .وهذا النوع من الراي  عادة تتواجد في المجتمعات الصناعية المتطورة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7562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FAF3C0-C0D8-451A-B04D-92043FD9F734}"/>
              </a:ext>
            </a:extLst>
          </p:cNvPr>
          <p:cNvSpPr txBox="1"/>
          <p:nvPr/>
        </p:nvSpPr>
        <p:spPr>
          <a:xfrm>
            <a:off x="1671145" y="2967335"/>
            <a:ext cx="9664261" cy="3785652"/>
          </a:xfrm>
          <a:prstGeom prst="rect">
            <a:avLst/>
          </a:prstGeom>
          <a:noFill/>
        </p:spPr>
        <p:txBody>
          <a:bodyPr wrap="square">
            <a:spAutoFit/>
          </a:bodyPr>
          <a:lstStyle/>
          <a:p>
            <a:pPr algn="r"/>
            <a:r>
              <a:rPr lang="ar-IQ" sz="4800" dirty="0"/>
              <a:t>ڕای گشتی چەند جۆرێكی هەیە، کە گرنگترینیان بریتین لە: یەكەم: ڕای گشتی بەپێی كات</a:t>
            </a:r>
          </a:p>
          <a:p>
            <a:pPr algn="r"/>
            <a:r>
              <a:rPr lang="ar-IQ" sz="4800" dirty="0"/>
              <a:t> دووەم: ڕای گشتی بەپێی شوێن</a:t>
            </a:r>
          </a:p>
          <a:p>
            <a:pPr algn="r"/>
            <a:r>
              <a:rPr lang="ar-IQ" sz="4800" dirty="0"/>
              <a:t> سێیەم: ڕای گشتی بەپێی دەركەوتن </a:t>
            </a:r>
          </a:p>
          <a:p>
            <a:pPr algn="r"/>
            <a:r>
              <a:rPr lang="ar-IQ" sz="4800" dirty="0"/>
              <a:t>چوارەم: ڕای گشتی بەپێی قەبارە </a:t>
            </a:r>
            <a:endParaRPr lang="en-US" sz="4800" dirty="0"/>
          </a:p>
        </p:txBody>
      </p:sp>
    </p:spTree>
    <p:extLst>
      <p:ext uri="{BB962C8B-B14F-4D97-AF65-F5344CB8AC3E}">
        <p14:creationId xmlns:p14="http://schemas.microsoft.com/office/powerpoint/2010/main" val="1830713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3B144B-D6EA-4272-9B80-E076CE49D28C}"/>
              </a:ext>
            </a:extLst>
          </p:cNvPr>
          <p:cNvSpPr txBox="1"/>
          <p:nvPr/>
        </p:nvSpPr>
        <p:spPr>
          <a:xfrm>
            <a:off x="1387367" y="2967335"/>
            <a:ext cx="10326412" cy="3046988"/>
          </a:xfrm>
          <a:prstGeom prst="rect">
            <a:avLst/>
          </a:prstGeom>
          <a:noFill/>
        </p:spPr>
        <p:txBody>
          <a:bodyPr wrap="square">
            <a:spAutoFit/>
          </a:bodyPr>
          <a:lstStyle/>
          <a:p>
            <a:pPr algn="r"/>
            <a:r>
              <a:rPr lang="ar-IQ" sz="4800" dirty="0"/>
              <a:t>دەزگاكانی ڕ اگەیاندن و پەیوەندی كردن ڕ ۆڵێكی كاریگەریان هەیە لە پێكهێنانی ئەم جۆرە ڕای ە سەبارەت بە بابەت و پرسێكی دیاریكراو؛ بەهەمان شێوە پارتە سیاسی یە كان و گروپ و دەستەكان </a:t>
            </a:r>
            <a:endParaRPr lang="en-US" sz="4800" dirty="0"/>
          </a:p>
        </p:txBody>
      </p:sp>
    </p:spTree>
    <p:extLst>
      <p:ext uri="{BB962C8B-B14F-4D97-AF65-F5344CB8AC3E}">
        <p14:creationId xmlns:p14="http://schemas.microsoft.com/office/powerpoint/2010/main" val="2248594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B6EF0D-9B7E-4F71-A478-A9D37C1ABD1D}"/>
              </a:ext>
            </a:extLst>
          </p:cNvPr>
          <p:cNvSpPr txBox="1"/>
          <p:nvPr/>
        </p:nvSpPr>
        <p:spPr>
          <a:xfrm>
            <a:off x="1229710" y="3242122"/>
            <a:ext cx="7910348" cy="3785267"/>
          </a:xfrm>
          <a:prstGeom prst="rect">
            <a:avLst/>
          </a:prstGeom>
          <a:noFill/>
        </p:spPr>
        <p:txBody>
          <a:bodyPr wrap="square">
            <a:spAutoFit/>
          </a:bodyPr>
          <a:lstStyle/>
          <a:p>
            <a:pPr algn="r">
              <a:lnSpc>
                <a:spcPct val="107000"/>
              </a:lnSpc>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ولمؤسسات الاعلام دور كبير في تشكيل هذا النوع من الراي .وكذلك الاحزاب السياسية والمجموعات والمؤسسات لها دور بارز في تشيل هذا الراي </a:t>
            </a:r>
          </a:p>
          <a:p>
            <a:pPr marL="0" marR="0" algn="r">
              <a:lnSpc>
                <a:spcPct val="107000"/>
              </a:lnSpc>
              <a:spcBef>
                <a:spcPts val="0"/>
              </a:spcBef>
              <a:spcAft>
                <a:spcPts val="800"/>
              </a:spcAft>
            </a:pP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99742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1B1AF6-9CE8-41DB-BB4A-F25CD8998A1C}"/>
              </a:ext>
            </a:extLst>
          </p:cNvPr>
          <p:cNvSpPr txBox="1"/>
          <p:nvPr/>
        </p:nvSpPr>
        <p:spPr>
          <a:xfrm>
            <a:off x="1320800" y="3244334"/>
            <a:ext cx="7819258" cy="1107996"/>
          </a:xfrm>
          <a:prstGeom prst="rect">
            <a:avLst/>
          </a:prstGeom>
          <a:noFill/>
        </p:spPr>
        <p:txBody>
          <a:bodyPr wrap="square">
            <a:spAutoFit/>
          </a:bodyPr>
          <a:lstStyle/>
          <a:p>
            <a:pPr algn="r"/>
            <a:r>
              <a:rPr lang="ar-IQ" sz="6600" dirty="0"/>
              <a:t>3 -ڕای گشتی ڕ ۆژانە </a:t>
            </a:r>
            <a:endParaRPr lang="en-US" sz="6600" dirty="0"/>
          </a:p>
        </p:txBody>
      </p:sp>
    </p:spTree>
    <p:extLst>
      <p:ext uri="{BB962C8B-B14F-4D97-AF65-F5344CB8AC3E}">
        <p14:creationId xmlns:p14="http://schemas.microsoft.com/office/powerpoint/2010/main" val="1254545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21F1F5-7C55-4119-890F-45AB53A40C0B}"/>
              </a:ext>
            </a:extLst>
          </p:cNvPr>
          <p:cNvSpPr txBox="1"/>
          <p:nvPr/>
        </p:nvSpPr>
        <p:spPr>
          <a:xfrm>
            <a:off x="3046686" y="3242122"/>
            <a:ext cx="6093372" cy="1218090"/>
          </a:xfrm>
          <a:prstGeom prst="rect">
            <a:avLst/>
          </a:prstGeom>
          <a:noFill/>
        </p:spPr>
        <p:txBody>
          <a:bodyPr wrap="square">
            <a:spAutoFit/>
          </a:bodyPr>
          <a:lstStyle/>
          <a:p>
            <a:pPr marL="0" marR="0" algn="r">
              <a:lnSpc>
                <a:spcPct val="107000"/>
              </a:lnSpc>
              <a:spcBef>
                <a:spcPts val="0"/>
              </a:spcBef>
              <a:spcAft>
                <a:spcPts val="800"/>
              </a:spcAft>
            </a:pPr>
            <a:r>
              <a:rPr lang="ar-IQ" sz="7200" dirty="0">
                <a:effectLst/>
                <a:latin typeface="Calibri" panose="020F0502020204030204" pitchFamily="34" charset="0"/>
                <a:ea typeface="Calibri" panose="020F0502020204030204" pitchFamily="34" charset="0"/>
                <a:cs typeface="Arial" panose="020B0604020202020204" pitchFamily="34" charset="0"/>
              </a:rPr>
              <a:t>الراي العام اليومي </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07394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CC3694-A5AC-4203-A740-12652EFBF1E2}"/>
              </a:ext>
            </a:extLst>
          </p:cNvPr>
          <p:cNvSpPr txBox="1"/>
          <p:nvPr/>
        </p:nvSpPr>
        <p:spPr>
          <a:xfrm>
            <a:off x="756745" y="2693964"/>
            <a:ext cx="10342179" cy="4154984"/>
          </a:xfrm>
          <a:prstGeom prst="rect">
            <a:avLst/>
          </a:prstGeom>
          <a:noFill/>
        </p:spPr>
        <p:txBody>
          <a:bodyPr wrap="square">
            <a:spAutoFit/>
          </a:bodyPr>
          <a:lstStyle/>
          <a:p>
            <a:pPr algn="r"/>
            <a:r>
              <a:rPr lang="ar-IQ" sz="4400" dirty="0"/>
              <a:t>ئەم ڕای ە بەهۆی كاریگەری ڕ ووداوەكانی ڕ ۆژەوە دروست دەبێت. وەك ئەو بابەتانەی كە لە ڕ ۆژنامەكاندا دەنوسرێت یان ئەو بابەتانەی كە لە گفتوگۆكانی پەرلەماندا قسەیان لەسەر دەكرێت. ڕای گشتی ڕ ۆژانە پەیوەندی بە ساتێكی دیاری كراوەوە هەیە، هەر بۆیە دەتوانین وەكو كاردانەوەیەكی ڕ ۆژانەی ئەژمار بكەین.</a:t>
            </a:r>
            <a:endParaRPr lang="en-US" sz="4400" dirty="0"/>
          </a:p>
        </p:txBody>
      </p:sp>
    </p:spTree>
    <p:extLst>
      <p:ext uri="{BB962C8B-B14F-4D97-AF65-F5344CB8AC3E}">
        <p14:creationId xmlns:p14="http://schemas.microsoft.com/office/powerpoint/2010/main" val="507273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A14B94-BDAB-4552-88D8-163CA6B61182}"/>
              </a:ext>
            </a:extLst>
          </p:cNvPr>
          <p:cNvSpPr txBox="1"/>
          <p:nvPr/>
        </p:nvSpPr>
        <p:spPr>
          <a:xfrm>
            <a:off x="1355835" y="3242122"/>
            <a:ext cx="10373710" cy="3659400"/>
          </a:xfrm>
          <a:prstGeom prst="rect">
            <a:avLst/>
          </a:prstGeom>
          <a:noFill/>
        </p:spPr>
        <p:txBody>
          <a:bodyPr wrap="square">
            <a:spAutoFit/>
          </a:bodyPr>
          <a:lstStyle/>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هذا النوع من الري يتكون نتيجة النشاطات اليومية وما ينشره الصحافة او ما يناقشه البرلمان .الراي العام اليمي له علاقة باحداث الساعة الساخنة مثل  مشكلة اللاجئين في بيلاروسيا اليوم .</a:t>
            </a:r>
          </a:p>
          <a:p>
            <a:pPr marL="0" marR="0" algn="r">
              <a:lnSpc>
                <a:spcPct val="107000"/>
              </a:lnSpc>
              <a:spcBef>
                <a:spcPts val="0"/>
              </a:spcBef>
              <a:spcAft>
                <a:spcPts val="800"/>
              </a:spcAft>
            </a:pP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12735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354DE8-94C9-4E19-85D9-FAFCE77D7C53}"/>
              </a:ext>
            </a:extLst>
          </p:cNvPr>
          <p:cNvSpPr txBox="1"/>
          <p:nvPr/>
        </p:nvSpPr>
        <p:spPr>
          <a:xfrm>
            <a:off x="1355834" y="3247962"/>
            <a:ext cx="9553904" cy="1569660"/>
          </a:xfrm>
          <a:prstGeom prst="rect">
            <a:avLst/>
          </a:prstGeom>
          <a:noFill/>
        </p:spPr>
        <p:txBody>
          <a:bodyPr wrap="square">
            <a:spAutoFit/>
          </a:bodyPr>
          <a:lstStyle/>
          <a:p>
            <a:pPr algn="r"/>
            <a:r>
              <a:rPr lang="ar-IQ" sz="4800" dirty="0"/>
              <a:t>دووەم: ڕای گشتی بە پێی شوێن ئەمیش </a:t>
            </a:r>
          </a:p>
          <a:p>
            <a:pPr algn="r"/>
            <a:r>
              <a:rPr lang="ar-IQ" sz="4800" dirty="0"/>
              <a:t>سێ جۆرە كە بریتین لە: </a:t>
            </a:r>
            <a:endParaRPr lang="en-US" sz="4800" dirty="0"/>
          </a:p>
        </p:txBody>
      </p:sp>
    </p:spTree>
    <p:extLst>
      <p:ext uri="{BB962C8B-B14F-4D97-AF65-F5344CB8AC3E}">
        <p14:creationId xmlns:p14="http://schemas.microsoft.com/office/powerpoint/2010/main" val="1781597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098782-43B3-407C-8559-D8A47767E456}"/>
              </a:ext>
            </a:extLst>
          </p:cNvPr>
          <p:cNvSpPr txBox="1"/>
          <p:nvPr/>
        </p:nvSpPr>
        <p:spPr>
          <a:xfrm>
            <a:off x="1686910" y="3242122"/>
            <a:ext cx="7453148" cy="2018438"/>
          </a:xfrm>
          <a:prstGeom prst="rect">
            <a:avLst/>
          </a:prstGeom>
          <a:noFill/>
        </p:spPr>
        <p:txBody>
          <a:bodyPr wrap="square">
            <a:spAutoFit/>
          </a:bodyPr>
          <a:lstStyle/>
          <a:p>
            <a:pPr marL="0" marR="0" algn="r">
              <a:lnSpc>
                <a:spcPct val="107000"/>
              </a:lnSpc>
              <a:spcBef>
                <a:spcPts val="0"/>
              </a:spcBef>
              <a:spcAft>
                <a:spcPts val="800"/>
              </a:spcAft>
            </a:pPr>
            <a:r>
              <a:rPr lang="ar-IQ" sz="6000" dirty="0">
                <a:effectLst/>
                <a:latin typeface="Calibri" panose="020F0502020204030204" pitchFamily="34" charset="0"/>
                <a:ea typeface="Calibri" panose="020F0502020204030204" pitchFamily="34" charset="0"/>
                <a:cs typeface="Arial" panose="020B0604020202020204" pitchFamily="34" charset="0"/>
              </a:rPr>
              <a:t>الراي العام حسب المكان وهذا له اربعة اشكال هي :</a:t>
            </a: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13683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70F50F-5481-4937-84C4-45501E8F8979}"/>
              </a:ext>
            </a:extLst>
          </p:cNvPr>
          <p:cNvSpPr txBox="1"/>
          <p:nvPr/>
        </p:nvSpPr>
        <p:spPr>
          <a:xfrm>
            <a:off x="1418897" y="2832464"/>
            <a:ext cx="9443544" cy="4154984"/>
          </a:xfrm>
          <a:prstGeom prst="rect">
            <a:avLst/>
          </a:prstGeom>
          <a:noFill/>
        </p:spPr>
        <p:txBody>
          <a:bodyPr wrap="square">
            <a:spAutoFit/>
          </a:bodyPr>
          <a:lstStyle/>
          <a:p>
            <a:pPr algn="r"/>
            <a:r>
              <a:rPr lang="ar-IQ" sz="4400" dirty="0"/>
              <a:t>1 -ڕای گشتی ناوخۆیی ) ناوچەیی( مەبەست لێی ئەو ڕای ەیە كە لە سنورێكی جوگرافی دیاریكراو وەك پارێزگایەك یان شارێك یان شارۆچكەیەك دروست دەبێت كو گرنگی دەدات بە ڕ وود او یان كێشەیەكی ناوچەیی كە ڕای ەك لە پێناویدا دروست دەكرێت. </a:t>
            </a:r>
            <a:endParaRPr lang="en-US" sz="4400" dirty="0"/>
          </a:p>
        </p:txBody>
      </p:sp>
    </p:spTree>
    <p:extLst>
      <p:ext uri="{BB962C8B-B14F-4D97-AF65-F5344CB8AC3E}">
        <p14:creationId xmlns:p14="http://schemas.microsoft.com/office/powerpoint/2010/main" val="3843350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7A96E4-51DF-45A4-BBF1-43A4E34DE537}"/>
              </a:ext>
            </a:extLst>
          </p:cNvPr>
          <p:cNvSpPr txBox="1"/>
          <p:nvPr/>
        </p:nvSpPr>
        <p:spPr>
          <a:xfrm>
            <a:off x="1040525" y="3242122"/>
            <a:ext cx="10342178" cy="3195362"/>
          </a:xfrm>
          <a:prstGeom prst="rect">
            <a:avLst/>
          </a:prstGeom>
          <a:noFill/>
        </p:spPr>
        <p:txBody>
          <a:bodyPr wrap="square">
            <a:spAutoFit/>
          </a:bodyPr>
          <a:lstStyle/>
          <a:p>
            <a:pPr marL="0" marR="0" algn="r">
              <a:lnSpc>
                <a:spcPct val="107000"/>
              </a:lnSpc>
              <a:spcBef>
                <a:spcPts val="0"/>
              </a:spcBef>
              <a:spcAft>
                <a:spcPts val="800"/>
              </a:spcAft>
            </a:pPr>
            <a:r>
              <a:rPr lang="ar-IQ" sz="4800" dirty="0">
                <a:effectLst/>
                <a:latin typeface="Calibri" panose="020F0502020204030204" pitchFamily="34" charset="0"/>
                <a:ea typeface="Calibri" panose="020F0502020204030204" pitchFamily="34" charset="0"/>
                <a:cs typeface="Arial" panose="020B0604020202020204" pitchFamily="34" charset="0"/>
              </a:rPr>
              <a:t>1- الراي العام الداخلي : يتشكل هذا النوع من الراي عندما يحدث مشكلة ما  في احد الاحياء او النواحي او البلدات .مثل قطع الماء في هشت هزاروك</a:t>
            </a:r>
          </a:p>
          <a:p>
            <a:pPr marL="0" marR="0" algn="r">
              <a:lnSpc>
                <a:spcPct val="107000"/>
              </a:lnSpc>
              <a:spcBef>
                <a:spcPts val="0"/>
              </a:spcBef>
              <a:spcAft>
                <a:spcPts val="8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6231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C8C5DF-2D55-495F-A6AB-AA543AF07888}"/>
              </a:ext>
            </a:extLst>
          </p:cNvPr>
          <p:cNvSpPr txBox="1"/>
          <p:nvPr/>
        </p:nvSpPr>
        <p:spPr>
          <a:xfrm>
            <a:off x="851338" y="3242122"/>
            <a:ext cx="8288720" cy="3568477"/>
          </a:xfrm>
          <a:prstGeom prst="rect">
            <a:avLst/>
          </a:prstGeom>
          <a:noFill/>
        </p:spPr>
        <p:txBody>
          <a:bodyPr wrap="square">
            <a:spAutoFit/>
          </a:bodyPr>
          <a:lstStyle/>
          <a:p>
            <a:pPr marL="0" marR="0" algn="r">
              <a:lnSpc>
                <a:spcPct val="107000"/>
              </a:lnSpc>
              <a:spcBef>
                <a:spcPts val="0"/>
              </a:spcBef>
              <a:spcAft>
                <a:spcPts val="800"/>
              </a:spcAft>
            </a:pPr>
            <a:r>
              <a:rPr lang="ar-IQ" sz="4400" dirty="0">
                <a:latin typeface="Calibri" panose="020F0502020204030204" pitchFamily="34" charset="0"/>
                <a:ea typeface="Calibri" panose="020F0502020204030204" pitchFamily="34" charset="0"/>
                <a:cs typeface="Arial" panose="020B0604020202020204" pitchFamily="34" charset="0"/>
              </a:rPr>
              <a:t>الراي العام لها عدة انواع :</a:t>
            </a:r>
          </a:p>
          <a:p>
            <a:pPr marL="0" marR="0" algn="r">
              <a:lnSpc>
                <a:spcPct val="107000"/>
              </a:lnSpc>
              <a:spcBef>
                <a:spcPts val="0"/>
              </a:spcBef>
              <a:spcAft>
                <a:spcPts val="800"/>
              </a:spcAft>
            </a:pPr>
            <a:r>
              <a:rPr lang="ar-IQ" sz="3600" dirty="0">
                <a:effectLst/>
                <a:latin typeface="Calibri" panose="020F0502020204030204" pitchFamily="34" charset="0"/>
                <a:ea typeface="Calibri" panose="020F0502020204030204" pitchFamily="34" charset="0"/>
                <a:cs typeface="Arial" panose="020B0604020202020204" pitchFamily="34" charset="0"/>
              </a:rPr>
              <a:t>الراي العام حسب الزمان</a:t>
            </a:r>
          </a:p>
          <a:p>
            <a:pPr marL="0" marR="0" algn="r">
              <a:lnSpc>
                <a:spcPct val="107000"/>
              </a:lnSpc>
              <a:spcBef>
                <a:spcPts val="0"/>
              </a:spcBef>
              <a:spcAft>
                <a:spcPts val="800"/>
              </a:spcAft>
            </a:pPr>
            <a:r>
              <a:rPr lang="ar-IQ" sz="3600" dirty="0">
                <a:latin typeface="Calibri" panose="020F0502020204030204" pitchFamily="34" charset="0"/>
                <a:ea typeface="Calibri" panose="020F0502020204030204" pitchFamily="34" charset="0"/>
                <a:cs typeface="Arial" panose="020B0604020202020204" pitchFamily="34" charset="0"/>
              </a:rPr>
              <a:t>الراي العام حسب المكان </a:t>
            </a:r>
          </a:p>
          <a:p>
            <a:pPr marL="0" marR="0" algn="r">
              <a:lnSpc>
                <a:spcPct val="107000"/>
              </a:lnSpc>
              <a:spcBef>
                <a:spcPts val="0"/>
              </a:spcBef>
              <a:spcAft>
                <a:spcPts val="800"/>
              </a:spcAft>
            </a:pPr>
            <a:r>
              <a:rPr lang="ar-IQ" sz="3600" dirty="0">
                <a:effectLst/>
                <a:latin typeface="Calibri" panose="020F0502020204030204" pitchFamily="34" charset="0"/>
                <a:ea typeface="Calibri" panose="020F0502020204030204" pitchFamily="34" charset="0"/>
                <a:cs typeface="Arial" panose="020B0604020202020204" pitchFamily="34" charset="0"/>
              </a:rPr>
              <a:t>الراي العام حسب الظهور </a:t>
            </a:r>
          </a:p>
          <a:p>
            <a:pPr marL="0" marR="0" algn="r">
              <a:lnSpc>
                <a:spcPct val="107000"/>
              </a:lnSpc>
              <a:spcBef>
                <a:spcPts val="0"/>
              </a:spcBef>
              <a:spcAft>
                <a:spcPts val="800"/>
              </a:spcAft>
            </a:pPr>
            <a:r>
              <a:rPr lang="ar-IQ" sz="3600" dirty="0">
                <a:latin typeface="Calibri" panose="020F0502020204030204" pitchFamily="34" charset="0"/>
                <a:ea typeface="Calibri" panose="020F0502020204030204" pitchFamily="34" charset="0"/>
                <a:cs typeface="Arial" panose="020B0604020202020204" pitchFamily="34" charset="0"/>
              </a:rPr>
              <a:t>الراي العام حسب الحجم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17096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C17BC4-7165-4062-8AB4-12518715313B}"/>
              </a:ext>
            </a:extLst>
          </p:cNvPr>
          <p:cNvSpPr txBox="1"/>
          <p:nvPr/>
        </p:nvSpPr>
        <p:spPr>
          <a:xfrm>
            <a:off x="1576552" y="2693964"/>
            <a:ext cx="9144000" cy="3970318"/>
          </a:xfrm>
          <a:prstGeom prst="rect">
            <a:avLst/>
          </a:prstGeom>
          <a:noFill/>
        </p:spPr>
        <p:txBody>
          <a:bodyPr wrap="square">
            <a:spAutoFit/>
          </a:bodyPr>
          <a:lstStyle/>
          <a:p>
            <a:pPr algn="r"/>
            <a:r>
              <a:rPr lang="ar-IQ" sz="3600" dirty="0"/>
              <a:t>2 -ڕای گشتی نیشتمانی بریتیە لەو ڕای ەی لەناو زۆرینەی خەڵكی واڵتێكدا هەیە و بۆ زەمەنێكی دیاریكراو سەبارەت بە بابەتێكی دیاریكراو بەردەوام دەبێت و گفتوگۆ و دیالۆگی فراوان لەسەر ئاستی واڵت لەبارەیەوە دەكرێت. ڕای گشتی نیشتمانی كاریگەری كلتور و داب و نەریتی بەسەرەوەیە و دەكرێ ت پێشبینی شێوەی كاردانەوەكانی بكرێت و چارەسەرێكیشە بۆ كێشەكانی نەتەوە.</a:t>
            </a:r>
            <a:endParaRPr lang="en-US" sz="3600" dirty="0"/>
          </a:p>
        </p:txBody>
      </p:sp>
    </p:spTree>
    <p:extLst>
      <p:ext uri="{BB962C8B-B14F-4D97-AF65-F5344CB8AC3E}">
        <p14:creationId xmlns:p14="http://schemas.microsoft.com/office/powerpoint/2010/main" val="64300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ADA065-C982-41F4-A55B-FA463A66AAA3}"/>
              </a:ext>
            </a:extLst>
          </p:cNvPr>
          <p:cNvSpPr txBox="1"/>
          <p:nvPr/>
        </p:nvSpPr>
        <p:spPr>
          <a:xfrm>
            <a:off x="1087821" y="3242122"/>
            <a:ext cx="10247585" cy="3333092"/>
          </a:xfrm>
          <a:prstGeom prst="rect">
            <a:avLst/>
          </a:prstGeom>
          <a:noFill/>
        </p:spPr>
        <p:txBody>
          <a:bodyPr wrap="square">
            <a:spAutoFit/>
          </a:bodyPr>
          <a:lstStyle/>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2-الراي العام الوطني :ويتشكل هذا الراي بين اكثرية افراد المجتمع . حول ظاهرة او مشكلة ته الجميع . ويتاثر هذا النوع بالعادات والتقاليد والاعراف .ومن الممكن توقع كيف يمكن السيطرة على الوضع وحل المشكلة </a:t>
            </a:r>
          </a:p>
          <a:p>
            <a:pPr marL="0" marR="0" algn="r">
              <a:lnSpc>
                <a:spcPct val="107000"/>
              </a:lnSpc>
              <a:spcBef>
                <a:spcPts val="0"/>
              </a:spcBef>
              <a:spcAft>
                <a:spcPts val="800"/>
              </a:spcAft>
            </a:pP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12151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D8837E-A906-4A8D-AF73-D471DF6E9B6C}"/>
              </a:ext>
            </a:extLst>
          </p:cNvPr>
          <p:cNvSpPr txBox="1"/>
          <p:nvPr/>
        </p:nvSpPr>
        <p:spPr>
          <a:xfrm>
            <a:off x="609599" y="2139967"/>
            <a:ext cx="11350171" cy="4154984"/>
          </a:xfrm>
          <a:prstGeom prst="rect">
            <a:avLst/>
          </a:prstGeom>
          <a:noFill/>
        </p:spPr>
        <p:txBody>
          <a:bodyPr wrap="square">
            <a:spAutoFit/>
          </a:bodyPr>
          <a:lstStyle/>
          <a:p>
            <a:pPr algn="r"/>
            <a:r>
              <a:rPr lang="ar-IQ" sz="4400" dirty="0"/>
              <a:t>3--ڕای گشتی جیهانی ) نیۆدەوڵەتی:</a:t>
            </a:r>
          </a:p>
          <a:p>
            <a:pPr algn="r"/>
            <a:r>
              <a:rPr lang="ar-IQ" sz="4400" dirty="0"/>
              <a:t>( ڕای گشتی جیهانی ئەو ئاراستە و ب یركردنەوانەن كە كاریگەریان لەسەر ڕای چەندین كۆمەڵگە هەیە. كە زیاتر ڕای گەلانە نەك حكومەتەكانیان، بەمەش دەبێتە دیاردەیەكی ڕ ێكخراو یان ڕ ێكنەخراو كە بەهۆی كێشەیەكی دیاریكراو لەماوەیەكی دیاریكراودا دروست دەبێت. </a:t>
            </a:r>
            <a:endParaRPr lang="en-US" sz="4400" dirty="0"/>
          </a:p>
        </p:txBody>
      </p:sp>
    </p:spTree>
    <p:extLst>
      <p:ext uri="{BB962C8B-B14F-4D97-AF65-F5344CB8AC3E}">
        <p14:creationId xmlns:p14="http://schemas.microsoft.com/office/powerpoint/2010/main" val="4240739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566744-8B1D-40B0-ACC9-A07733347104}"/>
              </a:ext>
            </a:extLst>
          </p:cNvPr>
          <p:cNvSpPr txBox="1"/>
          <p:nvPr/>
        </p:nvSpPr>
        <p:spPr>
          <a:xfrm>
            <a:off x="1056291" y="3242122"/>
            <a:ext cx="10547130" cy="2714974"/>
          </a:xfrm>
          <a:prstGeom prst="rect">
            <a:avLst/>
          </a:prstGeom>
          <a:noFill/>
        </p:spPr>
        <p:txBody>
          <a:bodyPr wrap="square">
            <a:spAutoFit/>
          </a:bodyPr>
          <a:lstStyle/>
          <a:p>
            <a:pPr marL="0" marR="0" algn="r">
              <a:lnSpc>
                <a:spcPct val="107000"/>
              </a:lnSpc>
              <a:spcBef>
                <a:spcPts val="0"/>
              </a:spcBef>
              <a:spcAft>
                <a:spcPts val="800"/>
              </a:spcAft>
            </a:pPr>
            <a:r>
              <a:rPr lang="ar-IQ" sz="5400" dirty="0">
                <a:effectLst/>
                <a:latin typeface="Calibri" panose="020F0502020204030204" pitchFamily="34" charset="0"/>
                <a:ea typeface="Calibri" panose="020F0502020204030204" pitchFamily="34" charset="0"/>
                <a:cs typeface="Arial" panose="020B0604020202020204" pitchFamily="34" charset="0"/>
              </a:rPr>
              <a:t>3- الراي العام العالمي : هذا النوع من الراي له تاثير على عدة مجتمعات .وعلى الاغلب هي راي الشعوب وليست الحكومات .</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0450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F51C69-5C1C-42C2-BA81-E307DBA26683}"/>
              </a:ext>
            </a:extLst>
          </p:cNvPr>
          <p:cNvSpPr txBox="1"/>
          <p:nvPr/>
        </p:nvSpPr>
        <p:spPr>
          <a:xfrm>
            <a:off x="725213" y="2690336"/>
            <a:ext cx="10657489" cy="3785652"/>
          </a:xfrm>
          <a:prstGeom prst="rect">
            <a:avLst/>
          </a:prstGeom>
          <a:noFill/>
        </p:spPr>
        <p:txBody>
          <a:bodyPr wrap="square">
            <a:spAutoFit/>
          </a:bodyPr>
          <a:lstStyle/>
          <a:p>
            <a:pPr algn="r"/>
            <a:r>
              <a:rPr lang="ar-IQ" sz="4000" dirty="0"/>
              <a:t>ئەو كێشەیەش پەیوەندی ڕ استەخۆ و هەستیارانەی بە بەش ێكی بەرچاو لە كۆمەڵگاكانی جیهانەوە هەیە. لە نموونەی ئەم ڕای ە ئەو ڕ ا ی گشتیانەیە كە دروست دەبن سەبارەت بە بابەتەكانی ئاشتی و ڕ ەگەزپەرستی و خۆپارستن لە پیسبوونی ژینگە و برسێتی و هاوكاری كۆمەاڵیەتی و وزە وكێشەكانی گەنجان و چەك داماڵین بوارە گشتییەكانی ئابووری و تیرۆر. </a:t>
            </a:r>
            <a:endParaRPr lang="en-US" sz="4000" dirty="0"/>
          </a:p>
        </p:txBody>
      </p:sp>
    </p:spTree>
    <p:extLst>
      <p:ext uri="{BB962C8B-B14F-4D97-AF65-F5344CB8AC3E}">
        <p14:creationId xmlns:p14="http://schemas.microsoft.com/office/powerpoint/2010/main" val="620425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23ADAC-46BF-4038-AFCB-D83949DC253E}"/>
              </a:ext>
            </a:extLst>
          </p:cNvPr>
          <p:cNvSpPr txBox="1"/>
          <p:nvPr/>
        </p:nvSpPr>
        <p:spPr>
          <a:xfrm>
            <a:off x="1087821" y="3242122"/>
            <a:ext cx="10736317" cy="3060774"/>
          </a:xfrm>
          <a:prstGeom prst="rect">
            <a:avLst/>
          </a:prstGeom>
          <a:noFill/>
        </p:spPr>
        <p:txBody>
          <a:bodyPr wrap="square">
            <a:spAutoFit/>
          </a:bodyPr>
          <a:lstStyle/>
          <a:p>
            <a:pPr algn="r">
              <a:lnSpc>
                <a:spcPct val="107000"/>
              </a:lnSpc>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مثل مسائل السلام والتطرف  والتفرقة العنصرية , حماية البيئة من التلوث  المجاعة مشاكل البطالة  نزع السلاح وغيره .</a:t>
            </a:r>
          </a:p>
          <a:p>
            <a:pPr marL="0" marR="0" algn="r">
              <a:lnSpc>
                <a:spcPct val="107000"/>
              </a:lnSpc>
              <a:spcBef>
                <a:spcPts val="0"/>
              </a:spcBef>
              <a:spcAft>
                <a:spcPts val="800"/>
              </a:spcAft>
            </a:pP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40459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1E10C8-372A-409D-9649-7C7287B968B2}"/>
              </a:ext>
            </a:extLst>
          </p:cNvPr>
          <p:cNvSpPr txBox="1"/>
          <p:nvPr/>
        </p:nvSpPr>
        <p:spPr>
          <a:xfrm>
            <a:off x="3046686" y="3242122"/>
            <a:ext cx="6093372" cy="780342"/>
          </a:xfrm>
          <a:prstGeom prst="rect">
            <a:avLst/>
          </a:prstGeom>
          <a:noFill/>
        </p:spPr>
        <p:txBody>
          <a:bodyPr wrap="square">
            <a:spAutoFit/>
          </a:bodyPr>
          <a:lstStyle/>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ثالثا الراي العام حسب الظهور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02878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BF613CF-B7E8-4DE3-BF4F-2EBBE446B750}"/>
              </a:ext>
            </a:extLst>
          </p:cNvPr>
          <p:cNvSpPr txBox="1"/>
          <p:nvPr/>
        </p:nvSpPr>
        <p:spPr>
          <a:xfrm>
            <a:off x="856343" y="2139967"/>
            <a:ext cx="10363199" cy="4154984"/>
          </a:xfrm>
          <a:prstGeom prst="rect">
            <a:avLst/>
          </a:prstGeom>
          <a:noFill/>
        </p:spPr>
        <p:txBody>
          <a:bodyPr wrap="square">
            <a:spAutoFit/>
          </a:bodyPr>
          <a:lstStyle/>
          <a:p>
            <a:pPr algn="r"/>
            <a:r>
              <a:rPr lang="ar-IQ" sz="4400" dirty="0"/>
              <a:t>1 -ڕای گشتی ئاشكرا ) :</a:t>
            </a:r>
          </a:p>
          <a:p>
            <a:pPr algn="r"/>
            <a:r>
              <a:rPr lang="ar-IQ" sz="4400" dirty="0"/>
              <a:t>ڕای سەركردەكان( ڕای گشتی لێرەدا بریتی ی ە لە ڕای دەستەبژێر و سەركردە و نووسەر و زاناكان. ئەمانەش ڕ ێژەیان كەمە لە كۆمەڵگەدا بەاڵم كاریگەریان هەیە لە ڕ ۆشنبیركردن وئاراستەكردنی ڕای گشتی لە بوارە سیاسی و كەلتوری كۆمەاڵیەتییەكان.. </a:t>
            </a:r>
            <a:endParaRPr lang="en-US" sz="4400" dirty="0"/>
          </a:p>
        </p:txBody>
      </p:sp>
    </p:spTree>
    <p:extLst>
      <p:ext uri="{BB962C8B-B14F-4D97-AF65-F5344CB8AC3E}">
        <p14:creationId xmlns:p14="http://schemas.microsoft.com/office/powerpoint/2010/main" val="67866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5EB403-4E5D-4996-AD75-7F498341D86D}"/>
              </a:ext>
            </a:extLst>
          </p:cNvPr>
          <p:cNvSpPr txBox="1"/>
          <p:nvPr/>
        </p:nvSpPr>
        <p:spPr>
          <a:xfrm>
            <a:off x="643467" y="2551837"/>
            <a:ext cx="10905066" cy="4401205"/>
          </a:xfrm>
          <a:prstGeom prst="rect">
            <a:avLst/>
          </a:prstGeom>
          <a:noFill/>
        </p:spPr>
        <p:txBody>
          <a:bodyPr wrap="square">
            <a:spAutoFit/>
          </a:bodyPr>
          <a:lstStyle/>
          <a:p>
            <a:pPr algn="r"/>
            <a:r>
              <a:rPr lang="ar-IQ" sz="4000" dirty="0"/>
              <a:t>1-الراي العام العلني –القيادي :</a:t>
            </a:r>
          </a:p>
          <a:p>
            <a:pPr algn="r"/>
            <a:r>
              <a:rPr lang="ar-IQ" sz="4000" dirty="0"/>
              <a:t>وهذا النوع من الراي  هي للقادة والكتاب والمثقفين وهذا النوع من  هم قلائل في المجتمع لكن لهم تاثير وبامكانهم تغيير او احداث راي عام  علني , لكن في الدول المتطورة عادة يكون هناك خلاف بين الراي العلني للقادة وراي الجماهير ,وهذا يؤدي الى حدوث راي وسطي .وهذا الراي يقال بشكل مسموع في المجتمع وهم جاهزون دائما ان يفصحو بارائهم للعلن دون خوف .</a:t>
            </a:r>
            <a:endParaRPr lang="en-US" sz="4000" dirty="0"/>
          </a:p>
        </p:txBody>
      </p:sp>
    </p:spTree>
    <p:extLst>
      <p:ext uri="{BB962C8B-B14F-4D97-AF65-F5344CB8AC3E}">
        <p14:creationId xmlns:p14="http://schemas.microsoft.com/office/powerpoint/2010/main" val="378566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177BE8-62C9-4883-B43F-551E96DDC4F7}"/>
              </a:ext>
            </a:extLst>
          </p:cNvPr>
          <p:cNvSpPr txBox="1"/>
          <p:nvPr/>
        </p:nvSpPr>
        <p:spPr>
          <a:xfrm>
            <a:off x="1182414" y="3109463"/>
            <a:ext cx="7961586" cy="1323439"/>
          </a:xfrm>
          <a:prstGeom prst="rect">
            <a:avLst/>
          </a:prstGeom>
          <a:noFill/>
        </p:spPr>
        <p:txBody>
          <a:bodyPr wrap="square">
            <a:spAutoFit/>
          </a:bodyPr>
          <a:lstStyle/>
          <a:p>
            <a:pPr algn="r"/>
            <a:r>
              <a:rPr lang="ar-IQ" sz="4000" dirty="0"/>
              <a:t>2 -ڕای گشتی شاراوە) نهێنی ( لە دوولایەنی سەرەكییەوە سەرهەڵدەدات كە بریتین لە:</a:t>
            </a:r>
            <a:endParaRPr lang="en-US" sz="4000" dirty="0"/>
          </a:p>
        </p:txBody>
      </p:sp>
    </p:spTree>
    <p:extLst>
      <p:ext uri="{BB962C8B-B14F-4D97-AF65-F5344CB8AC3E}">
        <p14:creationId xmlns:p14="http://schemas.microsoft.com/office/powerpoint/2010/main" val="422488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EE3BD88-3B86-4CEB-BBA2-E77502044878}"/>
              </a:ext>
            </a:extLst>
          </p:cNvPr>
          <p:cNvSpPr txBox="1"/>
          <p:nvPr/>
        </p:nvSpPr>
        <p:spPr>
          <a:xfrm>
            <a:off x="1261241" y="3244334"/>
            <a:ext cx="10011104" cy="1754326"/>
          </a:xfrm>
          <a:prstGeom prst="rect">
            <a:avLst/>
          </a:prstGeom>
          <a:noFill/>
        </p:spPr>
        <p:txBody>
          <a:bodyPr wrap="square">
            <a:spAutoFit/>
          </a:bodyPr>
          <a:lstStyle/>
          <a:p>
            <a:pPr algn="r"/>
            <a:r>
              <a:rPr lang="ar-IQ" sz="5400" dirty="0"/>
              <a:t>يەكەم: ڕای گشتی بە پێی كات ئەمیش سێ جۆرە:</a:t>
            </a:r>
            <a:endParaRPr lang="en-US" sz="5400" dirty="0"/>
          </a:p>
        </p:txBody>
      </p:sp>
    </p:spTree>
    <p:extLst>
      <p:ext uri="{BB962C8B-B14F-4D97-AF65-F5344CB8AC3E}">
        <p14:creationId xmlns:p14="http://schemas.microsoft.com/office/powerpoint/2010/main" val="121472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3E2568-BA13-47AC-9944-9C646226BF47}"/>
              </a:ext>
            </a:extLst>
          </p:cNvPr>
          <p:cNvSpPr txBox="1"/>
          <p:nvPr/>
        </p:nvSpPr>
        <p:spPr>
          <a:xfrm>
            <a:off x="677333" y="3242122"/>
            <a:ext cx="10160000" cy="2403671"/>
          </a:xfrm>
          <a:prstGeom prst="rect">
            <a:avLst/>
          </a:prstGeom>
          <a:noFill/>
        </p:spPr>
        <p:txBody>
          <a:bodyPr wrap="square">
            <a:spAutoFit/>
          </a:bodyPr>
          <a:lstStyle/>
          <a:p>
            <a:pPr marL="0" marR="0" algn="r">
              <a:lnSpc>
                <a:spcPct val="107000"/>
              </a:lnSpc>
              <a:spcBef>
                <a:spcPts val="0"/>
              </a:spcBef>
              <a:spcAft>
                <a:spcPts val="800"/>
              </a:spcAft>
            </a:pPr>
            <a:r>
              <a:rPr lang="ar-IQ" sz="7200" dirty="0">
                <a:effectLst/>
                <a:latin typeface="Calibri" panose="020F0502020204030204" pitchFamily="34" charset="0"/>
                <a:ea typeface="Calibri" panose="020F0502020204030204" pitchFamily="34" charset="0"/>
                <a:cs typeface="Arial" panose="020B0604020202020204" pitchFamily="34" charset="0"/>
              </a:rPr>
              <a:t>الراي العام السري: ويظهر في حالتين رئيسيتين : </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16208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AE67B4-6FC0-4B81-9756-6B65EDA7CE11}"/>
              </a:ext>
            </a:extLst>
          </p:cNvPr>
          <p:cNvSpPr txBox="1"/>
          <p:nvPr/>
        </p:nvSpPr>
        <p:spPr>
          <a:xfrm>
            <a:off x="1024759" y="2832464"/>
            <a:ext cx="9806151" cy="3477875"/>
          </a:xfrm>
          <a:prstGeom prst="rect">
            <a:avLst/>
          </a:prstGeom>
          <a:noFill/>
        </p:spPr>
        <p:txBody>
          <a:bodyPr wrap="square">
            <a:spAutoFit/>
          </a:bodyPr>
          <a:lstStyle/>
          <a:p>
            <a:pPr algn="r"/>
            <a:r>
              <a:rPr lang="ar-IQ" sz="4400" dirty="0"/>
              <a:t>أ - بەهۆی زەبروزەنگ و سەركوتكارییەوە هەندێك لە حكومەتەكان ڕ ێگرن لە پێكهێنانی ڕای گشتی لە كۆمەڵگەكانیاندا، هەر بۆیە ئەوانەی كە ڕای ەكی جیاوازیان هەیە لە پێناو خۆپاراستن لەو سەركوتكردنە ئەو ڕای ەیان بەشاراوەیی دەهێڵنەوە. </a:t>
            </a:r>
            <a:endParaRPr lang="en-US" sz="4400" dirty="0"/>
          </a:p>
        </p:txBody>
      </p:sp>
    </p:spTree>
    <p:extLst>
      <p:ext uri="{BB962C8B-B14F-4D97-AF65-F5344CB8AC3E}">
        <p14:creationId xmlns:p14="http://schemas.microsoft.com/office/powerpoint/2010/main" val="2666049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ECD575-B3F5-4F0C-8592-E94D6587006C}"/>
              </a:ext>
            </a:extLst>
          </p:cNvPr>
          <p:cNvSpPr txBox="1"/>
          <p:nvPr/>
        </p:nvSpPr>
        <p:spPr>
          <a:xfrm>
            <a:off x="1100667" y="3242122"/>
            <a:ext cx="10566399" cy="4106765"/>
          </a:xfrm>
          <a:prstGeom prst="rect">
            <a:avLst/>
          </a:prstGeom>
          <a:noFill/>
        </p:spPr>
        <p:txBody>
          <a:bodyPr wrap="square">
            <a:spAutoFit/>
          </a:bodyPr>
          <a:lstStyle/>
          <a:p>
            <a:pPr marL="0" marR="0" algn="r">
              <a:lnSpc>
                <a:spcPct val="107000"/>
              </a:lnSpc>
              <a:spcBef>
                <a:spcPts val="0"/>
              </a:spcBef>
              <a:spcAft>
                <a:spcPts val="800"/>
              </a:spcAft>
            </a:pPr>
            <a:r>
              <a:rPr lang="ar-IQ" sz="4800" dirty="0">
                <a:latin typeface="Calibri" panose="020F0502020204030204" pitchFamily="34" charset="0"/>
                <a:ea typeface="Calibri" panose="020F0502020204030204" pitchFamily="34" charset="0"/>
                <a:cs typeface="Arial" panose="020B0604020202020204" pitchFamily="34" charset="0"/>
              </a:rPr>
              <a:t>اولا : نتيجة السلطات الديكتاتورية التعسفية والتى لا تسمح للراي الاخر بالظهور .ولحماية الذات من بطش الدولة يحبس اصحاب الاراء ارائهم في دواخلهم او يصرحون بها في السر .</a:t>
            </a:r>
            <a:endParaRPr lang="ar-IQ" sz="48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38187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9742BA-1C5D-4931-B251-63973B953E68}"/>
              </a:ext>
            </a:extLst>
          </p:cNvPr>
          <p:cNvSpPr txBox="1"/>
          <p:nvPr/>
        </p:nvSpPr>
        <p:spPr>
          <a:xfrm>
            <a:off x="945931" y="2555465"/>
            <a:ext cx="9900745" cy="4401205"/>
          </a:xfrm>
          <a:prstGeom prst="rect">
            <a:avLst/>
          </a:prstGeom>
          <a:noFill/>
        </p:spPr>
        <p:txBody>
          <a:bodyPr wrap="square">
            <a:spAutoFit/>
          </a:bodyPr>
          <a:lstStyle/>
          <a:p>
            <a:pPr algn="r"/>
            <a:r>
              <a:rPr lang="ar-IQ" sz="4000" dirty="0"/>
              <a:t> ب - هەندێ جار ڕ ای گشتی شاراوە قەدەغە ناكرێت بەاڵم لە ئەنجامی كامل نەبوونی ئەو ڕ ا ی گشتییەوە بە شاراوەیی دەمێنێتەوە. بۆ نموونە ئەو ڕ ا ی گشتییەی كە لەكاتی جەنگەكاندا سەبارەت بە دروستكردنی ئاشتی هەیە، بەاڵم لەبەر ئەوەی جەنگ بەردەوامە الیەنێكی سەرەكی ئاشتی كامل نەبووە كە بریتی ی ە لە وەستانی جەنگ هەر بۆیە ڕ ا ی گشتییەكە بە شاراوەیی دەمێنێتەوە</a:t>
            </a:r>
            <a:endParaRPr lang="en-US" sz="4000" dirty="0"/>
          </a:p>
        </p:txBody>
      </p:sp>
    </p:spTree>
    <p:extLst>
      <p:ext uri="{BB962C8B-B14F-4D97-AF65-F5344CB8AC3E}">
        <p14:creationId xmlns:p14="http://schemas.microsoft.com/office/powerpoint/2010/main" val="4016592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B846ADA-B1D8-4D49-8C34-96071772DC5A}"/>
              </a:ext>
            </a:extLst>
          </p:cNvPr>
          <p:cNvSpPr txBox="1"/>
          <p:nvPr/>
        </p:nvSpPr>
        <p:spPr>
          <a:xfrm>
            <a:off x="1100667" y="3242122"/>
            <a:ext cx="10583333" cy="3659400"/>
          </a:xfrm>
          <a:prstGeom prst="rect">
            <a:avLst/>
          </a:prstGeom>
          <a:noFill/>
        </p:spPr>
        <p:txBody>
          <a:bodyPr wrap="square">
            <a:spAutoFit/>
          </a:bodyPr>
          <a:lstStyle/>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ثانيا : احيانا لا يمنع اظهار الراي لكن الاوضاع العامة لا تسمح باظهار هذا الراي وخاصة اثناء الحروب . حيث لا تكتمل الظروف لوقت وقف اطلاق النار وبالتالي تبقى الاراء مخفية حول السلام ووقف اطلاق النار ِ</a:t>
            </a:r>
          </a:p>
          <a:p>
            <a:pPr marL="0" marR="0" algn="r">
              <a:lnSpc>
                <a:spcPct val="107000"/>
              </a:lnSpc>
              <a:spcBef>
                <a:spcPts val="0"/>
              </a:spcBef>
              <a:spcAft>
                <a:spcPts val="800"/>
              </a:spcAft>
            </a:pP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50314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2C2C75-6DEF-4433-A373-EC2C00E8F85A}"/>
              </a:ext>
            </a:extLst>
          </p:cNvPr>
          <p:cNvSpPr txBox="1"/>
          <p:nvPr/>
        </p:nvSpPr>
        <p:spPr>
          <a:xfrm>
            <a:off x="3048000" y="3247962"/>
            <a:ext cx="6096000" cy="707886"/>
          </a:xfrm>
          <a:prstGeom prst="rect">
            <a:avLst/>
          </a:prstGeom>
          <a:noFill/>
        </p:spPr>
        <p:txBody>
          <a:bodyPr wrap="square">
            <a:spAutoFit/>
          </a:bodyPr>
          <a:lstStyle/>
          <a:p>
            <a:pPr algn="r"/>
            <a:r>
              <a:rPr lang="ar-IQ" sz="4000" dirty="0"/>
              <a:t>چوارەم: ڕ ای گشتی بە پێی قەبارە </a:t>
            </a:r>
            <a:endParaRPr lang="en-US" sz="4000" dirty="0"/>
          </a:p>
        </p:txBody>
      </p:sp>
    </p:spTree>
    <p:extLst>
      <p:ext uri="{BB962C8B-B14F-4D97-AF65-F5344CB8AC3E}">
        <p14:creationId xmlns:p14="http://schemas.microsoft.com/office/powerpoint/2010/main" val="183638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6A55C8-A975-465F-B6C9-56575F81AA50}"/>
              </a:ext>
            </a:extLst>
          </p:cNvPr>
          <p:cNvSpPr txBox="1"/>
          <p:nvPr/>
        </p:nvSpPr>
        <p:spPr>
          <a:xfrm>
            <a:off x="3046686" y="3242122"/>
            <a:ext cx="6093372" cy="936667"/>
          </a:xfrm>
          <a:prstGeom prst="rect">
            <a:avLst/>
          </a:prstGeom>
          <a:noFill/>
        </p:spPr>
        <p:txBody>
          <a:bodyPr wrap="square">
            <a:spAutoFit/>
          </a:bodyPr>
          <a:lstStyle/>
          <a:p>
            <a:pPr marL="0" marR="0" algn="r">
              <a:lnSpc>
                <a:spcPct val="107000"/>
              </a:lnSpc>
              <a:spcBef>
                <a:spcPts val="0"/>
              </a:spcBef>
              <a:spcAft>
                <a:spcPts val="800"/>
              </a:spcAft>
            </a:pPr>
            <a:r>
              <a:rPr lang="ar-IQ" sz="5400" dirty="0">
                <a:effectLst/>
                <a:latin typeface="Calibri" panose="020F0502020204030204" pitchFamily="34" charset="0"/>
                <a:ea typeface="Calibri" panose="020F0502020204030204" pitchFamily="34" charset="0"/>
                <a:cs typeface="Arial" panose="020B0604020202020204" pitchFamily="34" charset="0"/>
              </a:rPr>
              <a:t>الراي العام حسب الحجم </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825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30F7829-CF3A-4975-9AE7-558B0BFF9B39}"/>
              </a:ext>
            </a:extLst>
          </p:cNvPr>
          <p:cNvSpPr txBox="1"/>
          <p:nvPr/>
        </p:nvSpPr>
        <p:spPr>
          <a:xfrm>
            <a:off x="882869" y="2555465"/>
            <a:ext cx="10547131" cy="3970318"/>
          </a:xfrm>
          <a:prstGeom prst="rect">
            <a:avLst/>
          </a:prstGeom>
          <a:noFill/>
        </p:spPr>
        <p:txBody>
          <a:bodyPr wrap="square">
            <a:spAutoFit/>
          </a:bodyPr>
          <a:lstStyle/>
          <a:p>
            <a:pPr algn="r"/>
            <a:r>
              <a:rPr lang="ar-IQ" sz="3600" dirty="0"/>
              <a:t>1 -رای گشتی كەمینە بریتیە لە :</a:t>
            </a:r>
          </a:p>
          <a:p>
            <a:pPr algn="r"/>
            <a:r>
              <a:rPr lang="ar-IQ" sz="3600" dirty="0"/>
              <a:t>ڕ ای گشتی كەمینەیەك لە خەڵكانی كۆمەڵگەیەكی دیاریكراو كە سەرەڕای ئەوەی كەمینەن بەاڵم گرنگیان لە بواری سیاسی و كۆمەاڵیەتیدا هەیە و ناكرێت ڕ ایان پشتگۆێ بخرێت. هەمو كات ڕ ای گشتی كەمینە لە نیوەی كۆمەڵگەیەكی دیاریكراو كەمترە، بەاڵم ڕ ەنگە ببێتە ڕ ای زۆرینە بەتایبەت ئەگەر توانی جەماوەری زیاتر بەالی خۆیدا ڕ ابكێشێ وگۆرانكاری لە پرەنسیپەكانیدا بكات. </a:t>
            </a:r>
            <a:endParaRPr lang="en-US" sz="3600" dirty="0"/>
          </a:p>
        </p:txBody>
      </p:sp>
    </p:spTree>
    <p:extLst>
      <p:ext uri="{BB962C8B-B14F-4D97-AF65-F5344CB8AC3E}">
        <p14:creationId xmlns:p14="http://schemas.microsoft.com/office/powerpoint/2010/main" val="3085619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049C1F-D364-45B1-BC23-5BA38207C9D4}"/>
              </a:ext>
            </a:extLst>
          </p:cNvPr>
          <p:cNvSpPr txBox="1"/>
          <p:nvPr/>
        </p:nvSpPr>
        <p:spPr>
          <a:xfrm>
            <a:off x="423333" y="3242122"/>
            <a:ext cx="11159067" cy="4294830"/>
          </a:xfrm>
          <a:prstGeom prst="rect">
            <a:avLst/>
          </a:prstGeom>
          <a:noFill/>
        </p:spPr>
        <p:txBody>
          <a:bodyPr wrap="square">
            <a:spAutoFit/>
          </a:bodyPr>
          <a:lstStyle/>
          <a:p>
            <a:pPr marL="0" marR="0" algn="r">
              <a:lnSpc>
                <a:spcPct val="107000"/>
              </a:lnSpc>
              <a:spcBef>
                <a:spcPts val="0"/>
              </a:spcBef>
              <a:spcAft>
                <a:spcPts val="800"/>
              </a:spcAft>
            </a:pPr>
            <a:r>
              <a:rPr lang="ar-IQ" sz="3600" dirty="0">
                <a:effectLst/>
                <a:latin typeface="Calibri" panose="020F0502020204030204" pitchFamily="34" charset="0"/>
                <a:ea typeface="Calibri" panose="020F0502020204030204" pitchFamily="34" charset="0"/>
                <a:cs typeface="Arial" panose="020B0604020202020204" pitchFamily="34" charset="0"/>
              </a:rPr>
              <a:t>ط1-الراي العام للاقلية :</a:t>
            </a:r>
          </a:p>
          <a:p>
            <a:pPr marL="0" marR="0" algn="r">
              <a:lnSpc>
                <a:spcPct val="107000"/>
              </a:lnSpc>
              <a:spcBef>
                <a:spcPts val="0"/>
              </a:spcBef>
              <a:spcAft>
                <a:spcPts val="800"/>
              </a:spcAft>
            </a:pPr>
            <a:r>
              <a:rPr lang="ar-IQ" sz="3600" dirty="0">
                <a:latin typeface="Calibri" panose="020F0502020204030204" pitchFamily="34" charset="0"/>
                <a:ea typeface="Calibri" panose="020F0502020204030204" pitchFamily="34" charset="0"/>
                <a:cs typeface="Arial" panose="020B0604020202020204" pitchFamily="34" charset="0"/>
              </a:rPr>
              <a:t>وهذا النوع من الراي للاقلية هي اما اقلية عرقية مذهبية او سياسية . بالرغم من انها راي للاقلية لكن لها اهمية سياسية وتاثير في المجتمع  ولا يجوز اهمالها.دائما راي الاقلية تكون  ضعيفة في المجتمع , من الممكن اذا كان بمقدور اصحاب راي الاقلية بجذب انتباه المجتمع  وان تغير من اوراق اللعبة السياسية من الممكن ان تتحول الى راي للاكثرية </a:t>
            </a:r>
            <a:endParaRPr lang="ar-IQ" sz="36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15934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3207CD7-EB17-450C-9479-1B992D84FFCA}"/>
              </a:ext>
            </a:extLst>
          </p:cNvPr>
          <p:cNvSpPr txBox="1"/>
          <p:nvPr/>
        </p:nvSpPr>
        <p:spPr>
          <a:xfrm>
            <a:off x="2017486" y="3247962"/>
            <a:ext cx="7126514" cy="1107996"/>
          </a:xfrm>
          <a:prstGeom prst="rect">
            <a:avLst/>
          </a:prstGeom>
          <a:noFill/>
        </p:spPr>
        <p:txBody>
          <a:bodyPr wrap="square">
            <a:spAutoFit/>
          </a:bodyPr>
          <a:lstStyle/>
          <a:p>
            <a:pPr algn="r"/>
            <a:r>
              <a:rPr lang="ar-IQ" sz="6600" dirty="0"/>
              <a:t>2 -رای گشتی زۆرینە</a:t>
            </a:r>
            <a:endParaRPr lang="en-US" sz="6600" dirty="0"/>
          </a:p>
        </p:txBody>
      </p:sp>
    </p:spTree>
    <p:extLst>
      <p:ext uri="{BB962C8B-B14F-4D97-AF65-F5344CB8AC3E}">
        <p14:creationId xmlns:p14="http://schemas.microsoft.com/office/powerpoint/2010/main" val="2028525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94BFF48-9EAF-45CE-9C09-FED04841207A}"/>
              </a:ext>
            </a:extLst>
          </p:cNvPr>
          <p:cNvSpPr txBox="1"/>
          <p:nvPr/>
        </p:nvSpPr>
        <p:spPr>
          <a:xfrm>
            <a:off x="3046686" y="2551837"/>
            <a:ext cx="6093372" cy="1754326"/>
          </a:xfrm>
          <a:prstGeom prst="rect">
            <a:avLst/>
          </a:prstGeom>
          <a:noFill/>
        </p:spPr>
        <p:txBody>
          <a:bodyPr wrap="square">
            <a:spAutoFit/>
          </a:bodyPr>
          <a:lstStyle/>
          <a:p>
            <a:pPr algn="r"/>
            <a:r>
              <a:rPr lang="ar-IQ" sz="5400" dirty="0"/>
              <a:t>الري  العام حسب الزمن  ولها اربعة انواع </a:t>
            </a:r>
          </a:p>
        </p:txBody>
      </p:sp>
    </p:spTree>
    <p:extLst>
      <p:ext uri="{BB962C8B-B14F-4D97-AF65-F5344CB8AC3E}">
        <p14:creationId xmlns:p14="http://schemas.microsoft.com/office/powerpoint/2010/main" val="2876335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FF39E81-E8A8-4F2D-81BD-55FD03645759}"/>
              </a:ext>
            </a:extLst>
          </p:cNvPr>
          <p:cNvSpPr txBox="1"/>
          <p:nvPr/>
        </p:nvSpPr>
        <p:spPr>
          <a:xfrm>
            <a:off x="3046686" y="3242122"/>
            <a:ext cx="6093372" cy="1030475"/>
          </a:xfrm>
          <a:prstGeom prst="rect">
            <a:avLst/>
          </a:prstGeom>
          <a:noFill/>
        </p:spPr>
        <p:txBody>
          <a:bodyPr wrap="square">
            <a:spAutoFit/>
          </a:bodyPr>
          <a:lstStyle/>
          <a:p>
            <a:pPr marL="0" marR="0" algn="r">
              <a:lnSpc>
                <a:spcPct val="107000"/>
              </a:lnSpc>
              <a:spcBef>
                <a:spcPts val="0"/>
              </a:spcBef>
              <a:spcAft>
                <a:spcPts val="800"/>
              </a:spcAft>
            </a:pPr>
            <a:r>
              <a:rPr lang="ar-IQ" sz="6000" dirty="0">
                <a:effectLst/>
                <a:latin typeface="Calibri" panose="020F0502020204030204" pitchFamily="34" charset="0"/>
                <a:ea typeface="Calibri" panose="020F0502020204030204" pitchFamily="34" charset="0"/>
                <a:cs typeface="Arial" panose="020B0604020202020204" pitchFamily="34" charset="0"/>
              </a:rPr>
              <a:t>الراي العام للاكثرية </a:t>
            </a: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785400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7F2DE3-49EF-4ED0-B63C-1E1D8CCF33A0}"/>
              </a:ext>
            </a:extLst>
          </p:cNvPr>
          <p:cNvSpPr txBox="1"/>
          <p:nvPr/>
        </p:nvSpPr>
        <p:spPr>
          <a:xfrm>
            <a:off x="537029" y="2693964"/>
            <a:ext cx="10987313" cy="3785652"/>
          </a:xfrm>
          <a:prstGeom prst="rect">
            <a:avLst/>
          </a:prstGeom>
          <a:noFill/>
        </p:spPr>
        <p:txBody>
          <a:bodyPr wrap="square">
            <a:spAutoFit/>
          </a:bodyPr>
          <a:lstStyle/>
          <a:p>
            <a:pPr algn="r"/>
            <a:r>
              <a:rPr lang="ar-IQ" sz="4000" dirty="0"/>
              <a:t>ڕ ای گشتی زۆرینە بریتی ی ە لە ڕ ای گشتی نیوەی زیاتری كۆمەڵگەیەكی دیاریكراو كە تیایدا زۆرینە فەرمانڕەوایی دەكات و ئەو خەڵكەش كە لە گەڵیدان پێویستە تێگەیشتن و زانیاری بەرچاویان هەبێ لە وەرگرتنی بڕیارەكانیاندا و هەڵنەخەڵەتێن بە ڕ یكالم و بانگەشە بێ بنەماكان كە ڕ ەنگە ڕ ای گشتی زۆرینە بكاتە ڕ ای گشتی كەمینە.</a:t>
            </a:r>
            <a:endParaRPr lang="en-US" sz="4000" dirty="0"/>
          </a:p>
        </p:txBody>
      </p:sp>
    </p:spTree>
    <p:extLst>
      <p:ext uri="{BB962C8B-B14F-4D97-AF65-F5344CB8AC3E}">
        <p14:creationId xmlns:p14="http://schemas.microsoft.com/office/powerpoint/2010/main" val="1784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DEB321-4C85-4A86-9DC1-1A4828246C0B}"/>
              </a:ext>
            </a:extLst>
          </p:cNvPr>
          <p:cNvSpPr txBox="1"/>
          <p:nvPr/>
        </p:nvSpPr>
        <p:spPr>
          <a:xfrm>
            <a:off x="677333" y="3242122"/>
            <a:ext cx="11006667" cy="3604128"/>
          </a:xfrm>
          <a:prstGeom prst="rect">
            <a:avLst/>
          </a:prstGeom>
          <a:noFill/>
        </p:spPr>
        <p:txBody>
          <a:bodyPr wrap="square">
            <a:spAutoFit/>
          </a:bodyPr>
          <a:lstStyle/>
          <a:p>
            <a:pPr marL="0" marR="0" algn="r">
              <a:lnSpc>
                <a:spcPct val="107000"/>
              </a:lnSpc>
              <a:spcBef>
                <a:spcPts val="0"/>
              </a:spcBef>
              <a:spcAft>
                <a:spcPts val="800"/>
              </a:spcAft>
            </a:pPr>
            <a:r>
              <a:rPr lang="ar-IQ" sz="5400" dirty="0">
                <a:effectLst/>
                <a:latin typeface="Calibri" panose="020F0502020204030204" pitchFamily="34" charset="0"/>
                <a:ea typeface="Calibri" panose="020F0502020204030204" pitchFamily="34" charset="0"/>
                <a:cs typeface="Arial" panose="020B0604020202020204" pitchFamily="34" charset="0"/>
              </a:rPr>
              <a:t>انها الراي الذي يحوز على 50+1 في المجتمع ويشكل راي الاكثرية .ولا يجوز ان ان يتم التفريد بالراي العام واخذ قرارات لا تخدم الاكثرية في هكذا حال  سيتحول الاكثرية الى اقلية . </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6999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4287AE-25B5-4F1A-A5A1-B6D3F04B6F76}"/>
              </a:ext>
            </a:extLst>
          </p:cNvPr>
          <p:cNvSpPr txBox="1"/>
          <p:nvPr/>
        </p:nvSpPr>
        <p:spPr>
          <a:xfrm>
            <a:off x="841829" y="2832464"/>
            <a:ext cx="10276113" cy="3477875"/>
          </a:xfrm>
          <a:prstGeom prst="rect">
            <a:avLst/>
          </a:prstGeom>
          <a:noFill/>
        </p:spPr>
        <p:txBody>
          <a:bodyPr wrap="square">
            <a:spAutoFit/>
          </a:bodyPr>
          <a:lstStyle/>
          <a:p>
            <a:pPr algn="r"/>
            <a:r>
              <a:rPr lang="ar-IQ" sz="4400" dirty="0"/>
              <a:t>ە گرنگترین خراپەكانی ڕ ای گشتی زۆرینە ئەوەیە كە ڕ ەنگە ببێتە هۆی دروست ك ردنی تەمەڵی و گوێ پێنەدان لە الیەن تاكەكانەوە، ڕ ای گشتی زۆرینە نابێت ڕ ای گشتی كەمینە پشتگوێ بخات ، بەڵكو بەپێی پرەنسیپە دیموكراسییەكان مامەڵەی لەگەڵدا بكات. </a:t>
            </a:r>
            <a:endParaRPr lang="en-US" sz="4400" dirty="0"/>
          </a:p>
        </p:txBody>
      </p:sp>
    </p:spTree>
    <p:extLst>
      <p:ext uri="{BB962C8B-B14F-4D97-AF65-F5344CB8AC3E}">
        <p14:creationId xmlns:p14="http://schemas.microsoft.com/office/powerpoint/2010/main" val="388077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59592E-C9CB-4635-8ABC-7EA782088632}"/>
              </a:ext>
            </a:extLst>
          </p:cNvPr>
          <p:cNvSpPr txBox="1"/>
          <p:nvPr/>
        </p:nvSpPr>
        <p:spPr>
          <a:xfrm>
            <a:off x="931333" y="3242122"/>
            <a:ext cx="10549467" cy="3213829"/>
          </a:xfrm>
          <a:prstGeom prst="rect">
            <a:avLst/>
          </a:prstGeom>
          <a:noFill/>
        </p:spPr>
        <p:txBody>
          <a:bodyPr wrap="square">
            <a:spAutoFit/>
          </a:bodyPr>
          <a:lstStyle/>
          <a:p>
            <a:pPr marL="0" marR="0" algn="r">
              <a:lnSpc>
                <a:spcPct val="107000"/>
              </a:lnSpc>
              <a:spcBef>
                <a:spcPts val="0"/>
              </a:spcBef>
              <a:spcAft>
                <a:spcPts val="800"/>
              </a:spcAft>
            </a:pPr>
            <a:r>
              <a:rPr lang="ar-IQ" sz="4800" dirty="0">
                <a:effectLst/>
                <a:latin typeface="Calibri" panose="020F0502020204030204" pitchFamily="34" charset="0"/>
                <a:ea typeface="Calibri" panose="020F0502020204030204" pitchFamily="34" charset="0"/>
                <a:cs typeface="Arial" panose="020B0604020202020204" pitchFamily="34" charset="0"/>
              </a:rPr>
              <a:t>ومن اهم مساوئ الاكثرية بان العديد من الساسة لم تعد تهتم براي الاخر وخاصة راي الاقلية  ولا يجوز لراي الاكثرية ان تتجاوز او لاتهتم براي الاقلية لانها  ضد المبادئ الديمقراطية</a:t>
            </a: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14462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48F222-2689-4ECF-8F8B-1EBCC2940AE2}"/>
              </a:ext>
            </a:extLst>
          </p:cNvPr>
          <p:cNvSpPr txBox="1"/>
          <p:nvPr/>
        </p:nvSpPr>
        <p:spPr>
          <a:xfrm>
            <a:off x="1785257" y="2832464"/>
            <a:ext cx="9477829" cy="3785652"/>
          </a:xfrm>
          <a:prstGeom prst="rect">
            <a:avLst/>
          </a:prstGeom>
          <a:noFill/>
        </p:spPr>
        <p:txBody>
          <a:bodyPr wrap="square">
            <a:spAutoFit/>
          </a:bodyPr>
          <a:lstStyle/>
          <a:p>
            <a:pPr algn="r"/>
            <a:r>
              <a:rPr lang="ar-IQ" sz="4000" dirty="0"/>
              <a:t>3 -رای گشتی هاوپەیمانێتی مەبەست لێی هاوپەیمانێتیكردنە لە نێو ئەو كەمینە جۆراوجۆرانەدا كە لە پێناو دیاریكردنی ئامانجێك و بەدیهێنانیدا كۆدەبنەوە، لەم ڕ اگشتییەشدا سەركردەكان و كەسایەتییە ناسراوەكان ڕ ۆڵی كاریگەر دەبینن بەتایبەتی لەكاتی دروست بوونی ئەو قەیرانانەی كە واڵت پیایدا تێپەر دەبێت. </a:t>
            </a:r>
            <a:endParaRPr lang="en-US" sz="4000" dirty="0"/>
          </a:p>
        </p:txBody>
      </p:sp>
    </p:spTree>
    <p:extLst>
      <p:ext uri="{BB962C8B-B14F-4D97-AF65-F5344CB8AC3E}">
        <p14:creationId xmlns:p14="http://schemas.microsoft.com/office/powerpoint/2010/main" val="35331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C06979-9A62-421A-A746-4C01D006F4E6}"/>
              </a:ext>
            </a:extLst>
          </p:cNvPr>
          <p:cNvSpPr txBox="1"/>
          <p:nvPr/>
        </p:nvSpPr>
        <p:spPr>
          <a:xfrm>
            <a:off x="508001" y="3242122"/>
            <a:ext cx="10938932" cy="3435684"/>
          </a:xfrm>
          <a:prstGeom prst="rect">
            <a:avLst/>
          </a:prstGeom>
          <a:noFill/>
        </p:spPr>
        <p:txBody>
          <a:bodyPr wrap="square">
            <a:spAutoFit/>
          </a:bodyPr>
          <a:lstStyle/>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3- الراي العام التحالفي :</a:t>
            </a:r>
          </a:p>
          <a:p>
            <a:pPr marL="0" marR="0" algn="r">
              <a:lnSpc>
                <a:spcPct val="107000"/>
              </a:lnSpc>
              <a:spcBef>
                <a:spcPts val="0"/>
              </a:spcBef>
              <a:spcAft>
                <a:spcPts val="800"/>
              </a:spcAft>
            </a:pPr>
            <a:r>
              <a:rPr lang="ar-IQ" sz="4000" dirty="0">
                <a:latin typeface="Calibri" panose="020F0502020204030204" pitchFamily="34" charset="0"/>
                <a:ea typeface="Calibri" panose="020F0502020204030204" pitchFamily="34" charset="0"/>
                <a:cs typeface="Arial" panose="020B0604020202020204" pitchFamily="34" charset="0"/>
              </a:rPr>
              <a:t>ويقصد بها  تحالف الاقليات فيما بينها والتوافق حول  مبادئ محددة  حتى انها الازمة التي  تعصف بالبلد .ويكون للقيادات والشخصيات ذات الكاريزما دورا هاما في تشكيل هكذا تحالفات .</a:t>
            </a:r>
            <a:endParaRPr lang="ar-IQ" sz="40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09541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74C3C7-DAFC-4737-B7A1-7F5C2E68D073}"/>
              </a:ext>
            </a:extLst>
          </p:cNvPr>
          <p:cNvSpPr txBox="1"/>
          <p:nvPr/>
        </p:nvSpPr>
        <p:spPr>
          <a:xfrm>
            <a:off x="769257" y="2832464"/>
            <a:ext cx="10885713" cy="3170099"/>
          </a:xfrm>
          <a:prstGeom prst="rect">
            <a:avLst/>
          </a:prstGeom>
          <a:noFill/>
        </p:spPr>
        <p:txBody>
          <a:bodyPr wrap="square">
            <a:spAutoFit/>
          </a:bodyPr>
          <a:lstStyle/>
          <a:p>
            <a:pPr algn="r"/>
            <a:r>
              <a:rPr lang="ar-IQ" sz="4000" dirty="0"/>
              <a:t>4 -رای گشتی هەمووان ) كۆدەنگی، اجماع :</a:t>
            </a:r>
          </a:p>
          <a:p>
            <a:pPr algn="r"/>
            <a:r>
              <a:rPr lang="ar-IQ" sz="4000" dirty="0"/>
              <a:t>( هەرچەندە دروستبوونی كۆدەنگی لە تەواوی كۆمەڵگەدا كارێكی گرانە، بەاڵم هەندێجار بەهۆی عورف و داب و نەریت و بیروباوەڕەكانەوە كۆدەنگی سەبارەت بە بابەتێكی دیاریكراو دروست دەبێت، بەاڵم دروست بوونی ئەم كۆدەنگییە زۆر دەگمەنە.</a:t>
            </a:r>
            <a:endParaRPr lang="en-US" sz="4000" dirty="0"/>
          </a:p>
        </p:txBody>
      </p:sp>
    </p:spTree>
    <p:extLst>
      <p:ext uri="{BB962C8B-B14F-4D97-AF65-F5344CB8AC3E}">
        <p14:creationId xmlns:p14="http://schemas.microsoft.com/office/powerpoint/2010/main" val="4070045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156242-6880-4957-9648-65E9CC7E61DC}"/>
              </a:ext>
            </a:extLst>
          </p:cNvPr>
          <p:cNvSpPr txBox="1"/>
          <p:nvPr/>
        </p:nvSpPr>
        <p:spPr>
          <a:xfrm>
            <a:off x="283779" y="3242122"/>
            <a:ext cx="11477297" cy="3040256"/>
          </a:xfrm>
          <a:prstGeom prst="rect">
            <a:avLst/>
          </a:prstGeom>
          <a:noFill/>
        </p:spPr>
        <p:txBody>
          <a:bodyPr wrap="square">
            <a:spAutoFit/>
          </a:bodyPr>
          <a:lstStyle/>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الراي العام بالاجماع :</a:t>
            </a:r>
          </a:p>
          <a:p>
            <a:pPr marL="0" marR="0" algn="r">
              <a:lnSpc>
                <a:spcPct val="107000"/>
              </a:lnSpc>
              <a:spcBef>
                <a:spcPts val="0"/>
              </a:spcBef>
              <a:spcAft>
                <a:spcPts val="800"/>
              </a:spcAft>
            </a:pPr>
            <a:r>
              <a:rPr lang="ar-IQ" sz="4400" dirty="0">
                <a:latin typeface="Calibri" panose="020F0502020204030204" pitchFamily="34" charset="0"/>
                <a:ea typeface="Calibri" panose="020F0502020204030204" pitchFamily="34" charset="0"/>
                <a:cs typeface="Arial" panose="020B0604020202020204" pitchFamily="34" charset="0"/>
              </a:rPr>
              <a:t>بالرغم من صعوبة تشكيل راي عام بالكامل في المجتمع لكن في بعض الاحيان ولاسباب  عقائدية او  اعراف وتقاليد وفي وقت محدد يتشكل هدذا اجماع .لكن حصول هكذا اجماع نادر .</a:t>
            </a:r>
            <a:endParaRPr lang="ar-IQ"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3713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5347DC-646D-47B6-B4D7-879CD12C7634}"/>
              </a:ext>
            </a:extLst>
          </p:cNvPr>
          <p:cNvSpPr txBox="1"/>
          <p:nvPr/>
        </p:nvSpPr>
        <p:spPr>
          <a:xfrm>
            <a:off x="3046686" y="3244334"/>
            <a:ext cx="7074776" cy="3785652"/>
          </a:xfrm>
          <a:prstGeom prst="rect">
            <a:avLst/>
          </a:prstGeom>
          <a:noFill/>
        </p:spPr>
        <p:txBody>
          <a:bodyPr wrap="square">
            <a:spAutoFit/>
          </a:bodyPr>
          <a:lstStyle/>
          <a:p>
            <a:pPr algn="r"/>
            <a:r>
              <a:rPr lang="ar-IQ" sz="6000" dirty="0"/>
              <a:t>يةكةم :</a:t>
            </a:r>
          </a:p>
          <a:p>
            <a:pPr algn="r"/>
            <a:r>
              <a:rPr lang="ar-IQ" sz="6000" dirty="0"/>
              <a:t>1 -ڕای گشتی هەمیشەیی </a:t>
            </a:r>
          </a:p>
          <a:p>
            <a:pPr algn="r"/>
            <a:r>
              <a:rPr lang="ar-IQ" sz="6000" dirty="0"/>
              <a:t>2-ڕای گشتی كاتی</a:t>
            </a:r>
          </a:p>
          <a:p>
            <a:pPr algn="r"/>
            <a:r>
              <a:rPr lang="ar-IQ" sz="6000" dirty="0"/>
              <a:t> 3 -ڕای گشتی ڕ ۆژانە </a:t>
            </a:r>
            <a:endParaRPr lang="en-US" sz="6000" dirty="0"/>
          </a:p>
        </p:txBody>
      </p:sp>
    </p:spTree>
    <p:extLst>
      <p:ext uri="{BB962C8B-B14F-4D97-AF65-F5344CB8AC3E}">
        <p14:creationId xmlns:p14="http://schemas.microsoft.com/office/powerpoint/2010/main" val="990279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9C90CB7-0D65-4925-BD6E-1AF7EE827F02}"/>
              </a:ext>
            </a:extLst>
          </p:cNvPr>
          <p:cNvSpPr txBox="1"/>
          <p:nvPr/>
        </p:nvSpPr>
        <p:spPr>
          <a:xfrm>
            <a:off x="3046686" y="3242122"/>
            <a:ext cx="6093372" cy="3211585"/>
          </a:xfrm>
          <a:prstGeom prst="rect">
            <a:avLst/>
          </a:prstGeom>
          <a:noFill/>
        </p:spPr>
        <p:txBody>
          <a:bodyPr wrap="square">
            <a:spAutoFit/>
          </a:bodyPr>
          <a:lstStyle/>
          <a:p>
            <a:pPr marL="0" marR="0" algn="r">
              <a:lnSpc>
                <a:spcPct val="107000"/>
              </a:lnSpc>
              <a:spcBef>
                <a:spcPts val="0"/>
              </a:spcBef>
              <a:spcAft>
                <a:spcPts val="800"/>
              </a:spcAft>
            </a:pPr>
            <a:r>
              <a:rPr lang="ar-IQ" sz="6000" dirty="0">
                <a:effectLst/>
                <a:latin typeface="Calibri" panose="020F0502020204030204" pitchFamily="34" charset="0"/>
                <a:ea typeface="Calibri" panose="020F0502020204030204" pitchFamily="34" charset="0"/>
                <a:cs typeface="Arial" panose="020B0604020202020204" pitchFamily="34" charset="0"/>
              </a:rPr>
              <a:t>ط1-الراي العام الدائم </a:t>
            </a:r>
          </a:p>
          <a:p>
            <a:pPr marL="0" marR="0" algn="r">
              <a:lnSpc>
                <a:spcPct val="107000"/>
              </a:lnSpc>
              <a:spcBef>
                <a:spcPts val="0"/>
              </a:spcBef>
              <a:spcAft>
                <a:spcPts val="800"/>
              </a:spcAft>
            </a:pPr>
            <a:r>
              <a:rPr lang="ar-IQ" sz="6000" dirty="0">
                <a:latin typeface="Calibri" panose="020F0502020204030204" pitchFamily="34" charset="0"/>
                <a:ea typeface="Calibri" panose="020F0502020204030204" pitchFamily="34" charset="0"/>
                <a:cs typeface="Arial" panose="020B0604020202020204" pitchFamily="34" charset="0"/>
              </a:rPr>
              <a:t>2-الراي العام المؤقت </a:t>
            </a:r>
          </a:p>
          <a:p>
            <a:pPr marL="0" marR="0" algn="r">
              <a:lnSpc>
                <a:spcPct val="107000"/>
              </a:lnSpc>
              <a:spcBef>
                <a:spcPts val="0"/>
              </a:spcBef>
              <a:spcAft>
                <a:spcPts val="800"/>
              </a:spcAft>
            </a:pPr>
            <a:r>
              <a:rPr lang="ar-IQ" sz="6000" dirty="0">
                <a:effectLst/>
                <a:latin typeface="Calibri" panose="020F0502020204030204" pitchFamily="34" charset="0"/>
                <a:ea typeface="Calibri" panose="020F0502020204030204" pitchFamily="34" charset="0"/>
                <a:cs typeface="Arial" panose="020B0604020202020204" pitchFamily="34" charset="0"/>
              </a:rPr>
              <a:t>3الراي العام اليومي </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65102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82346C-BF58-4C79-ACC1-7B009143B781}"/>
              </a:ext>
            </a:extLst>
          </p:cNvPr>
          <p:cNvSpPr txBox="1"/>
          <p:nvPr/>
        </p:nvSpPr>
        <p:spPr>
          <a:xfrm>
            <a:off x="945931" y="3244334"/>
            <a:ext cx="10373710" cy="1938992"/>
          </a:xfrm>
          <a:prstGeom prst="rect">
            <a:avLst/>
          </a:prstGeom>
          <a:noFill/>
        </p:spPr>
        <p:txBody>
          <a:bodyPr wrap="square">
            <a:spAutoFit/>
          </a:bodyPr>
          <a:lstStyle/>
          <a:p>
            <a:pPr algn="r"/>
            <a:r>
              <a:rPr lang="ar-IQ" sz="6000" dirty="0"/>
              <a:t>دووەم: ڕای گشتی بەپێی شوێن ئەمیش سێ جۆرە كە بریتین لە: </a:t>
            </a:r>
            <a:endParaRPr lang="en-US" sz="6000" dirty="0"/>
          </a:p>
        </p:txBody>
      </p:sp>
    </p:spTree>
    <p:extLst>
      <p:ext uri="{BB962C8B-B14F-4D97-AF65-F5344CB8AC3E}">
        <p14:creationId xmlns:p14="http://schemas.microsoft.com/office/powerpoint/2010/main" val="108690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176</TotalTime>
  <Words>1876</Words>
  <Application>Microsoft Office PowerPoint</Application>
  <PresentationFormat>Widescreen</PresentationFormat>
  <Paragraphs>105</Paragraphs>
  <Slides>68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68</vt:i4>
      </vt:variant>
    </vt:vector>
  </HeadingPairs>
  <TitlesOfParts>
    <vt:vector size="73" baseType="lpstr">
      <vt:lpstr>Arial</vt:lpstr>
      <vt:lpstr>Calibri</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Dr.Kawa</dc:creator>
  <cp:lastModifiedBy>Dr.Kawa</cp:lastModifiedBy>
  <cp:revision>61</cp:revision>
  <dcterms:created xsi:type="dcterms:W3CDTF">2021-11-21T18:35:16Z</dcterms:created>
  <dcterms:modified xsi:type="dcterms:W3CDTF">2021-12-06T18:37:37Z</dcterms:modified>
</cp:coreProperties>
</file>