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4" r:id="rId3"/>
    <p:sldId id="305" r:id="rId4"/>
    <p:sldId id="351" r:id="rId5"/>
    <p:sldId id="352" r:id="rId6"/>
    <p:sldId id="348" r:id="rId7"/>
    <p:sldId id="306" r:id="rId8"/>
    <p:sldId id="307" r:id="rId9"/>
    <p:sldId id="353" r:id="rId10"/>
    <p:sldId id="308" r:id="rId11"/>
    <p:sldId id="354" r:id="rId12"/>
    <p:sldId id="263" r:id="rId13"/>
    <p:sldId id="309" r:id="rId14"/>
    <p:sldId id="264" r:id="rId15"/>
    <p:sldId id="310" r:id="rId16"/>
    <p:sldId id="265" r:id="rId17"/>
    <p:sldId id="311" r:id="rId18"/>
    <p:sldId id="266" r:id="rId19"/>
    <p:sldId id="312" r:id="rId20"/>
    <p:sldId id="267" r:id="rId21"/>
    <p:sldId id="313" r:id="rId22"/>
    <p:sldId id="268" r:id="rId23"/>
    <p:sldId id="314" r:id="rId24"/>
    <p:sldId id="269" r:id="rId25"/>
    <p:sldId id="315" r:id="rId26"/>
    <p:sldId id="355" r:id="rId27"/>
    <p:sldId id="356" r:id="rId28"/>
    <p:sldId id="270" r:id="rId29"/>
    <p:sldId id="316" r:id="rId30"/>
    <p:sldId id="271" r:id="rId31"/>
    <p:sldId id="317" r:id="rId32"/>
    <p:sldId id="272" r:id="rId33"/>
    <p:sldId id="318" r:id="rId34"/>
    <p:sldId id="273" r:id="rId35"/>
    <p:sldId id="319" r:id="rId36"/>
    <p:sldId id="274" r:id="rId37"/>
    <p:sldId id="320" r:id="rId38"/>
    <p:sldId id="275" r:id="rId39"/>
    <p:sldId id="321" r:id="rId40"/>
    <p:sldId id="276" r:id="rId41"/>
    <p:sldId id="322" r:id="rId42"/>
    <p:sldId id="277" r:id="rId43"/>
    <p:sldId id="323" r:id="rId44"/>
    <p:sldId id="278" r:id="rId45"/>
    <p:sldId id="324" r:id="rId46"/>
    <p:sldId id="279" r:id="rId47"/>
    <p:sldId id="325" r:id="rId48"/>
    <p:sldId id="280" r:id="rId49"/>
    <p:sldId id="326" r:id="rId50"/>
    <p:sldId id="281" r:id="rId51"/>
    <p:sldId id="327" r:id="rId52"/>
    <p:sldId id="282" r:id="rId53"/>
    <p:sldId id="328" r:id="rId54"/>
    <p:sldId id="283" r:id="rId55"/>
    <p:sldId id="329" r:id="rId56"/>
    <p:sldId id="284" r:id="rId57"/>
    <p:sldId id="330" r:id="rId58"/>
    <p:sldId id="285" r:id="rId59"/>
    <p:sldId id="331" r:id="rId60"/>
    <p:sldId id="286" r:id="rId61"/>
    <p:sldId id="332" r:id="rId62"/>
    <p:sldId id="287" r:id="rId63"/>
    <p:sldId id="349" r:id="rId64"/>
    <p:sldId id="288" r:id="rId65"/>
    <p:sldId id="333" r:id="rId66"/>
    <p:sldId id="289" r:id="rId67"/>
    <p:sldId id="334" r:id="rId68"/>
    <p:sldId id="290" r:id="rId69"/>
    <p:sldId id="335" r:id="rId70"/>
    <p:sldId id="291" r:id="rId71"/>
    <p:sldId id="336" r:id="rId72"/>
    <p:sldId id="297" r:id="rId73"/>
    <p:sldId id="342" r:id="rId74"/>
    <p:sldId id="298" r:id="rId75"/>
    <p:sldId id="343" r:id="rId76"/>
    <p:sldId id="299" r:id="rId77"/>
    <p:sldId id="344" r:id="rId78"/>
    <p:sldId id="300" r:id="rId79"/>
    <p:sldId id="345" r:id="rId80"/>
    <p:sldId id="301" r:id="rId81"/>
    <p:sldId id="346" r:id="rId82"/>
    <p:sldId id="302" r:id="rId83"/>
    <p:sldId id="347" r:id="rId84"/>
    <p:sldId id="303" r:id="rId85"/>
    <p:sldId id="350" r:id="rId8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5C2674-1130-40E9-A4CA-98641CED3DC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181369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5C2674-1130-40E9-A4CA-98641CED3DC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3237537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5C2674-1130-40E9-A4CA-98641CED3DC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252462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5C2674-1130-40E9-A4CA-98641CED3DC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401233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5C2674-1130-40E9-A4CA-98641CED3DCF}"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180956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5C2674-1130-40E9-A4CA-98641CED3DC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1376877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5C2674-1130-40E9-A4CA-98641CED3DCF}"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295767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5C2674-1130-40E9-A4CA-98641CED3DCF}"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144326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C2674-1130-40E9-A4CA-98641CED3DCF}"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398299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5C2674-1130-40E9-A4CA-98641CED3DC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248098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5C2674-1130-40E9-A4CA-98641CED3DCF}"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68CE4-E96C-4505-801C-97D51D0667D6}" type="slidenum">
              <a:rPr lang="en-US" smtClean="0"/>
              <a:t>‹#›</a:t>
            </a:fld>
            <a:endParaRPr lang="en-US"/>
          </a:p>
        </p:txBody>
      </p:sp>
    </p:spTree>
    <p:extLst>
      <p:ext uri="{BB962C8B-B14F-4D97-AF65-F5344CB8AC3E}">
        <p14:creationId xmlns:p14="http://schemas.microsoft.com/office/powerpoint/2010/main" val="1031435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C2674-1130-40E9-A4CA-98641CED3DCF}" type="datetimeFigureOut">
              <a:rPr lang="en-US" smtClean="0"/>
              <a:t>12/4/2021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68CE4-E96C-4505-801C-97D51D0667D6}" type="slidenum">
              <a:rPr lang="en-US" smtClean="0"/>
              <a:t>‹#›</a:t>
            </a:fld>
            <a:endParaRPr lang="en-US"/>
          </a:p>
        </p:txBody>
      </p:sp>
    </p:spTree>
    <p:extLst>
      <p:ext uri="{BB962C8B-B14F-4D97-AF65-F5344CB8AC3E}">
        <p14:creationId xmlns:p14="http://schemas.microsoft.com/office/powerpoint/2010/main" val="27594853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85EE02-83C6-4348-91C1-AB9B87836A27}"/>
              </a:ext>
            </a:extLst>
          </p:cNvPr>
          <p:cNvSpPr txBox="1"/>
          <p:nvPr/>
        </p:nvSpPr>
        <p:spPr>
          <a:xfrm>
            <a:off x="3046686" y="3244334"/>
            <a:ext cx="6093372" cy="2215991"/>
          </a:xfrm>
          <a:prstGeom prst="rect">
            <a:avLst/>
          </a:prstGeom>
          <a:noFill/>
        </p:spPr>
        <p:txBody>
          <a:bodyPr wrap="square">
            <a:spAutoFit/>
          </a:bodyPr>
          <a:lstStyle/>
          <a:p>
            <a:pPr algn="r"/>
            <a:r>
              <a:rPr lang="ar-IQ" sz="13800" dirty="0"/>
              <a:t>رای گشتی</a:t>
            </a:r>
            <a:endParaRPr lang="en-US" sz="13800" dirty="0"/>
          </a:p>
        </p:txBody>
      </p:sp>
    </p:spTree>
    <p:extLst>
      <p:ext uri="{BB962C8B-B14F-4D97-AF65-F5344CB8AC3E}">
        <p14:creationId xmlns:p14="http://schemas.microsoft.com/office/powerpoint/2010/main" val="252922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BD1BEC6-185E-4BDA-A074-3E43214034C3}"/>
              </a:ext>
            </a:extLst>
          </p:cNvPr>
          <p:cNvSpPr txBox="1"/>
          <p:nvPr/>
        </p:nvSpPr>
        <p:spPr>
          <a:xfrm>
            <a:off x="1355835" y="2967335"/>
            <a:ext cx="8939048" cy="3477875"/>
          </a:xfrm>
          <a:prstGeom prst="rect">
            <a:avLst/>
          </a:prstGeom>
          <a:noFill/>
        </p:spPr>
        <p:txBody>
          <a:bodyPr wrap="square">
            <a:spAutoFit/>
          </a:bodyPr>
          <a:lstStyle/>
          <a:p>
            <a:pPr algn="r"/>
            <a:r>
              <a:rPr lang="ar-IQ" sz="4400" dirty="0"/>
              <a:t>لە زۆربەی كتێبەكانی زانستی كۆمەڵناسیدا ڕ ای گشتی ) </a:t>
            </a:r>
            <a:r>
              <a:rPr lang="en-US" sz="4400" dirty="0"/>
              <a:t>opinion Public )</a:t>
            </a:r>
            <a:r>
              <a:rPr lang="ar-IQ" sz="4400" dirty="0"/>
              <a:t>بەوە پێناسە كراوە كە بریتیە لە " كۆی گشتی ڕ ای تاكەكانی </a:t>
            </a:r>
            <a:endParaRPr lang="en-US" sz="4400" dirty="0"/>
          </a:p>
          <a:p>
            <a:pPr algn="r"/>
            <a:r>
              <a:rPr lang="ar-IQ" sz="4400" dirty="0"/>
              <a:t>كۆمەڵ گا  بەرامبەر بابەتێك كە كاریگەری هەیە بۆ سەر ژیانیان" .</a:t>
            </a:r>
            <a:endParaRPr lang="en-US" sz="4400" dirty="0"/>
          </a:p>
        </p:txBody>
      </p:sp>
    </p:spTree>
    <p:extLst>
      <p:ext uri="{BB962C8B-B14F-4D97-AF65-F5344CB8AC3E}">
        <p14:creationId xmlns:p14="http://schemas.microsoft.com/office/powerpoint/2010/main" val="170483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7C92C0-D57E-434F-AD29-5A692835B010}"/>
              </a:ext>
            </a:extLst>
          </p:cNvPr>
          <p:cNvSpPr txBox="1"/>
          <p:nvPr/>
        </p:nvSpPr>
        <p:spPr>
          <a:xfrm>
            <a:off x="772510" y="3242122"/>
            <a:ext cx="8367548" cy="3159006"/>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وفي معظم</a:t>
            </a:r>
            <a:r>
              <a:rPr lang="en-US" sz="4400" dirty="0">
                <a:effectLst/>
                <a:latin typeface="Calibri" panose="020F0502020204030204" pitchFamily="34" charset="0"/>
                <a:ea typeface="Calibri" panose="020F0502020204030204" pitchFamily="34" charset="0"/>
                <a:cs typeface="Arial" panose="020B0604020202020204" pitchFamily="34" charset="0"/>
              </a:rPr>
              <a:t> </a:t>
            </a:r>
          </a:p>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كتب علم الاجتماع تم تعريف الراي العام بانه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راي مجموع افراد المجتمع على موضوع يهم الحياة العامة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09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15420F-1805-4553-AEEB-A66A648C2879}"/>
              </a:ext>
            </a:extLst>
          </p:cNvPr>
          <p:cNvSpPr txBox="1"/>
          <p:nvPr/>
        </p:nvSpPr>
        <p:spPr>
          <a:xfrm>
            <a:off x="2096814" y="3244334"/>
            <a:ext cx="9648496" cy="1754326"/>
          </a:xfrm>
          <a:prstGeom prst="rect">
            <a:avLst/>
          </a:prstGeom>
          <a:noFill/>
        </p:spPr>
        <p:txBody>
          <a:bodyPr wrap="square">
            <a:spAutoFit/>
          </a:bodyPr>
          <a:lstStyle/>
          <a:p>
            <a:pPr algn="r"/>
            <a:r>
              <a:rPr lang="ar-IQ" sz="5400" dirty="0"/>
              <a:t>ئالبیگ چەند پێناسەیەكی بۆ ڕ ای گشتی كردووە بریتین لە: </a:t>
            </a:r>
            <a:endParaRPr lang="en-US" sz="5400" dirty="0"/>
          </a:p>
        </p:txBody>
      </p:sp>
    </p:spTree>
    <p:extLst>
      <p:ext uri="{BB962C8B-B14F-4D97-AF65-F5344CB8AC3E}">
        <p14:creationId xmlns:p14="http://schemas.microsoft.com/office/powerpoint/2010/main" val="21236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82A8359-C69B-4D40-B5F9-A441AAA69CD9}"/>
              </a:ext>
            </a:extLst>
          </p:cNvPr>
          <p:cNvSpPr txBox="1"/>
          <p:nvPr/>
        </p:nvSpPr>
        <p:spPr>
          <a:xfrm>
            <a:off x="3046686" y="3242122"/>
            <a:ext cx="6093372" cy="1633139"/>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ئالبيك  قد اعطى عدة تعاريف للراي العام :</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729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FFA55D-B460-43F8-8A01-26E3F26350E8}"/>
              </a:ext>
            </a:extLst>
          </p:cNvPr>
          <p:cNvSpPr txBox="1"/>
          <p:nvPr/>
        </p:nvSpPr>
        <p:spPr>
          <a:xfrm>
            <a:off x="1387366" y="3105835"/>
            <a:ext cx="9585434" cy="3785652"/>
          </a:xfrm>
          <a:prstGeom prst="rect">
            <a:avLst/>
          </a:prstGeom>
          <a:noFill/>
        </p:spPr>
        <p:txBody>
          <a:bodyPr wrap="square">
            <a:spAutoFit/>
          </a:bodyPr>
          <a:lstStyle/>
          <a:p>
            <a:pPr algn="r"/>
            <a:r>
              <a:rPr lang="ar-IQ" sz="6000" dirty="0"/>
              <a:t>ڕ ای گشتی بەرهەمی پرۆسەیەكی كارلێگەری لە نێوان خەڵك بە شێوازی گروپ، بەرامبەر بابەتێكی دیاریكراو كە جێگەی مشتومڕیانە.</a:t>
            </a:r>
            <a:endParaRPr lang="en-US" sz="6000" dirty="0"/>
          </a:p>
        </p:txBody>
      </p:sp>
    </p:spTree>
    <p:extLst>
      <p:ext uri="{BB962C8B-B14F-4D97-AF65-F5344CB8AC3E}">
        <p14:creationId xmlns:p14="http://schemas.microsoft.com/office/powerpoint/2010/main" val="397266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BBFC9F-3B9E-43CD-A558-9B8097E091E3}"/>
              </a:ext>
            </a:extLst>
          </p:cNvPr>
          <p:cNvSpPr txBox="1"/>
          <p:nvPr/>
        </p:nvSpPr>
        <p:spPr>
          <a:xfrm>
            <a:off x="599090" y="3242122"/>
            <a:ext cx="9979572" cy="2714974"/>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الراي العام هي عملية تفاعلية بين مجموعات من الناس . على موضوع معين يكون مكان للنقاش والاهتمام المشترك.</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929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B2E565-85B4-43DA-B927-DCC3666BD8E6}"/>
              </a:ext>
            </a:extLst>
          </p:cNvPr>
          <p:cNvSpPr txBox="1"/>
          <p:nvPr/>
        </p:nvSpPr>
        <p:spPr>
          <a:xfrm>
            <a:off x="1008993" y="3105835"/>
            <a:ext cx="9553903" cy="2585323"/>
          </a:xfrm>
          <a:prstGeom prst="rect">
            <a:avLst/>
          </a:prstGeom>
          <a:noFill/>
        </p:spPr>
        <p:txBody>
          <a:bodyPr wrap="square">
            <a:spAutoFit/>
          </a:bodyPr>
          <a:lstStyle/>
          <a:p>
            <a:pPr algn="r"/>
            <a:r>
              <a:rPr lang="ar-IQ" sz="5400" dirty="0"/>
              <a:t>- ڕ ای گشتی گوزارشتكردنی ئەندامانی جەماوەرە سەبارەت بەو بابەتانەی كە بۆچونیان لەسەر جیاوازە. </a:t>
            </a:r>
            <a:endParaRPr lang="en-US" sz="5400" dirty="0"/>
          </a:p>
        </p:txBody>
      </p:sp>
    </p:spTree>
    <p:extLst>
      <p:ext uri="{BB962C8B-B14F-4D97-AF65-F5344CB8AC3E}">
        <p14:creationId xmlns:p14="http://schemas.microsoft.com/office/powerpoint/2010/main" val="364209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D40C23-F61A-4F96-823E-5545F55F89B2}"/>
              </a:ext>
            </a:extLst>
          </p:cNvPr>
          <p:cNvSpPr txBox="1"/>
          <p:nvPr/>
        </p:nvSpPr>
        <p:spPr>
          <a:xfrm>
            <a:off x="551793" y="3242122"/>
            <a:ext cx="8588265" cy="3006400"/>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الراي العام هو مناقشة موضوع ما  بين الجماهير , يكون الاراء حوله مختلفا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455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EBDAA5-432F-4289-B4FD-B4C26FB3BB43}"/>
              </a:ext>
            </a:extLst>
          </p:cNvPr>
          <p:cNvSpPr txBox="1"/>
          <p:nvPr/>
        </p:nvSpPr>
        <p:spPr>
          <a:xfrm>
            <a:off x="1371601" y="2967335"/>
            <a:ext cx="10089930" cy="3785652"/>
          </a:xfrm>
          <a:prstGeom prst="rect">
            <a:avLst/>
          </a:prstGeom>
          <a:noFill/>
        </p:spPr>
        <p:txBody>
          <a:bodyPr wrap="square">
            <a:spAutoFit/>
          </a:bodyPr>
          <a:lstStyle/>
          <a:p>
            <a:pPr algn="r"/>
            <a:r>
              <a:rPr lang="ar-IQ" sz="4800" dirty="0"/>
              <a:t>پێناسەیەكی تر پێی وایە: " رای گشتی بریتیە لەو باوەڕە هاوبەشەی كە  كۆمەڵێ خەڵك لەسەر رێك دەكەون و تێیدا بەرژەوەندییە هاوبەش و تێڕوانینە هاوبەشەكانیان سەباەرت بە كێشەیەك یان بابەتێك لەبەر چاو دەگرن". </a:t>
            </a:r>
            <a:endParaRPr lang="en-US" sz="4800" dirty="0"/>
          </a:p>
        </p:txBody>
      </p:sp>
    </p:spTree>
    <p:extLst>
      <p:ext uri="{BB962C8B-B14F-4D97-AF65-F5344CB8AC3E}">
        <p14:creationId xmlns:p14="http://schemas.microsoft.com/office/powerpoint/2010/main" val="348201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2C3E17-B454-45D2-8E6B-0B55B65B9FE6}"/>
              </a:ext>
            </a:extLst>
          </p:cNvPr>
          <p:cNvSpPr txBox="1"/>
          <p:nvPr/>
        </p:nvSpPr>
        <p:spPr>
          <a:xfrm>
            <a:off x="1213945" y="3242122"/>
            <a:ext cx="10152993" cy="3056414"/>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هناك تعاريف اخرى وهي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الراي العام هو تلك القناعة التى يجتمع عليها الجماهير ويكون المصالح المشتركة والاراء موحدة  في موضوع معين  يهم الجميع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4181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D1EEB6-DEF6-4E3A-925B-E7C39AFC4C33}"/>
              </a:ext>
            </a:extLst>
          </p:cNvPr>
          <p:cNvSpPr txBox="1"/>
          <p:nvPr/>
        </p:nvSpPr>
        <p:spPr>
          <a:xfrm>
            <a:off x="3046686" y="3242122"/>
            <a:ext cx="6093372" cy="1890389"/>
          </a:xfrm>
          <a:prstGeom prst="rect">
            <a:avLst/>
          </a:prstGeom>
          <a:noFill/>
        </p:spPr>
        <p:txBody>
          <a:bodyPr wrap="square">
            <a:spAutoFit/>
          </a:bodyPr>
          <a:lstStyle/>
          <a:p>
            <a:pPr marL="0" marR="0" algn="r">
              <a:lnSpc>
                <a:spcPct val="107000"/>
              </a:lnSpc>
              <a:spcBef>
                <a:spcPts val="0"/>
              </a:spcBef>
              <a:spcAft>
                <a:spcPts val="800"/>
              </a:spcAft>
            </a:pPr>
            <a:r>
              <a:rPr lang="ar-IQ" sz="11500" dirty="0">
                <a:latin typeface="Calibri" panose="020F0502020204030204" pitchFamily="34" charset="0"/>
                <a:ea typeface="Calibri" panose="020F0502020204030204" pitchFamily="34" charset="0"/>
                <a:cs typeface="Arial" panose="020B0604020202020204" pitchFamily="34" charset="0"/>
              </a:rPr>
              <a:t>الراي  العام</a:t>
            </a:r>
            <a:endParaRPr lang="en-US" sz="115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616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D5E900-AC63-40FE-9887-FC0F42810DD9}"/>
              </a:ext>
            </a:extLst>
          </p:cNvPr>
          <p:cNvSpPr txBox="1"/>
          <p:nvPr/>
        </p:nvSpPr>
        <p:spPr>
          <a:xfrm>
            <a:off x="409903" y="3105835"/>
            <a:ext cx="10531365" cy="3046988"/>
          </a:xfrm>
          <a:prstGeom prst="rect">
            <a:avLst/>
          </a:prstGeom>
          <a:noFill/>
        </p:spPr>
        <p:txBody>
          <a:bodyPr wrap="square">
            <a:spAutoFit/>
          </a:bodyPr>
          <a:lstStyle/>
          <a:p>
            <a:pPr algn="r"/>
            <a:r>
              <a:rPr lang="ar-IQ" sz="4800" dirty="0"/>
              <a:t>ڕ ای گشتی "هێزێكی كۆمەڵایەتی گەورە و پتەوە و خاوەن دەسەڵاتێكی بەهێزە، هەرچەندە هێزی جێبەجێكردنی نییە، بەڵام ناكرێ گوێی لێ نەگیرێت" . </a:t>
            </a:r>
            <a:endParaRPr lang="en-US" sz="4800" dirty="0"/>
          </a:p>
        </p:txBody>
      </p:sp>
    </p:spTree>
    <p:extLst>
      <p:ext uri="{BB962C8B-B14F-4D97-AF65-F5344CB8AC3E}">
        <p14:creationId xmlns:p14="http://schemas.microsoft.com/office/powerpoint/2010/main" val="327406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A6F18F-179C-47B9-8158-3A6550CC8AC7}"/>
              </a:ext>
            </a:extLst>
          </p:cNvPr>
          <p:cNvSpPr txBox="1"/>
          <p:nvPr/>
        </p:nvSpPr>
        <p:spPr>
          <a:xfrm>
            <a:off x="1056291" y="3242122"/>
            <a:ext cx="10011102" cy="2714974"/>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الراي العام هي قوة اجتماعية  كبيرة ولها سلطة قوية  بالرغم من عدم وجود قوة لديها للتنفيذ.. لكن لا يمكن تجاوزها او تجاهلها .</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504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203C58-9681-44FD-8BDB-2C9B02BF6F7E}"/>
              </a:ext>
            </a:extLst>
          </p:cNvPr>
          <p:cNvSpPr txBox="1"/>
          <p:nvPr/>
        </p:nvSpPr>
        <p:spPr>
          <a:xfrm>
            <a:off x="1529255" y="3105835"/>
            <a:ext cx="9569669" cy="2123658"/>
          </a:xfrm>
          <a:prstGeom prst="rect">
            <a:avLst/>
          </a:prstGeom>
          <a:noFill/>
        </p:spPr>
        <p:txBody>
          <a:bodyPr wrap="square">
            <a:spAutoFit/>
          </a:bodyPr>
          <a:lstStyle/>
          <a:p>
            <a:pPr algn="r"/>
            <a:r>
              <a:rPr lang="ar-IQ" sz="4400" dirty="0"/>
              <a:t>جان جاك ڕ ۆسۆ: پێیوایە: " ڕای گشتی بریتیە لە خواست وهیوای ئەندامانی كۆمەڵەیەك كە بە شێوازی دەستە وكۆمەڵ لە لایەن تاكەكانەوە دەردەبردرێ ". </a:t>
            </a:r>
            <a:endParaRPr lang="en-US" sz="4400" dirty="0"/>
          </a:p>
        </p:txBody>
      </p:sp>
    </p:spTree>
    <p:extLst>
      <p:ext uri="{BB962C8B-B14F-4D97-AF65-F5344CB8AC3E}">
        <p14:creationId xmlns:p14="http://schemas.microsoft.com/office/powerpoint/2010/main" val="315137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23DEFA-7197-435D-BFB6-F41001D20D5B}"/>
              </a:ext>
            </a:extLst>
          </p:cNvPr>
          <p:cNvSpPr txBox="1"/>
          <p:nvPr/>
        </p:nvSpPr>
        <p:spPr>
          <a:xfrm>
            <a:off x="709447" y="3242122"/>
            <a:ext cx="10562897" cy="2331920"/>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جان جاك روسو :</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ان الراي العام هو مطلب وامل الجماهير , والتي  يعبر عنها من خلال المؤسسات او الافراد</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028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BAE4A2-6183-4F89-82AB-4CAFDB13304A}"/>
              </a:ext>
            </a:extLst>
          </p:cNvPr>
          <p:cNvSpPr txBox="1"/>
          <p:nvPr/>
        </p:nvSpPr>
        <p:spPr>
          <a:xfrm>
            <a:off x="630621" y="2828836"/>
            <a:ext cx="11177751" cy="4154984"/>
          </a:xfrm>
          <a:prstGeom prst="rect">
            <a:avLst/>
          </a:prstGeom>
          <a:noFill/>
        </p:spPr>
        <p:txBody>
          <a:bodyPr wrap="square">
            <a:spAutoFit/>
          </a:bodyPr>
          <a:lstStyle/>
          <a:p>
            <a:pPr algn="r"/>
            <a:r>
              <a:rPr lang="ar-IQ" sz="4400" dirty="0"/>
              <a:t>ئەحمەد ئەبو زەید دەڵێت : " ڕای گشتی بۆچوونی زۆرینەی تاكەكانی كۆمەڵانی خەڵكە  كە   ڕ ا  و بۆچوونێكی دیكە ناتوانێت كۆنترۆڵی بكات، ڕای گشتی لە كاتێكی دیاریكراو بەرامبەر ڕ ووداوێك دروست دەبێت كە  ڕ استەوخۆ پەیوەندی بە كۆمەڵانی خەڵكەوە هەیە و بووەتە مایە ی و تووێژ كردن لەسەری " .</a:t>
            </a:r>
            <a:endParaRPr lang="en-US" sz="4400" dirty="0"/>
          </a:p>
        </p:txBody>
      </p:sp>
    </p:spTree>
    <p:extLst>
      <p:ext uri="{BB962C8B-B14F-4D97-AF65-F5344CB8AC3E}">
        <p14:creationId xmlns:p14="http://schemas.microsoft.com/office/powerpoint/2010/main" val="372271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F5445-0BF7-413F-8C17-08A5D7AF5FD4}"/>
              </a:ext>
            </a:extLst>
          </p:cNvPr>
          <p:cNvSpPr txBox="1"/>
          <p:nvPr/>
        </p:nvSpPr>
        <p:spPr>
          <a:xfrm>
            <a:off x="1024759" y="3242122"/>
            <a:ext cx="10231820" cy="3454920"/>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احمد ابو زيد:</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هو نظرة او اراء مجموعة من الناس من افراد المجتمع , بحيث  لا تستطيع الاراء الاخرى السيطرة عليها .ان الراي العام  وفي  وقت محدد يتشكل  بوجود مشكلة معينة  والتى لها تاثير مباشر على حياة الناس .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770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DBC1C11-4D37-4FE5-8255-9542D61C1208}"/>
              </a:ext>
            </a:extLst>
          </p:cNvPr>
          <p:cNvSpPr txBox="1"/>
          <p:nvPr/>
        </p:nvSpPr>
        <p:spPr>
          <a:xfrm>
            <a:off x="1734207" y="3059668"/>
            <a:ext cx="7736927" cy="923330"/>
          </a:xfrm>
          <a:prstGeom prst="rect">
            <a:avLst/>
          </a:prstGeom>
          <a:noFill/>
        </p:spPr>
        <p:txBody>
          <a:bodyPr wrap="square">
            <a:spAutoFit/>
          </a:bodyPr>
          <a:lstStyle/>
          <a:p>
            <a:pPr algn="r"/>
            <a:r>
              <a:rPr lang="ar-IQ" sz="5400" dirty="0"/>
              <a:t>تايبةتمةنديكاني  راي كشتي </a:t>
            </a:r>
            <a:endParaRPr lang="en-US" sz="5400" dirty="0"/>
          </a:p>
        </p:txBody>
      </p:sp>
    </p:spTree>
    <p:extLst>
      <p:ext uri="{BB962C8B-B14F-4D97-AF65-F5344CB8AC3E}">
        <p14:creationId xmlns:p14="http://schemas.microsoft.com/office/powerpoint/2010/main" val="152268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942502-43D4-4AB7-BA98-13ECBBE8A050}"/>
              </a:ext>
            </a:extLst>
          </p:cNvPr>
          <p:cNvSpPr txBox="1"/>
          <p:nvPr/>
        </p:nvSpPr>
        <p:spPr>
          <a:xfrm>
            <a:off x="1734207" y="3242122"/>
            <a:ext cx="7405851" cy="1124282"/>
          </a:xfrm>
          <a:prstGeom prst="rect">
            <a:avLst/>
          </a:prstGeom>
          <a:noFill/>
        </p:spPr>
        <p:txBody>
          <a:bodyPr wrap="square">
            <a:spAutoFit/>
          </a:bodyPr>
          <a:lstStyle/>
          <a:p>
            <a:pPr marL="0" marR="0" algn="r">
              <a:lnSpc>
                <a:spcPct val="107000"/>
              </a:lnSpc>
              <a:spcBef>
                <a:spcPts val="0"/>
              </a:spcBef>
              <a:spcAft>
                <a:spcPts val="800"/>
              </a:spcAft>
            </a:pPr>
            <a:r>
              <a:rPr lang="ar-IQ" sz="6600" dirty="0">
                <a:effectLst/>
                <a:latin typeface="Calibri" panose="020F0502020204030204" pitchFamily="34" charset="0"/>
                <a:ea typeface="Calibri" panose="020F0502020204030204" pitchFamily="34" charset="0"/>
                <a:cs typeface="Arial" panose="020B0604020202020204" pitchFamily="34" charset="0"/>
              </a:rPr>
              <a:t>خصائص  الراي العام </a:t>
            </a:r>
            <a:endParaRPr lang="en-US" sz="6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319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C439F6-DCEC-4D70-9A2A-0C2C600EE7F2}"/>
              </a:ext>
            </a:extLst>
          </p:cNvPr>
          <p:cNvSpPr txBox="1"/>
          <p:nvPr/>
        </p:nvSpPr>
        <p:spPr>
          <a:xfrm>
            <a:off x="1340069" y="3105835"/>
            <a:ext cx="9853447" cy="3416320"/>
          </a:xfrm>
          <a:prstGeom prst="rect">
            <a:avLst/>
          </a:prstGeom>
          <a:noFill/>
        </p:spPr>
        <p:txBody>
          <a:bodyPr wrap="square">
            <a:spAutoFit/>
          </a:bodyPr>
          <a:lstStyle/>
          <a:p>
            <a:pPr algn="r"/>
            <a:r>
              <a:rPr lang="ar-IQ" sz="5400" dirty="0"/>
              <a:t>"ژودێت لازار " كە پسپۆرێكی زانستی پەیوەندییەكانی فەرەنسایە لە كتێبی ) ڕای گشتی( دا تایبەتمەندیەكانی ڕای گشتی لە حەوت خاڵدا چڕكردوەتەوە: </a:t>
            </a:r>
            <a:endParaRPr lang="en-US" sz="5400" dirty="0"/>
          </a:p>
        </p:txBody>
      </p:sp>
    </p:spTree>
    <p:extLst>
      <p:ext uri="{BB962C8B-B14F-4D97-AF65-F5344CB8AC3E}">
        <p14:creationId xmlns:p14="http://schemas.microsoft.com/office/powerpoint/2010/main" val="130162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5B5A28-3EFD-4F33-A498-F3319736AFB6}"/>
              </a:ext>
            </a:extLst>
          </p:cNvPr>
          <p:cNvSpPr txBox="1"/>
          <p:nvPr/>
        </p:nvSpPr>
        <p:spPr>
          <a:xfrm>
            <a:off x="930166" y="3242121"/>
            <a:ext cx="8212520" cy="2018438"/>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زوديت لازار يعطي  الخصائص التالية للراي العام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368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215F57-8813-4357-9BAC-B56BFDFBD617}"/>
              </a:ext>
            </a:extLst>
          </p:cNvPr>
          <p:cNvSpPr txBox="1"/>
          <p:nvPr/>
        </p:nvSpPr>
        <p:spPr>
          <a:xfrm>
            <a:off x="3046685" y="3242122"/>
            <a:ext cx="8020707" cy="1036438"/>
          </a:xfrm>
          <a:prstGeom prst="rect">
            <a:avLst/>
          </a:prstGeom>
          <a:noFill/>
        </p:spPr>
        <p:txBody>
          <a:bodyPr wrap="square">
            <a:spAutoFit/>
          </a:bodyPr>
          <a:lstStyle/>
          <a:p>
            <a:pPr marL="0" marR="0">
              <a:lnSpc>
                <a:spcPct val="107000"/>
              </a:lnSpc>
              <a:spcBef>
                <a:spcPts val="0"/>
              </a:spcBef>
              <a:spcAft>
                <a:spcPts val="800"/>
              </a:spcAft>
            </a:pPr>
            <a:r>
              <a:rPr lang="en-US" sz="6000" dirty="0">
                <a:latin typeface="Calibri" panose="020F0502020204030204" pitchFamily="34" charset="0"/>
                <a:ea typeface="Calibri" panose="020F0502020204030204" pitchFamily="34" charset="0"/>
                <a:cs typeface="Arial" panose="020B0604020202020204" pitchFamily="34" charset="0"/>
              </a:rPr>
              <a:t>PENASEY RAYI  GISHTI</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508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98FC4D-9C31-4079-8557-DF333FBA0084}"/>
              </a:ext>
            </a:extLst>
          </p:cNvPr>
          <p:cNvSpPr txBox="1"/>
          <p:nvPr/>
        </p:nvSpPr>
        <p:spPr>
          <a:xfrm>
            <a:off x="1150883" y="3105835"/>
            <a:ext cx="10515599" cy="3046988"/>
          </a:xfrm>
          <a:prstGeom prst="rect">
            <a:avLst/>
          </a:prstGeom>
          <a:noFill/>
        </p:spPr>
        <p:txBody>
          <a:bodyPr wrap="square">
            <a:spAutoFit/>
          </a:bodyPr>
          <a:lstStyle/>
          <a:p>
            <a:pPr algn="r"/>
            <a:r>
              <a:rPr lang="ar-IQ" sz="4800" dirty="0"/>
              <a:t>1--ڕای گشتی بریتیة لەو ڕ ەفتارانەی  كە لە لایەن ژمارەیەكی زۆری خەڵكەوە ئەنجام دەدرێت.</a:t>
            </a:r>
          </a:p>
          <a:p>
            <a:pPr algn="r"/>
            <a:r>
              <a:rPr lang="ar-IQ" sz="4800" dirty="0"/>
              <a:t> ٢ -بابەتێك لەخۆ دەگرێت پەیوەستە بەهەموو خەڵكەوە. </a:t>
            </a:r>
            <a:endParaRPr lang="en-US" sz="4800" dirty="0"/>
          </a:p>
        </p:txBody>
      </p:sp>
    </p:spTree>
    <p:extLst>
      <p:ext uri="{BB962C8B-B14F-4D97-AF65-F5344CB8AC3E}">
        <p14:creationId xmlns:p14="http://schemas.microsoft.com/office/powerpoint/2010/main" val="103176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A0B5E9-853A-4E22-B4A0-0537681CCA8D}"/>
              </a:ext>
            </a:extLst>
          </p:cNvPr>
          <p:cNvSpPr txBox="1"/>
          <p:nvPr/>
        </p:nvSpPr>
        <p:spPr>
          <a:xfrm>
            <a:off x="882869" y="3242122"/>
            <a:ext cx="10752083" cy="2902846"/>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1--الراي العام هو  السلوك العام الذي يعبر  عنه عدد كبير من الجماهير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2-يتكون الراي حول موضوع يهم الجميع .</a:t>
            </a:r>
            <a:r>
              <a:rPr lang="ar-IQ" sz="4000" dirty="0">
                <a:effectLst/>
                <a:latin typeface="Calibri" panose="020F0502020204030204" pitchFamily="34" charset="0"/>
                <a:ea typeface="Calibri" panose="020F0502020204030204" pitchFamily="34" charset="0"/>
                <a:cs typeface="Arial" panose="020B0604020202020204" pitchFamily="34" charset="0"/>
              </a:rPr>
              <a:t>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7364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875E20-2BC9-4F75-AEAA-A5403730852F}"/>
              </a:ext>
            </a:extLst>
          </p:cNvPr>
          <p:cNvSpPr txBox="1"/>
          <p:nvPr/>
        </p:nvSpPr>
        <p:spPr>
          <a:xfrm>
            <a:off x="930166" y="3105835"/>
            <a:ext cx="10026868" cy="3046988"/>
          </a:xfrm>
          <a:prstGeom prst="rect">
            <a:avLst/>
          </a:prstGeom>
          <a:noFill/>
        </p:spPr>
        <p:txBody>
          <a:bodyPr wrap="square">
            <a:spAutoFit/>
          </a:bodyPr>
          <a:lstStyle/>
          <a:p>
            <a:pPr algn="r"/>
            <a:r>
              <a:rPr lang="ar-IQ" sz="4800" dirty="0"/>
              <a:t>3--بابەتەكە كەبۆ هەموو خەڵكە جێگەی گرنگە پێدانە.</a:t>
            </a:r>
          </a:p>
          <a:p>
            <a:pPr algn="r"/>
            <a:r>
              <a:rPr lang="ar-IQ" sz="4800" dirty="0"/>
              <a:t> ٤ -ڕای گشتی هەردەم نیەتی بەشداری كردنی لەگەڵدایە. </a:t>
            </a:r>
            <a:endParaRPr lang="en-US" sz="4800" dirty="0"/>
          </a:p>
        </p:txBody>
      </p:sp>
    </p:spTree>
    <p:extLst>
      <p:ext uri="{BB962C8B-B14F-4D97-AF65-F5344CB8AC3E}">
        <p14:creationId xmlns:p14="http://schemas.microsoft.com/office/powerpoint/2010/main" val="344900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8F6D4D-025C-43E4-9B6F-BC378960FF38}"/>
              </a:ext>
            </a:extLst>
          </p:cNvPr>
          <p:cNvSpPr txBox="1"/>
          <p:nvPr/>
        </p:nvSpPr>
        <p:spPr>
          <a:xfrm>
            <a:off x="1340069" y="3242122"/>
            <a:ext cx="9585433" cy="300543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3—يتكون الراي العام  حول موضوع  يهتم به الجميع .</a:t>
            </a:r>
          </a:p>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4-وللراي العام هناك دائما يوجد فيه الشعور بالمشاركة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78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2B321B-0794-4C41-9869-F6D0C871C176}"/>
              </a:ext>
            </a:extLst>
          </p:cNvPr>
          <p:cNvSpPr txBox="1"/>
          <p:nvPr/>
        </p:nvSpPr>
        <p:spPr>
          <a:xfrm>
            <a:off x="898635" y="2967335"/>
            <a:ext cx="10815144" cy="3785652"/>
          </a:xfrm>
          <a:prstGeom prst="rect">
            <a:avLst/>
          </a:prstGeom>
          <a:noFill/>
        </p:spPr>
        <p:txBody>
          <a:bodyPr wrap="square">
            <a:spAutoFit/>
          </a:bodyPr>
          <a:lstStyle/>
          <a:p>
            <a:pPr algn="r"/>
            <a:r>
              <a:rPr lang="ar-IQ" sz="4800" dirty="0"/>
              <a:t>5--ئەم ڕ ەفتارە هاوبەشانە هێندە گوڕوتینیان تێدایە بگەنە مەبەستەكانیان.</a:t>
            </a:r>
          </a:p>
          <a:p>
            <a:pPr algn="r"/>
            <a:r>
              <a:rPr lang="ar-IQ" sz="4800" dirty="0"/>
              <a:t> ٦ -ڕای گشتی بەچەندین ڕ ێگەی جیاجیای كۆمەڵایەتی سیاسی و ئابووری ...هتد دەردەبڕدرێت.</a:t>
            </a:r>
          </a:p>
          <a:p>
            <a:pPr algn="r"/>
            <a:r>
              <a:rPr lang="ar-IQ" sz="4800" dirty="0"/>
              <a:t> ٧ -ڕای گشتی پێكهاتەیەكی كۆمەڵایەتية .</a:t>
            </a:r>
            <a:endParaRPr lang="en-US" sz="4800" dirty="0"/>
          </a:p>
        </p:txBody>
      </p:sp>
    </p:spTree>
    <p:extLst>
      <p:ext uri="{BB962C8B-B14F-4D97-AF65-F5344CB8AC3E}">
        <p14:creationId xmlns:p14="http://schemas.microsoft.com/office/powerpoint/2010/main" val="396220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6215F4-AD39-4076-9386-963D5008BE69}"/>
              </a:ext>
            </a:extLst>
          </p:cNvPr>
          <p:cNvSpPr txBox="1"/>
          <p:nvPr/>
        </p:nvSpPr>
        <p:spPr>
          <a:xfrm>
            <a:off x="1087821" y="3242122"/>
            <a:ext cx="10578661" cy="3930563"/>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5- الراي العام عبارة عن رغبة كبيرة مقنعة بانهم سيحصلون على  مطاليبهم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6-الراي العام يتم التعبير عنها لمواضيع مختلفة منها حياتية واخرى سياسية واجتماعية ....الخ</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7-الراي العام هى مكون اجتماعي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586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E46257-D213-4B92-BF4E-8D5B5D94EBCA}"/>
              </a:ext>
            </a:extLst>
          </p:cNvPr>
          <p:cNvSpPr txBox="1"/>
          <p:nvPr/>
        </p:nvSpPr>
        <p:spPr>
          <a:xfrm>
            <a:off x="3046685" y="3105835"/>
            <a:ext cx="8493673" cy="3416320"/>
          </a:xfrm>
          <a:prstGeom prst="rect">
            <a:avLst/>
          </a:prstGeom>
          <a:noFill/>
        </p:spPr>
        <p:txBody>
          <a:bodyPr wrap="square">
            <a:spAutoFit/>
          </a:bodyPr>
          <a:lstStyle/>
          <a:p>
            <a:pPr algn="r"/>
            <a:r>
              <a:rPr lang="ar-IQ" sz="5400" dirty="0"/>
              <a:t>هۆكارەكانی گرنگی پێدان بە ڕای گشتی سەرەكی ترین هۆكارەكانی گرنگی پێدان بە ڕای گشتی بریتین لە: </a:t>
            </a:r>
            <a:endParaRPr lang="en-US" sz="5400" dirty="0"/>
          </a:p>
        </p:txBody>
      </p:sp>
    </p:spTree>
    <p:extLst>
      <p:ext uri="{BB962C8B-B14F-4D97-AF65-F5344CB8AC3E}">
        <p14:creationId xmlns:p14="http://schemas.microsoft.com/office/powerpoint/2010/main" val="400778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377814-6F22-4438-86BE-473670C731B5}"/>
              </a:ext>
            </a:extLst>
          </p:cNvPr>
          <p:cNvSpPr txBox="1"/>
          <p:nvPr/>
        </p:nvSpPr>
        <p:spPr>
          <a:xfrm>
            <a:off x="1245476" y="3242122"/>
            <a:ext cx="9711558" cy="717761"/>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اسباب اعطاء اهمية كبيرة للراي العام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1568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2790AC-E284-4C96-B08A-0D8426193997}"/>
              </a:ext>
            </a:extLst>
          </p:cNvPr>
          <p:cNvSpPr txBox="1"/>
          <p:nvPr/>
        </p:nvSpPr>
        <p:spPr>
          <a:xfrm>
            <a:off x="488731" y="2413338"/>
            <a:ext cx="10783613" cy="3785652"/>
          </a:xfrm>
          <a:prstGeom prst="rect">
            <a:avLst/>
          </a:prstGeom>
          <a:noFill/>
        </p:spPr>
        <p:txBody>
          <a:bodyPr wrap="square">
            <a:spAutoFit/>
          </a:bodyPr>
          <a:lstStyle/>
          <a:p>
            <a:pPr algn="r"/>
            <a:r>
              <a:rPr lang="ar-IQ" sz="4800" dirty="0"/>
              <a:t>١ -پەرەسەندنی دیموكراسی:</a:t>
            </a:r>
          </a:p>
          <a:p>
            <a:pPr algn="r"/>
            <a:r>
              <a:rPr lang="ar-IQ" sz="4800" dirty="0"/>
              <a:t> لەپاش هەرەس هێنانی بلۆكی ڕ ۆژهەڵات وسەركەوتنی لیبرالیزمی دیموكراتی ومەسەلەی دیموكراسیەت ومافی مرۆڤ وكۆمەڵەی مەدەنی بونەتە خواستی سەرەكی زۆربەی گەلان. </a:t>
            </a:r>
            <a:endParaRPr lang="en-US" sz="4800" dirty="0"/>
          </a:p>
        </p:txBody>
      </p:sp>
    </p:spTree>
    <p:extLst>
      <p:ext uri="{BB962C8B-B14F-4D97-AF65-F5344CB8AC3E}">
        <p14:creationId xmlns:p14="http://schemas.microsoft.com/office/powerpoint/2010/main" val="341401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F8BF36-03D2-4420-BAE1-D99BA038FCEB}"/>
              </a:ext>
            </a:extLst>
          </p:cNvPr>
          <p:cNvSpPr txBox="1"/>
          <p:nvPr/>
        </p:nvSpPr>
        <p:spPr>
          <a:xfrm>
            <a:off x="1182415" y="3242122"/>
            <a:ext cx="10484068" cy="356148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اولا: التطور الديمقراطي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بعد انهيار المجتمع ااشتراكي الشرقي  وتفوق او نجاح الليبرالية الديمقراطي  واصبحت مسالة الحياة الديمقراطية وحقوق الانسان  والمجتمع المدني احد اهم مطالب شعوب العالم .</a:t>
            </a: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972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3C7F54-DE0C-4B5C-9486-E619BDC68E1A}"/>
              </a:ext>
            </a:extLst>
          </p:cNvPr>
          <p:cNvSpPr txBox="1"/>
          <p:nvPr/>
        </p:nvSpPr>
        <p:spPr>
          <a:xfrm>
            <a:off x="3046686" y="3242122"/>
            <a:ext cx="6093372" cy="1218090"/>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تعريف الراي العام </a:t>
            </a:r>
            <a:endParaRPr lang="en-US"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2824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C24885-1E5F-480D-9DBD-097CC811C770}"/>
              </a:ext>
            </a:extLst>
          </p:cNvPr>
          <p:cNvSpPr txBox="1"/>
          <p:nvPr/>
        </p:nvSpPr>
        <p:spPr>
          <a:xfrm>
            <a:off x="504497" y="2551837"/>
            <a:ext cx="11035861" cy="4401205"/>
          </a:xfrm>
          <a:prstGeom prst="rect">
            <a:avLst/>
          </a:prstGeom>
          <a:noFill/>
        </p:spPr>
        <p:txBody>
          <a:bodyPr wrap="square">
            <a:spAutoFit/>
          </a:bodyPr>
          <a:lstStyle/>
          <a:p>
            <a:pPr algn="r"/>
            <a:r>
              <a:rPr lang="ar-IQ" sz="4000" dirty="0"/>
              <a:t>٢ -ئاسان كاری پەروەردە و فێركردن: </a:t>
            </a:r>
          </a:p>
          <a:p>
            <a:pPr algn="r"/>
            <a:r>
              <a:rPr lang="ar-IQ" sz="4000" dirty="0"/>
              <a:t>ئەگەر جاران تەنیا منداڵانی چینی سە رمایەدار و خانەدانەكان توانای بەردەوام بوونی خوێندیان هەبوو، ئەوا لەم سەردەمەدا خەڵ ک بەگشتی دەتوانن درێژە بە خوێندن بدەن. بوونی كۆمەڵگایەكی خوێندەوار و هۆشیار، ئاستی ئومێد و خواست و پێشبینیةكانی ئەندامانی بەرز دەكاتەوە، بەهۆی زۆری  ڕ ێژەی خوێنەوارانە و تاكەكانی كۆمەڵگا ئامادەیی زیاتریان تێدایە بۆ كاری هاوبەش. </a:t>
            </a:r>
            <a:endParaRPr lang="en-US" sz="4000" dirty="0"/>
          </a:p>
        </p:txBody>
      </p:sp>
    </p:spTree>
    <p:extLst>
      <p:ext uri="{BB962C8B-B14F-4D97-AF65-F5344CB8AC3E}">
        <p14:creationId xmlns:p14="http://schemas.microsoft.com/office/powerpoint/2010/main" val="4265759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493A74-B839-47AE-876C-4C141A06EA5C}"/>
              </a:ext>
            </a:extLst>
          </p:cNvPr>
          <p:cNvSpPr txBox="1"/>
          <p:nvPr/>
        </p:nvSpPr>
        <p:spPr>
          <a:xfrm>
            <a:off x="867103" y="3242122"/>
            <a:ext cx="10625959" cy="3827971"/>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ثانيا : سهولة التحصيل العلمي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اذا كان في الماضي فقط ابناء الاغنياء كان بمستطاعهم الحصول على التحصيل العلمي الان اصبح بمقدور كل الطبقات الحصول على التعليم المجاني والجيد .ان المجتمع المتعلم له ميزات انه يستطيع ان يتفهم هموم المجتمع ويكون لهم قدرة التعايش  والعمل المشترك .</a:t>
            </a: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7227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FC4CA0-B719-4219-A3B5-54B86B044D8A}"/>
              </a:ext>
            </a:extLst>
          </p:cNvPr>
          <p:cNvSpPr txBox="1"/>
          <p:nvPr/>
        </p:nvSpPr>
        <p:spPr>
          <a:xfrm>
            <a:off x="1592317" y="3105835"/>
            <a:ext cx="9080937" cy="3046988"/>
          </a:xfrm>
          <a:prstGeom prst="rect">
            <a:avLst/>
          </a:prstGeom>
          <a:noFill/>
        </p:spPr>
        <p:txBody>
          <a:bodyPr wrap="square">
            <a:spAutoFit/>
          </a:bodyPr>
          <a:lstStyle/>
          <a:p>
            <a:pPr algn="r"/>
            <a:r>
              <a:rPr lang="ar-IQ" sz="4800" dirty="0"/>
              <a:t>3 -ئاستی پەیوەند ی بەستن: </a:t>
            </a:r>
          </a:p>
          <a:p>
            <a:pPr algn="r"/>
            <a:r>
              <a:rPr lang="ar-IQ" sz="4800" dirty="0"/>
              <a:t>بەهۆی پەرەسەندنی تەكنەلۆژیاوە، مرۆڤەكان زۆر بەخێرای و لەهەر كوێیەك بن دەتوانن بەیەكە و پەیوەندی ببەستن. </a:t>
            </a:r>
            <a:endParaRPr lang="en-US" sz="4800" dirty="0"/>
          </a:p>
        </p:txBody>
      </p:sp>
    </p:spTree>
    <p:extLst>
      <p:ext uri="{BB962C8B-B14F-4D97-AF65-F5344CB8AC3E}">
        <p14:creationId xmlns:p14="http://schemas.microsoft.com/office/powerpoint/2010/main" val="366887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4C1D5D-0843-433B-8F3D-1EC38D3F9D5A}"/>
              </a:ext>
            </a:extLst>
          </p:cNvPr>
          <p:cNvSpPr txBox="1"/>
          <p:nvPr/>
        </p:nvSpPr>
        <p:spPr>
          <a:xfrm>
            <a:off x="867103" y="3242122"/>
            <a:ext cx="10578663" cy="3930563"/>
          </a:xfrm>
          <a:prstGeom prst="rect">
            <a:avLst/>
          </a:prstGeom>
          <a:noFill/>
        </p:spPr>
        <p:txBody>
          <a:bodyPr wrap="square">
            <a:spAutoFit/>
          </a:bodyPr>
          <a:lstStyle/>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ثالثا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مستوى التواصل والاتصال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نظرا لتطور وسائل التواصل الاجتماعي  اصبح بمقدور الانسان ان يتواصل بسرعة وبغض النظر عن مكان تواجده ان يتواصل مع من يريد مهما كان بعيدا عنه .</a:t>
            </a: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33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A4F9D6-1D06-4404-85B1-680686590EA6}"/>
              </a:ext>
            </a:extLst>
          </p:cNvPr>
          <p:cNvSpPr txBox="1"/>
          <p:nvPr/>
        </p:nvSpPr>
        <p:spPr>
          <a:xfrm>
            <a:off x="1371600" y="2967335"/>
            <a:ext cx="10039350" cy="3785652"/>
          </a:xfrm>
          <a:prstGeom prst="rect">
            <a:avLst/>
          </a:prstGeom>
          <a:noFill/>
        </p:spPr>
        <p:txBody>
          <a:bodyPr wrap="square">
            <a:spAutoFit/>
          </a:bodyPr>
          <a:lstStyle/>
          <a:p>
            <a:pPr algn="r"/>
            <a:r>
              <a:rPr lang="ar-IQ" sz="4800" dirty="0"/>
              <a:t>٤ -گۆڕانی ئابووری: </a:t>
            </a:r>
          </a:p>
          <a:p>
            <a:pPr algn="r"/>
            <a:r>
              <a:rPr lang="ar-IQ" sz="4800" dirty="0"/>
              <a:t>هۆكارێكی ترە بۆ پەرەسەندنی گرنگی پەیداكردنی ڕای گشتییە، چونكە لەكاتی باری ئابووری باشدا مرۆڤ دەتوانێت بەشدارییەكی چالاكانە ب كات لە پرسە و بابەتە گشتيەكاندا.</a:t>
            </a:r>
            <a:endParaRPr lang="en-US" sz="4800" dirty="0"/>
          </a:p>
        </p:txBody>
      </p:sp>
    </p:spTree>
    <p:extLst>
      <p:ext uri="{BB962C8B-B14F-4D97-AF65-F5344CB8AC3E}">
        <p14:creationId xmlns:p14="http://schemas.microsoft.com/office/powerpoint/2010/main" val="150584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DF7F5D-6ED2-4082-AF82-5C4CA96964FA}"/>
              </a:ext>
            </a:extLst>
          </p:cNvPr>
          <p:cNvSpPr txBox="1"/>
          <p:nvPr/>
        </p:nvSpPr>
        <p:spPr>
          <a:xfrm>
            <a:off x="662153" y="3242122"/>
            <a:ext cx="10342178" cy="2902846"/>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رابعا :التغيير الاقتصادي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في اوقات الازدهار الاقتصادي  يمكن للمواطنين ان يشارك بنشاط في في مسائل والمواضيع العامة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B522C1-E552-4B11-B834-45A8B29373F6}"/>
              </a:ext>
            </a:extLst>
          </p:cNvPr>
          <p:cNvSpPr txBox="1"/>
          <p:nvPr/>
        </p:nvSpPr>
        <p:spPr>
          <a:xfrm>
            <a:off x="1409700" y="2967335"/>
            <a:ext cx="10782300" cy="3416320"/>
          </a:xfrm>
          <a:prstGeom prst="rect">
            <a:avLst/>
          </a:prstGeom>
          <a:noFill/>
        </p:spPr>
        <p:txBody>
          <a:bodyPr wrap="square">
            <a:spAutoFit/>
          </a:bodyPr>
          <a:lstStyle/>
          <a:p>
            <a:pPr algn="r"/>
            <a:r>
              <a:rPr lang="ar-IQ" sz="5400" dirty="0"/>
              <a:t>٥ -گرنگی پێدانی حكومەتەكان: </a:t>
            </a:r>
          </a:p>
          <a:p>
            <a:pPr algn="r"/>
            <a:r>
              <a:rPr lang="ar-IQ" sz="5400" dirty="0"/>
              <a:t>حكومەتە دیموكراتەكان مەبەستیانە ڕای گشتی هاوڵاتیانی خۆیان بزانن، تاوەكو لە ڕ ێگەیەوە هەنگاو بۆ پرسە پەیوەندیدارەكان بنێن.</a:t>
            </a:r>
            <a:endParaRPr lang="en-US" sz="5400" dirty="0"/>
          </a:p>
        </p:txBody>
      </p:sp>
    </p:spTree>
    <p:extLst>
      <p:ext uri="{BB962C8B-B14F-4D97-AF65-F5344CB8AC3E}">
        <p14:creationId xmlns:p14="http://schemas.microsoft.com/office/powerpoint/2010/main" val="381242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FC99B5-A9EA-47D6-A502-4C5527689C1B}"/>
              </a:ext>
            </a:extLst>
          </p:cNvPr>
          <p:cNvSpPr txBox="1"/>
          <p:nvPr/>
        </p:nvSpPr>
        <p:spPr>
          <a:xfrm>
            <a:off x="1576553" y="3242122"/>
            <a:ext cx="9112468" cy="3557512"/>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خامسا :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اهتمام الحكومات :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يكون للحكومات الديمقراطية  مصلحة في معرفة اهتمامات جماهيرهم  حتى يستطيعو حل المسائل ذات الاهتمام العام</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314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11D6E5-DA14-4213-AA21-926FE8C0534D}"/>
              </a:ext>
            </a:extLst>
          </p:cNvPr>
          <p:cNvSpPr txBox="1"/>
          <p:nvPr/>
        </p:nvSpPr>
        <p:spPr>
          <a:xfrm>
            <a:off x="1466850" y="2967335"/>
            <a:ext cx="9982200" cy="3785652"/>
          </a:xfrm>
          <a:prstGeom prst="rect">
            <a:avLst/>
          </a:prstGeom>
          <a:noFill/>
        </p:spPr>
        <p:txBody>
          <a:bodyPr wrap="square">
            <a:spAutoFit/>
          </a:bodyPr>
          <a:lstStyle/>
          <a:p>
            <a:pPr algn="r"/>
            <a:r>
              <a:rPr lang="ar-IQ" sz="4800" dirty="0"/>
              <a:t>٦ -بەرەو پێشبردنی ستراتیژی نەتەوەیی: </a:t>
            </a:r>
          </a:p>
          <a:p>
            <a:pPr algn="r"/>
            <a:r>
              <a:rPr lang="ar-IQ" sz="4800" dirty="0"/>
              <a:t>ڕای گشتی لەو   روة ەوە  جێگەی گرنگی پێدا نە، كە هیچ ستراتیژێكی نەتەوەیی بەبێ هاوكاری وپشتیوانی توێژە بەربڵاوەكانی كۆمەڵگا نایەتەدی . </a:t>
            </a:r>
            <a:endParaRPr lang="en-US" sz="4800" dirty="0"/>
          </a:p>
        </p:txBody>
      </p:sp>
    </p:spTree>
    <p:extLst>
      <p:ext uri="{BB962C8B-B14F-4D97-AF65-F5344CB8AC3E}">
        <p14:creationId xmlns:p14="http://schemas.microsoft.com/office/powerpoint/2010/main" val="27821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53DC93-34A5-41D5-9118-F01186909B4D}"/>
              </a:ext>
            </a:extLst>
          </p:cNvPr>
          <p:cNvSpPr txBox="1"/>
          <p:nvPr/>
        </p:nvSpPr>
        <p:spPr>
          <a:xfrm>
            <a:off x="1135117" y="3242122"/>
            <a:ext cx="10310649" cy="356148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نحو تقدم استيراتيجي  قومي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ان اي تقدم استيراتيجي  لا يمكن انجازه اذا لم يكن له الدعم الجماهيري , لهذا فان الاهتمام بالراي العام ومعرفته ضرورية جدا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7592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7FABE-339F-48FB-83E3-0349BEA5EB05}"/>
              </a:ext>
            </a:extLst>
          </p:cNvPr>
          <p:cNvSpPr txBox="1"/>
          <p:nvPr/>
        </p:nvSpPr>
        <p:spPr>
          <a:xfrm>
            <a:off x="1466193" y="3105835"/>
            <a:ext cx="7673865" cy="1446550"/>
          </a:xfrm>
          <a:prstGeom prst="rect">
            <a:avLst/>
          </a:prstGeom>
          <a:noFill/>
        </p:spPr>
        <p:txBody>
          <a:bodyPr wrap="square">
            <a:spAutoFit/>
          </a:bodyPr>
          <a:lstStyle/>
          <a:p>
            <a:pPr algn="r"/>
            <a:r>
              <a:rPr lang="ar-IQ" sz="4400" dirty="0"/>
              <a:t>رۆمانیەكان :</a:t>
            </a:r>
          </a:p>
          <a:p>
            <a:pPr algn="r"/>
            <a:r>
              <a:rPr lang="ar-IQ" sz="4400" dirty="0"/>
              <a:t>(دەنگی جەماوەر یاخود دەنگی خەڵك)</a:t>
            </a:r>
            <a:endParaRPr lang="en-US" sz="4400" dirty="0"/>
          </a:p>
        </p:txBody>
      </p:sp>
    </p:spTree>
    <p:extLst>
      <p:ext uri="{BB962C8B-B14F-4D97-AF65-F5344CB8AC3E}">
        <p14:creationId xmlns:p14="http://schemas.microsoft.com/office/powerpoint/2010/main" val="335404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AE6AA0-98A2-42D3-8656-0D9A9B45C25F}"/>
              </a:ext>
            </a:extLst>
          </p:cNvPr>
          <p:cNvSpPr txBox="1"/>
          <p:nvPr/>
        </p:nvSpPr>
        <p:spPr>
          <a:xfrm>
            <a:off x="3046686" y="3105835"/>
            <a:ext cx="7754664" cy="2585323"/>
          </a:xfrm>
          <a:prstGeom prst="rect">
            <a:avLst/>
          </a:prstGeom>
          <a:noFill/>
        </p:spPr>
        <p:txBody>
          <a:bodyPr wrap="square">
            <a:spAutoFit/>
          </a:bodyPr>
          <a:lstStyle/>
          <a:p>
            <a:pPr algn="r"/>
            <a:r>
              <a:rPr lang="ar-IQ" sz="5400" dirty="0"/>
              <a:t> هۆكار و فاكتەرانەی بوونەتە هۆی دەركەوتن و زیادبوونی كاریگەری ڕای گشتی:</a:t>
            </a:r>
            <a:endParaRPr lang="en-US" sz="5400" dirty="0"/>
          </a:p>
        </p:txBody>
      </p:sp>
    </p:spTree>
    <p:extLst>
      <p:ext uri="{BB962C8B-B14F-4D97-AF65-F5344CB8AC3E}">
        <p14:creationId xmlns:p14="http://schemas.microsoft.com/office/powerpoint/2010/main" val="359673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7C2309-0ECF-4619-91D5-48DEC10F79A8}"/>
              </a:ext>
            </a:extLst>
          </p:cNvPr>
          <p:cNvSpPr txBox="1"/>
          <p:nvPr/>
        </p:nvSpPr>
        <p:spPr>
          <a:xfrm>
            <a:off x="993228" y="3242122"/>
            <a:ext cx="10893972" cy="780342"/>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الاسباب والعوامل التي  ادت الى زيادة  تاثير الراي العام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513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4F37F8-60F3-4559-BAAB-5BE5CCC67E9B}"/>
              </a:ext>
            </a:extLst>
          </p:cNvPr>
          <p:cNvSpPr txBox="1"/>
          <p:nvPr/>
        </p:nvSpPr>
        <p:spPr>
          <a:xfrm>
            <a:off x="3046686" y="3105835"/>
            <a:ext cx="8307114" cy="3046988"/>
          </a:xfrm>
          <a:prstGeom prst="rect">
            <a:avLst/>
          </a:prstGeom>
          <a:noFill/>
        </p:spPr>
        <p:txBody>
          <a:bodyPr wrap="square">
            <a:spAutoFit/>
          </a:bodyPr>
          <a:lstStyle/>
          <a:p>
            <a:pPr algn="r"/>
            <a:r>
              <a:rPr lang="ar-IQ" sz="4800" dirty="0"/>
              <a:t>١ -دروست بوونی شارەكان و دەركەوتنی گروپ و كۆمەڵەی جەماوەری گەورە</a:t>
            </a:r>
          </a:p>
          <a:p>
            <a:pPr algn="r"/>
            <a:r>
              <a:rPr lang="ar-IQ" sz="4800" dirty="0"/>
              <a:t>. </a:t>
            </a:r>
          </a:p>
          <a:p>
            <a:pPr algn="r"/>
            <a:r>
              <a:rPr lang="ar-IQ" sz="4800" dirty="0"/>
              <a:t> 2-سەرهەڵدانی شۆڕشی پیشەسازی. </a:t>
            </a:r>
            <a:endParaRPr lang="en-US" sz="4800" dirty="0"/>
          </a:p>
        </p:txBody>
      </p:sp>
    </p:spTree>
    <p:extLst>
      <p:ext uri="{BB962C8B-B14F-4D97-AF65-F5344CB8AC3E}">
        <p14:creationId xmlns:p14="http://schemas.microsoft.com/office/powerpoint/2010/main" val="425265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FB1FE5-362F-4FA6-9163-EE0B79CF6E39}"/>
              </a:ext>
            </a:extLst>
          </p:cNvPr>
          <p:cNvSpPr txBox="1"/>
          <p:nvPr/>
        </p:nvSpPr>
        <p:spPr>
          <a:xfrm>
            <a:off x="3046685" y="3242122"/>
            <a:ext cx="8099535" cy="4214167"/>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1-  نشوء المدن الكبيرة و ظهور المجموعات والجماعات الجماهيرية  الكبيرة .</a:t>
            </a:r>
          </a:p>
          <a:p>
            <a:pPr marL="0" marR="0" algn="r">
              <a:lnSpc>
                <a:spcPct val="107000"/>
              </a:lnSpc>
              <a:spcBef>
                <a:spcPts val="0"/>
              </a:spcBef>
              <a:spcAft>
                <a:spcPts val="800"/>
              </a:spcAft>
            </a:pPr>
            <a:r>
              <a:rPr lang="ar-IQ" sz="4800" dirty="0">
                <a:latin typeface="Calibri" panose="020F0502020204030204" pitchFamily="34" charset="0"/>
                <a:ea typeface="Calibri" panose="020F0502020204030204" pitchFamily="34" charset="0"/>
                <a:cs typeface="Arial" panose="020B0604020202020204" pitchFamily="34" charset="0"/>
              </a:rPr>
              <a:t>2-بدء الثورة الصناعية </a:t>
            </a:r>
            <a:endParaRPr lang="ar-IQ" sz="48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68611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F737A4-EB17-4193-880F-5EC6339C89DC}"/>
              </a:ext>
            </a:extLst>
          </p:cNvPr>
          <p:cNvSpPr txBox="1"/>
          <p:nvPr/>
        </p:nvSpPr>
        <p:spPr>
          <a:xfrm>
            <a:off x="990600" y="3105835"/>
            <a:ext cx="10877550" cy="2862322"/>
          </a:xfrm>
          <a:prstGeom prst="rect">
            <a:avLst/>
          </a:prstGeom>
          <a:noFill/>
        </p:spPr>
        <p:txBody>
          <a:bodyPr wrap="square">
            <a:spAutoFit/>
          </a:bodyPr>
          <a:lstStyle/>
          <a:p>
            <a:pPr algn="r"/>
            <a:r>
              <a:rPr lang="ar-IQ" sz="6000" dirty="0"/>
              <a:t>3 -سەرهەڵدانی سیستەمی دیموكراسی و فراوانبوونی مافی هەڵبژاردن.</a:t>
            </a:r>
          </a:p>
          <a:p>
            <a:pPr algn="r"/>
            <a:r>
              <a:rPr lang="ar-IQ" sz="6000" dirty="0"/>
              <a:t> ٤ -ئازادبوونی كۆیلە و ئافرەت. </a:t>
            </a:r>
            <a:endParaRPr lang="en-US" sz="6000" dirty="0"/>
          </a:p>
        </p:txBody>
      </p:sp>
    </p:spTree>
    <p:extLst>
      <p:ext uri="{BB962C8B-B14F-4D97-AF65-F5344CB8AC3E}">
        <p14:creationId xmlns:p14="http://schemas.microsoft.com/office/powerpoint/2010/main" val="168858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2857DF-8F7F-4674-A941-5A4921BB80DC}"/>
              </a:ext>
            </a:extLst>
          </p:cNvPr>
          <p:cNvSpPr txBox="1"/>
          <p:nvPr/>
        </p:nvSpPr>
        <p:spPr>
          <a:xfrm>
            <a:off x="1529255" y="3242122"/>
            <a:ext cx="9616965" cy="3163366"/>
          </a:xfrm>
          <a:prstGeom prst="rect">
            <a:avLst/>
          </a:prstGeom>
          <a:noFill/>
        </p:spPr>
        <p:txBody>
          <a:bodyPr wrap="square">
            <a:spAutoFit/>
          </a:bodyPr>
          <a:lstStyle/>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3</a:t>
            </a:r>
            <a:r>
              <a:rPr lang="ar-IQ" sz="4400" dirty="0">
                <a:effectLst/>
                <a:latin typeface="Calibri" panose="020F0502020204030204" pitchFamily="34" charset="0"/>
                <a:ea typeface="Calibri" panose="020F0502020204030204" pitchFamily="34" charset="0"/>
                <a:cs typeface="Arial" panose="020B0604020202020204" pitchFamily="34" charset="0"/>
              </a:rPr>
              <a:t>-ظهور الانظمة الديمقراطية  وتوسيع  حقوق الانتخابات.</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4-تحرير العبيد والنساء </a:t>
            </a:r>
            <a:endParaRPr lang="ar-IQ"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079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3BBCE0-ABEB-46AB-B477-EF6CB89E03C7}"/>
              </a:ext>
            </a:extLst>
          </p:cNvPr>
          <p:cNvSpPr txBox="1"/>
          <p:nvPr/>
        </p:nvSpPr>
        <p:spPr>
          <a:xfrm>
            <a:off x="3046686" y="3105835"/>
            <a:ext cx="8916714" cy="923330"/>
          </a:xfrm>
          <a:prstGeom prst="rect">
            <a:avLst/>
          </a:prstGeom>
          <a:noFill/>
        </p:spPr>
        <p:txBody>
          <a:bodyPr wrap="square">
            <a:spAutoFit/>
          </a:bodyPr>
          <a:lstStyle/>
          <a:p>
            <a:pPr algn="r"/>
            <a:r>
              <a:rPr lang="ar-IQ" sz="5400" dirty="0"/>
              <a:t>5-بڵاوبوونەوەی خوێندن و فێركاری. </a:t>
            </a:r>
            <a:endParaRPr lang="en-US" sz="5400" dirty="0"/>
          </a:p>
        </p:txBody>
      </p:sp>
    </p:spTree>
    <p:extLst>
      <p:ext uri="{BB962C8B-B14F-4D97-AF65-F5344CB8AC3E}">
        <p14:creationId xmlns:p14="http://schemas.microsoft.com/office/powerpoint/2010/main" val="76362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986135-6418-437D-9694-1991D927C1E2}"/>
              </a:ext>
            </a:extLst>
          </p:cNvPr>
          <p:cNvSpPr txBox="1"/>
          <p:nvPr/>
        </p:nvSpPr>
        <p:spPr>
          <a:xfrm>
            <a:off x="551793" y="3242122"/>
            <a:ext cx="10925504" cy="1030475"/>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5- توسيع العملية التربوية والتعليم الواسع.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946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B3014-F7F9-4B1B-8EF6-A5B0F0F1B3FC}"/>
              </a:ext>
            </a:extLst>
          </p:cNvPr>
          <p:cNvSpPr txBox="1"/>
          <p:nvPr/>
        </p:nvSpPr>
        <p:spPr>
          <a:xfrm>
            <a:off x="1409700" y="2967335"/>
            <a:ext cx="9886950" cy="3046988"/>
          </a:xfrm>
          <a:prstGeom prst="rect">
            <a:avLst/>
          </a:prstGeom>
          <a:noFill/>
        </p:spPr>
        <p:txBody>
          <a:bodyPr wrap="square">
            <a:spAutoFit/>
          </a:bodyPr>
          <a:lstStyle/>
          <a:p>
            <a:pPr algn="r"/>
            <a:r>
              <a:rPr lang="ar-IQ" sz="4800" dirty="0"/>
              <a:t>-6بەرپابوونی شۆڕشەكان، بەتایبەتی شۆڕشی ئەمەریكی ١٧٧٦ ،و شۆڕشی فەرەنسی ١٧٨٩ ،كە لە   ڕ استیدا یەكێك بوون لە خالەکانی بەرجەستە کردن و گوزارشتەكانی ڕای گشتی.</a:t>
            </a:r>
            <a:endParaRPr lang="en-US" sz="4800" dirty="0"/>
          </a:p>
        </p:txBody>
      </p:sp>
    </p:spTree>
    <p:extLst>
      <p:ext uri="{BB962C8B-B14F-4D97-AF65-F5344CB8AC3E}">
        <p14:creationId xmlns:p14="http://schemas.microsoft.com/office/powerpoint/2010/main" val="356154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620122-80B5-4B0E-8EB3-FCA877FBACC4}"/>
              </a:ext>
            </a:extLst>
          </p:cNvPr>
          <p:cNvSpPr txBox="1"/>
          <p:nvPr/>
        </p:nvSpPr>
        <p:spPr>
          <a:xfrm>
            <a:off x="1371601" y="3242122"/>
            <a:ext cx="9648496" cy="3060774"/>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6- نجاح الثورات الكبيرة  كالثورة الامريكية 1776 والثورة الفرنسية 1789 والتي اصبحت اهم حدثين عالميين لتطور الراي العام واخذ اهتمام كبير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328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ADDF97-8EFA-4EAC-A370-0E9414D45293}"/>
              </a:ext>
            </a:extLst>
          </p:cNvPr>
          <p:cNvSpPr txBox="1"/>
          <p:nvPr/>
        </p:nvSpPr>
        <p:spPr>
          <a:xfrm>
            <a:off x="3204341" y="3242121"/>
            <a:ext cx="6093372" cy="3006400"/>
          </a:xfrm>
          <a:prstGeom prst="rect">
            <a:avLst/>
          </a:prstGeom>
          <a:noFill/>
        </p:spPr>
        <p:txBody>
          <a:bodyPr wrap="square">
            <a:spAutoFit/>
          </a:bodyPr>
          <a:lstStyle/>
          <a:p>
            <a:pPr marL="0" marR="0" algn="r">
              <a:lnSpc>
                <a:spcPct val="107000"/>
              </a:lnSpc>
              <a:spcBef>
                <a:spcPts val="0"/>
              </a:spcBef>
              <a:spcAft>
                <a:spcPts val="800"/>
              </a:spcAft>
            </a:pPr>
            <a:r>
              <a:rPr lang="ar-IQ" sz="6000" dirty="0">
                <a:effectLst/>
                <a:latin typeface="Calibri" panose="020F0502020204030204" pitchFamily="34" charset="0"/>
                <a:ea typeface="Calibri" panose="020F0502020204030204" pitchFamily="34" charset="0"/>
                <a:cs typeface="Arial" panose="020B0604020202020204" pitchFamily="34" charset="0"/>
              </a:rPr>
              <a:t>الرومان : ( انه صوت الجماهير او انه  صوت الناس )</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619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EA9711-9BAF-4D0F-8F54-465086D1A518}"/>
              </a:ext>
            </a:extLst>
          </p:cNvPr>
          <p:cNvSpPr txBox="1"/>
          <p:nvPr/>
        </p:nvSpPr>
        <p:spPr>
          <a:xfrm>
            <a:off x="838200" y="2967335"/>
            <a:ext cx="10458450" cy="3785652"/>
          </a:xfrm>
          <a:prstGeom prst="rect">
            <a:avLst/>
          </a:prstGeom>
          <a:noFill/>
        </p:spPr>
        <p:txBody>
          <a:bodyPr wrap="square">
            <a:spAutoFit/>
          </a:bodyPr>
          <a:lstStyle/>
          <a:p>
            <a:pPr algn="r"/>
            <a:r>
              <a:rPr lang="ar-IQ" sz="4800" dirty="0"/>
              <a:t>7-سەرهەڵدان و بەرپابوونی جەنگە نێودەوڵەت ی یەكان، بەتایبەتی هەردوو جەنگی یەكەم و دووەمی جیهانی، و ڵێكەوتەكانیان تایبەت بە چالاكییە پروپاگەندیەكانیان و پێشكەوتنی زانستی و پێوەرەكانی ڕای گشتی.</a:t>
            </a:r>
            <a:endParaRPr lang="en-US" sz="4800" dirty="0"/>
          </a:p>
        </p:txBody>
      </p:sp>
    </p:spTree>
    <p:extLst>
      <p:ext uri="{BB962C8B-B14F-4D97-AF65-F5344CB8AC3E}">
        <p14:creationId xmlns:p14="http://schemas.microsoft.com/office/powerpoint/2010/main" val="273473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4D6BEB-A201-4FDA-A44A-C337B30B7CB0}"/>
              </a:ext>
            </a:extLst>
          </p:cNvPr>
          <p:cNvSpPr txBox="1"/>
          <p:nvPr/>
        </p:nvSpPr>
        <p:spPr>
          <a:xfrm>
            <a:off x="1229711" y="3242122"/>
            <a:ext cx="10373710" cy="3060774"/>
          </a:xfrm>
          <a:prstGeom prst="rect">
            <a:avLst/>
          </a:prstGeom>
          <a:noFill/>
        </p:spPr>
        <p:txBody>
          <a:bodyPr wrap="square">
            <a:spAutoFit/>
          </a:bodyPr>
          <a:lstStyle/>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7-</a:t>
            </a:r>
            <a:r>
              <a:rPr lang="ar-IQ" sz="4400" dirty="0">
                <a:effectLst/>
                <a:latin typeface="Calibri" panose="020F0502020204030204" pitchFamily="34" charset="0"/>
                <a:ea typeface="Calibri" panose="020F0502020204030204" pitchFamily="34" charset="0"/>
                <a:cs typeface="Arial" panose="020B0604020202020204" pitchFamily="34" charset="0"/>
              </a:rPr>
              <a:t>حدوث الحربين  العالميتين الاولى والثانية وتداعياتها  وخاصة ما رافقها من دعاية كبيرة  والتقدم العلمي الذي حصل من خلالها وظهور ادوات قياس الراي العام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322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95B1CA-748F-44FB-A13C-2AD9C3A0A710}"/>
              </a:ext>
            </a:extLst>
          </p:cNvPr>
          <p:cNvSpPr txBox="1"/>
          <p:nvPr/>
        </p:nvSpPr>
        <p:spPr>
          <a:xfrm>
            <a:off x="1295400" y="2828836"/>
            <a:ext cx="10477500" cy="3477875"/>
          </a:xfrm>
          <a:prstGeom prst="rect">
            <a:avLst/>
          </a:prstGeom>
          <a:noFill/>
        </p:spPr>
        <p:txBody>
          <a:bodyPr wrap="square">
            <a:spAutoFit/>
          </a:bodyPr>
          <a:lstStyle/>
          <a:p>
            <a:pPr algn="r"/>
            <a:r>
              <a:rPr lang="ar-IQ" sz="4400" dirty="0"/>
              <a:t>8-دەركەوتن و پێشەوەچوونی ئامرازە جۆر بە جۆرەكانی ڕ اگەیاندن لە دوای جەنگی جیهانی دووەم و زیادبوونی كاریگەری و رۆڵیان تا ئەو ڕ ادەیەی بە وەسفی زانای كەنەدی) مارشال مەک  لوهان  ( "جیهان بوو ەتە گوندێكی بچووك " .</a:t>
            </a:r>
            <a:endParaRPr lang="en-US" sz="4400" dirty="0"/>
          </a:p>
        </p:txBody>
      </p:sp>
    </p:spTree>
    <p:extLst>
      <p:ext uri="{BB962C8B-B14F-4D97-AF65-F5344CB8AC3E}">
        <p14:creationId xmlns:p14="http://schemas.microsoft.com/office/powerpoint/2010/main" val="151403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493E68-2383-4C25-A96B-00D72D3F1FFF}"/>
              </a:ext>
            </a:extLst>
          </p:cNvPr>
          <p:cNvSpPr txBox="1"/>
          <p:nvPr/>
        </p:nvSpPr>
        <p:spPr>
          <a:xfrm>
            <a:off x="536028" y="3242122"/>
            <a:ext cx="10941269" cy="3712106"/>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8- ظهور وتطور وسائل الاعلام المختلفة  وتطوير التواصل وحسب قول المارشال  الكندي مةك لوهان : (العالم اصبحت قرية صغيرة )</a:t>
            </a: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4636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1FC81-C409-4414-B435-590956680E94}"/>
              </a:ext>
            </a:extLst>
          </p:cNvPr>
          <p:cNvSpPr txBox="1"/>
          <p:nvPr/>
        </p:nvSpPr>
        <p:spPr>
          <a:xfrm>
            <a:off x="3046686" y="3105835"/>
            <a:ext cx="8288064" cy="3416320"/>
          </a:xfrm>
          <a:prstGeom prst="rect">
            <a:avLst/>
          </a:prstGeom>
          <a:noFill/>
        </p:spPr>
        <p:txBody>
          <a:bodyPr wrap="square">
            <a:spAutoFit/>
          </a:bodyPr>
          <a:lstStyle/>
          <a:p>
            <a:pPr algn="r"/>
            <a:r>
              <a:rPr lang="ar-IQ" sz="5400" dirty="0"/>
              <a:t>٩ -دەركەوتنی مانگە دەستكردەكان و تۆڕەكانی پەیوەندی و بەیەكگەیشتن و كۆمەڵایەتی كە هەموو جیهانیان بەیەكەوە بەستووەتەوە.</a:t>
            </a:r>
            <a:endParaRPr lang="en-US" sz="5400" dirty="0"/>
          </a:p>
        </p:txBody>
      </p:sp>
    </p:spTree>
    <p:extLst>
      <p:ext uri="{BB962C8B-B14F-4D97-AF65-F5344CB8AC3E}">
        <p14:creationId xmlns:p14="http://schemas.microsoft.com/office/powerpoint/2010/main" val="426189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71CDCA-E663-41FE-8CD8-4CCEBEC5BABC}"/>
              </a:ext>
            </a:extLst>
          </p:cNvPr>
          <p:cNvSpPr txBox="1"/>
          <p:nvPr/>
        </p:nvSpPr>
        <p:spPr>
          <a:xfrm>
            <a:off x="488731" y="3242122"/>
            <a:ext cx="10988565" cy="2331920"/>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9- ظهور الاقمار الصناعية وشبكات التواصل الاجتماعي  فيسبوك  الانترنبت وغيرها .</a:t>
            </a: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832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942AC7-E5C6-4D82-A9F1-4B5BD95E1D3C}"/>
              </a:ext>
            </a:extLst>
          </p:cNvPr>
          <p:cNvSpPr txBox="1"/>
          <p:nvPr/>
        </p:nvSpPr>
        <p:spPr>
          <a:xfrm>
            <a:off x="3046686" y="3244334"/>
            <a:ext cx="6093372" cy="2585323"/>
          </a:xfrm>
          <a:prstGeom prst="rect">
            <a:avLst/>
          </a:prstGeom>
          <a:noFill/>
        </p:spPr>
        <p:txBody>
          <a:bodyPr wrap="square">
            <a:spAutoFit/>
          </a:bodyPr>
          <a:lstStyle/>
          <a:p>
            <a:pPr algn="r"/>
            <a:r>
              <a:rPr lang="ar-IQ" sz="5400" dirty="0"/>
              <a:t>لە دوای جەنگی جیهانی دووەم ڕای گشتی لە چەند بوارێكدا دەركەوت: </a:t>
            </a:r>
            <a:endParaRPr lang="en-US" sz="5400" dirty="0"/>
          </a:p>
        </p:txBody>
      </p:sp>
    </p:spTree>
    <p:extLst>
      <p:ext uri="{BB962C8B-B14F-4D97-AF65-F5344CB8AC3E}">
        <p14:creationId xmlns:p14="http://schemas.microsoft.com/office/powerpoint/2010/main" val="42497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5BE9CD-E5A5-49A9-AB1B-60B08A770081}"/>
              </a:ext>
            </a:extLst>
          </p:cNvPr>
          <p:cNvSpPr txBox="1"/>
          <p:nvPr/>
        </p:nvSpPr>
        <p:spPr>
          <a:xfrm>
            <a:off x="1135117" y="3242122"/>
            <a:ext cx="8004941" cy="842795"/>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الراي العام بعد الحرب العالمية الثانية</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486327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54F593-AECB-4FD2-BA8C-5A5BCF896C48}"/>
              </a:ext>
            </a:extLst>
          </p:cNvPr>
          <p:cNvSpPr txBox="1"/>
          <p:nvPr/>
        </p:nvSpPr>
        <p:spPr>
          <a:xfrm>
            <a:off x="1352550" y="2967335"/>
            <a:ext cx="10020300" cy="3785652"/>
          </a:xfrm>
          <a:prstGeom prst="rect">
            <a:avLst/>
          </a:prstGeom>
          <a:noFill/>
        </p:spPr>
        <p:txBody>
          <a:bodyPr wrap="square">
            <a:spAutoFit/>
          </a:bodyPr>
          <a:lstStyle/>
          <a:p>
            <a:pPr algn="r"/>
            <a:r>
              <a:rPr lang="ar-IQ" sz="4800" dirty="0"/>
              <a:t>１ -فراوانبوونی بابەتی ڕای گشتی وەك بابەتێكی زانستی لە زانكۆ و پەیمانگاكان و پەیدابوونی پسپۆڕ لەم بوارەدا. </a:t>
            </a:r>
          </a:p>
          <a:p>
            <a:pPr algn="r"/>
            <a:r>
              <a:rPr lang="ar-IQ" sz="4800" dirty="0"/>
              <a:t>２ -زیادبوونی گرنگی لێكۆڵینەوە دەرونییەكان لە پێكهێنانی ڕای گشتیدا. </a:t>
            </a:r>
            <a:endParaRPr lang="en-US" sz="4800" dirty="0"/>
          </a:p>
        </p:txBody>
      </p:sp>
    </p:spTree>
    <p:extLst>
      <p:ext uri="{BB962C8B-B14F-4D97-AF65-F5344CB8AC3E}">
        <p14:creationId xmlns:p14="http://schemas.microsoft.com/office/powerpoint/2010/main" val="85599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50F73C-E2D9-4662-80D7-F0DEFEEC9636}"/>
              </a:ext>
            </a:extLst>
          </p:cNvPr>
          <p:cNvSpPr txBox="1"/>
          <p:nvPr/>
        </p:nvSpPr>
        <p:spPr>
          <a:xfrm>
            <a:off x="725213" y="3242122"/>
            <a:ext cx="10547131" cy="5186548"/>
          </a:xfrm>
          <a:prstGeom prst="rect">
            <a:avLst/>
          </a:prstGeom>
          <a:noFill/>
        </p:spPr>
        <p:txBody>
          <a:bodyPr wrap="square">
            <a:spAutoFit/>
          </a:bodyPr>
          <a:lstStyle/>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ط1- توسيع مادة الراي العام كمادة دراسية في الجامعات المعاهج العالمية وظهور المختصين في هذا المجال .</a:t>
            </a:r>
          </a:p>
          <a:p>
            <a:pPr marL="0" marR="0" algn="r">
              <a:lnSpc>
                <a:spcPct val="107000"/>
              </a:lnSpc>
              <a:spcBef>
                <a:spcPts val="0"/>
              </a:spcBef>
              <a:spcAft>
                <a:spcPts val="800"/>
              </a:spcAft>
            </a:pPr>
            <a:endParaRPr lang="ar-IQ" sz="4000" dirty="0">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2-زيادة الاهتمام  بالدراسات النفسية  حول الراي العام -</a:t>
            </a:r>
          </a:p>
          <a:p>
            <a:pPr marL="0" marR="0" algn="r">
              <a:lnSpc>
                <a:spcPct val="107000"/>
              </a:lnSpc>
              <a:spcBef>
                <a:spcPts val="0"/>
              </a:spcBef>
              <a:spcAft>
                <a:spcPts val="800"/>
              </a:spcAft>
            </a:pPr>
            <a:endParaRPr lang="ar-IQ" sz="4000" dirty="0">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3000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7104E3-DF11-4294-812E-44AB03328561}"/>
              </a:ext>
            </a:extLst>
          </p:cNvPr>
          <p:cNvSpPr txBox="1"/>
          <p:nvPr/>
        </p:nvSpPr>
        <p:spPr>
          <a:xfrm>
            <a:off x="457199" y="3242122"/>
            <a:ext cx="10752083" cy="3766672"/>
          </a:xfrm>
          <a:prstGeom prst="rect">
            <a:avLst/>
          </a:prstGeom>
          <a:noFill/>
        </p:spPr>
        <p:txBody>
          <a:bodyPr wrap="square">
            <a:spAutoFit/>
          </a:bodyPr>
          <a:lstStyle/>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جان جاك :روسو  ئيرادةي كشتي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ميكيافيللي :دةنكي ميلةت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مونتسكيو :عه قلي كشتي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 مةسيحيةكان :هةستي كشتي </a:t>
            </a:r>
          </a:p>
          <a:p>
            <a:pPr marL="0" marR="0" algn="r">
              <a:lnSpc>
                <a:spcPct val="107000"/>
              </a:lnSpc>
              <a:spcBef>
                <a:spcPts val="0"/>
              </a:spcBef>
              <a:spcAft>
                <a:spcPts val="800"/>
              </a:spcAft>
            </a:pPr>
            <a:r>
              <a:rPr lang="ar-IQ" sz="4000" dirty="0">
                <a:effectLst/>
                <a:latin typeface="Calibri" panose="020F0502020204030204" pitchFamily="34" charset="0"/>
                <a:ea typeface="Calibri" panose="020F0502020204030204" pitchFamily="34" charset="0"/>
                <a:cs typeface="Arial" panose="020B0604020202020204" pitchFamily="34" charset="0"/>
              </a:rPr>
              <a:t>لة ئيسلام دا : وشاورهم في الامر .وامرهم شورا بينهم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77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603BD2-8753-4BCA-A4C2-17AEAF420D6D}"/>
              </a:ext>
            </a:extLst>
          </p:cNvPr>
          <p:cNvSpPr txBox="1"/>
          <p:nvPr/>
        </p:nvSpPr>
        <p:spPr>
          <a:xfrm>
            <a:off x="590550" y="2690336"/>
            <a:ext cx="11163300" cy="3785652"/>
          </a:xfrm>
          <a:prstGeom prst="rect">
            <a:avLst/>
          </a:prstGeom>
          <a:noFill/>
        </p:spPr>
        <p:txBody>
          <a:bodyPr wrap="square">
            <a:spAutoFit/>
          </a:bodyPr>
          <a:lstStyle/>
          <a:p>
            <a:pPr algn="r"/>
            <a:r>
              <a:rPr lang="ar-IQ" sz="4000" dirty="0"/>
              <a:t>3-دەركەوتنی گرنگی ڕای گشتی لە سیاسەتی نێودەوڵەتیدا بەتایبەتی لە بوارەكانی ) ریكلام وهێرشكردنە سەر لایەنە جیاوازەكان</a:t>
            </a:r>
          </a:p>
          <a:p>
            <a:pPr algn="r"/>
            <a:r>
              <a:rPr lang="ar-IQ" sz="4000" dirty="0"/>
              <a:t>( . ４ -ب ەكارهێنانی دەزگاكانی ڕ اگەیاندن بۆ ئامادەكردنی لێكۆڵینەوەكان لە بواری ڕای گشتیدا. </a:t>
            </a:r>
          </a:p>
          <a:p>
            <a:pPr algn="r"/>
            <a:r>
              <a:rPr lang="ar-IQ" sz="4000" dirty="0"/>
              <a:t>５ -دروستبوونی پەیوەندییەكی بەهێز و گشتی لە نێوان دامەزراوەكانی دەوڵەت و رێكخراوەكان و دەستەكان</a:t>
            </a:r>
            <a:endParaRPr lang="en-US" sz="4000" dirty="0"/>
          </a:p>
        </p:txBody>
      </p:sp>
    </p:spTree>
    <p:extLst>
      <p:ext uri="{BB962C8B-B14F-4D97-AF65-F5344CB8AC3E}">
        <p14:creationId xmlns:p14="http://schemas.microsoft.com/office/powerpoint/2010/main" val="390550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B6214E-7D94-4550-9D06-6A7945B6CEC4}"/>
              </a:ext>
            </a:extLst>
          </p:cNvPr>
          <p:cNvSpPr txBox="1"/>
          <p:nvPr/>
        </p:nvSpPr>
        <p:spPr>
          <a:xfrm>
            <a:off x="346841" y="3242122"/>
            <a:ext cx="11461531" cy="4728539"/>
          </a:xfrm>
          <a:prstGeom prst="rect">
            <a:avLst/>
          </a:prstGeom>
          <a:noFill/>
        </p:spPr>
        <p:txBody>
          <a:bodyPr wrap="square">
            <a:spAutoFit/>
          </a:bodyPr>
          <a:lstStyle/>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3-اصبح للراي العام اهمية  كبيرة خاصة في مجال  السياسة الدولية وخاصة في مجال الدعاية والتهجم على الاطراف الاخرى (شرق ---غرب )</a:t>
            </a:r>
          </a:p>
          <a:p>
            <a:pPr marL="0" marR="0" algn="r">
              <a:lnSpc>
                <a:spcPct val="107000"/>
              </a:lnSpc>
              <a:spcBef>
                <a:spcPts val="0"/>
              </a:spcBef>
              <a:spcAft>
                <a:spcPts val="800"/>
              </a:spcAft>
            </a:pPr>
            <a:r>
              <a:rPr lang="ar-IQ" sz="3600" dirty="0">
                <a:latin typeface="Calibri" panose="020F0502020204030204" pitchFamily="34" charset="0"/>
                <a:ea typeface="Calibri" panose="020F0502020204030204" pitchFamily="34" charset="0"/>
                <a:cs typeface="Arial" panose="020B0604020202020204" pitchFamily="34" charset="0"/>
              </a:rPr>
              <a:t>4-استخدام مؤسسات الاعلام لتتحضير او انشاء الابحاث  حول الراي العام .</a:t>
            </a:r>
          </a:p>
          <a:p>
            <a:pPr marL="0" marR="0" algn="r">
              <a:lnSpc>
                <a:spcPct val="107000"/>
              </a:lnSpc>
              <a:spcBef>
                <a:spcPts val="0"/>
              </a:spcBef>
              <a:spcAft>
                <a:spcPts val="800"/>
              </a:spcAft>
            </a:pPr>
            <a:r>
              <a:rPr lang="ar-IQ" sz="3600" dirty="0">
                <a:effectLst/>
                <a:latin typeface="Calibri" panose="020F0502020204030204" pitchFamily="34" charset="0"/>
                <a:ea typeface="Calibri" panose="020F0502020204030204" pitchFamily="34" charset="0"/>
                <a:cs typeface="Arial" panose="020B0604020202020204" pitchFamily="34" charset="0"/>
              </a:rPr>
              <a:t>5-خلق  روابط قوية وعامة بين مؤسسات الدولة والمنظمات والهيئات العامة </a:t>
            </a:r>
          </a:p>
          <a:p>
            <a:pPr marL="0" marR="0" algn="r">
              <a:lnSpc>
                <a:spcPct val="107000"/>
              </a:lnSpc>
              <a:spcBef>
                <a:spcPts val="0"/>
              </a:spcBef>
              <a:spcAft>
                <a:spcPts val="800"/>
              </a:spcAft>
            </a:pPr>
            <a:endParaRPr lang="ar-IQ" sz="3600" dirty="0">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ar-IQ" sz="36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61324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FD0234-9EBA-4ACB-84EE-93397A9D5828}"/>
              </a:ext>
            </a:extLst>
          </p:cNvPr>
          <p:cNvSpPr txBox="1"/>
          <p:nvPr/>
        </p:nvSpPr>
        <p:spPr>
          <a:xfrm>
            <a:off x="1219200" y="3105835"/>
            <a:ext cx="10115550" cy="2308324"/>
          </a:xfrm>
          <a:prstGeom prst="rect">
            <a:avLst/>
          </a:prstGeom>
          <a:noFill/>
        </p:spPr>
        <p:txBody>
          <a:bodyPr wrap="square">
            <a:spAutoFit/>
          </a:bodyPr>
          <a:lstStyle/>
          <a:p>
            <a:pPr algn="r"/>
            <a:r>
              <a:rPr lang="ar-IQ" sz="4800" dirty="0"/>
              <a:t>گرنگترین ئەو فاكتەرانەی كە بووە هۆی بایەخدان بە بابەتی ڕای گشتی لە لایەن دیراسات و ڵێكۆڵینەوەی نووسەران و روناكبیران بریتین لە : </a:t>
            </a:r>
            <a:endParaRPr lang="en-US" sz="4800" dirty="0"/>
          </a:p>
        </p:txBody>
      </p:sp>
    </p:spTree>
    <p:extLst>
      <p:ext uri="{BB962C8B-B14F-4D97-AF65-F5344CB8AC3E}">
        <p14:creationId xmlns:p14="http://schemas.microsoft.com/office/powerpoint/2010/main" val="373862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B860C2-D261-4BF3-9D5C-938C2680D6B3}"/>
              </a:ext>
            </a:extLst>
          </p:cNvPr>
          <p:cNvSpPr txBox="1"/>
          <p:nvPr/>
        </p:nvSpPr>
        <p:spPr>
          <a:xfrm>
            <a:off x="1072055" y="3242122"/>
            <a:ext cx="9348952" cy="3712106"/>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العوامل الاساسية التي اعطت الاهتمام الكبير  لموضوع الراي العام  من قبل مراكز الدراسات  والكتاب والمثقفين :</a:t>
            </a: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99056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06285-4734-4534-B767-00C7383BC755}"/>
              </a:ext>
            </a:extLst>
          </p:cNvPr>
          <p:cNvSpPr txBox="1"/>
          <p:nvPr/>
        </p:nvSpPr>
        <p:spPr>
          <a:xfrm>
            <a:off x="1123950" y="2828836"/>
            <a:ext cx="10496550" cy="3785652"/>
          </a:xfrm>
          <a:prstGeom prst="rect">
            <a:avLst/>
          </a:prstGeom>
          <a:noFill/>
        </p:spPr>
        <p:txBody>
          <a:bodyPr wrap="square">
            <a:spAutoFit/>
          </a:bodyPr>
          <a:lstStyle/>
          <a:p>
            <a:pPr algn="r"/>
            <a:r>
              <a:rPr lang="ar-IQ" sz="4000" dirty="0"/>
              <a:t>١ .بایەخ دانی هەندێك لەم سیستەمانە كە لەسەردەمی هاوچەرخدا دروست بوو بەڕای گشتی لەسەر ئاستی ناوخۆ و دەرەوە. </a:t>
            </a:r>
          </a:p>
          <a:p>
            <a:pPr algn="r"/>
            <a:r>
              <a:rPr lang="ar-IQ" sz="4000" dirty="0"/>
              <a:t>٢ .فراوان بوونی پرەنسیپەكانی دیموكراسیەت و مافی مرۆڤ و بایەخ دان بە سەروەری نەتەوەیی لە جیهاندا و بەتایبەتیش لە دوای دروستبوو نی سیستەمی نوێی جیهان ی . </a:t>
            </a:r>
            <a:endParaRPr lang="en-US" sz="4000" dirty="0"/>
          </a:p>
        </p:txBody>
      </p:sp>
    </p:spTree>
    <p:extLst>
      <p:ext uri="{BB962C8B-B14F-4D97-AF65-F5344CB8AC3E}">
        <p14:creationId xmlns:p14="http://schemas.microsoft.com/office/powerpoint/2010/main" val="40923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A50331-10D8-4DEC-A403-1A58AF93C3A5}"/>
              </a:ext>
            </a:extLst>
          </p:cNvPr>
          <p:cNvSpPr txBox="1"/>
          <p:nvPr/>
        </p:nvSpPr>
        <p:spPr>
          <a:xfrm>
            <a:off x="646385" y="3242122"/>
            <a:ext cx="10830911" cy="4981364"/>
          </a:xfrm>
          <a:prstGeom prst="rect">
            <a:avLst/>
          </a:prstGeom>
          <a:noFill/>
        </p:spPr>
        <p:txBody>
          <a:bodyPr wrap="square">
            <a:spAutoFit/>
          </a:bodyPr>
          <a:lstStyle/>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1-</a:t>
            </a:r>
            <a:r>
              <a:rPr lang="ar-IQ" sz="4000" dirty="0">
                <a:effectLst/>
                <a:latin typeface="Calibri" panose="020F0502020204030204" pitchFamily="34" charset="0"/>
                <a:ea typeface="Calibri" panose="020F0502020204030204" pitchFamily="34" charset="0"/>
                <a:cs typeface="Arial" panose="020B0604020202020204" pitchFamily="34" charset="0"/>
              </a:rPr>
              <a:t>اعطاء اهمية كبيرة لهذه الانظمة  في الوقت الحاضر حول الراي العام  على مستوى الوطنى الداخلي والعالمي الخارجي .</a:t>
            </a:r>
          </a:p>
          <a:p>
            <a:pPr marL="0" marR="0" algn="r">
              <a:lnSpc>
                <a:spcPct val="107000"/>
              </a:lnSpc>
              <a:spcBef>
                <a:spcPts val="0"/>
              </a:spcBef>
              <a:spcAft>
                <a:spcPts val="800"/>
              </a:spcAft>
            </a:pPr>
            <a:r>
              <a:rPr lang="ar-IQ" sz="4000" dirty="0">
                <a:latin typeface="Calibri" panose="020F0502020204030204" pitchFamily="34" charset="0"/>
                <a:ea typeface="Calibri" panose="020F0502020204030204" pitchFamily="34" charset="0"/>
                <a:cs typeface="Arial" panose="020B0604020202020204" pitchFamily="34" charset="0"/>
              </a:rPr>
              <a:t>2-اتساع رقعة الاهتمام بحقوق الانسان وتوسيع الديمقراطية واعطاء الاهمية للسيادة الوطنية في العالم وخاصة بعد ظهور النظام العالمي الجديد .</a:t>
            </a: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ar-IQ" sz="40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70536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48DE6F-267F-4303-AB7B-A33FAB676D9E}"/>
              </a:ext>
            </a:extLst>
          </p:cNvPr>
          <p:cNvSpPr txBox="1"/>
          <p:nvPr/>
        </p:nvSpPr>
        <p:spPr>
          <a:xfrm>
            <a:off x="1657350" y="2983101"/>
            <a:ext cx="9525000" cy="3477875"/>
          </a:xfrm>
          <a:prstGeom prst="rect">
            <a:avLst/>
          </a:prstGeom>
          <a:noFill/>
        </p:spPr>
        <p:txBody>
          <a:bodyPr wrap="square">
            <a:spAutoFit/>
          </a:bodyPr>
          <a:lstStyle/>
          <a:p>
            <a:pPr algn="r"/>
            <a:r>
              <a:rPr lang="ar-IQ" sz="4400" dirty="0"/>
              <a:t>3.زیادبوونی قەبارەی چینی ناوەڕاست و زیادبوونی ڕ ەوتی بایەخدان بە تاكە كەس. </a:t>
            </a:r>
          </a:p>
          <a:p>
            <a:pPr algn="r"/>
            <a:r>
              <a:rPr lang="ar-IQ" sz="4400" dirty="0"/>
              <a:t>4.پێشكەوتنی ئامراز و ڕ ێگاكانی پەیوەندی و بەیەكگەیشتن كە بووە هۆی زیاتر پێزانینی جەماوەر بۆ كێشە ناوخۆ و دەرەوەی اڵاتەكانیان.</a:t>
            </a:r>
            <a:endParaRPr lang="en-US" sz="4400" dirty="0"/>
          </a:p>
        </p:txBody>
      </p:sp>
    </p:spTree>
    <p:extLst>
      <p:ext uri="{BB962C8B-B14F-4D97-AF65-F5344CB8AC3E}">
        <p14:creationId xmlns:p14="http://schemas.microsoft.com/office/powerpoint/2010/main" val="258927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F16BCB-4CAF-42D1-A3C3-D9865F0B3615}"/>
              </a:ext>
            </a:extLst>
          </p:cNvPr>
          <p:cNvSpPr txBox="1"/>
          <p:nvPr/>
        </p:nvSpPr>
        <p:spPr>
          <a:xfrm>
            <a:off x="677917" y="3242122"/>
            <a:ext cx="10925504" cy="5439438"/>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ط3-زيادة حجم وتاثير الطبقة الوسطى واعطاء العناية  بحقوق الافراد</a:t>
            </a:r>
          </a:p>
          <a:p>
            <a:pPr marL="0" marR="0" algn="r">
              <a:lnSpc>
                <a:spcPct val="107000"/>
              </a:lnSpc>
              <a:spcBef>
                <a:spcPts val="0"/>
              </a:spcBef>
              <a:spcAft>
                <a:spcPts val="800"/>
              </a:spcAft>
            </a:pPr>
            <a:r>
              <a:rPr lang="ar-IQ" sz="4400" dirty="0">
                <a:latin typeface="Calibri" panose="020F0502020204030204" pitchFamily="34" charset="0"/>
                <a:ea typeface="Calibri" panose="020F0502020204030204" pitchFamily="34" charset="0"/>
                <a:cs typeface="Arial" panose="020B0604020202020204" pitchFamily="34" charset="0"/>
              </a:rPr>
              <a:t>4-تقدم وسائل الاتصال والتواصل الاجتماعي  والذي اعطى الامكانية للجماهير بمعرفة احوال  ومشاكل العالم الخارجية ومشاكلهم الداخلية .</a:t>
            </a:r>
          </a:p>
          <a:p>
            <a:pPr marL="0" marR="0" algn="r">
              <a:lnSpc>
                <a:spcPct val="107000"/>
              </a:lnSpc>
              <a:spcBef>
                <a:spcPts val="0"/>
              </a:spcBef>
              <a:spcAft>
                <a:spcPts val="800"/>
              </a:spcAft>
            </a:pPr>
            <a:endParaRPr lang="ar-IQ" sz="4400" dirty="0">
              <a:effectLst/>
              <a:latin typeface="Calibri" panose="020F0502020204030204" pitchFamily="34" charset="0"/>
              <a:ea typeface="Calibri" panose="020F0502020204030204" pitchFamily="34" charset="0"/>
              <a:cs typeface="Arial" panose="020B0604020202020204" pitchFamily="34" charset="0"/>
            </a:endParaRPr>
          </a:p>
          <a:p>
            <a:pPr marL="0" marR="0" algn="r">
              <a:lnSpc>
                <a:spcPct val="107000"/>
              </a:lnSpc>
              <a:spcBef>
                <a:spcPts val="0"/>
              </a:spcBef>
              <a:spcAft>
                <a:spcPts val="800"/>
              </a:spcAft>
            </a:pP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5057274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C54C1F-B8B3-42CB-9F5E-4E519650C2A3}"/>
              </a:ext>
            </a:extLst>
          </p:cNvPr>
          <p:cNvSpPr txBox="1"/>
          <p:nvPr/>
        </p:nvSpPr>
        <p:spPr>
          <a:xfrm>
            <a:off x="3046686" y="3244334"/>
            <a:ext cx="6093372" cy="1200329"/>
          </a:xfrm>
          <a:prstGeom prst="rect">
            <a:avLst/>
          </a:prstGeom>
          <a:noFill/>
        </p:spPr>
        <p:txBody>
          <a:bodyPr wrap="square">
            <a:spAutoFit/>
          </a:bodyPr>
          <a:lstStyle/>
          <a:p>
            <a:pPr algn="r"/>
            <a:r>
              <a:rPr lang="ar-IQ" sz="7200" dirty="0"/>
              <a:t>گرنگی ڕای گشتی: </a:t>
            </a:r>
            <a:endParaRPr lang="en-US" sz="7200" dirty="0"/>
          </a:p>
        </p:txBody>
      </p:sp>
    </p:spTree>
    <p:extLst>
      <p:ext uri="{BB962C8B-B14F-4D97-AF65-F5344CB8AC3E}">
        <p14:creationId xmlns:p14="http://schemas.microsoft.com/office/powerpoint/2010/main" val="266167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92E94E-E809-4072-9DF9-628210CE4597}"/>
              </a:ext>
            </a:extLst>
          </p:cNvPr>
          <p:cNvSpPr txBox="1"/>
          <p:nvPr/>
        </p:nvSpPr>
        <p:spPr>
          <a:xfrm>
            <a:off x="3046686" y="3242122"/>
            <a:ext cx="6093372" cy="1218090"/>
          </a:xfrm>
          <a:prstGeom prst="rect">
            <a:avLst/>
          </a:prstGeom>
          <a:noFill/>
        </p:spPr>
        <p:txBody>
          <a:bodyPr wrap="square">
            <a:spAutoFit/>
          </a:bodyPr>
          <a:lstStyle/>
          <a:p>
            <a:pPr marL="0" marR="0" algn="r">
              <a:lnSpc>
                <a:spcPct val="107000"/>
              </a:lnSpc>
              <a:spcBef>
                <a:spcPts val="0"/>
              </a:spcBef>
              <a:spcAft>
                <a:spcPts val="800"/>
              </a:spcAft>
            </a:pPr>
            <a:r>
              <a:rPr lang="ar-IQ" sz="7200" dirty="0">
                <a:effectLst/>
                <a:latin typeface="Calibri" panose="020F0502020204030204" pitchFamily="34" charset="0"/>
                <a:ea typeface="Calibri" panose="020F0502020204030204" pitchFamily="34" charset="0"/>
                <a:cs typeface="Arial" panose="020B0604020202020204" pitchFamily="34" charset="0"/>
              </a:rPr>
              <a:t>اهمية الراي العام </a:t>
            </a:r>
            <a:endParaRPr lang="en-US" sz="7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138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D56EE3-AEFA-4B1D-A1DE-AC75518DE81F}"/>
              </a:ext>
            </a:extLst>
          </p:cNvPr>
          <p:cNvSpPr txBox="1"/>
          <p:nvPr/>
        </p:nvSpPr>
        <p:spPr>
          <a:xfrm>
            <a:off x="961697" y="3242122"/>
            <a:ext cx="10357943" cy="3352328"/>
          </a:xfrm>
          <a:prstGeom prst="rect">
            <a:avLst/>
          </a:prstGeom>
          <a:noFill/>
        </p:spPr>
        <p:txBody>
          <a:bodyPr wrap="square">
            <a:spAutoFit/>
          </a:bodyPr>
          <a:lstStyle/>
          <a:p>
            <a:pPr marL="0" marR="0" algn="r">
              <a:lnSpc>
                <a:spcPct val="107000"/>
              </a:lnSpc>
              <a:spcBef>
                <a:spcPts val="0"/>
              </a:spcBef>
              <a:spcAft>
                <a:spcPts val="800"/>
              </a:spcAft>
            </a:pPr>
            <a:r>
              <a:rPr lang="ar-IQ" sz="4000" dirty="0"/>
              <a:t>رای گشتی لە لێكدانی دوو وشە ) ڕ ا ( و) گشتی( پێكهاتووە؛ یەكەمیان بەمانای بۆچوون دێت و ئەویتریشیان بەمانای كۆ یان بڕێكی زۆر دێت، لە پێكەو نانی هەردوو وشەكە ئەم چەمكە دروست بووە كە بە مانای " كۆی ڕوانگە و بۆچونەكان" یان "كۆی ڕ اكان" دێت. </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324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4BDE27-6F95-4CB1-9E84-D7F732FAB3AD}"/>
              </a:ext>
            </a:extLst>
          </p:cNvPr>
          <p:cNvSpPr txBox="1"/>
          <p:nvPr/>
        </p:nvSpPr>
        <p:spPr>
          <a:xfrm>
            <a:off x="1543050" y="3105835"/>
            <a:ext cx="7597008" cy="2308324"/>
          </a:xfrm>
          <a:prstGeom prst="rect">
            <a:avLst/>
          </a:prstGeom>
          <a:noFill/>
        </p:spPr>
        <p:txBody>
          <a:bodyPr wrap="square">
            <a:spAutoFit/>
          </a:bodyPr>
          <a:lstStyle/>
          <a:p>
            <a:pPr algn="r"/>
            <a:r>
              <a:rPr lang="ar-IQ" sz="4800" dirty="0"/>
              <a:t>1-پەیوەندی ڕای گشتی بە پرۆسەی دروست كردنی بڕیار چ لەسەر ئاستی سیاسەتی ناوخۆ بێت یاخود دەرەوە. </a:t>
            </a:r>
            <a:endParaRPr lang="en-US" sz="4800" dirty="0"/>
          </a:p>
        </p:txBody>
      </p:sp>
    </p:spTree>
    <p:extLst>
      <p:ext uri="{BB962C8B-B14F-4D97-AF65-F5344CB8AC3E}">
        <p14:creationId xmlns:p14="http://schemas.microsoft.com/office/powerpoint/2010/main" val="135459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B02421-9DF9-4585-8952-D49BB6CC451A}"/>
              </a:ext>
            </a:extLst>
          </p:cNvPr>
          <p:cNvSpPr txBox="1"/>
          <p:nvPr/>
        </p:nvSpPr>
        <p:spPr>
          <a:xfrm>
            <a:off x="1056290" y="3242122"/>
            <a:ext cx="10011103" cy="2018438"/>
          </a:xfrm>
          <a:prstGeom prst="rect">
            <a:avLst/>
          </a:prstGeom>
          <a:noFill/>
        </p:spPr>
        <p:txBody>
          <a:bodyPr wrap="square">
            <a:spAutoFit/>
          </a:bodyPr>
          <a:lstStyle/>
          <a:p>
            <a:pPr marL="0" marR="0" algn="r">
              <a:lnSpc>
                <a:spcPct val="107000"/>
              </a:lnSpc>
              <a:spcBef>
                <a:spcPts val="0"/>
              </a:spcBef>
              <a:spcAft>
                <a:spcPts val="800"/>
              </a:spcAft>
            </a:pPr>
            <a:r>
              <a:rPr lang="ar-IQ" sz="6000" dirty="0">
                <a:latin typeface="Calibri" panose="020F0502020204030204" pitchFamily="34" charset="0"/>
                <a:ea typeface="Calibri" panose="020F0502020204030204" pitchFamily="34" charset="0"/>
                <a:cs typeface="Arial" panose="020B0604020202020204" pitchFamily="34" charset="0"/>
              </a:rPr>
              <a:t>1-</a:t>
            </a:r>
            <a:r>
              <a:rPr lang="ar-IQ" sz="6000" dirty="0">
                <a:effectLst/>
                <a:latin typeface="Calibri" panose="020F0502020204030204" pitchFamily="34" charset="0"/>
                <a:ea typeface="Calibri" panose="020F0502020204030204" pitchFamily="34" charset="0"/>
                <a:cs typeface="Arial" panose="020B0604020202020204" pitchFamily="34" charset="0"/>
              </a:rPr>
              <a:t>علاقة الراي العام بصياغة  القرارات على مستوى السياسة الداخلية اوالخارجية</a:t>
            </a:r>
            <a:endParaRPr lang="en-US" sz="6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39891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23A8B7-7FAE-4B7E-BB4F-643B95FC72D4}"/>
              </a:ext>
            </a:extLst>
          </p:cNvPr>
          <p:cNvSpPr txBox="1"/>
          <p:nvPr/>
        </p:nvSpPr>
        <p:spPr>
          <a:xfrm>
            <a:off x="1828800" y="3105835"/>
            <a:ext cx="7311258" cy="2554545"/>
          </a:xfrm>
          <a:prstGeom prst="rect">
            <a:avLst/>
          </a:prstGeom>
          <a:noFill/>
        </p:spPr>
        <p:txBody>
          <a:bodyPr wrap="square">
            <a:spAutoFit/>
          </a:bodyPr>
          <a:lstStyle/>
          <a:p>
            <a:pPr algn="r"/>
            <a:r>
              <a:rPr lang="ar-IQ" sz="4000" dirty="0"/>
              <a:t>2-ڕای گشتی یەكێكە لە گرنگترین پێکهێنەرەکانی گروپەكانی فشار لەو كۆمەڵگایانەدا كەوا بەرێوەدەبرێن بە سیستەمێكی سیاسی لیبرالی. </a:t>
            </a:r>
            <a:endParaRPr lang="en-US" sz="4000" dirty="0"/>
          </a:p>
        </p:txBody>
      </p:sp>
    </p:spTree>
    <p:extLst>
      <p:ext uri="{BB962C8B-B14F-4D97-AF65-F5344CB8AC3E}">
        <p14:creationId xmlns:p14="http://schemas.microsoft.com/office/powerpoint/2010/main" val="3128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70C303-F0F1-4144-A5D0-C7FF2C82E44B}"/>
              </a:ext>
            </a:extLst>
          </p:cNvPr>
          <p:cNvSpPr txBox="1"/>
          <p:nvPr/>
        </p:nvSpPr>
        <p:spPr>
          <a:xfrm>
            <a:off x="1277007" y="3242122"/>
            <a:ext cx="10105695" cy="3712106"/>
          </a:xfrm>
          <a:prstGeom prst="rect">
            <a:avLst/>
          </a:prstGeom>
          <a:noFill/>
        </p:spPr>
        <p:txBody>
          <a:bodyPr wrap="square">
            <a:spAutoFit/>
          </a:bodyPr>
          <a:lstStyle/>
          <a:p>
            <a:pPr marL="0" marR="0" algn="r">
              <a:lnSpc>
                <a:spcPct val="107000"/>
              </a:lnSpc>
              <a:spcBef>
                <a:spcPts val="0"/>
              </a:spcBef>
              <a:spcAft>
                <a:spcPts val="800"/>
              </a:spcAft>
            </a:pPr>
            <a:r>
              <a:rPr lang="ar-IQ" sz="5400" dirty="0">
                <a:effectLst/>
                <a:latin typeface="Calibri" panose="020F0502020204030204" pitchFamily="34" charset="0"/>
                <a:ea typeface="Calibri" panose="020F0502020204030204" pitchFamily="34" charset="0"/>
                <a:cs typeface="Arial" panose="020B0604020202020204" pitchFamily="34" charset="0"/>
              </a:rPr>
              <a:t>2-يعتبر الراي العام من اهم  العوامل  من  اجل خلق  مجموعات الضغط  في المجتمعات التي تقودها انظمة ليبرالية حرة </a:t>
            </a:r>
          </a:p>
          <a:p>
            <a:pPr marL="0" marR="0" algn="r">
              <a:lnSpc>
                <a:spcPct val="107000"/>
              </a:lnSpc>
              <a:spcBef>
                <a:spcPts val="0"/>
              </a:spcBef>
              <a:spcAft>
                <a:spcPts val="800"/>
              </a:spcAft>
            </a:pP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8296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5A9D06-C67D-4FCA-8E67-302A33F37EF7}"/>
              </a:ext>
            </a:extLst>
          </p:cNvPr>
          <p:cNvSpPr txBox="1"/>
          <p:nvPr/>
        </p:nvSpPr>
        <p:spPr>
          <a:xfrm>
            <a:off x="1371600" y="3105835"/>
            <a:ext cx="7768458" cy="3785652"/>
          </a:xfrm>
          <a:prstGeom prst="rect">
            <a:avLst/>
          </a:prstGeom>
          <a:noFill/>
        </p:spPr>
        <p:txBody>
          <a:bodyPr wrap="square">
            <a:spAutoFit/>
          </a:bodyPr>
          <a:lstStyle/>
          <a:p>
            <a:pPr algn="r"/>
            <a:r>
              <a:rPr lang="ar-IQ" sz="4800" dirty="0"/>
              <a:t>3 -ڕای گشتی بە گرنگترین سەرچاوەكانی ڕ ەو ایەتی دەسەڵات دادەنرێت بۆ كاریگەری دروستکردنی بەهێز لە سەر بڕیار و هەڵبژاردن ی كۆمەڵ و تاك. </a:t>
            </a:r>
            <a:endParaRPr lang="en-US" sz="4800" dirty="0"/>
          </a:p>
        </p:txBody>
      </p:sp>
    </p:spTree>
    <p:extLst>
      <p:ext uri="{BB962C8B-B14F-4D97-AF65-F5344CB8AC3E}">
        <p14:creationId xmlns:p14="http://schemas.microsoft.com/office/powerpoint/2010/main" val="233467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258E13-A83B-477C-8999-E43EFF84DF04}"/>
              </a:ext>
            </a:extLst>
          </p:cNvPr>
          <p:cNvSpPr txBox="1"/>
          <p:nvPr/>
        </p:nvSpPr>
        <p:spPr>
          <a:xfrm>
            <a:off x="1749973" y="3242122"/>
            <a:ext cx="9632730" cy="3321230"/>
          </a:xfrm>
          <a:prstGeom prst="rect">
            <a:avLst/>
          </a:prstGeom>
          <a:noFill/>
        </p:spPr>
        <p:txBody>
          <a:bodyPr wrap="square">
            <a:spAutoFit/>
          </a:bodyPr>
          <a:lstStyle/>
          <a:p>
            <a:pPr marL="0" marR="0" algn="r">
              <a:lnSpc>
                <a:spcPct val="107000"/>
              </a:lnSpc>
              <a:spcBef>
                <a:spcPts val="0"/>
              </a:spcBef>
              <a:spcAft>
                <a:spcPts val="800"/>
              </a:spcAft>
            </a:pPr>
            <a:r>
              <a:rPr lang="ar-IQ" sz="4800" dirty="0">
                <a:effectLst/>
                <a:latin typeface="Calibri" panose="020F0502020204030204" pitchFamily="34" charset="0"/>
                <a:ea typeface="Calibri" panose="020F0502020204030204" pitchFamily="34" charset="0"/>
                <a:cs typeface="Arial" panose="020B0604020202020204" pitchFamily="34" charset="0"/>
              </a:rPr>
              <a:t>3- يعتبر الراي العام من اهم  السلطات الشرعية  والتاثير على صنع القرارات  والخيارات الجماعية والفردية </a:t>
            </a:r>
          </a:p>
          <a:p>
            <a:pPr marL="0" marR="0" algn="r">
              <a:lnSpc>
                <a:spcPct val="107000"/>
              </a:lnSpc>
              <a:spcBef>
                <a:spcPts val="0"/>
              </a:spcBef>
              <a:spcAft>
                <a:spcPts val="800"/>
              </a:spcAft>
            </a:pP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96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F7744B-601F-498A-A62D-AF83077A6311}"/>
              </a:ext>
            </a:extLst>
          </p:cNvPr>
          <p:cNvSpPr txBox="1"/>
          <p:nvPr/>
        </p:nvSpPr>
        <p:spPr>
          <a:xfrm>
            <a:off x="3046685" y="3242122"/>
            <a:ext cx="8162597" cy="2953822"/>
          </a:xfrm>
          <a:prstGeom prst="rect">
            <a:avLst/>
          </a:prstGeom>
          <a:noFill/>
        </p:spPr>
        <p:txBody>
          <a:bodyPr wrap="square">
            <a:spAutoFit/>
          </a:bodyPr>
          <a:lstStyle/>
          <a:p>
            <a:pPr marL="0" marR="0" algn="r">
              <a:lnSpc>
                <a:spcPct val="107000"/>
              </a:lnSpc>
              <a:spcBef>
                <a:spcPts val="0"/>
              </a:spcBef>
              <a:spcAft>
                <a:spcPts val="800"/>
              </a:spcAft>
            </a:pPr>
            <a:r>
              <a:rPr lang="ar-IQ" sz="4400" dirty="0">
                <a:effectLst/>
                <a:latin typeface="Calibri" panose="020F0502020204030204" pitchFamily="34" charset="0"/>
                <a:ea typeface="Calibri" panose="020F0502020204030204" pitchFamily="34" charset="0"/>
                <a:cs typeface="Arial" panose="020B0604020202020204" pitchFamily="34" charset="0"/>
              </a:rPr>
              <a:t>يتالف كلمة الراي العام من كلمتين  الراي  والعام . والراي يعنى اراء الجمهور  بوجون . والعام  يعني  الراي العام الم</a:t>
            </a:r>
            <a:r>
              <a:rPr lang="ar-IQ" sz="4400" dirty="0">
                <a:latin typeface="Calibri" panose="020F0502020204030204" pitchFamily="34" charset="0"/>
                <a:ea typeface="Calibri" panose="020F0502020204030204" pitchFamily="34" charset="0"/>
                <a:cs typeface="Arial" panose="020B0604020202020204" pitchFamily="34" charset="0"/>
              </a:rPr>
              <a:t>مجتمع والجماهير . ومعناها بالكامل  مجموع الاراء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6753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278</TotalTime>
  <Words>1887</Words>
  <Application>Microsoft Office PowerPoint</Application>
  <PresentationFormat>Widescreen</PresentationFormat>
  <Paragraphs>137</Paragraphs>
  <Slides>85</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85</vt:i4>
      </vt:variant>
    </vt:vector>
  </HeadingPairs>
  <TitlesOfParts>
    <vt:vector size="8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Dr.Kawa</dc:creator>
  <cp:lastModifiedBy>Dr.Kawa</cp:lastModifiedBy>
  <cp:revision>119</cp:revision>
  <dcterms:created xsi:type="dcterms:W3CDTF">2021-11-16T17:25:24Z</dcterms:created>
  <dcterms:modified xsi:type="dcterms:W3CDTF">2021-12-04T11:12:14Z</dcterms:modified>
</cp:coreProperties>
</file>