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354" r:id="rId3"/>
    <p:sldId id="257" r:id="rId4"/>
    <p:sldId id="351" r:id="rId5"/>
    <p:sldId id="258" r:id="rId6"/>
    <p:sldId id="355" r:id="rId7"/>
    <p:sldId id="259" r:id="rId8"/>
    <p:sldId id="356" r:id="rId9"/>
    <p:sldId id="260" r:id="rId10"/>
    <p:sldId id="357" r:id="rId11"/>
    <p:sldId id="261" r:id="rId12"/>
    <p:sldId id="358" r:id="rId13"/>
    <p:sldId id="262" r:id="rId14"/>
    <p:sldId id="359" r:id="rId15"/>
    <p:sldId id="263" r:id="rId16"/>
    <p:sldId id="360" r:id="rId17"/>
    <p:sldId id="264" r:id="rId18"/>
    <p:sldId id="361" r:id="rId19"/>
    <p:sldId id="265" r:id="rId20"/>
    <p:sldId id="362" r:id="rId21"/>
    <p:sldId id="266" r:id="rId22"/>
    <p:sldId id="363" r:id="rId23"/>
    <p:sldId id="267" r:id="rId24"/>
    <p:sldId id="364" r:id="rId25"/>
    <p:sldId id="268" r:id="rId26"/>
    <p:sldId id="365" r:id="rId27"/>
    <p:sldId id="269" r:id="rId28"/>
    <p:sldId id="366" r:id="rId29"/>
    <p:sldId id="270" r:id="rId30"/>
    <p:sldId id="367" r:id="rId31"/>
    <p:sldId id="444" r:id="rId32"/>
    <p:sldId id="271" r:id="rId33"/>
    <p:sldId id="368" r:id="rId34"/>
    <p:sldId id="272" r:id="rId35"/>
    <p:sldId id="369" r:id="rId36"/>
    <p:sldId id="273" r:id="rId37"/>
    <p:sldId id="370" r:id="rId38"/>
    <p:sldId id="274" r:id="rId39"/>
    <p:sldId id="371" r:id="rId40"/>
    <p:sldId id="275" r:id="rId41"/>
    <p:sldId id="372" r:id="rId42"/>
    <p:sldId id="276" r:id="rId43"/>
    <p:sldId id="373" r:id="rId44"/>
    <p:sldId id="277" r:id="rId45"/>
    <p:sldId id="375" r:id="rId46"/>
    <p:sldId id="278" r:id="rId47"/>
    <p:sldId id="376" r:id="rId48"/>
    <p:sldId id="279" r:id="rId49"/>
    <p:sldId id="377" r:id="rId50"/>
    <p:sldId id="280" r:id="rId51"/>
    <p:sldId id="378" r:id="rId52"/>
    <p:sldId id="281" r:id="rId53"/>
    <p:sldId id="379" r:id="rId54"/>
    <p:sldId id="282" r:id="rId55"/>
    <p:sldId id="380" r:id="rId56"/>
    <p:sldId id="283" r:id="rId57"/>
    <p:sldId id="381" r:id="rId58"/>
    <p:sldId id="284" r:id="rId59"/>
    <p:sldId id="382" r:id="rId60"/>
    <p:sldId id="285" r:id="rId61"/>
    <p:sldId id="383" r:id="rId62"/>
    <p:sldId id="286" r:id="rId63"/>
    <p:sldId id="384" r:id="rId64"/>
    <p:sldId id="287" r:id="rId65"/>
    <p:sldId id="385" r:id="rId66"/>
    <p:sldId id="445" r:id="rId67"/>
    <p:sldId id="288" r:id="rId68"/>
    <p:sldId id="386" r:id="rId69"/>
    <p:sldId id="289" r:id="rId70"/>
    <p:sldId id="387" r:id="rId71"/>
    <p:sldId id="290" r:id="rId72"/>
    <p:sldId id="388" r:id="rId73"/>
    <p:sldId id="291" r:id="rId74"/>
    <p:sldId id="389" r:id="rId75"/>
    <p:sldId id="292" r:id="rId76"/>
    <p:sldId id="390" r:id="rId77"/>
    <p:sldId id="293" r:id="rId78"/>
    <p:sldId id="391" r:id="rId79"/>
    <p:sldId id="294" r:id="rId80"/>
    <p:sldId id="392" r:id="rId81"/>
    <p:sldId id="295" r:id="rId82"/>
    <p:sldId id="393" r:id="rId83"/>
    <p:sldId id="296" r:id="rId84"/>
    <p:sldId id="394" r:id="rId85"/>
    <p:sldId id="297" r:id="rId86"/>
    <p:sldId id="395" r:id="rId87"/>
    <p:sldId id="299" r:id="rId88"/>
    <p:sldId id="397" r:id="rId89"/>
    <p:sldId id="300" r:id="rId90"/>
    <p:sldId id="398" r:id="rId91"/>
    <p:sldId id="446" r:id="rId92"/>
    <p:sldId id="303" r:id="rId93"/>
    <p:sldId id="304" r:id="rId94"/>
    <p:sldId id="305" r:id="rId95"/>
    <p:sldId id="403" r:id="rId96"/>
    <p:sldId id="306" r:id="rId97"/>
    <p:sldId id="404" r:id="rId98"/>
    <p:sldId id="307" r:id="rId99"/>
    <p:sldId id="405" r:id="rId100"/>
    <p:sldId id="308" r:id="rId101"/>
    <p:sldId id="406" r:id="rId102"/>
    <p:sldId id="309" r:id="rId103"/>
    <p:sldId id="407" r:id="rId104"/>
    <p:sldId id="310" r:id="rId105"/>
    <p:sldId id="408" r:id="rId106"/>
    <p:sldId id="311" r:id="rId107"/>
    <p:sldId id="409" r:id="rId108"/>
    <p:sldId id="312" r:id="rId109"/>
    <p:sldId id="410" r:id="rId110"/>
    <p:sldId id="313" r:id="rId111"/>
    <p:sldId id="411" r:id="rId112"/>
    <p:sldId id="314" r:id="rId113"/>
    <p:sldId id="412" r:id="rId114"/>
    <p:sldId id="315" r:id="rId115"/>
    <p:sldId id="413" r:id="rId116"/>
    <p:sldId id="316" r:id="rId117"/>
    <p:sldId id="414" r:id="rId118"/>
    <p:sldId id="317" r:id="rId119"/>
    <p:sldId id="415" r:id="rId120"/>
    <p:sldId id="318" r:id="rId121"/>
    <p:sldId id="416" r:id="rId122"/>
    <p:sldId id="319" r:id="rId123"/>
    <p:sldId id="417" r:id="rId124"/>
    <p:sldId id="320" r:id="rId125"/>
    <p:sldId id="418" r:id="rId126"/>
    <p:sldId id="321" r:id="rId127"/>
    <p:sldId id="419" r:id="rId128"/>
    <p:sldId id="322" r:id="rId129"/>
    <p:sldId id="420" r:id="rId130"/>
    <p:sldId id="323" r:id="rId131"/>
    <p:sldId id="421" r:id="rId132"/>
    <p:sldId id="324" r:id="rId133"/>
    <p:sldId id="422" r:id="rId134"/>
    <p:sldId id="325" r:id="rId135"/>
    <p:sldId id="423" r:id="rId136"/>
    <p:sldId id="326" r:id="rId137"/>
    <p:sldId id="424" r:id="rId138"/>
    <p:sldId id="327" r:id="rId139"/>
    <p:sldId id="425" r:id="rId140"/>
    <p:sldId id="328" r:id="rId141"/>
    <p:sldId id="426" r:id="rId142"/>
    <p:sldId id="329" r:id="rId143"/>
    <p:sldId id="427" r:id="rId144"/>
    <p:sldId id="330" r:id="rId145"/>
    <p:sldId id="428" r:id="rId146"/>
    <p:sldId id="331" r:id="rId147"/>
    <p:sldId id="429" r:id="rId148"/>
    <p:sldId id="332" r:id="rId149"/>
    <p:sldId id="430" r:id="rId150"/>
    <p:sldId id="447" r:id="rId151"/>
    <p:sldId id="448" r:id="rId152"/>
    <p:sldId id="333" r:id="rId153"/>
    <p:sldId id="431" r:id="rId154"/>
    <p:sldId id="334" r:id="rId155"/>
    <p:sldId id="432" r:id="rId156"/>
    <p:sldId id="335" r:id="rId157"/>
    <p:sldId id="433" r:id="rId158"/>
    <p:sldId id="336" r:id="rId159"/>
    <p:sldId id="434" r:id="rId160"/>
    <p:sldId id="338" r:id="rId161"/>
    <p:sldId id="435" r:id="rId162"/>
    <p:sldId id="340" r:id="rId163"/>
    <p:sldId id="437" r:id="rId164"/>
    <p:sldId id="341" r:id="rId165"/>
    <p:sldId id="438" r:id="rId166"/>
    <p:sldId id="342" r:id="rId167"/>
    <p:sldId id="439" r:id="rId168"/>
    <p:sldId id="343" r:id="rId169"/>
    <p:sldId id="344" r:id="rId170"/>
    <p:sldId id="441" r:id="rId171"/>
    <p:sldId id="449" r:id="rId172"/>
    <p:sldId id="346" r:id="rId173"/>
    <p:sldId id="442" r:id="rId174"/>
    <p:sldId id="347" r:id="rId175"/>
    <p:sldId id="443" r:id="rId176"/>
    <p:sldId id="348" r:id="rId177"/>
    <p:sldId id="349" r:id="rId1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4E13B42-042D-4499-86A2-12A72F982DB2}">
          <p14:sldIdLst>
            <p14:sldId id="256"/>
            <p14:sldId id="354"/>
            <p14:sldId id="257"/>
            <p14:sldId id="351"/>
            <p14:sldId id="258"/>
            <p14:sldId id="355"/>
            <p14:sldId id="259"/>
            <p14:sldId id="356"/>
            <p14:sldId id="260"/>
            <p14:sldId id="357"/>
            <p14:sldId id="261"/>
            <p14:sldId id="358"/>
            <p14:sldId id="262"/>
            <p14:sldId id="359"/>
            <p14:sldId id="263"/>
            <p14:sldId id="360"/>
            <p14:sldId id="264"/>
            <p14:sldId id="361"/>
            <p14:sldId id="265"/>
            <p14:sldId id="362"/>
            <p14:sldId id="266"/>
            <p14:sldId id="363"/>
            <p14:sldId id="267"/>
            <p14:sldId id="364"/>
            <p14:sldId id="268"/>
            <p14:sldId id="365"/>
            <p14:sldId id="269"/>
            <p14:sldId id="366"/>
            <p14:sldId id="270"/>
            <p14:sldId id="367"/>
            <p14:sldId id="444"/>
            <p14:sldId id="271"/>
            <p14:sldId id="368"/>
            <p14:sldId id="272"/>
            <p14:sldId id="369"/>
            <p14:sldId id="273"/>
            <p14:sldId id="370"/>
            <p14:sldId id="274"/>
            <p14:sldId id="371"/>
            <p14:sldId id="275"/>
            <p14:sldId id="372"/>
            <p14:sldId id="276"/>
            <p14:sldId id="373"/>
            <p14:sldId id="277"/>
            <p14:sldId id="375"/>
            <p14:sldId id="278"/>
            <p14:sldId id="376"/>
            <p14:sldId id="279"/>
            <p14:sldId id="377"/>
            <p14:sldId id="280"/>
            <p14:sldId id="378"/>
            <p14:sldId id="281"/>
            <p14:sldId id="379"/>
            <p14:sldId id="282"/>
            <p14:sldId id="380"/>
            <p14:sldId id="283"/>
            <p14:sldId id="381"/>
            <p14:sldId id="284"/>
            <p14:sldId id="382"/>
            <p14:sldId id="285"/>
            <p14:sldId id="383"/>
            <p14:sldId id="286"/>
            <p14:sldId id="384"/>
            <p14:sldId id="287"/>
          </p14:sldIdLst>
        </p14:section>
        <p14:section name="Untitled Section" id="{50CC983C-338C-4014-A3CC-E8F3DA1D870C}">
          <p14:sldIdLst>
            <p14:sldId id="385"/>
            <p14:sldId id="445"/>
            <p14:sldId id="288"/>
            <p14:sldId id="386"/>
            <p14:sldId id="289"/>
            <p14:sldId id="387"/>
            <p14:sldId id="290"/>
            <p14:sldId id="388"/>
            <p14:sldId id="291"/>
            <p14:sldId id="389"/>
            <p14:sldId id="292"/>
            <p14:sldId id="390"/>
            <p14:sldId id="293"/>
            <p14:sldId id="391"/>
            <p14:sldId id="294"/>
            <p14:sldId id="392"/>
            <p14:sldId id="295"/>
            <p14:sldId id="393"/>
            <p14:sldId id="296"/>
            <p14:sldId id="394"/>
            <p14:sldId id="297"/>
            <p14:sldId id="395"/>
            <p14:sldId id="299"/>
            <p14:sldId id="397"/>
            <p14:sldId id="300"/>
            <p14:sldId id="398"/>
            <p14:sldId id="446"/>
            <p14:sldId id="303"/>
            <p14:sldId id="304"/>
            <p14:sldId id="305"/>
            <p14:sldId id="403"/>
            <p14:sldId id="306"/>
            <p14:sldId id="404"/>
            <p14:sldId id="307"/>
            <p14:sldId id="405"/>
            <p14:sldId id="308"/>
            <p14:sldId id="406"/>
            <p14:sldId id="309"/>
            <p14:sldId id="407"/>
            <p14:sldId id="310"/>
            <p14:sldId id="408"/>
            <p14:sldId id="311"/>
            <p14:sldId id="409"/>
            <p14:sldId id="312"/>
            <p14:sldId id="410"/>
            <p14:sldId id="313"/>
            <p14:sldId id="411"/>
            <p14:sldId id="314"/>
            <p14:sldId id="412"/>
            <p14:sldId id="315"/>
            <p14:sldId id="413"/>
            <p14:sldId id="316"/>
            <p14:sldId id="414"/>
            <p14:sldId id="317"/>
            <p14:sldId id="415"/>
            <p14:sldId id="318"/>
            <p14:sldId id="416"/>
            <p14:sldId id="319"/>
            <p14:sldId id="417"/>
            <p14:sldId id="320"/>
            <p14:sldId id="418"/>
            <p14:sldId id="321"/>
            <p14:sldId id="419"/>
            <p14:sldId id="322"/>
            <p14:sldId id="420"/>
            <p14:sldId id="323"/>
            <p14:sldId id="421"/>
            <p14:sldId id="324"/>
            <p14:sldId id="422"/>
            <p14:sldId id="325"/>
            <p14:sldId id="423"/>
            <p14:sldId id="326"/>
            <p14:sldId id="424"/>
            <p14:sldId id="327"/>
            <p14:sldId id="425"/>
            <p14:sldId id="328"/>
            <p14:sldId id="426"/>
            <p14:sldId id="329"/>
            <p14:sldId id="427"/>
            <p14:sldId id="330"/>
            <p14:sldId id="428"/>
            <p14:sldId id="331"/>
            <p14:sldId id="429"/>
            <p14:sldId id="332"/>
            <p14:sldId id="430"/>
            <p14:sldId id="447"/>
            <p14:sldId id="448"/>
            <p14:sldId id="333"/>
            <p14:sldId id="431"/>
            <p14:sldId id="334"/>
            <p14:sldId id="432"/>
            <p14:sldId id="335"/>
            <p14:sldId id="433"/>
            <p14:sldId id="336"/>
            <p14:sldId id="434"/>
            <p14:sldId id="338"/>
            <p14:sldId id="435"/>
            <p14:sldId id="340"/>
            <p14:sldId id="437"/>
            <p14:sldId id="341"/>
            <p14:sldId id="438"/>
            <p14:sldId id="342"/>
            <p14:sldId id="439"/>
            <p14:sldId id="343"/>
            <p14:sldId id="344"/>
            <p14:sldId id="441"/>
            <p14:sldId id="449"/>
            <p14:sldId id="346"/>
            <p14:sldId id="442"/>
            <p14:sldId id="347"/>
            <p14:sldId id="443"/>
            <p14:sldId id="348"/>
            <p14:sldId id="34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391782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421561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601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872324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8419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2257769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4234329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368859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37759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6C02C2-42EF-49EC-839B-E9EBCF237F47}"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118222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6C02C2-42EF-49EC-839B-E9EBCF237F47}"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336680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6C02C2-42EF-49EC-839B-E9EBCF237F47}"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428475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6C02C2-42EF-49EC-839B-E9EBCF237F47}"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405048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C02C2-42EF-49EC-839B-E9EBCF237F47}"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191388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6C02C2-42EF-49EC-839B-E9EBCF237F47}"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311525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6C02C2-42EF-49EC-839B-E9EBCF237F47}"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159DD-9B55-41BB-87C0-368CBA2DE844}" type="slidenum">
              <a:rPr lang="en-US" smtClean="0"/>
              <a:t>‹#›</a:t>
            </a:fld>
            <a:endParaRPr lang="en-US"/>
          </a:p>
        </p:txBody>
      </p:sp>
    </p:spTree>
    <p:extLst>
      <p:ext uri="{BB962C8B-B14F-4D97-AF65-F5344CB8AC3E}">
        <p14:creationId xmlns:p14="http://schemas.microsoft.com/office/powerpoint/2010/main" val="268883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6C02C2-42EF-49EC-839B-E9EBCF237F47}" type="datetimeFigureOut">
              <a:rPr lang="en-US" smtClean="0"/>
              <a:t>11/10/2021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4159DD-9B55-41BB-87C0-368CBA2DE844}" type="slidenum">
              <a:rPr lang="en-US" smtClean="0"/>
              <a:t>‹#›</a:t>
            </a:fld>
            <a:endParaRPr lang="en-US"/>
          </a:p>
        </p:txBody>
      </p:sp>
    </p:spTree>
    <p:extLst>
      <p:ext uri="{BB962C8B-B14F-4D97-AF65-F5344CB8AC3E}">
        <p14:creationId xmlns:p14="http://schemas.microsoft.com/office/powerpoint/2010/main" val="168964611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E4C388-5940-4A38-B99F-83612824541E}"/>
              </a:ext>
            </a:extLst>
          </p:cNvPr>
          <p:cNvSpPr txBox="1"/>
          <p:nvPr/>
        </p:nvSpPr>
        <p:spPr>
          <a:xfrm>
            <a:off x="3046686" y="2854836"/>
            <a:ext cx="6093372" cy="3142976"/>
          </a:xfrm>
          <a:prstGeom prst="rect">
            <a:avLst/>
          </a:prstGeom>
          <a:noFill/>
        </p:spPr>
        <p:txBody>
          <a:bodyPr wrap="square">
            <a:spAutoFit/>
          </a:bodyPr>
          <a:lstStyle/>
          <a:p>
            <a:pPr marL="0" marR="0" algn="r"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Unikurd Jino"/>
              </a:rPr>
              <a:t>تیۆرەكانی راگەیاندن (</a:t>
            </a:r>
            <a:r>
              <a:rPr lang="en-US" sz="4400" b="1" dirty="0">
                <a:effectLst/>
                <a:latin typeface="Unikurd Jino"/>
                <a:ea typeface="Calibri" panose="020F0502020204030204" pitchFamily="34" charset="0"/>
                <a:cs typeface="Arial" panose="020B0604020202020204" pitchFamily="34" charset="0"/>
              </a:rPr>
              <a:t>Theories of the press</a:t>
            </a:r>
            <a:r>
              <a:rPr lang="ar-SA" sz="4400" b="1" dirty="0">
                <a:effectLst/>
                <a:latin typeface="Calibri" panose="020F0502020204030204" pitchFamily="34" charset="0"/>
                <a:ea typeface="Calibri" panose="020F0502020204030204" pitchFamily="34" charset="0"/>
                <a:cs typeface="Unikurd Jino"/>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Unikurd Jino"/>
              </a:rPr>
              <a:t>١-تیۆری دەسەڵات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Unikurd Jino"/>
              </a:rPr>
              <a:t>٢-تیۆری ئازادی</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2137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92011C-5812-4B83-8FFF-D716AFA293C1}"/>
              </a:ext>
            </a:extLst>
          </p:cNvPr>
          <p:cNvSpPr txBox="1"/>
          <p:nvPr/>
        </p:nvSpPr>
        <p:spPr>
          <a:xfrm>
            <a:off x="520263" y="3242122"/>
            <a:ext cx="11461530" cy="4420762"/>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ظهرت هذه النظرية في انكلترا  في القرن السادس عشر . وهي تحت تاثير كل من ميكيافيللي  افلاطون  ارستو وهيكل . ويجدون بان الشعب  ليس بمستطاعه تحمل وزر السلطة والمسؤؤليات الكبيرة وهذه العمل وهي السلطة هي من حق الامراء والباشاواة والحكومات .والهدف من ذلك هو فرض سلطة الحكومة على الشعب .</a:t>
            </a: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49166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B90C88-93F6-42AA-A60C-DBE77E11525B}"/>
              </a:ext>
            </a:extLst>
          </p:cNvPr>
          <p:cNvSpPr txBox="1"/>
          <p:nvPr/>
        </p:nvSpPr>
        <p:spPr>
          <a:xfrm>
            <a:off x="3046686" y="3073647"/>
            <a:ext cx="6093372" cy="344030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١</a:t>
            </a:r>
            <a:r>
              <a:rPr lang="ar-SA" sz="4800" b="1" dirty="0">
                <a:effectLst/>
                <a:latin typeface="Noto Naskh Arabic UI"/>
                <a:ea typeface="Calibri" panose="020F0502020204030204" pitchFamily="34" charset="0"/>
                <a:cs typeface="Calibri" panose="020F0502020204030204" pitchFamily="34" charset="0"/>
              </a:rPr>
              <a:t>-</a:t>
            </a:r>
            <a:r>
              <a:rPr lang="ar-SA" sz="4800" b="1" dirty="0">
                <a:effectLst/>
                <a:latin typeface="Calibri" panose="020F0502020204030204" pitchFamily="34" charset="0"/>
                <a:ea typeface="Calibri" panose="020F0502020204030204" pitchFamily="34" charset="0"/>
                <a:cs typeface="Noto Naskh Arabic UI"/>
              </a:rPr>
              <a:t>دروستكردنی ئاراستەكانی گەل وجەماوەر، و گەشەپێدانی شوناس و ناسنامەی نیشتمانی لە لایان</a:t>
            </a:r>
            <a:r>
              <a:rPr lang="en-US" sz="4800" b="1" dirty="0">
                <a:effectLst/>
                <a:latin typeface="Noto Naskh Arabic UI"/>
                <a:ea typeface="Calibri" panose="020F0502020204030204" pitchFamily="34" charset="0"/>
                <a:cs typeface="Arial" panose="020B0604020202020204" pitchFamily="34" charset="0"/>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61110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30549E-601C-4BCF-9DAC-92A4BEB15580}"/>
              </a:ext>
            </a:extLst>
          </p:cNvPr>
          <p:cNvSpPr txBox="1"/>
          <p:nvPr/>
        </p:nvSpPr>
        <p:spPr>
          <a:xfrm>
            <a:off x="693683" y="3242122"/>
            <a:ext cx="11146219" cy="2530886"/>
          </a:xfrm>
          <a:prstGeom prst="rect">
            <a:avLst/>
          </a:prstGeom>
          <a:noFill/>
        </p:spPr>
        <p:txBody>
          <a:bodyPr wrap="square">
            <a:spAutoFit/>
          </a:bodyPr>
          <a:lstStyle/>
          <a:p>
            <a:pPr marL="0" marR="0" algn="r">
              <a:lnSpc>
                <a:spcPct val="107000"/>
              </a:lnSpc>
              <a:spcBef>
                <a:spcPts val="0"/>
              </a:spcBef>
              <a:spcAft>
                <a:spcPts val="800"/>
              </a:spcAft>
            </a:pPr>
            <a:r>
              <a:rPr lang="ar-IQ" sz="4800" dirty="0">
                <a:latin typeface="Calibri" panose="020F0502020204030204" pitchFamily="34" charset="0"/>
                <a:ea typeface="Calibri" panose="020F0502020204030204" pitchFamily="34" charset="0"/>
                <a:cs typeface="Arial" panose="020B0604020202020204" pitchFamily="34" charset="0"/>
              </a:rPr>
              <a:t>1-توجيه اتجاهات الشعب والجماهير نحو تطوير الهوية الوطنية  لديهم </a:t>
            </a: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3252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A90B5E-632C-45C8-9A3A-150D728FCE21}"/>
              </a:ext>
            </a:extLst>
          </p:cNvPr>
          <p:cNvSpPr txBox="1"/>
          <p:nvPr/>
        </p:nvSpPr>
        <p:spPr>
          <a:xfrm>
            <a:off x="1513490" y="2967335"/>
            <a:ext cx="10121462" cy="3477875"/>
          </a:xfrm>
          <a:prstGeom prst="rect">
            <a:avLst/>
          </a:prstGeom>
          <a:noFill/>
        </p:spPr>
        <p:txBody>
          <a:bodyPr wrap="square">
            <a:spAutoFit/>
          </a:bodyPr>
          <a:lstStyle/>
          <a:p>
            <a:pPr algn="r"/>
            <a:r>
              <a:rPr lang="ar-SA" sz="4400" b="1" dirty="0">
                <a:effectLst/>
                <a:ea typeface="Calibri" panose="020F0502020204030204" pitchFamily="34" charset="0"/>
                <a:cs typeface="Noto Naskh Arabic UI"/>
              </a:rPr>
              <a:t>٢</a:t>
            </a:r>
            <a:r>
              <a:rPr lang="ar-SA" sz="4400" b="1" dirty="0">
                <a:effectLst/>
                <a:latin typeface="Noto Naskh Arabic UI"/>
                <a:ea typeface="Calibri" panose="020F0502020204030204" pitchFamily="34" charset="0"/>
                <a:cs typeface="Calibri" panose="020F0502020204030204" pitchFamily="34" charset="0"/>
              </a:rPr>
              <a:t>-</a:t>
            </a:r>
            <a:r>
              <a:rPr lang="ar-SA" sz="4400" b="1" dirty="0">
                <a:effectLst/>
                <a:ea typeface="Calibri" panose="020F0502020204030204" pitchFamily="34" charset="0"/>
                <a:cs typeface="Noto Naskh Arabic UI"/>
              </a:rPr>
              <a:t>یارمەتی دانی هاوڵاتی لەسەرئەوەی كە دەوڵەت و كیانی تازە دروستبووە و خەریكە بكەوێتە سەرپێ‌ بە هەماهەنگی هەمووان، و زیاتر ئەولەوییەت بۆ سیمبۆل و هێما نیشتمانیەكان بدەن (زمان ئایین، ئاڵا.... هتد) </a:t>
            </a:r>
            <a:endParaRPr lang="en-US" sz="4400" dirty="0"/>
          </a:p>
        </p:txBody>
      </p:sp>
    </p:spTree>
    <p:extLst>
      <p:ext uri="{BB962C8B-B14F-4D97-AF65-F5344CB8AC3E}">
        <p14:creationId xmlns:p14="http://schemas.microsoft.com/office/powerpoint/2010/main" val="19442513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EF4EE5-6A1D-4085-B65A-A442B2210864}"/>
              </a:ext>
            </a:extLst>
          </p:cNvPr>
          <p:cNvSpPr txBox="1"/>
          <p:nvPr/>
        </p:nvSpPr>
        <p:spPr>
          <a:xfrm>
            <a:off x="898635" y="3242122"/>
            <a:ext cx="10893972" cy="3458896"/>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مساعدة المواطنين على حماية وتامين  كيان الدولة النامي والذي يسعى للوقوف على اقدامه .وذلك بمساعدة وتنسيق بين الجميع .واعطاء الاولوية للقيم والرموز القومية  مثل اللغة والدين  والعلم وغيرها .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57347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2C4F4A-7C2F-4049-87D8-D3F110BD15A3}"/>
              </a:ext>
            </a:extLst>
          </p:cNvPr>
          <p:cNvSpPr txBox="1"/>
          <p:nvPr/>
        </p:nvSpPr>
        <p:spPr>
          <a:xfrm>
            <a:off x="551793" y="2914372"/>
            <a:ext cx="10783614" cy="344030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٣</a:t>
            </a:r>
            <a:r>
              <a:rPr lang="ar-SA" sz="4800" b="1" dirty="0">
                <a:effectLst/>
                <a:latin typeface="Noto Naskh Arabic UI"/>
                <a:ea typeface="Calibri" panose="020F0502020204030204" pitchFamily="34" charset="0"/>
                <a:cs typeface="Calibri" panose="020F0502020204030204" pitchFamily="34" charset="0"/>
              </a:rPr>
              <a:t>-</a:t>
            </a:r>
            <a:r>
              <a:rPr lang="ar-SA" sz="4800" b="1" dirty="0">
                <a:effectLst/>
                <a:latin typeface="Calibri" panose="020F0502020204030204" pitchFamily="34" charset="0"/>
                <a:ea typeface="Calibri" panose="020F0502020204030204" pitchFamily="34" charset="0"/>
                <a:cs typeface="Noto Naskh Arabic UI"/>
              </a:rPr>
              <a:t>پاڵپشتیكردنی ئەو بریار و سیاسەتانەی كە حكومەت بڕیاری لەسەر داوە، بەمەبەستی ئەوەی راگەیاندن ببێتە فاكتەر و ڕەگەزی یارمەتیدەر بۆ جێبەجێكردنی سیاساتی گەشەپێدان</a:t>
            </a:r>
            <a:r>
              <a:rPr lang="en-US" sz="4800" b="1" dirty="0">
                <a:effectLst/>
                <a:latin typeface="Noto Naskh Arabic UI"/>
                <a:ea typeface="Calibri" panose="020F0502020204030204" pitchFamily="34" charset="0"/>
                <a:cs typeface="Arial" panose="020B0604020202020204" pitchFamily="34" charset="0"/>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1575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112704-04D7-4795-8556-77C7BE092B59}"/>
              </a:ext>
            </a:extLst>
          </p:cNvPr>
          <p:cNvSpPr txBox="1"/>
          <p:nvPr/>
        </p:nvSpPr>
        <p:spPr>
          <a:xfrm>
            <a:off x="693683" y="3179060"/>
            <a:ext cx="10342179" cy="2800254"/>
          </a:xfrm>
          <a:prstGeom prst="rect">
            <a:avLst/>
          </a:prstGeom>
          <a:noFill/>
        </p:spPr>
        <p:txBody>
          <a:bodyPr wrap="square">
            <a:spAutoFit/>
          </a:bodyPr>
          <a:lstStyle/>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3</a:t>
            </a:r>
            <a:r>
              <a:rPr lang="ar-IQ" sz="4000" dirty="0">
                <a:effectLst/>
                <a:latin typeface="Calibri" panose="020F0502020204030204" pitchFamily="34" charset="0"/>
                <a:ea typeface="Calibri" panose="020F0502020204030204" pitchFamily="34" charset="0"/>
                <a:cs typeface="Arial" panose="020B0604020202020204" pitchFamily="34" charset="0"/>
              </a:rPr>
              <a:t>- دعم القرارات والقوانين الصادرة من الحكومة  بشرط ان يصبح الاعلام عامل اساسي مساعد لتطبيق سياسة التنمية والتطور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64176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767711-8BD0-4DF9-9793-EBA4BACC59A3}"/>
              </a:ext>
            </a:extLst>
          </p:cNvPr>
          <p:cNvSpPr txBox="1"/>
          <p:nvPr/>
        </p:nvSpPr>
        <p:spPr>
          <a:xfrm>
            <a:off x="1056290" y="2755098"/>
            <a:ext cx="9979572"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٤</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هاندان و پاڵپشتی خەڵك و جەماوەر بە متمانە بوونیان بە حكومەت ودام و دەزگا تازەكان، و سیاسەتی گشتی حكومەتەوە، بەمەش زیاتر رەوایەتی دەدات بە دەسەڵاتی سیاسی و پێگەكەی بەهێز دەكات، بەڵام دەبێت تاڕادەیەك لە ژێر چاودێری دەوڵەت بن بۆ ئەرکی گەشەسەندن.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326138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97E107-E13C-44C9-B44D-C2AA935D2536}"/>
              </a:ext>
            </a:extLst>
          </p:cNvPr>
          <p:cNvSpPr txBox="1"/>
          <p:nvPr/>
        </p:nvSpPr>
        <p:spPr>
          <a:xfrm>
            <a:off x="898634" y="3242122"/>
            <a:ext cx="10783614" cy="4111575"/>
          </a:xfrm>
          <a:prstGeom prst="rect">
            <a:avLst/>
          </a:prstGeom>
          <a:noFill/>
        </p:spPr>
        <p:txBody>
          <a:bodyPr wrap="square">
            <a:spAutoFit/>
          </a:bodyPr>
          <a:lstStyle/>
          <a:p>
            <a:pPr marL="0" marR="0" algn="r">
              <a:lnSpc>
                <a:spcPct val="107000"/>
              </a:lnSpc>
              <a:spcBef>
                <a:spcPts val="0"/>
              </a:spcBef>
              <a:spcAft>
                <a:spcPts val="800"/>
              </a:spcAft>
            </a:pPr>
            <a:r>
              <a:rPr lang="ar-IQ" sz="4800" dirty="0">
                <a:latin typeface="Calibri" panose="020F0502020204030204" pitchFamily="34" charset="0"/>
                <a:ea typeface="Calibri" panose="020F0502020204030204" pitchFamily="34" charset="0"/>
                <a:cs typeface="Arial" panose="020B0604020202020204" pitchFamily="34" charset="0"/>
              </a:rPr>
              <a:t>4</a:t>
            </a:r>
            <a:r>
              <a:rPr lang="ar-IQ" sz="4800" dirty="0">
                <a:effectLst/>
                <a:latin typeface="Calibri" panose="020F0502020204030204" pitchFamily="34" charset="0"/>
                <a:ea typeface="Calibri" panose="020F0502020204030204" pitchFamily="34" charset="0"/>
                <a:cs typeface="Arial" panose="020B0604020202020204" pitchFamily="34" charset="0"/>
              </a:rPr>
              <a:t>-تشجيع الجماهير  بالاطمئنان للحكومة ومؤسساتها  الحديثة  والسياسة العامة للدولة وهذا يعطي  الشرعية للسلطة وتقوية نفوذها ولكن كل هذا ان يتم تحت رعاية واشراف الحكومة </a:t>
            </a: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08366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19A50C-A1B6-4DE3-8B6C-A3C55146198E}"/>
              </a:ext>
            </a:extLst>
          </p:cNvPr>
          <p:cNvSpPr txBox="1"/>
          <p:nvPr/>
        </p:nvSpPr>
        <p:spPr>
          <a:xfrm>
            <a:off x="1466193" y="2967335"/>
            <a:ext cx="7673865" cy="3477875"/>
          </a:xfrm>
          <a:prstGeom prst="rect">
            <a:avLst/>
          </a:prstGeom>
          <a:noFill/>
        </p:spPr>
        <p:txBody>
          <a:bodyPr wrap="square">
            <a:spAutoFit/>
          </a:bodyPr>
          <a:lstStyle/>
          <a:p>
            <a:pPr algn="r"/>
            <a:r>
              <a:rPr lang="ar-IQ" sz="4400" b="1" dirty="0">
                <a:ea typeface="Calibri" panose="020F0502020204030204" pitchFamily="34" charset="0"/>
                <a:cs typeface="Noto Naskh Arabic UI"/>
              </a:rPr>
              <a:t>5-</a:t>
            </a:r>
            <a:r>
              <a:rPr lang="ar-SA" sz="4400" b="1" dirty="0">
                <a:effectLst/>
                <a:ea typeface="Calibri" panose="020F0502020204030204" pitchFamily="34" charset="0"/>
                <a:cs typeface="Noto Naskh Arabic UI"/>
              </a:rPr>
              <a:t>هەوڵدان بۆ سەقامگیركردنی بارودۆخی ناوخۆیی و پاراستنی یەكریزی نیشتیمانی ، و زاڵكردنی بەرژەوەندی نیشتمانی لەسەر بەرژەوەندییە بەرتەسكەكانی پارتایەتی یان گروپایەتی</a:t>
            </a:r>
            <a:r>
              <a:rPr lang="en-US" sz="4400" b="1" dirty="0">
                <a:effectLst/>
                <a:latin typeface="Noto Naskh Arabic UI"/>
                <a:ea typeface="Calibri" panose="020F0502020204030204" pitchFamily="34" charset="0"/>
              </a:rPr>
              <a:t>.</a:t>
            </a:r>
            <a:endParaRPr lang="en-US" sz="4400" dirty="0"/>
          </a:p>
        </p:txBody>
      </p:sp>
    </p:spTree>
    <p:extLst>
      <p:ext uri="{BB962C8B-B14F-4D97-AF65-F5344CB8AC3E}">
        <p14:creationId xmlns:p14="http://schemas.microsoft.com/office/powerpoint/2010/main" val="21195318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9CB806-FD7F-4099-8873-DAC9CB62DB05}"/>
              </a:ext>
            </a:extLst>
          </p:cNvPr>
          <p:cNvSpPr txBox="1"/>
          <p:nvPr/>
        </p:nvSpPr>
        <p:spPr>
          <a:xfrm>
            <a:off x="472966" y="3242122"/>
            <a:ext cx="11209282" cy="321382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5-الدعم والمساعدة  لضمان التكامل والوحدة السياسية والاجتماعية عن طريق تحديد محاولات اصلاح التناقضات والخلافات  ولانهاء  الخلاف والاختلاف بين قيم مختلف المجموعات  المختلفة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156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0EFB44-CAC7-4E28-B8E4-EE57EFB66040}"/>
              </a:ext>
            </a:extLst>
          </p:cNvPr>
          <p:cNvSpPr txBox="1"/>
          <p:nvPr/>
        </p:nvSpPr>
        <p:spPr>
          <a:xfrm>
            <a:off x="599091" y="2755098"/>
            <a:ext cx="11051626" cy="3939989"/>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هەندێكجار بوار دەدرێت بە كەرتەكانی تایبەت كە كەناڵێك یان راگەیاندراوێك یاخود گۆڤارێك تایبەت بەخۆیان دەربكەن، بەڵام دەبێ‌ لەژێر فەرمان وچاودێری دەسەڵاتدابن و هێلە سوورەكان نەبەزێنن؛ بەمەش ئازاد نین وبەڵكو سنووردار كراوون لە لایەنی دەسەڵاتەوە</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43692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28DE0F-6011-433F-B976-B79D69FA211C}"/>
              </a:ext>
            </a:extLst>
          </p:cNvPr>
          <p:cNvSpPr txBox="1"/>
          <p:nvPr/>
        </p:nvSpPr>
        <p:spPr>
          <a:xfrm>
            <a:off x="3046686" y="2850252"/>
            <a:ext cx="6093372" cy="4068230"/>
          </a:xfrm>
          <a:prstGeom prst="rect">
            <a:avLst/>
          </a:prstGeom>
          <a:noFill/>
        </p:spPr>
        <p:txBody>
          <a:bodyPr wrap="square">
            <a:spAutoFit/>
          </a:bodyPr>
          <a:lstStyle/>
          <a:p>
            <a:pPr marL="0" marR="0" algn="just" rtl="1">
              <a:lnSpc>
                <a:spcPct val="115000"/>
              </a:lnSpc>
              <a:spcBef>
                <a:spcPts val="0"/>
              </a:spcBef>
              <a:spcAft>
                <a:spcPts val="1000"/>
              </a:spcAft>
            </a:pPr>
            <a:r>
              <a:rPr lang="en-US" sz="4400" b="1" dirty="0">
                <a:effectLst/>
                <a:latin typeface="Noto Naskh Arabic UI"/>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IQ" sz="4400" b="1" dirty="0">
                <a:effectLst/>
                <a:latin typeface="Calibri" panose="020F0502020204030204" pitchFamily="34" charset="0"/>
                <a:ea typeface="Calibri" panose="020F0502020204030204" pitchFamily="34" charset="0"/>
                <a:cs typeface="Noto Naskh Arabic UI"/>
              </a:rPr>
              <a:t>6</a:t>
            </a:r>
            <a:r>
              <a:rPr lang="ar-SA" sz="4400" b="1" dirty="0">
                <a:effectLst/>
                <a:latin typeface="Noto Naskh Arabic UI"/>
                <a:ea typeface="Calibri" panose="020F0502020204030204" pitchFamily="34" charset="0"/>
                <a:cs typeface="Calibri" panose="020F0502020204030204" pitchFamily="34" charset="0"/>
              </a:rPr>
              <a:t>-</a:t>
            </a:r>
            <a:r>
              <a:rPr lang="ar-SA" sz="4400" b="1" dirty="0">
                <a:effectLst/>
                <a:latin typeface="Calibri" panose="020F0502020204030204" pitchFamily="34" charset="0"/>
                <a:ea typeface="Calibri" panose="020F0502020204030204" pitchFamily="34" charset="0"/>
                <a:cs typeface="Noto Naskh Arabic UI"/>
              </a:rPr>
              <a:t>دەرخستنی كارە باشەكان، و كەم کردنەوەی قەبارەی رەخنەی تێكدەر بۆ كەمترین ئاست</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9155512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C2185B-F214-45D9-A9D3-FCA28F032336}"/>
              </a:ext>
            </a:extLst>
          </p:cNvPr>
          <p:cNvSpPr txBox="1"/>
          <p:nvPr/>
        </p:nvSpPr>
        <p:spPr>
          <a:xfrm>
            <a:off x="772510" y="3242122"/>
            <a:ext cx="10184524" cy="3056414"/>
          </a:xfrm>
          <a:prstGeom prst="rect">
            <a:avLst/>
          </a:prstGeom>
          <a:noFill/>
        </p:spPr>
        <p:txBody>
          <a:bodyPr wrap="square">
            <a:spAutoFit/>
          </a:bodyPr>
          <a:lstStyle/>
          <a:p>
            <a:pPr marL="0" marR="0" algn="r">
              <a:lnSpc>
                <a:spcPct val="107000"/>
              </a:lnSpc>
              <a:spcBef>
                <a:spcPts val="0"/>
              </a:spcBef>
              <a:spcAft>
                <a:spcPts val="800"/>
              </a:spcAft>
            </a:pPr>
            <a:endParaRPr lang="ar-IQ" sz="4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6-السعي لاستقرار الاوضاع الداخلية وحماية الوحدة الوطنيةوتفضيل المصلحة العامة فوق المصلحة الحزبية الضيقة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26049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0E038-7CE2-4DFA-AC2A-8E71B7C2CBD2}"/>
              </a:ext>
            </a:extLst>
          </p:cNvPr>
          <p:cNvSpPr txBox="1"/>
          <p:nvPr/>
        </p:nvSpPr>
        <p:spPr>
          <a:xfrm>
            <a:off x="236483" y="2914372"/>
            <a:ext cx="11098923" cy="2174441"/>
          </a:xfrm>
          <a:prstGeom prst="rect">
            <a:avLst/>
          </a:prstGeom>
          <a:noFill/>
        </p:spPr>
        <p:txBody>
          <a:bodyPr wrap="square">
            <a:spAutoFit/>
          </a:bodyPr>
          <a:lstStyle/>
          <a:p>
            <a:pPr marL="0" marR="0" algn="just" rtl="1">
              <a:lnSpc>
                <a:spcPct val="115000"/>
              </a:lnSpc>
              <a:spcBef>
                <a:spcPts val="0"/>
              </a:spcBef>
              <a:spcAft>
                <a:spcPts val="1000"/>
              </a:spcAft>
            </a:pPr>
            <a:r>
              <a:rPr lang="ar-IQ" sz="4000" b="1" dirty="0">
                <a:effectLst/>
                <a:latin typeface="Calibri" panose="020F0502020204030204" pitchFamily="34" charset="0"/>
                <a:ea typeface="Calibri" panose="020F0502020204030204" pitchFamily="34" charset="0"/>
                <a:cs typeface="Noto Naskh Arabic UI"/>
              </a:rPr>
              <a:t>7</a:t>
            </a:r>
            <a:r>
              <a:rPr lang="ar-SA" sz="4000" b="1" dirty="0">
                <a:effectLst/>
                <a:latin typeface="Calibri" panose="020F0502020204030204" pitchFamily="34" charset="0"/>
                <a:ea typeface="Calibri" panose="020F0502020204030204" pitchFamily="34" charset="0"/>
                <a:cs typeface="Noto Naskh Arabic UI"/>
              </a:rPr>
              <a:t>دەوڵەت مافی هەیە چاودێری و جێبەجێ چالاكی پەیوەندی و راگەیاندنی جەماوەری بكات، و بەكارهێنانی چاودێری خزمەتێكە بۆ ئامانجەكانی گەشەپێدان.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633340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CB4405-8327-40CE-85A2-5CE287669DF7}"/>
              </a:ext>
            </a:extLst>
          </p:cNvPr>
          <p:cNvSpPr txBox="1"/>
          <p:nvPr/>
        </p:nvSpPr>
        <p:spPr>
          <a:xfrm>
            <a:off x="189186" y="3242122"/>
            <a:ext cx="10972800" cy="2331920"/>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7- اظهار الاعمال الجيدة  وتقليل من حجم النقد الهدام   الى اخفض مستوى .</a:t>
            </a: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08372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039E31-1829-4A67-81D3-09FD5705307B}"/>
              </a:ext>
            </a:extLst>
          </p:cNvPr>
          <p:cNvSpPr txBox="1"/>
          <p:nvPr/>
        </p:nvSpPr>
        <p:spPr>
          <a:xfrm>
            <a:off x="3046686" y="3232921"/>
            <a:ext cx="6093372" cy="1741374"/>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رەخن</a:t>
            </a:r>
            <a:r>
              <a:rPr lang="ar-IQ" sz="4800" b="1" dirty="0">
                <a:latin typeface="Calibri" panose="020F0502020204030204" pitchFamily="34" charset="0"/>
                <a:ea typeface="Calibri" panose="020F0502020204030204" pitchFamily="34" charset="0"/>
                <a:cs typeface="Noto Naskh Arabic UI"/>
              </a:rPr>
              <a:t>ة </a:t>
            </a:r>
            <a:r>
              <a:rPr lang="ar-IQ" sz="4800" b="1" dirty="0">
                <a:effectLst/>
                <a:latin typeface="Calibri" panose="020F0502020204030204" pitchFamily="34" charset="0"/>
                <a:ea typeface="Calibri" panose="020F0502020204030204" pitchFamily="34" charset="0"/>
                <a:cs typeface="Noto Naskh Arabic UI"/>
              </a:rPr>
              <a:t>لة سةر </a:t>
            </a:r>
            <a:r>
              <a:rPr lang="ar-SA" sz="4800" b="1" dirty="0">
                <a:effectLst/>
                <a:latin typeface="Calibri" panose="020F0502020204030204" pitchFamily="34" charset="0"/>
                <a:ea typeface="Calibri" panose="020F0502020204030204" pitchFamily="34" charset="0"/>
                <a:cs typeface="Noto Naskh Arabic UI"/>
              </a:rPr>
              <a:t>ئەم تیۆرە بریتین لە:</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03837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9D301-26E7-4FCB-BFFC-6EF197E3E785}"/>
              </a:ext>
            </a:extLst>
          </p:cNvPr>
          <p:cNvSpPr txBox="1"/>
          <p:nvPr/>
        </p:nvSpPr>
        <p:spPr>
          <a:xfrm>
            <a:off x="662152" y="3242122"/>
            <a:ext cx="10909738" cy="2771015"/>
          </a:xfrm>
          <a:prstGeom prst="rect">
            <a:avLst/>
          </a:prstGeom>
          <a:noFill/>
        </p:spPr>
        <p:txBody>
          <a:bodyPr wrap="square">
            <a:spAutoFit/>
          </a:bodyPr>
          <a:lstStyle/>
          <a:p>
            <a:pPr marL="0" marR="0" algn="r">
              <a:lnSpc>
                <a:spcPct val="107000"/>
              </a:lnSpc>
              <a:spcBef>
                <a:spcPts val="0"/>
              </a:spcBef>
              <a:spcAft>
                <a:spcPts val="800"/>
              </a:spcAft>
            </a:pPr>
            <a:r>
              <a:rPr lang="ar-IQ" sz="8000" dirty="0">
                <a:latin typeface="Calibri" panose="020F0502020204030204" pitchFamily="34" charset="0"/>
                <a:ea typeface="Calibri" panose="020F0502020204030204" pitchFamily="34" charset="0"/>
                <a:cs typeface="Arial" panose="020B0604020202020204" pitchFamily="34" charset="0"/>
              </a:rPr>
              <a:t>الانتقادات  على هذه النظرية </a:t>
            </a:r>
            <a:endParaRPr lang="ar-IQ" sz="8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8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29724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C38ABB-F1E2-403F-AE05-C1EC1E93D969}"/>
              </a:ext>
            </a:extLst>
          </p:cNvPr>
          <p:cNvSpPr txBox="1"/>
          <p:nvPr/>
        </p:nvSpPr>
        <p:spPr>
          <a:xfrm>
            <a:off x="1229711" y="2743941"/>
            <a:ext cx="9585434" cy="3707682"/>
          </a:xfrm>
          <a:prstGeom prst="rect">
            <a:avLst/>
          </a:prstGeom>
          <a:noFill/>
        </p:spPr>
        <p:txBody>
          <a:bodyPr wrap="square">
            <a:spAutoFit/>
          </a:bodyPr>
          <a:lstStyle/>
          <a:p>
            <a:pPr marL="0" marR="0" algn="r"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4400" b="1" dirty="0">
                <a:effectLst/>
                <a:ea typeface="Calibri" panose="020F0502020204030204" pitchFamily="34" charset="0"/>
                <a:cs typeface="Noto Naskh Arabic UI"/>
              </a:rPr>
              <a:t>١</a:t>
            </a:r>
            <a:r>
              <a:rPr lang="ar-SA" sz="4400" b="1" dirty="0">
                <a:effectLst/>
                <a:latin typeface="Noto Naskh Arabic UI"/>
                <a:ea typeface="Calibri" panose="020F0502020204030204" pitchFamily="34" charset="0"/>
                <a:cs typeface="Calibri" panose="020F0502020204030204" pitchFamily="34" charset="0"/>
              </a:rPr>
              <a:t>-</a:t>
            </a:r>
            <a:r>
              <a:rPr lang="ar-SA" sz="4400" b="1" dirty="0">
                <a:effectLst/>
                <a:ea typeface="Calibri" panose="020F0502020204030204" pitchFamily="34" charset="0"/>
                <a:cs typeface="Noto Naskh Arabic UI"/>
              </a:rPr>
              <a:t>راستگویی و میسداقیەتی راگەیاندن لەژیر هەرەشەدایە لەو دەوڵەتانەی ئەم تیۆرە جێبەجێ‌ دەكەن بەهۆی چاودێری توند لەسەر كەناڵەكانی راگەیاندن لە ووڵاتە تازە گەشەسەندووەكان </a:t>
            </a:r>
            <a:endParaRPr lang="en-US" sz="4400" dirty="0"/>
          </a:p>
        </p:txBody>
      </p:sp>
    </p:spTree>
    <p:extLst>
      <p:ext uri="{BB962C8B-B14F-4D97-AF65-F5344CB8AC3E}">
        <p14:creationId xmlns:p14="http://schemas.microsoft.com/office/powerpoint/2010/main" val="173501370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BCE937-46E1-4558-B129-982E23414AA8}"/>
              </a:ext>
            </a:extLst>
          </p:cNvPr>
          <p:cNvSpPr txBox="1"/>
          <p:nvPr/>
        </p:nvSpPr>
        <p:spPr>
          <a:xfrm>
            <a:off x="646387" y="3242122"/>
            <a:ext cx="10279116" cy="4601260"/>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1-مصداقية  وصدق  الاعلام تحت الخطر في الدول النامية التى  ينفذون هذه النظرية . بسبب المراقبة الشديدة على وسائل الاعلام من قبل الدولة .</a:t>
            </a: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264275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0B1A12-EB65-4427-B929-E0E90C7CF151}"/>
              </a:ext>
            </a:extLst>
          </p:cNvPr>
          <p:cNvSpPr txBox="1"/>
          <p:nvPr/>
        </p:nvSpPr>
        <p:spPr>
          <a:xfrm>
            <a:off x="599091" y="2967335"/>
            <a:ext cx="10074164" cy="3416320"/>
          </a:xfrm>
          <a:prstGeom prst="rect">
            <a:avLst/>
          </a:prstGeom>
          <a:noFill/>
        </p:spPr>
        <p:txBody>
          <a:bodyPr wrap="square">
            <a:spAutoFit/>
          </a:bodyPr>
          <a:lstStyle/>
          <a:p>
            <a:pPr algn="r"/>
            <a:r>
              <a:rPr lang="ar-SA" sz="5400" b="1" dirty="0">
                <a:effectLst/>
                <a:ea typeface="Calibri" panose="020F0502020204030204" pitchFamily="34" charset="0"/>
                <a:cs typeface="Noto Naskh Arabic UI"/>
              </a:rPr>
              <a:t>٢</a:t>
            </a:r>
            <a:r>
              <a:rPr lang="ar-SA" sz="5400" b="1" dirty="0">
                <a:effectLst/>
                <a:latin typeface="Noto Naskh Arabic UI"/>
                <a:ea typeface="Calibri" panose="020F0502020204030204" pitchFamily="34" charset="0"/>
                <a:cs typeface="Calibri" panose="020F0502020204030204" pitchFamily="34" charset="0"/>
              </a:rPr>
              <a:t>-</a:t>
            </a:r>
            <a:r>
              <a:rPr lang="ar-SA" sz="5400" b="1" dirty="0">
                <a:effectLst/>
                <a:ea typeface="Calibri" panose="020F0502020204030204" pitchFamily="34" charset="0"/>
                <a:cs typeface="Noto Naskh Arabic UI"/>
              </a:rPr>
              <a:t>ئەركی راگەیاندن كورتكرایەوە بەتایبەت لە بواری هەواڵدا بەم شێوەیە: پێناسەی هەواڵ كرا بەوەی كە راپۆرتێكە وەسفی رووداوێك یان بیرۆكەیەك دەكات </a:t>
            </a:r>
            <a:endParaRPr lang="en-US" sz="5400" dirty="0"/>
          </a:p>
        </p:txBody>
      </p:sp>
    </p:spTree>
    <p:extLst>
      <p:ext uri="{BB962C8B-B14F-4D97-AF65-F5344CB8AC3E}">
        <p14:creationId xmlns:p14="http://schemas.microsoft.com/office/powerpoint/2010/main" val="413081858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4D5F41-ACF2-48C6-8568-036B2B17F8ED}"/>
              </a:ext>
            </a:extLst>
          </p:cNvPr>
          <p:cNvSpPr txBox="1"/>
          <p:nvPr/>
        </p:nvSpPr>
        <p:spPr>
          <a:xfrm>
            <a:off x="378372" y="3242122"/>
            <a:ext cx="10972800" cy="2633478"/>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واجب الاعلام تم اختصارة بالشكل التالي :</a:t>
            </a:r>
          </a:p>
          <a:p>
            <a:pPr marL="0" marR="0" algn="r">
              <a:lnSpc>
                <a:spcPct val="107000"/>
              </a:lnSpc>
              <a:spcBef>
                <a:spcPts val="0"/>
              </a:spcBef>
              <a:spcAft>
                <a:spcPts val="800"/>
              </a:spcAft>
            </a:pPr>
            <a:r>
              <a:rPr lang="ar-IQ" sz="4800" dirty="0">
                <a:latin typeface="Calibri" panose="020F0502020204030204" pitchFamily="34" charset="0"/>
                <a:ea typeface="Calibri" panose="020F0502020204030204" pitchFamily="34" charset="0"/>
                <a:cs typeface="Arial" panose="020B0604020202020204" pitchFamily="34" charset="0"/>
              </a:rPr>
              <a:t>تعريف الخبر بان يكون التقرير وصفي وليس  نقدي </a:t>
            </a: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497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35856A-F04A-4AC9-9E74-17EA5DB37150}"/>
              </a:ext>
            </a:extLst>
          </p:cNvPr>
          <p:cNvSpPr txBox="1"/>
          <p:nvPr/>
        </p:nvSpPr>
        <p:spPr>
          <a:xfrm>
            <a:off x="835572" y="3242122"/>
            <a:ext cx="10846676" cy="4220130"/>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في بعض الاحيان يعطى ترخيص خاص  لبعض القنوات الخاصة  او لاعلاميين  او مجلة بالنشر الحر . لكن يجب ان تكون تحت رحمة واوامر الحكومة .وان لا تتجاوز الخطوط الحمراء وبهذا فانهم ليسو احرارا  بل مقيدين  من طرف الحكومة السلطة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3927708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458E27-CCE3-476C-B3DB-91BC944A697C}"/>
              </a:ext>
            </a:extLst>
          </p:cNvPr>
          <p:cNvSpPr txBox="1"/>
          <p:nvPr/>
        </p:nvSpPr>
        <p:spPr>
          <a:xfrm>
            <a:off x="3046686" y="3244334"/>
            <a:ext cx="6093372" cy="1323439"/>
          </a:xfrm>
          <a:prstGeom prst="rect">
            <a:avLst/>
          </a:prstGeom>
          <a:noFill/>
        </p:spPr>
        <p:txBody>
          <a:bodyPr wrap="square">
            <a:spAutoFit/>
          </a:bodyPr>
          <a:lstStyle/>
          <a:p>
            <a:pPr algn="r"/>
            <a:r>
              <a:rPr lang="ar-SA" sz="4000" b="1" dirty="0">
                <a:effectLst/>
                <a:ea typeface="Calibri" panose="020F0502020204030204" pitchFamily="34" charset="0"/>
                <a:cs typeface="Noto Naskh Arabic UI"/>
              </a:rPr>
              <a:t>ستراتیژیەتی راگەیاندن لە ووڵاتانی تازە گەشەسەندوو</a:t>
            </a:r>
            <a:r>
              <a:rPr lang="ar-IQ" sz="4000" b="1" dirty="0">
                <a:effectLst/>
                <a:ea typeface="Calibri" panose="020F0502020204030204" pitchFamily="34" charset="0"/>
                <a:cs typeface="Noto Naskh Arabic UI"/>
              </a:rPr>
              <a:t>ةكان</a:t>
            </a:r>
            <a:endParaRPr lang="en-US" sz="4000" dirty="0"/>
          </a:p>
        </p:txBody>
      </p:sp>
    </p:spTree>
    <p:extLst>
      <p:ext uri="{BB962C8B-B14F-4D97-AF65-F5344CB8AC3E}">
        <p14:creationId xmlns:p14="http://schemas.microsoft.com/office/powerpoint/2010/main" val="34831352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C58306-7CCE-46CB-A699-AF245F5C721D}"/>
              </a:ext>
            </a:extLst>
          </p:cNvPr>
          <p:cNvSpPr txBox="1"/>
          <p:nvPr/>
        </p:nvSpPr>
        <p:spPr>
          <a:xfrm>
            <a:off x="898634" y="3242122"/>
            <a:ext cx="9948042" cy="936667"/>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 استراتيجية  الاعلام في في البلدان النامية</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36125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599E22-6C0F-4B8D-B4FB-3D6FEDF58854}"/>
              </a:ext>
            </a:extLst>
          </p:cNvPr>
          <p:cNvSpPr txBox="1"/>
          <p:nvPr/>
        </p:nvSpPr>
        <p:spPr>
          <a:xfrm>
            <a:off x="1008993" y="2967335"/>
            <a:ext cx="9948041" cy="3477875"/>
          </a:xfrm>
          <a:prstGeom prst="rect">
            <a:avLst/>
          </a:prstGeom>
          <a:noFill/>
        </p:spPr>
        <p:txBody>
          <a:bodyPr wrap="square">
            <a:spAutoFit/>
          </a:bodyPr>
          <a:lstStyle/>
          <a:p>
            <a:pPr algn="r"/>
            <a:r>
              <a:rPr lang="ar-SA" sz="4400" b="1" dirty="0">
                <a:effectLst/>
                <a:ea typeface="Calibri" panose="020F0502020204030204" pitchFamily="34" charset="0"/>
                <a:cs typeface="Noto Naskh Arabic UI"/>
              </a:rPr>
              <a:t>یەكەم </a:t>
            </a:r>
            <a:endParaRPr lang="ar-IQ" sz="4400" b="1" dirty="0">
              <a:effectLst/>
              <a:ea typeface="Calibri" panose="020F0502020204030204" pitchFamily="34" charset="0"/>
              <a:cs typeface="Noto Naskh Arabic UI"/>
            </a:endParaRPr>
          </a:p>
          <a:p>
            <a:pPr algn="r"/>
            <a:r>
              <a:rPr lang="ar-SA" sz="4400" b="1" dirty="0">
                <a:effectLst/>
                <a:ea typeface="Calibri" panose="020F0502020204030204" pitchFamily="34" charset="0"/>
                <a:cs typeface="Noto Naskh Arabic UI"/>
              </a:rPr>
              <a:t>شت دەست پێدەكات لە ئازادكردنی خەڵكی جیهان لە هەژموونی رۆژئاوایی و داگیركاری جا ئەو داگیركردنە سەربازی یان ئابووری یان سیاسی یان راگەیاندنی یاخود رۆشنبیری بێت. </a:t>
            </a:r>
            <a:endParaRPr lang="en-US" sz="4400" dirty="0"/>
          </a:p>
        </p:txBody>
      </p:sp>
    </p:spTree>
    <p:extLst>
      <p:ext uri="{BB962C8B-B14F-4D97-AF65-F5344CB8AC3E}">
        <p14:creationId xmlns:p14="http://schemas.microsoft.com/office/powerpoint/2010/main" val="68187948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089B7C-56F9-4D9C-8E3C-2654EDB25408}"/>
              </a:ext>
            </a:extLst>
          </p:cNvPr>
          <p:cNvSpPr txBox="1"/>
          <p:nvPr/>
        </p:nvSpPr>
        <p:spPr>
          <a:xfrm>
            <a:off x="646386" y="3242122"/>
            <a:ext cx="9995338" cy="3321230"/>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اولا :  تبدء بالدعوة لتحرير الشعوب من نفوذ الغرب الاستعماري .وهذا الاستعمار سواءا كان عسكري سياسي اقتصادي او ثقافي </a:t>
            </a: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207628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639A88-F9B9-4003-A1FF-BEC86D8F0913}"/>
              </a:ext>
            </a:extLst>
          </p:cNvPr>
          <p:cNvSpPr txBox="1"/>
          <p:nvPr/>
        </p:nvSpPr>
        <p:spPr>
          <a:xfrm>
            <a:off x="1119353" y="3090069"/>
            <a:ext cx="9758854" cy="3785652"/>
          </a:xfrm>
          <a:prstGeom prst="rect">
            <a:avLst/>
          </a:prstGeom>
          <a:noFill/>
        </p:spPr>
        <p:txBody>
          <a:bodyPr wrap="square">
            <a:spAutoFit/>
          </a:bodyPr>
          <a:lstStyle/>
          <a:p>
            <a:pPr algn="r"/>
            <a:r>
              <a:rPr lang="ar-IQ" sz="4800" b="1" dirty="0">
                <a:effectLst/>
                <a:ea typeface="Calibri" panose="020F0502020204030204" pitchFamily="34" charset="0"/>
                <a:cs typeface="Noto Naskh Arabic UI"/>
              </a:rPr>
              <a:t>دووةم :</a:t>
            </a:r>
          </a:p>
          <a:p>
            <a:pPr algn="r"/>
            <a:r>
              <a:rPr lang="ar-IQ" sz="4800" b="1" dirty="0">
                <a:effectLst/>
                <a:ea typeface="Calibri" panose="020F0502020204030204" pitchFamily="34" charset="0"/>
                <a:cs typeface="Noto Naskh Arabic UI"/>
              </a:rPr>
              <a:t>ك</a:t>
            </a:r>
            <a:r>
              <a:rPr lang="ar-SA" sz="4800" b="1" dirty="0">
                <a:effectLst/>
                <a:ea typeface="Calibri" panose="020F0502020204030204" pitchFamily="34" charset="0"/>
                <a:cs typeface="Noto Naskh Arabic UI"/>
              </a:rPr>
              <a:t>اركردن </a:t>
            </a:r>
            <a:r>
              <a:rPr lang="ar-IQ" sz="4800" b="1" dirty="0">
                <a:effectLst/>
                <a:ea typeface="Calibri" panose="020F0502020204030204" pitchFamily="34" charset="0"/>
                <a:cs typeface="Noto Naskh Arabic UI"/>
              </a:rPr>
              <a:t>   ونةهيشتنى </a:t>
            </a:r>
            <a:r>
              <a:rPr lang="ar-SA" sz="4800" b="1" dirty="0">
                <a:effectLst/>
                <a:ea typeface="Calibri" panose="020F0502020204030204" pitchFamily="34" charset="0"/>
                <a:cs typeface="Noto Naskh Arabic UI"/>
              </a:rPr>
              <a:t>لەسەر هەر شتێك كەوا زیان بگەیەنێت بە یەکپارچەیی و یەکگرتوویی كۆمەڵگا و یەكخستنی نیشتمانی توشی دابەش بوون بكات </a:t>
            </a:r>
            <a:endParaRPr lang="en-US" sz="4800" dirty="0"/>
          </a:p>
        </p:txBody>
      </p:sp>
    </p:spTree>
    <p:extLst>
      <p:ext uri="{BB962C8B-B14F-4D97-AF65-F5344CB8AC3E}">
        <p14:creationId xmlns:p14="http://schemas.microsoft.com/office/powerpoint/2010/main" val="6190930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2D0651-EDEF-4165-AA0C-255A3089D35B}"/>
              </a:ext>
            </a:extLst>
          </p:cNvPr>
          <p:cNvSpPr txBox="1"/>
          <p:nvPr/>
        </p:nvSpPr>
        <p:spPr>
          <a:xfrm>
            <a:off x="488731" y="3242122"/>
            <a:ext cx="10878207" cy="3006400"/>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ثانيا : العمل ضد اي شئ يسبب ضررا بوحدة وسلامة المجتمع  وتعريض الوحدة الوطنية  للتقسيم</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05444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D1EA3D-C670-414C-B449-1E95BB64A4B3}"/>
              </a:ext>
            </a:extLst>
          </p:cNvPr>
          <p:cNvSpPr txBox="1"/>
          <p:nvPr/>
        </p:nvSpPr>
        <p:spPr>
          <a:xfrm>
            <a:off x="1103586" y="3105835"/>
            <a:ext cx="9553904" cy="3046988"/>
          </a:xfrm>
          <a:prstGeom prst="rect">
            <a:avLst/>
          </a:prstGeom>
          <a:noFill/>
        </p:spPr>
        <p:txBody>
          <a:bodyPr wrap="square">
            <a:spAutoFit/>
          </a:bodyPr>
          <a:lstStyle/>
          <a:p>
            <a:pPr algn="r"/>
            <a:r>
              <a:rPr lang="ar-IQ" sz="4800" b="1" dirty="0">
                <a:effectLst/>
                <a:ea typeface="Calibri" panose="020F0502020204030204" pitchFamily="34" charset="0"/>
                <a:cs typeface="Noto Naskh Arabic UI"/>
              </a:rPr>
              <a:t>سةيةم :</a:t>
            </a:r>
          </a:p>
          <a:p>
            <a:pPr algn="r"/>
            <a:r>
              <a:rPr lang="ar-SA" sz="4800" b="1" dirty="0">
                <a:effectLst/>
                <a:ea typeface="Calibri" panose="020F0502020204030204" pitchFamily="34" charset="0"/>
                <a:cs typeface="Noto Naskh Arabic UI"/>
              </a:rPr>
              <a:t>گەر هاتوو ئازادی سیاسی وئابووری هاتەدی ئەوا ئازادی كۆمەڵایەتی ئەكەوێتە ئەستۆی كەناڵەكانی راگەیاندن لە رێگای ئەم تەورانەوە:</a:t>
            </a:r>
            <a:endParaRPr lang="en-US" sz="4800" dirty="0"/>
          </a:p>
        </p:txBody>
      </p:sp>
    </p:spTree>
    <p:extLst>
      <p:ext uri="{BB962C8B-B14F-4D97-AF65-F5344CB8AC3E}">
        <p14:creationId xmlns:p14="http://schemas.microsoft.com/office/powerpoint/2010/main" val="285013489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329BB0-E269-48CC-B5A0-EE1C7023128C}"/>
              </a:ext>
            </a:extLst>
          </p:cNvPr>
          <p:cNvSpPr txBox="1"/>
          <p:nvPr/>
        </p:nvSpPr>
        <p:spPr>
          <a:xfrm>
            <a:off x="599090" y="3242122"/>
            <a:ext cx="10452538" cy="3887859"/>
          </a:xfrm>
          <a:prstGeom prst="rect">
            <a:avLst/>
          </a:prstGeom>
          <a:noFill/>
        </p:spPr>
        <p:txBody>
          <a:bodyPr wrap="square">
            <a:spAutoFit/>
          </a:bodyPr>
          <a:lstStyle/>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وفي حال تم تطبيق  الحريات السياسية والاقتصادية  وقتها  الحرية الاجتماعية يتحملها  قنوات الاعلام  بالطرق التالية: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37983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2F016B-EDB8-4629-94AC-68A55D06AE8A}"/>
              </a:ext>
            </a:extLst>
          </p:cNvPr>
          <p:cNvSpPr txBox="1"/>
          <p:nvPr/>
        </p:nvSpPr>
        <p:spPr>
          <a:xfrm>
            <a:off x="804041" y="2595823"/>
            <a:ext cx="10578661" cy="4298100"/>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١-ئازادكردنی مرۆڤ لە ترس و هێنانەدی ئاسایشی گشتگیر  گەر ئاسایشی خۆراكی یان رۆشنبیری یاخود سیاسی بێت وەدەرهێنان وهەڵكەندنی هەموو فاكتەرەكانی بێدەنگكردن و كۆنترۆڵ كردن كەوا پیادە دەكرێت لەسەر مرۆڤ، بۆیە ئازادكردنی كۆمەڵایەتی پێویستی بەمرۆڤی ئازادە نەوەكو بۆ عەبدێكی مونافیق</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903196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E734A5-BD8A-459B-A7D0-268DDF7678BA}"/>
              </a:ext>
            </a:extLst>
          </p:cNvPr>
          <p:cNvSpPr txBox="1"/>
          <p:nvPr/>
        </p:nvSpPr>
        <p:spPr>
          <a:xfrm>
            <a:off x="1182414" y="3242122"/>
            <a:ext cx="9932276" cy="2642390"/>
          </a:xfrm>
          <a:prstGeom prst="rect">
            <a:avLst/>
          </a:prstGeom>
          <a:noFill/>
        </p:spPr>
        <p:txBody>
          <a:bodyPr wrap="square">
            <a:spAutoFit/>
          </a:bodyPr>
          <a:lstStyle/>
          <a:p>
            <a:pPr marL="0" marR="0" algn="r">
              <a:lnSpc>
                <a:spcPct val="107000"/>
              </a:lnSpc>
              <a:spcBef>
                <a:spcPts val="0"/>
              </a:spcBef>
              <a:spcAft>
                <a:spcPts val="800"/>
              </a:spcAft>
            </a:pP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1-تحرير الانسان من  الخوف وتحقيق الامن العام سواءا اكان  الامن الغذائي او الامن  الثقافي   او السياسي </a:t>
            </a: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754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ACF164-8446-42A4-9D40-28CBC2467DCC}"/>
              </a:ext>
            </a:extLst>
          </p:cNvPr>
          <p:cNvSpPr txBox="1"/>
          <p:nvPr/>
        </p:nvSpPr>
        <p:spPr>
          <a:xfrm>
            <a:off x="756745" y="2914372"/>
            <a:ext cx="10893971" cy="2882328"/>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نموونەی سیستەمەكانی هیتلەر و فرانكۆ و ستالین، و هەندێك لە سیستەمە توتالیتارەكانی رۆژهەڵاتی ناوەڕاست، باشترین نموونەی هاوچەرخ و نوێن و بۆ تەبەنی كردنی ئەم تێورییە لە بواری راگەیاندندا</a:t>
            </a:r>
            <a:r>
              <a:rPr lang="en-US" sz="4000" b="1" dirty="0">
                <a:effectLst/>
                <a:latin typeface="Noto Naskh Arabic UI"/>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234459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E3C89D-274A-4B80-9AD4-46E6E46EF65C}"/>
              </a:ext>
            </a:extLst>
          </p:cNvPr>
          <p:cNvSpPr txBox="1"/>
          <p:nvPr/>
        </p:nvSpPr>
        <p:spPr>
          <a:xfrm>
            <a:off x="3046686" y="3232921"/>
            <a:ext cx="6093372" cy="2590837"/>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٢-ئازادكردنی مرۆڤ لە فەقیری و برسێتی و توندوتیژی</a:t>
            </a:r>
            <a:r>
              <a:rPr lang="en-US" sz="4800" b="1" dirty="0">
                <a:effectLst/>
                <a:latin typeface="Noto Naskh Arabic UI"/>
                <a:ea typeface="Calibri" panose="020F0502020204030204" pitchFamily="34" charset="0"/>
                <a:cs typeface="Arial" panose="020B0604020202020204" pitchFamily="34" charset="0"/>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15706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3B0F93-7969-41CD-B3AF-1DC79A539836}"/>
              </a:ext>
            </a:extLst>
          </p:cNvPr>
          <p:cNvSpPr txBox="1"/>
          <p:nvPr/>
        </p:nvSpPr>
        <p:spPr>
          <a:xfrm>
            <a:off x="725215" y="3242122"/>
            <a:ext cx="9884978" cy="1740541"/>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2- تحرير الانسان من الفقر  والجوع  والعنف </a:t>
            </a: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963965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62795F-05F9-4001-9E40-8F796345ABB2}"/>
              </a:ext>
            </a:extLst>
          </p:cNvPr>
          <p:cNvSpPr txBox="1"/>
          <p:nvPr/>
        </p:nvSpPr>
        <p:spPr>
          <a:xfrm>
            <a:off x="3046686" y="3073647"/>
            <a:ext cx="6093372" cy="2882328"/>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٣-ئازادكردنی مرۆڤ لە نەخوێندەواری و نەزانینی سیاسی و نەخوێنەواری مەعریفە و بیركردنەوە و عەقڵ.</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158044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3B984C-936D-4A11-8B73-45C2745232F4}"/>
              </a:ext>
            </a:extLst>
          </p:cNvPr>
          <p:cNvSpPr txBox="1"/>
          <p:nvPr/>
        </p:nvSpPr>
        <p:spPr>
          <a:xfrm>
            <a:off x="1008993" y="3242122"/>
            <a:ext cx="10421007" cy="1825821"/>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3- تحرير الانسان من الجهل </a:t>
            </a:r>
            <a:r>
              <a:rPr lang="ar-IQ" sz="4800" dirty="0"/>
              <a:t>والامية</a:t>
            </a:r>
            <a:r>
              <a:rPr lang="ar-IQ" sz="5400" dirty="0">
                <a:effectLst/>
                <a:latin typeface="Calibri" panose="020F0502020204030204" pitchFamily="34" charset="0"/>
                <a:ea typeface="Calibri" panose="020F0502020204030204" pitchFamily="34" charset="0"/>
                <a:cs typeface="Arial" panose="020B0604020202020204" pitchFamily="34" charset="0"/>
              </a:rPr>
              <a:t>  السياسية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590179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3130C2-C374-47A3-8028-7DAE41B16044}"/>
              </a:ext>
            </a:extLst>
          </p:cNvPr>
          <p:cNvSpPr txBox="1"/>
          <p:nvPr/>
        </p:nvSpPr>
        <p:spPr>
          <a:xfrm>
            <a:off x="3046686" y="3027224"/>
            <a:ext cx="6093372" cy="2648289"/>
          </a:xfrm>
          <a:prstGeom prst="rect">
            <a:avLst/>
          </a:prstGeom>
          <a:noFill/>
        </p:spPr>
        <p:txBody>
          <a:bodyPr wrap="square">
            <a:spAutoFit/>
          </a:bodyPr>
          <a:lstStyle/>
          <a:p>
            <a:pPr marL="0" marR="0" algn="just" rtl="1">
              <a:lnSpc>
                <a:spcPct val="115000"/>
              </a:lnSpc>
              <a:spcBef>
                <a:spcPts val="0"/>
              </a:spcBef>
              <a:spcAft>
                <a:spcPts val="1000"/>
              </a:spcAft>
            </a:pPr>
            <a:r>
              <a:rPr lang="en-US" sz="4400" b="1" dirty="0">
                <a:effectLst/>
                <a:latin typeface="Noto Naskh Arabic UI"/>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٦</a:t>
            </a:r>
            <a:r>
              <a:rPr lang="ar-SA" sz="4800" b="1" dirty="0">
                <a:effectLst/>
                <a:latin typeface="Noto Naskh Arabic UI"/>
                <a:ea typeface="Calibri" panose="020F0502020204030204" pitchFamily="34" charset="0"/>
                <a:cs typeface="Calibri" panose="020F0502020204030204" pitchFamily="34" charset="0"/>
              </a:rPr>
              <a:t>-</a:t>
            </a:r>
            <a:r>
              <a:rPr lang="ar-SA" sz="4800" b="1" dirty="0">
                <a:effectLst/>
                <a:latin typeface="Calibri" panose="020F0502020204030204" pitchFamily="34" charset="0"/>
                <a:ea typeface="Calibri" panose="020F0502020204030204" pitchFamily="34" charset="0"/>
                <a:cs typeface="Noto Naskh Arabic UI"/>
              </a:rPr>
              <a:t>تیۆری بەشداری دیموكراسی</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241554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403C84-0ACC-45BC-83C9-46DF738218AD}"/>
              </a:ext>
            </a:extLst>
          </p:cNvPr>
          <p:cNvSpPr txBox="1"/>
          <p:nvPr/>
        </p:nvSpPr>
        <p:spPr>
          <a:xfrm>
            <a:off x="1828800" y="3242122"/>
            <a:ext cx="9128234" cy="3801618"/>
          </a:xfrm>
          <a:prstGeom prst="rect">
            <a:avLst/>
          </a:prstGeom>
          <a:noFill/>
        </p:spPr>
        <p:txBody>
          <a:bodyPr wrap="square">
            <a:spAutoFit/>
          </a:bodyPr>
          <a:lstStyle/>
          <a:p>
            <a:pPr marL="0" marR="0" algn="r">
              <a:lnSpc>
                <a:spcPct val="107000"/>
              </a:lnSpc>
              <a:spcBef>
                <a:spcPts val="0"/>
              </a:spcBef>
              <a:spcAft>
                <a:spcPts val="800"/>
              </a:spcAft>
            </a:pPr>
            <a:endParaRPr lang="ar-IQ" sz="72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7200" dirty="0">
                <a:latin typeface="Calibri" panose="020F0502020204030204" pitchFamily="34" charset="0"/>
                <a:ea typeface="Calibri" panose="020F0502020204030204" pitchFamily="34" charset="0"/>
                <a:cs typeface="Arial" panose="020B0604020202020204" pitchFamily="34" charset="0"/>
              </a:rPr>
              <a:t>نظرية المشاركة الديمقراطية </a:t>
            </a:r>
            <a:endParaRPr lang="en-US" sz="72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187533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D3B7E4-E9BB-4A2E-9A33-58A48316B446}"/>
              </a:ext>
            </a:extLst>
          </p:cNvPr>
          <p:cNvSpPr txBox="1"/>
          <p:nvPr/>
        </p:nvSpPr>
        <p:spPr>
          <a:xfrm>
            <a:off x="1450428" y="2914372"/>
            <a:ext cx="9270124" cy="2882328"/>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ئەم تیۆرە لە راستیدا </a:t>
            </a:r>
            <a:r>
              <a:rPr lang="ar-IQ" sz="4000" b="1" dirty="0">
                <a:effectLst/>
                <a:latin typeface="Calibri" panose="020F0502020204030204" pitchFamily="34" charset="0"/>
                <a:ea typeface="Calibri" panose="020F0502020204030204" pitchFamily="34" charset="0"/>
                <a:cs typeface="Noto Naskh Arabic UI"/>
              </a:rPr>
              <a:t> سةري هةلدى </a:t>
            </a:r>
            <a:r>
              <a:rPr lang="ar-SA" sz="4000" b="1" dirty="0">
                <a:effectLst/>
                <a:latin typeface="Calibri" panose="020F0502020204030204" pitchFamily="34" charset="0"/>
                <a:ea typeface="Calibri" panose="020F0502020204030204" pitchFamily="34" charset="0"/>
                <a:cs typeface="Noto Naskh Arabic UI"/>
              </a:rPr>
              <a:t>وەك كاردانەوە و پەرچە كردارە لە بەرامبەر ئەو رەوتەی كە راگەیاندن تێیكەوتبوون بە تایبەت لە رووی قۆرخكاری بازرگانی راگەیاندن لە لایەن كەرتی تایبەتەوە</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99674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CCCB84-4071-434F-BC99-0E4DCC5A2B6A}"/>
              </a:ext>
            </a:extLst>
          </p:cNvPr>
          <p:cNvSpPr txBox="1"/>
          <p:nvPr/>
        </p:nvSpPr>
        <p:spPr>
          <a:xfrm>
            <a:off x="1251284" y="3242122"/>
            <a:ext cx="9464842" cy="3887859"/>
          </a:xfrm>
          <a:prstGeom prst="rect">
            <a:avLst/>
          </a:prstGeom>
          <a:noFill/>
        </p:spPr>
        <p:txBody>
          <a:bodyPr wrap="square">
            <a:spAutoFit/>
          </a:bodyPr>
          <a:lstStyle/>
          <a:p>
            <a:pPr marL="0" marR="0" algn="r">
              <a:lnSpc>
                <a:spcPct val="107000"/>
              </a:lnSpc>
              <a:spcBef>
                <a:spcPts val="0"/>
              </a:spcBef>
              <a:spcAft>
                <a:spcPts val="800"/>
              </a:spcAft>
            </a:pPr>
            <a:endParaRPr lang="ar-IQ" sz="4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ظهرت هذه النظرية  كتحدي امام تيار  احتكار الاعلام من قبل الاعلام التجاري الخاص " في الدول الاسكندفاية مثل السويد النرويج الدانمارك وفنلندة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297808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D150B5-4826-49D0-83D8-163394A076DF}"/>
              </a:ext>
            </a:extLst>
          </p:cNvPr>
          <p:cNvSpPr txBox="1"/>
          <p:nvPr/>
        </p:nvSpPr>
        <p:spPr>
          <a:xfrm>
            <a:off x="851338" y="2755098"/>
            <a:ext cx="10515600"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لە لایەكی تریشەوە ئەم تیۆرە وەك كاردانەوە هەژمار دەكرێت بۆ نەهێشتنی قۆرخكاری و هەژموونی دەسەڵاتی ناوەندی بەسەر راگەیاندنەوە، بە تایبەتی  ئەو هەژموونەی كەبەسەر راگەیاندندا كرا بە ناوی </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بەرپرسیارێتی كۆمەڵایەتی</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 لە دەوڵەتە سەرمایەدارەكاندا</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19434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E7A731-D102-4210-8DD2-D2E019757038}"/>
              </a:ext>
            </a:extLst>
          </p:cNvPr>
          <p:cNvSpPr txBox="1"/>
          <p:nvPr/>
        </p:nvSpPr>
        <p:spPr>
          <a:xfrm>
            <a:off x="818147" y="3242122"/>
            <a:ext cx="10090485" cy="4220130"/>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 من طرف اخر ظهور هذه النظرية كانت  لوقف او منع احتكار  وهيمنة الدول المركزية على وسائل الاعلام . وخاصة تلك الهيمنة التي فرضت على وسائل الاعلام  باسم المسؤؤلية الاجتماعية  في الدول الراسمالية </a:t>
            </a:r>
          </a:p>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733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A0BF8C-47D5-492F-A14E-1445DDBD14DD}"/>
              </a:ext>
            </a:extLst>
          </p:cNvPr>
          <p:cNvSpPr txBox="1"/>
          <p:nvPr/>
        </p:nvSpPr>
        <p:spPr>
          <a:xfrm>
            <a:off x="867103" y="3242122"/>
            <a:ext cx="10357945" cy="3678315"/>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نموذج هذه الانظمة كالنظام الفاشي لهتلر وفرانكو وستالين . وبعض الانظمة التوتاليتارية الديكتاتورية  في الشرق الاوسط كانظمة حزب  البعث في سورية والعراق . وتعتبر هذه الانظمة من اهم الانظمة التي تحتفظ بهكذا  نظريات في مجال الاعلام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540475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40637F-C2A6-4F43-93D0-58FF947868C6}"/>
              </a:ext>
            </a:extLst>
          </p:cNvPr>
          <p:cNvSpPr txBox="1"/>
          <p:nvPr/>
        </p:nvSpPr>
        <p:spPr>
          <a:xfrm>
            <a:off x="520263" y="2690336"/>
            <a:ext cx="11272344" cy="3785652"/>
          </a:xfrm>
          <a:prstGeom prst="rect">
            <a:avLst/>
          </a:prstGeom>
          <a:noFill/>
        </p:spPr>
        <p:txBody>
          <a:bodyPr wrap="square">
            <a:spAutoFit/>
          </a:bodyPr>
          <a:lstStyle/>
          <a:p>
            <a:pPr algn="r"/>
            <a:r>
              <a:rPr lang="ar-SA" sz="4000" b="1" dirty="0">
                <a:effectLst/>
                <a:ea typeface="Calibri" panose="020F0502020204030204" pitchFamily="34" charset="0"/>
                <a:cs typeface="Noto Naskh Arabic UI"/>
              </a:rPr>
              <a:t>(تیۆری بەشداری دیموكراسی) بەشێوەیەكی روون زیاتر لە دەوڵەتانی ئەسكەندەنافی (زاراوەی بەشداری كردنی دیموكراسی بەو مانایە دێت</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ea typeface="Calibri" panose="020F0502020204030204" pitchFamily="34" charset="0"/>
                <a:cs typeface="Noto Naskh Arabic UI"/>
              </a:rPr>
              <a:t>، واتا ئازادبوونی تاك و جەماوەر لە دەسەڵات و كۆتی پارتی سیاسییەكان و هەروەها سیستەمی سیاسی، چونكە ئەمە ئازادییەكان و بەشدارییەكان بەرتەسك دەكاتەوە لە بوارەكانی سیاسی وكۆمەڵایەتی</a:t>
            </a:r>
            <a:r>
              <a:rPr lang="en-US" sz="4000" b="1" dirty="0">
                <a:effectLst/>
                <a:latin typeface="Noto Naskh Arabic UI"/>
                <a:ea typeface="Calibri" panose="020F0502020204030204" pitchFamily="34" charset="0"/>
              </a:rPr>
              <a:t>.</a:t>
            </a:r>
            <a:endParaRPr lang="en-US" sz="4000" dirty="0"/>
          </a:p>
        </p:txBody>
      </p:sp>
    </p:spTree>
    <p:extLst>
      <p:ext uri="{BB962C8B-B14F-4D97-AF65-F5344CB8AC3E}">
        <p14:creationId xmlns:p14="http://schemas.microsoft.com/office/powerpoint/2010/main" val="7606713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3B720E-455C-4D2B-94BC-B8DE3352D9B6}"/>
              </a:ext>
            </a:extLst>
          </p:cNvPr>
          <p:cNvSpPr txBox="1"/>
          <p:nvPr/>
        </p:nvSpPr>
        <p:spPr>
          <a:xfrm>
            <a:off x="1171075" y="3193995"/>
            <a:ext cx="9593178" cy="4220130"/>
          </a:xfrm>
          <a:prstGeom prst="rect">
            <a:avLst/>
          </a:prstGeom>
          <a:noFill/>
        </p:spPr>
        <p:txBody>
          <a:bodyPr wrap="square">
            <a:spAutoFit/>
          </a:bodyPr>
          <a:lstStyle/>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ويعنى المشاركة الديمقراطية في وسائل الاعلام  بتحرير الفرد والجماهير من سلطة الاحزاب السياسية  والانظمة السياسية  لانها هذه الاحزاب تضيق الخناق على مشاركة الجماهير في الحياة السياسية والاجتماعية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793817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F806B8-E729-43D3-B9D3-1BC041E8F050}"/>
              </a:ext>
            </a:extLst>
          </p:cNvPr>
          <p:cNvSpPr txBox="1"/>
          <p:nvPr/>
        </p:nvSpPr>
        <p:spPr>
          <a:xfrm>
            <a:off x="1639615" y="2914372"/>
            <a:ext cx="9569668"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ئەم تیۆرە رەخنە ئاڕاستەی تیۆری (ئازادی) دەكات و پێیوایە شكستی هێناوە بەو پێیەی كەوتوەتە ژێر كاریگەرییەكانی بازار كە بەتەواوەتی لە ئەدا و لە ناوەرۆكی خۆیدا دەیشارێتەوە</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519896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4821D3-654E-478C-A846-4A1107CED262}"/>
              </a:ext>
            </a:extLst>
          </p:cNvPr>
          <p:cNvSpPr txBox="1"/>
          <p:nvPr/>
        </p:nvSpPr>
        <p:spPr>
          <a:xfrm>
            <a:off x="433137" y="3242122"/>
            <a:ext cx="10443409" cy="4214167"/>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 نظرية المشاركة الديمقراطية تنتقد نظرية الحرية الاعلامية بانها قد فشلت لتحقيق رسالتها ووقعت تحت تاثير السوق وابتعد عن جوهر نظرية الحرية .</a:t>
            </a:r>
          </a:p>
          <a:p>
            <a:pPr marL="0" marR="0" algn="r">
              <a:lnSpc>
                <a:spcPct val="107000"/>
              </a:lnSpc>
              <a:spcBef>
                <a:spcPts val="0"/>
              </a:spcBef>
              <a:spcAft>
                <a:spcPts val="800"/>
              </a:spcAft>
            </a:pP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09437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632D5E-546B-41D4-BEAC-89BA0C28C43F}"/>
              </a:ext>
            </a:extLst>
          </p:cNvPr>
          <p:cNvSpPr txBox="1"/>
          <p:nvPr/>
        </p:nvSpPr>
        <p:spPr>
          <a:xfrm>
            <a:off x="961697" y="2743941"/>
            <a:ext cx="10200289" cy="3707682"/>
          </a:xfrm>
          <a:prstGeom prst="rect">
            <a:avLst/>
          </a:prstGeom>
          <a:noFill/>
        </p:spPr>
        <p:txBody>
          <a:bodyPr wrap="square">
            <a:spAutoFit/>
          </a:bodyPr>
          <a:lstStyle/>
          <a:p>
            <a:pPr marL="0" marR="0" algn="r"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4400" b="1" dirty="0">
                <a:effectLst/>
                <a:ea typeface="Calibri" panose="020F0502020204030204" pitchFamily="34" charset="0"/>
                <a:cs typeface="Noto Naskh Arabic UI"/>
              </a:rPr>
              <a:t>هەروەها رەخنە ئاراستەی تیۆری بەرپرسیارێتی كۆمەڵایەتیش دەكات وەپێی وایە بەهیچ شێوەیەك  تیۆرێكی تەواو نییە،  بەو پێیەی ئەویش كەوتوەتە ژێر ئیعتباراتی بیروكراتییەتی دەوڵەت، </a:t>
            </a:r>
            <a:endParaRPr lang="en-US" sz="4400" dirty="0"/>
          </a:p>
        </p:txBody>
      </p:sp>
    </p:spTree>
    <p:extLst>
      <p:ext uri="{BB962C8B-B14F-4D97-AF65-F5344CB8AC3E}">
        <p14:creationId xmlns:p14="http://schemas.microsoft.com/office/powerpoint/2010/main" val="305902812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65E222-C2BC-4931-AA54-010F72C1DDFE}"/>
              </a:ext>
            </a:extLst>
          </p:cNvPr>
          <p:cNvSpPr txBox="1"/>
          <p:nvPr/>
        </p:nvSpPr>
        <p:spPr>
          <a:xfrm>
            <a:off x="1925053" y="3242122"/>
            <a:ext cx="9352547" cy="2953822"/>
          </a:xfrm>
          <a:prstGeom prst="rect">
            <a:avLst/>
          </a:prstGeom>
          <a:noFill/>
        </p:spPr>
        <p:txBody>
          <a:bodyPr wrap="square">
            <a:spAutoFit/>
          </a:bodyPr>
          <a:lstStyle/>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وتنتقد نظرية المشاركة الديمقراطية  نظرية المسؤؤلية الاجتماعية ايضا  وحسب  هذه النظرية فان نظرية المسؤؤلية الاجتماعية غير كاملة ووقعت تحت تاثير  اعتبارات بيروقراطية الدولة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96787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3E66D1-3FE9-4C19-8E23-6F77BE8D23CA}"/>
              </a:ext>
            </a:extLst>
          </p:cNvPr>
          <p:cNvSpPr txBox="1"/>
          <p:nvPr/>
        </p:nvSpPr>
        <p:spPr>
          <a:xfrm>
            <a:off x="3046686" y="3009526"/>
            <a:ext cx="6093372" cy="356854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بیرۆكەی سەرەكی  لە تیۆری بەشداری كردنی دیموكراسی بریتیە لەوەی: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274148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CECCA3-2E34-44C4-AEB1-FF5BBA669EB8}"/>
              </a:ext>
            </a:extLst>
          </p:cNvPr>
          <p:cNvSpPr txBox="1"/>
          <p:nvPr/>
        </p:nvSpPr>
        <p:spPr>
          <a:xfrm>
            <a:off x="1187116" y="3242122"/>
            <a:ext cx="9801726" cy="2403671"/>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الافكار الرئيسية لنظرية المشاركة الديمقراطية  هي :</a:t>
            </a:r>
            <a:endParaRPr lang="en-US"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881105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6AE25C-577B-4D6C-8063-D34DEAF683B8}"/>
              </a:ext>
            </a:extLst>
          </p:cNvPr>
          <p:cNvSpPr txBox="1"/>
          <p:nvPr/>
        </p:nvSpPr>
        <p:spPr>
          <a:xfrm>
            <a:off x="1529255" y="2914372"/>
            <a:ext cx="9664261"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پێداویستیەكانی جەماوەر وبەرژەوەندنی و هیواكانیان بەشێوەیەكی ئەكتیڤ و هاوبەشییە. لە كۆمەڵگایەكی سیاسی، و مافی جەماوەر لە بەكارهێنانی ئامراز و كەناڵەكانی بەیەكگەیشتن لە پێناو بەشداری و دروستکردنی كاریگەری</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54620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F8990F-3EDD-47E6-870A-C85EA65F9923}"/>
              </a:ext>
            </a:extLst>
          </p:cNvPr>
          <p:cNvSpPr txBox="1"/>
          <p:nvPr/>
        </p:nvSpPr>
        <p:spPr>
          <a:xfrm>
            <a:off x="1732547" y="3242122"/>
            <a:ext cx="8165431" cy="2423484"/>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اولا :من حق الجماهير استخدام وسائل الاعلام  في سبيل  المشاركة في الحياة السياسية وتشكيل تاثير في المجتمع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8576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B0CD99-3C59-4C06-935A-4F5DDFECBE75}"/>
              </a:ext>
            </a:extLst>
          </p:cNvPr>
          <p:cNvSpPr txBox="1"/>
          <p:nvPr/>
        </p:nvSpPr>
        <p:spPr>
          <a:xfrm>
            <a:off x="693683" y="2436549"/>
            <a:ext cx="11051627" cy="3877536"/>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تەنانەت یەكێك لە بیرۆكە و تێبینیە گرنگەكانی  ناو ئەم تیۆرە ئەوەیە، كە تەنانەت ئەو كەسایەتیانەی لەناو پرۆسیسەكانی راگەیاندن كار دەكەن، بەو شێوەیە كاردەكەن كە وەك منحە وپاداشتێك  ئەو پۆستەیان پێدرابێت، كە لەلایەن دەسەڵاتەوە بۆیان دانراوە. بۆیەش راگەیاندن و راگەیاندنكاران دەبێ‌ بە تەواوەتی گوێڕایەڵی بڕیار وویستەكانی حكومەت و دەسەڵات بن دەنا پێگە و پۆستی خۆیان لەدەست دەدەن.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056351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9DD573-34F1-4D03-A10B-449D374E23BF}"/>
              </a:ext>
            </a:extLst>
          </p:cNvPr>
          <p:cNvSpPr txBox="1"/>
          <p:nvPr/>
        </p:nvSpPr>
        <p:spPr>
          <a:xfrm>
            <a:off x="3052011" y="3249402"/>
            <a:ext cx="7214936" cy="3440237"/>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ثانيا : اصحاب نظرية المشاركة يرون بان المؤسسات الاعلامية تعطي اهمية اكبر  للحياة الاجتماعية  ومرتبطة بالجماهير اكثر ماهو مرتبط بالسلطات المركزية </a:t>
            </a:r>
          </a:p>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590171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9B334E-E484-4834-A1BD-73379A5860C3}"/>
              </a:ext>
            </a:extLst>
          </p:cNvPr>
          <p:cNvSpPr txBox="1"/>
          <p:nvPr/>
        </p:nvSpPr>
        <p:spPr>
          <a:xfrm>
            <a:off x="3052011" y="3249402"/>
            <a:ext cx="6104020" cy="2122953"/>
          </a:xfrm>
          <a:prstGeom prst="rect">
            <a:avLst/>
          </a:prstGeom>
          <a:noFill/>
        </p:spPr>
        <p:txBody>
          <a:bodyPr wrap="square">
            <a:spAutoFit/>
          </a:bodyPr>
          <a:lstStyle/>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برنسيبة سةرةكييةكاني  ئةم تيوره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المبادئ الاساسية لنظرية المشاركة الديمقراطية هي :</a:t>
            </a:r>
          </a:p>
        </p:txBody>
      </p:sp>
    </p:spTree>
    <p:extLst>
      <p:ext uri="{BB962C8B-B14F-4D97-AF65-F5344CB8AC3E}">
        <p14:creationId xmlns:p14="http://schemas.microsoft.com/office/powerpoint/2010/main" val="161051551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D6B650-D221-4779-B3BC-FB06C992FCA4}"/>
              </a:ext>
            </a:extLst>
          </p:cNvPr>
          <p:cNvSpPr txBox="1"/>
          <p:nvPr/>
        </p:nvSpPr>
        <p:spPr>
          <a:xfrm>
            <a:off x="1198179" y="2755098"/>
            <a:ext cx="10531365" cy="4298100"/>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١-هاوڵاتی تاك (تاكی هاوڵاتی)، هەروەها گروپەكان، كەمایەتییەكان مافی گەیشتن بە ئامراز و كەناڵەكانی راگەیاندنیان هەیە لە رووی بەكارهێنانەوە. هەروەها ئەو مافەشیان هەیە كە راگەیاندن دەبێ‌ خزمەتیان بكات، بە پێی ئەولەوییەت و پێویستییەكانیان، كە خۆیان دەستنیشانی دەكەن</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671338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23286E-E0A8-41FA-ADB9-F0FBC06A388B}"/>
              </a:ext>
            </a:extLst>
          </p:cNvPr>
          <p:cNvSpPr txBox="1"/>
          <p:nvPr/>
        </p:nvSpPr>
        <p:spPr>
          <a:xfrm>
            <a:off x="705853" y="3242122"/>
            <a:ext cx="10667999" cy="2229328"/>
          </a:xfrm>
          <a:prstGeom prst="rect">
            <a:avLst/>
          </a:prstGeom>
          <a:noFill/>
        </p:spPr>
        <p:txBody>
          <a:bodyPr wrap="square">
            <a:spAutoFit/>
          </a:bodyPr>
          <a:lstStyle/>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1- من حق الفرد والجماعات والاقليات  حق الوصول الى وسائل الاعلام واستخدامها .  ولهم الحق ان يستخدمو  وسائل الاعلام في المجالات  التي يرونها مناسبة لمصالهم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468018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1C8881-137E-4A6F-A83E-04CC16B4AC9E}"/>
              </a:ext>
            </a:extLst>
          </p:cNvPr>
          <p:cNvSpPr txBox="1"/>
          <p:nvPr/>
        </p:nvSpPr>
        <p:spPr>
          <a:xfrm>
            <a:off x="3046685" y="2914372"/>
            <a:ext cx="8351783" cy="2882328"/>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٢-رێكخستنی ئامراز و كەناڵەكانی راگەیاندن، و ناوەرۆكەكەی، بەهیچ شێوەیەك ناكرێت بە گوێرەی هەژموون و ویستی دەسەڵات یان دەزگا بیرۆكراتییەكانی حكومەت بێت</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801241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16B1F6-A0DC-4881-A832-E938B9CA118D}"/>
              </a:ext>
            </a:extLst>
          </p:cNvPr>
          <p:cNvSpPr txBox="1"/>
          <p:nvPr/>
        </p:nvSpPr>
        <p:spPr>
          <a:xfrm>
            <a:off x="2005263" y="3242122"/>
            <a:ext cx="8855241" cy="321382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2- لا يجوز باي شكل من الاشكال  ان يتم تنظيم  وسائل الاعلام تحت هيمنة  ورغبات السلطات المركزية  او اية مؤسسة بيروقراطية حكومية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542989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9E2E21-73A2-47C9-9FA3-B23E3C52676F}"/>
              </a:ext>
            </a:extLst>
          </p:cNvPr>
          <p:cNvSpPr txBox="1"/>
          <p:nvPr/>
        </p:nvSpPr>
        <p:spPr>
          <a:xfrm>
            <a:off x="3046686" y="3073647"/>
            <a:ext cx="6093372"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٣-پێویستە بوونی راگەیاندن لە بنەڕەتدا بۆ خزمەتی جەماوەر بێت، نەك بۆ خزمەتی رێكخراو یان دەزگایەكی دیاری كراو</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403424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CEFEBC-9056-4D42-AA61-07991D3FE440}"/>
              </a:ext>
            </a:extLst>
          </p:cNvPr>
          <p:cNvSpPr txBox="1"/>
          <p:nvPr/>
        </p:nvSpPr>
        <p:spPr>
          <a:xfrm>
            <a:off x="994611" y="3242122"/>
            <a:ext cx="9737557" cy="163313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3-يجب ان تكون  وسائل الاعلام اساسا  لخدمة الجماهير وليس لخدمة المؤسسات  او المنظمات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157401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E347A1-968D-4A36-8B1E-01EF5F1FEEF5}"/>
              </a:ext>
            </a:extLst>
          </p:cNvPr>
          <p:cNvSpPr txBox="1"/>
          <p:nvPr/>
        </p:nvSpPr>
        <p:spPr>
          <a:xfrm>
            <a:off x="3046686" y="3073647"/>
            <a:ext cx="6093372" cy="344030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٤-گروپەكان و رێكخراوەكان و كەمایەتیەكان، دەشێ‌ خاوەنی ئامراز و كەناڵەكانی راگەیاندنی خۆیان بن.</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591603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75FFF6-D1BE-4619-9A79-A18DBAFC26E5}"/>
              </a:ext>
            </a:extLst>
          </p:cNvPr>
          <p:cNvSpPr txBox="1"/>
          <p:nvPr/>
        </p:nvSpPr>
        <p:spPr>
          <a:xfrm>
            <a:off x="946485" y="3242122"/>
            <a:ext cx="10122568" cy="3163366"/>
          </a:xfrm>
          <a:prstGeom prst="rect">
            <a:avLst/>
          </a:prstGeom>
          <a:noFill/>
        </p:spPr>
        <p:txBody>
          <a:bodyPr wrap="square">
            <a:spAutoFit/>
          </a:bodyPr>
          <a:lstStyle/>
          <a:p>
            <a:pPr marL="0" marR="0" algn="r">
              <a:lnSpc>
                <a:spcPct val="107000"/>
              </a:lnSpc>
              <a:spcBef>
                <a:spcPts val="0"/>
              </a:spcBef>
              <a:spcAft>
                <a:spcPts val="800"/>
              </a:spcAft>
            </a:pPr>
            <a:endParaRPr lang="ar-IQ" sz="4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4-المجموعات والمنظمات والاقليات يحق لها ان تمتلك وسائل اعلامها الخاص بها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788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65F9D9-726C-4253-AFF0-65FB53791759}"/>
              </a:ext>
            </a:extLst>
          </p:cNvPr>
          <p:cNvSpPr txBox="1"/>
          <p:nvPr/>
        </p:nvSpPr>
        <p:spPr>
          <a:xfrm>
            <a:off x="346841" y="3242122"/>
            <a:ext cx="11556125" cy="3337645"/>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ومن اهم الملاحظات  على هذه النظرية ومن يعمل في الاعلام  في هكذا ظروف   يعتبرون موظفين حكوميين  او يتم تخويلهم لاستلام مناصب في الاعلام كمنحة او هدية من قبل السلطات . وبالتالي فان الاعلام والاعلاميين يجب ان يكونو مطيعين لاوامر الحكومة . والا فانهم سيفقدون مناصبهم ,</a:t>
            </a:r>
          </a:p>
        </p:txBody>
      </p:sp>
    </p:spTree>
    <p:extLst>
      <p:ext uri="{BB962C8B-B14F-4D97-AF65-F5344CB8AC3E}">
        <p14:creationId xmlns:p14="http://schemas.microsoft.com/office/powerpoint/2010/main" val="35834020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2FB9C2-7E65-4357-8CBF-A27A5E26EF4D}"/>
              </a:ext>
            </a:extLst>
          </p:cNvPr>
          <p:cNvSpPr txBox="1"/>
          <p:nvPr/>
        </p:nvSpPr>
        <p:spPr>
          <a:xfrm>
            <a:off x="3046685" y="2914372"/>
            <a:ext cx="7957645" cy="3939989"/>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5-كەناڵ و دەزگا بچوكەكانی راگەیاندن چاكترن، بەوەی كارەكانیان بە شێوەی بەشداری و كارلێكردنە. چونکە لە دەزگا و كەناڵە گەورەكان بەیەك ئاراستە كار دەكەن ئاراستەی مەركەزی</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35744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DE3AEA-5E8C-4284-800D-A98101E1F128}"/>
              </a:ext>
            </a:extLst>
          </p:cNvPr>
          <p:cNvSpPr txBox="1"/>
          <p:nvPr/>
        </p:nvSpPr>
        <p:spPr>
          <a:xfrm>
            <a:off x="978569" y="3242122"/>
            <a:ext cx="10218820" cy="321382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5-قنوات الاعلام الصغيرة افضل من تلك الكبيرة , لان الصغيرة تخدم هذه المجموعات بشكل افضل بينما القنوات الكبيرة  يعملون باتجاه واحد وهو اتجاه المركزية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769912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A83844-CF46-44A9-9847-9A9EAF443865}"/>
              </a:ext>
            </a:extLst>
          </p:cNvPr>
          <p:cNvSpPr txBox="1"/>
          <p:nvPr/>
        </p:nvSpPr>
        <p:spPr>
          <a:xfrm>
            <a:off x="3046686" y="3232921"/>
            <a:ext cx="6093372" cy="1466555"/>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٧</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تیۆری بەرپرسیارێتی جیهانی میدیا (راگەیاندن)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530880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52F765-5F45-4137-A842-0205F691C077}"/>
              </a:ext>
            </a:extLst>
          </p:cNvPr>
          <p:cNvSpPr txBox="1"/>
          <p:nvPr/>
        </p:nvSpPr>
        <p:spPr>
          <a:xfrm>
            <a:off x="1138989" y="3242122"/>
            <a:ext cx="8001069" cy="1933799"/>
          </a:xfrm>
          <a:prstGeom prst="rect">
            <a:avLst/>
          </a:prstGeom>
          <a:noFill/>
        </p:spPr>
        <p:txBody>
          <a:bodyPr wrap="square">
            <a:spAutoFit/>
          </a:bodyPr>
          <a:lstStyle/>
          <a:p>
            <a:pPr algn="r">
              <a:lnSpc>
                <a:spcPct val="107000"/>
              </a:lnSpc>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نظرية المسوولية العالمية  للاعلام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788230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FACAF-24E2-4E34-A71F-9C13C34D102E}"/>
              </a:ext>
            </a:extLst>
          </p:cNvPr>
          <p:cNvSpPr txBox="1"/>
          <p:nvPr/>
        </p:nvSpPr>
        <p:spPr>
          <a:xfrm>
            <a:off x="551793" y="2914372"/>
            <a:ext cx="10436773"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ئەم تیۆرییە </a:t>
            </a:r>
            <a:r>
              <a:rPr lang="ar-IQ" sz="4400" b="1" dirty="0">
                <a:effectLst/>
                <a:latin typeface="Calibri" panose="020F0502020204030204" pitchFamily="34" charset="0"/>
                <a:ea typeface="Calibri" panose="020F0502020204030204" pitchFamily="34" charset="0"/>
                <a:cs typeface="Noto Naskh Arabic UI"/>
              </a:rPr>
              <a:t> </a:t>
            </a:r>
            <a:r>
              <a:rPr lang="ar-SA" sz="4400" b="1" dirty="0">
                <a:effectLst/>
                <a:latin typeface="Calibri" panose="020F0502020204030204" pitchFamily="34" charset="0"/>
                <a:ea typeface="Calibri" panose="020F0502020204030204" pitchFamily="34" charset="0"/>
                <a:cs typeface="Noto Naskh Arabic UI"/>
              </a:rPr>
              <a:t>راگەیاندن پۆلێن دەكرێت كە پرس و كێشە جیهانیەكانی وەك ژینگە وجەنگ وململانێ‌ و ئالودەبوون بەماددە هۆشبەرەكان و تیرۆر و هەژاری و كۆچ وگشتاندنی پەروەردە لەخۆدەگرێت</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369633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660910-B02E-41D2-A608-533485B79195}"/>
              </a:ext>
            </a:extLst>
          </p:cNvPr>
          <p:cNvSpPr txBox="1"/>
          <p:nvPr/>
        </p:nvSpPr>
        <p:spPr>
          <a:xfrm>
            <a:off x="1056290" y="3242122"/>
            <a:ext cx="10436772" cy="3712106"/>
          </a:xfrm>
          <a:prstGeom prst="rect">
            <a:avLst/>
          </a:prstGeom>
          <a:noFill/>
        </p:spPr>
        <p:txBody>
          <a:bodyPr wrap="square">
            <a:spAutoFit/>
          </a:bodyPr>
          <a:lstStyle/>
          <a:p>
            <a:pPr marL="0" marR="0" algn="r">
              <a:lnSpc>
                <a:spcPct val="107000"/>
              </a:lnSpc>
              <a:spcBef>
                <a:spcPts val="0"/>
              </a:spcBef>
              <a:spcAft>
                <a:spcPts val="800"/>
              </a:spcAft>
            </a:pPr>
            <a:r>
              <a:rPr lang="ar-IQ" sz="5400" dirty="0">
                <a:latin typeface="Calibri" panose="020F0502020204030204" pitchFamily="34" charset="0"/>
                <a:ea typeface="Calibri" panose="020F0502020204030204" pitchFamily="34" charset="0"/>
                <a:cs typeface="Arial" panose="020B0604020202020204" pitchFamily="34" charset="0"/>
              </a:rPr>
              <a:t>تهتم هذه  النظريةبالمشاكل ذات طبيعة دولية مثل  مشاكل البيئة  والحروب  والصراعات  تجارة المخدرات  الارهاب  الفقر  والهجرة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076702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CD1BA9-5FAC-4C0A-B6C1-3624B601868F}"/>
              </a:ext>
            </a:extLst>
          </p:cNvPr>
          <p:cNvSpPr txBox="1"/>
          <p:nvPr/>
        </p:nvSpPr>
        <p:spPr>
          <a:xfrm>
            <a:off x="3046686" y="3232921"/>
            <a:ext cx="6093372" cy="160396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Unikurd Jino"/>
              </a:rPr>
              <a:t>سۆنگەی تیۆرەكە (منطلقات النظریە)</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739381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A5C1C7-60B9-4A49-9690-D626C2CEA068}"/>
              </a:ext>
            </a:extLst>
          </p:cNvPr>
          <p:cNvSpPr txBox="1"/>
          <p:nvPr/>
        </p:nvSpPr>
        <p:spPr>
          <a:xfrm>
            <a:off x="882869" y="3242122"/>
            <a:ext cx="10846675" cy="4117537"/>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منطلقات هذه النظرية هي : ان يقوم الاعلامي او الصحفي بترك انانيته السلبية  وان ينزل الى ساحة المعركة العالمية  الكبرى  بين اعداء الانسانية واصدقائها  بايصال الرسالة الانسانية الايجابية للراي العام العالمي  وايصال صوت الشعوب المضطهدة والمعذبة الى العالم وان يحمل على كتفه مهمة انتصار الديمقراطية الحقيقية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259142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9998DB-647C-46F0-B8B4-FA43AEAE5D1B}"/>
              </a:ext>
            </a:extLst>
          </p:cNvPr>
          <p:cNvSpPr txBox="1"/>
          <p:nvPr/>
        </p:nvSpPr>
        <p:spPr>
          <a:xfrm>
            <a:off x="977462" y="2436549"/>
            <a:ext cx="10972800" cy="3877536"/>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ئەم تیۆرییە لەم سۆنگەیەوە دەست پێ دەكات كە پێویستە راگەیاندنكار (رۆژنامە نووس) رووكارە نیگەتیڤەكەی لەخۆی بكاتەوە و بچێتە گۆڕەپانی شەڕی گەورەی نێودەوڵەتی لە نێوان دوژمنانی مرۆڤایەتی و دۆستەكانی بۆ ئەوەی رۆڵێكی پۆزەتیڤ بگێرێ‌ كە پەیوەندی توندوتۆڵی نێوان مێژووی راگەیاندن و خەباتی گەلان و پێشكەوتنی بەسەر پلەكانی دیموكراسی راستەقینەدا دەیخاتە سەر شانی</a:t>
            </a:r>
            <a:r>
              <a:rPr lang="en-US" sz="3600" b="1" dirty="0">
                <a:effectLst/>
                <a:latin typeface="Noto Naskh Arabic UI"/>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894796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8FF83C-F7D4-4E30-AD9D-7B3E9C2633CE}"/>
              </a:ext>
            </a:extLst>
          </p:cNvPr>
          <p:cNvSpPr txBox="1"/>
          <p:nvPr/>
        </p:nvSpPr>
        <p:spPr>
          <a:xfrm>
            <a:off x="1277007" y="2828836"/>
            <a:ext cx="10468303" cy="3477875"/>
          </a:xfrm>
          <a:prstGeom prst="rect">
            <a:avLst/>
          </a:prstGeom>
          <a:noFill/>
        </p:spPr>
        <p:txBody>
          <a:bodyPr wrap="square">
            <a:spAutoFit/>
          </a:bodyPr>
          <a:lstStyle/>
          <a:p>
            <a:pPr algn="r"/>
            <a:r>
              <a:rPr lang="ar-SA" sz="4400" b="1" dirty="0">
                <a:effectLst/>
                <a:ea typeface="Calibri" panose="020F0502020204030204" pitchFamily="34" charset="0"/>
                <a:cs typeface="Noto Naskh Arabic UI"/>
              </a:rPr>
              <a:t>ئەم تیۆرە بەرپرسیارێتی گەورە دەخاتە ئەستۆی خێزانی رۆژنامەوانی جیهانی و بەناوی شەرەفی رۆژنامەوانی وب ەناوی مرۆڤایەتی و بەناوی ئەو گەلانەی ئەم پەیوەندییەی لەگەڵ بەستراوە وپشتی پێ بەستراوە كە خیانەت لەم گەلانە نەكات </a:t>
            </a:r>
            <a:endParaRPr lang="en-US" sz="4400" dirty="0"/>
          </a:p>
        </p:txBody>
      </p:sp>
    </p:spTree>
    <p:extLst>
      <p:ext uri="{BB962C8B-B14F-4D97-AF65-F5344CB8AC3E}">
        <p14:creationId xmlns:p14="http://schemas.microsoft.com/office/powerpoint/2010/main" val="3604000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1CA8FA-4FE0-4F8E-9035-3191313BF9A2}"/>
              </a:ext>
            </a:extLst>
          </p:cNvPr>
          <p:cNvSpPr txBox="1"/>
          <p:nvPr/>
        </p:nvSpPr>
        <p:spPr>
          <a:xfrm>
            <a:off x="346841" y="1797400"/>
            <a:ext cx="11414235" cy="5230791"/>
          </a:xfrm>
          <a:prstGeom prst="rect">
            <a:avLst/>
          </a:prstGeom>
          <a:noFill/>
        </p:spPr>
        <p:txBody>
          <a:bodyPr wrap="square">
            <a:spAutoFit/>
          </a:bodyPr>
          <a:lstStyle/>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ئەو بنەما هزرییانەی كەوا تیۆری دەسەڵات لەسەری دەروات بریتین لە:</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یەكەم: فەرمانڕەوا سیفەتی خوایەتی هەیە</a:t>
            </a:r>
            <a:r>
              <a:rPr lang="en-US" sz="3200" b="1" dirty="0">
                <a:effectLst/>
                <a:latin typeface="Noto Naskh Arabic UI"/>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دووەم: میللەت عەبدی فەرمانڕەوایە</a:t>
            </a:r>
            <a:r>
              <a:rPr lang="en-US" sz="3200" b="1" dirty="0">
                <a:effectLst/>
                <a:latin typeface="Noto Naskh Arabic UI"/>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سێیەم: فەرمانڕەوا خاوەنی مافی یەكەمە لە لایەنی راستی و زانیارییەكان كە دەگاتە گوێی خەلكی</a:t>
            </a:r>
            <a:r>
              <a:rPr lang="en-US" sz="3200" b="1" dirty="0">
                <a:effectLst/>
                <a:latin typeface="Noto Naskh Arabic UI"/>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چوارەم: تەنها فەرمانڕەوا کۆنترۆ</a:t>
            </a:r>
            <a:r>
              <a:rPr lang="ar-SA" sz="3200" b="1" dirty="0">
                <a:effectLst/>
                <a:latin typeface="Noto Naskh Arabic UI"/>
                <a:ea typeface="Calibri" panose="020F0502020204030204" pitchFamily="34" charset="0"/>
                <a:cs typeface="Calibri" panose="020F0502020204030204" pitchFamily="34" charset="0"/>
              </a:rPr>
              <a:t>ڵی</a:t>
            </a:r>
            <a:r>
              <a:rPr lang="ar-SA" sz="3200" b="1" dirty="0">
                <a:effectLst/>
                <a:latin typeface="Calibri" panose="020F0502020204030204" pitchFamily="34" charset="0"/>
                <a:ea typeface="Calibri" panose="020F0502020204030204" pitchFamily="34" charset="0"/>
                <a:cs typeface="Noto Naskh Arabic UI"/>
              </a:rPr>
              <a:t> بە راگەیاندنەوە دەكات</a:t>
            </a:r>
            <a:r>
              <a:rPr lang="en-US" sz="3200" b="1" dirty="0">
                <a:effectLst/>
                <a:latin typeface="Noto Naskh Arabic UI"/>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پێنجەم: ئەركی سەرەكی راگەیاندن بریتییە لە تەئیدكردنی سیاسەتی  فەرمانڕەوا و بانگەواز بۆ پاڵپشتكردنی.</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501723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BCC6BF-FCDC-4973-8635-1AF4FB62C307}"/>
              </a:ext>
            </a:extLst>
          </p:cNvPr>
          <p:cNvSpPr txBox="1"/>
          <p:nvPr/>
        </p:nvSpPr>
        <p:spPr>
          <a:xfrm>
            <a:off x="457200" y="3242122"/>
            <a:ext cx="11225048" cy="3454920"/>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هذه النظرية تحمل  العائلة  الاعلامية العالمية  باسم الشرف الصحفي  وباسم الانسانية  وباسم تلك الشعوب التى تؤمن بها وتستند اليها  بان لا تخون هذه الشعوب في هذه المرحلة الحساسة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وان يعطو كامل الحقيقة حول الظلم الواقع على ملايين البشر والمخاطر التى تهدد البشرية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599950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BBFE36-9EA0-4E76-8487-D14BD42386AD}"/>
              </a:ext>
            </a:extLst>
          </p:cNvPr>
          <p:cNvSpPr txBox="1"/>
          <p:nvPr/>
        </p:nvSpPr>
        <p:spPr>
          <a:xfrm>
            <a:off x="882868" y="3250004"/>
            <a:ext cx="10089931" cy="780342"/>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وتهتم نظرية المسووية الدولية للاعلام المحاور التالية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020490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B25CC8-3FDC-46AD-8B99-FA1A1BFFDD13}"/>
              </a:ext>
            </a:extLst>
          </p:cNvPr>
          <p:cNvSpPr txBox="1"/>
          <p:nvPr/>
        </p:nvSpPr>
        <p:spPr>
          <a:xfrm>
            <a:off x="3046686" y="3073647"/>
            <a:ext cx="6093372" cy="2174441"/>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بوونی بەڵگەنامەی (میثاق) شەرەف كە رۆژنامە نووسەكان بەیەكەوە دەبەستێ</a:t>
            </a:r>
            <a:r>
              <a:rPr lang="ar-IQ" sz="4000" b="1" dirty="0">
                <a:effectLst/>
                <a:latin typeface="Calibri" panose="020F0502020204030204" pitchFamily="34" charset="0"/>
                <a:ea typeface="Calibri" panose="020F0502020204030204" pitchFamily="34" charset="0"/>
                <a:cs typeface="Noto Naskh Arabic UI"/>
              </a:rPr>
              <a:t>تةوة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069913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D58A63-8674-4F99-ACBF-B301CA52C90A}"/>
              </a:ext>
            </a:extLst>
          </p:cNvPr>
          <p:cNvSpPr txBox="1"/>
          <p:nvPr/>
        </p:nvSpPr>
        <p:spPr>
          <a:xfrm>
            <a:off x="536028" y="3242122"/>
            <a:ext cx="10168758" cy="2526076"/>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اولا :</a:t>
            </a:r>
          </a:p>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دعوة جميع الشعوب بان يكون لهم موقف ايجابي من اجل تثبيت السلام والوئام والرفاهية  العالمية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94537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A37F9A-7806-4EDF-8DD1-F4EA4FAFA930}"/>
              </a:ext>
            </a:extLst>
          </p:cNvPr>
          <p:cNvSpPr txBox="1"/>
          <p:nvPr/>
        </p:nvSpPr>
        <p:spPr>
          <a:xfrm>
            <a:off x="3046686" y="3073647"/>
            <a:ext cx="6093372"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پرۆژەی رێككەوتنێكی نێودەوڵەتی كە حكومەتەكانی جیهان بەیەكتر ببەستێتەوە بۆ دابینكردنی ئازادی رۆژنامەوانی</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031679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6398C0-3C02-400D-BB1E-46099BBB5865}"/>
              </a:ext>
            </a:extLst>
          </p:cNvPr>
          <p:cNvSpPr txBox="1"/>
          <p:nvPr/>
        </p:nvSpPr>
        <p:spPr>
          <a:xfrm>
            <a:off x="1749972" y="3289419"/>
            <a:ext cx="8592206" cy="2968698"/>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ثانيا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ايجاد مياق شرف صحفي دولي  بتوحيد </a:t>
            </a:r>
            <a:r>
              <a:rPr lang="ar-IQ" sz="4400" dirty="0">
                <a:effectLst/>
                <a:latin typeface="Calibri" panose="020F0502020204030204" pitchFamily="34" charset="0"/>
                <a:ea typeface="Calibri" panose="020F0502020204030204" pitchFamily="34" charset="0"/>
                <a:cs typeface="Arial" panose="020B0604020202020204" pitchFamily="34" charset="0"/>
              </a:rPr>
              <a:t>جميع</a:t>
            </a:r>
            <a:r>
              <a:rPr lang="ar-IQ" sz="1600" dirty="0">
                <a:effectLst/>
                <a:latin typeface="Calibri" panose="020F0502020204030204" pitchFamily="34" charset="0"/>
                <a:ea typeface="Calibri" panose="020F0502020204030204" pitchFamily="34" charset="0"/>
                <a:cs typeface="Arial" panose="020B0604020202020204" pitchFamily="34" charset="0"/>
              </a:rPr>
              <a:t> </a:t>
            </a:r>
            <a:r>
              <a:rPr lang="ar-IQ" sz="4000" dirty="0">
                <a:effectLst/>
                <a:latin typeface="Calibri" panose="020F0502020204030204" pitchFamily="34" charset="0"/>
                <a:ea typeface="Calibri" panose="020F0502020204030204" pitchFamily="34" charset="0"/>
                <a:cs typeface="Arial" panose="020B0604020202020204" pitchFamily="34" charset="0"/>
              </a:rPr>
              <a:t>الحكومات العالمية لتامين حرية الصحافة</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934319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D506D3-0CB7-435B-A3A3-45486A3863B3}"/>
              </a:ext>
            </a:extLst>
          </p:cNvPr>
          <p:cNvSpPr txBox="1"/>
          <p:nvPr/>
        </p:nvSpPr>
        <p:spPr>
          <a:xfrm>
            <a:off x="3046686" y="3232921"/>
            <a:ext cx="6093372" cy="344030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كۆمەڵێك راسپاردە پێشكەشی نەتەوە یەكگرتووەكان و بەشەكانی بكرێت.</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150916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11CB10-6B35-4C36-8C92-E4D06A459803}"/>
              </a:ext>
            </a:extLst>
          </p:cNvPr>
          <p:cNvSpPr txBox="1"/>
          <p:nvPr/>
        </p:nvSpPr>
        <p:spPr>
          <a:xfrm>
            <a:off x="914401" y="3242122"/>
            <a:ext cx="9364716" cy="3883499"/>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ثالثا :</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مشروع اتفاق بين حكومات العالم لتامين حرية الصحافة </a:t>
            </a: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رابعا : توجيه مجموعة من التوصيات الى الامم المتحدة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4129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53DFF0-F91B-4F85-AA36-80E0CABC2F93}"/>
              </a:ext>
            </a:extLst>
          </p:cNvPr>
          <p:cNvSpPr txBox="1"/>
          <p:nvPr/>
        </p:nvSpPr>
        <p:spPr>
          <a:xfrm>
            <a:off x="173421" y="3242122"/>
            <a:ext cx="12018579" cy="3740383"/>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الاسس الفكرية لهذه النظرية هي :</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اولا :الحاكم له صفة مطلقة الهية .</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ثانيا:الشعب  عبد عند الحاكم .</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ثالثا : الحاكم هو صاحب من يصل الحقيقة الى الشعب </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رابعا :فقط الحاكم هو من يتحكم بالاعلام .</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خامسا :الواجب الرئيسي  لللاعلام هو تاكيد لسياسة الحاكم  والدعاية  له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6463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797B90-AECB-49C7-AC5C-E8886E26FF9E}"/>
              </a:ext>
            </a:extLst>
          </p:cNvPr>
          <p:cNvSpPr txBox="1"/>
          <p:nvPr/>
        </p:nvSpPr>
        <p:spPr>
          <a:xfrm>
            <a:off x="3046686" y="3232921"/>
            <a:ext cx="6093372" cy="160396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لێکەوتەکانی راگەیاندن لەسایەی تیۆری دەسەڵات:</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380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4739E-FED1-4BF7-9554-D61EB49E51DB}"/>
              </a:ext>
            </a:extLst>
          </p:cNvPr>
          <p:cNvSpPr txBox="1"/>
          <p:nvPr/>
        </p:nvSpPr>
        <p:spPr>
          <a:xfrm>
            <a:off x="3046686" y="3242122"/>
            <a:ext cx="7390086" cy="3762697"/>
          </a:xfrm>
          <a:prstGeom prst="rect">
            <a:avLst/>
          </a:prstGeom>
          <a:noFill/>
        </p:spPr>
        <p:txBody>
          <a:bodyPr wrap="square">
            <a:spAutoFit/>
          </a:bodyPr>
          <a:lstStyle/>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ar-IQ" sz="4000" dirty="0">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نظريات الاعلام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1- نطرية السلطة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2-نظرية الحرية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98482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16D47B-BB45-4D31-9881-3BCACAFC4C97}"/>
              </a:ext>
            </a:extLst>
          </p:cNvPr>
          <p:cNvSpPr txBox="1"/>
          <p:nvPr/>
        </p:nvSpPr>
        <p:spPr>
          <a:xfrm>
            <a:off x="3046686" y="3242122"/>
            <a:ext cx="7989176" cy="842795"/>
          </a:xfrm>
          <a:prstGeom prst="rect">
            <a:avLst/>
          </a:prstGeom>
          <a:noFill/>
        </p:spPr>
        <p:txBody>
          <a:bodyPr wrap="square">
            <a:spAutoFit/>
          </a:bodyPr>
          <a:lstStyle/>
          <a:p>
            <a:pPr marL="0" marR="0" algn="r">
              <a:lnSpc>
                <a:spcPct val="107000"/>
              </a:lnSpc>
              <a:spcBef>
                <a:spcPts val="0"/>
              </a:spcBef>
              <a:spcAft>
                <a:spcPts val="800"/>
              </a:spcAft>
            </a:pPr>
            <a:r>
              <a:rPr lang="ar-IQ" sz="4800" dirty="0">
                <a:latin typeface="Calibri" panose="020F0502020204030204" pitchFamily="34" charset="0"/>
                <a:ea typeface="Calibri" panose="020F0502020204030204" pitchFamily="34" charset="0"/>
                <a:cs typeface="Arial" panose="020B0604020202020204" pitchFamily="34" charset="0"/>
              </a:rPr>
              <a:t>نتائج  نظرية السلطة  في الاعلام</a:t>
            </a:r>
            <a:endParaRPr lang="en-US" sz="4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938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A101D1-A468-412D-84A6-B2B4C1727485}"/>
              </a:ext>
            </a:extLst>
          </p:cNvPr>
          <p:cNvSpPr txBox="1"/>
          <p:nvPr/>
        </p:nvSpPr>
        <p:spPr>
          <a:xfrm>
            <a:off x="725215" y="2967335"/>
            <a:ext cx="10878206" cy="2800767"/>
          </a:xfrm>
          <a:prstGeom prst="rect">
            <a:avLst/>
          </a:prstGeom>
          <a:noFill/>
        </p:spPr>
        <p:txBody>
          <a:bodyPr wrap="square">
            <a:spAutoFit/>
          </a:bodyPr>
          <a:lstStyle/>
          <a:p>
            <a:pPr algn="r"/>
            <a:r>
              <a:rPr lang="en-US" sz="4400" b="1" dirty="0">
                <a:effectLst/>
                <a:latin typeface="Noto Naskh Arabic UI"/>
                <a:ea typeface="Calibri" panose="020F0502020204030204" pitchFamily="34" charset="0"/>
              </a:rPr>
              <a:t>. </a:t>
            </a:r>
            <a:r>
              <a:rPr lang="ar-IQ" sz="4400" b="1" dirty="0">
                <a:effectLst/>
                <a:latin typeface="Noto Naskh Arabic UI"/>
                <a:ea typeface="Calibri" panose="020F0502020204030204" pitchFamily="34" charset="0"/>
              </a:rPr>
              <a:t>1-</a:t>
            </a:r>
            <a:r>
              <a:rPr lang="ar-SA" sz="4400" b="1" dirty="0">
                <a:effectLst/>
                <a:latin typeface="Noto Naskh Arabic UI"/>
                <a:ea typeface="Calibri" panose="020F0502020204030204" pitchFamily="34" charset="0"/>
              </a:rPr>
              <a:t>كۆنترۆڵ كردن و دەستگرتن بەسەر ئامراز وكەناڵەكانی راگەیاندندا ئەمەش لە رێگەی پێدانی مۆڵەت بە چاپكەران وبڵاوكەران بەمەش حكومەت تەحەكومی دەكرد بەوانەی كەوا مومارەسەی ئەم كارە دەكەن، </a:t>
            </a:r>
            <a:endParaRPr lang="en-US" sz="4400" dirty="0"/>
          </a:p>
        </p:txBody>
      </p:sp>
    </p:spTree>
    <p:extLst>
      <p:ext uri="{BB962C8B-B14F-4D97-AF65-F5344CB8AC3E}">
        <p14:creationId xmlns:p14="http://schemas.microsoft.com/office/powerpoint/2010/main" val="266474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F72617-8666-4493-A5B8-52EABF9A5797}"/>
              </a:ext>
            </a:extLst>
          </p:cNvPr>
          <p:cNvSpPr txBox="1"/>
          <p:nvPr/>
        </p:nvSpPr>
        <p:spPr>
          <a:xfrm>
            <a:off x="488731" y="3242122"/>
            <a:ext cx="11335407" cy="2229328"/>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1-المراقبة والتحكم بوسائل الاعلام والقنوات الاعلامية .بالرغم من اعطاء رخصة للمؤسسات الخاصة الا ان الحكومة هي التي  تتحكم بسياسة الاعلام.</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5985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A4BDB-D45D-42AF-93C2-D83DEDB87B7C}"/>
              </a:ext>
            </a:extLst>
          </p:cNvPr>
          <p:cNvSpPr txBox="1"/>
          <p:nvPr/>
        </p:nvSpPr>
        <p:spPr>
          <a:xfrm>
            <a:off x="3046686" y="3073647"/>
            <a:ext cx="6093372"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2</a:t>
            </a:r>
            <a:r>
              <a:rPr lang="en-US" sz="4400" b="1" dirty="0">
                <a:effectLst/>
                <a:latin typeface="Noto Naskh Arabic UI"/>
                <a:ea typeface="Calibri" panose="020F0502020204030204" pitchFamily="34" charset="0"/>
                <a:cs typeface="Arial" panose="020B0604020202020204" pitchFamily="34" charset="0"/>
              </a:rPr>
              <a:t>. </a:t>
            </a:r>
            <a:r>
              <a:rPr lang="ar-SA" sz="4400" b="1" dirty="0">
                <a:effectLst/>
                <a:latin typeface="Calibri" panose="020F0502020204030204" pitchFamily="34" charset="0"/>
                <a:ea typeface="Calibri" panose="020F0502020204030204" pitchFamily="34" charset="0"/>
                <a:cs typeface="Noto Naskh Arabic UI"/>
              </a:rPr>
              <a:t>پشكنینی هەموو بڵاوكراوەكان لە میانەی نوێنەری حكومەتەوە پێش رێگەدان بە بڵاوبونەوەی</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59213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D875A1-427C-41B3-9BFF-2148B448DEBF}"/>
              </a:ext>
            </a:extLst>
          </p:cNvPr>
          <p:cNvSpPr txBox="1"/>
          <p:nvPr/>
        </p:nvSpPr>
        <p:spPr>
          <a:xfrm>
            <a:off x="709448" y="3242122"/>
            <a:ext cx="10972800" cy="1735732"/>
          </a:xfrm>
          <a:prstGeom prst="rect">
            <a:avLst/>
          </a:prstGeom>
          <a:noFill/>
        </p:spPr>
        <p:txBody>
          <a:bodyPr wrap="square">
            <a:spAutoFit/>
          </a:bodyPr>
          <a:lstStyle/>
          <a:p>
            <a:pPr marL="0" marR="0" algn="r">
              <a:lnSpc>
                <a:spcPct val="107000"/>
              </a:lnSpc>
              <a:spcBef>
                <a:spcPts val="0"/>
              </a:spcBef>
              <a:spcAft>
                <a:spcPts val="800"/>
              </a:spcAft>
            </a:pP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2-مراقبة جميع المنشورات من قبل الحكومة قبل النشر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4084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C543A6-552D-42F4-8AC5-E282D07CE4EA}"/>
              </a:ext>
            </a:extLst>
          </p:cNvPr>
          <p:cNvSpPr txBox="1"/>
          <p:nvPr/>
        </p:nvSpPr>
        <p:spPr>
          <a:xfrm>
            <a:off x="835573" y="2914372"/>
            <a:ext cx="10878206" cy="3858813"/>
          </a:xfrm>
          <a:prstGeom prst="rect">
            <a:avLst/>
          </a:prstGeom>
          <a:noFill/>
        </p:spPr>
        <p:txBody>
          <a:bodyPr wrap="square">
            <a:spAutoFit/>
          </a:bodyPr>
          <a:lstStyle/>
          <a:p>
            <a:pPr marL="0" marR="0" algn="just" rtl="1">
              <a:lnSpc>
                <a:spcPct val="115000"/>
              </a:lnSpc>
              <a:spcBef>
                <a:spcPts val="0"/>
              </a:spcBef>
              <a:spcAft>
                <a:spcPts val="1000"/>
              </a:spcAft>
            </a:pPr>
            <a:r>
              <a:rPr lang="ar-SA" sz="5400" b="1" dirty="0">
                <a:effectLst/>
                <a:latin typeface="Calibri" panose="020F0502020204030204" pitchFamily="34" charset="0"/>
                <a:ea typeface="Calibri" panose="020F0502020204030204" pitchFamily="34" charset="0"/>
                <a:cs typeface="Noto Naskh Arabic UI"/>
              </a:rPr>
              <a:t>3</a:t>
            </a:r>
            <a:r>
              <a:rPr lang="en-US" sz="5400" b="1" dirty="0">
                <a:effectLst/>
                <a:latin typeface="Noto Naskh Arabic UI"/>
                <a:ea typeface="Calibri" panose="020F0502020204030204" pitchFamily="34" charset="0"/>
                <a:cs typeface="Arial" panose="020B0604020202020204" pitchFamily="34" charset="0"/>
              </a:rPr>
              <a:t>. </a:t>
            </a:r>
            <a:r>
              <a:rPr lang="ar-SA" sz="5400" b="1" dirty="0">
                <a:effectLst/>
                <a:latin typeface="Calibri" panose="020F0502020204030204" pitchFamily="34" charset="0"/>
                <a:ea typeface="Calibri" panose="020F0502020204030204" pitchFamily="34" charset="0"/>
                <a:cs typeface="Noto Naskh Arabic UI"/>
              </a:rPr>
              <a:t>پەنابردن بۆ سزادان و هەڕەشەكردن  دوای چاپكردن و بڵاوكردنەوە، تەنانەت كار گەیشتە ئاستی تۆمەت بەخشین بە خیانەتی گەورە بۆ لەناوبردنی سیستەمی حوكم</a:t>
            </a:r>
            <a:r>
              <a:rPr lang="en-US" sz="5400" b="1" dirty="0">
                <a:effectLst/>
                <a:latin typeface="Noto Naskh Arabic UI"/>
                <a:ea typeface="Calibri" panose="020F0502020204030204" pitchFamily="34" charset="0"/>
                <a:cs typeface="Arial" panose="020B0604020202020204" pitchFamily="34" charset="0"/>
              </a:rPr>
              <a:t>.</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203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64815D-560B-4757-B53D-CBF10FA21BD7}"/>
              </a:ext>
            </a:extLst>
          </p:cNvPr>
          <p:cNvSpPr txBox="1"/>
          <p:nvPr/>
        </p:nvSpPr>
        <p:spPr>
          <a:xfrm>
            <a:off x="993228" y="3242122"/>
            <a:ext cx="10909738" cy="2714974"/>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3-واذا نشر اي منشور يحمل  انتقادا للحكومة تلجا الحكومة للعقوبات واتهام المؤسسة الاعلامية المعنية بالخيانة الوطنية وتغيير نظام الحكم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8770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ADA6B2-A148-46D9-8FCB-4B8FE0489975}"/>
              </a:ext>
            </a:extLst>
          </p:cNvPr>
          <p:cNvSpPr txBox="1"/>
          <p:nvPr/>
        </p:nvSpPr>
        <p:spPr>
          <a:xfrm>
            <a:off x="1040525" y="2755098"/>
            <a:ext cx="10499834"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4. دەسەڵات پەنای برد بۆ دەركردنی رۆژنامە بدوێ‌ بەناوییەوە واتە بەپێدانی بەرتیل بە نووسەر و رۆژنامە نووسەكان یاخود لەمیانەی پاڵپشتی كردنی چاپخانەكانی خۆیەوە، لەگەڵ ئەمانەشدا رێگەی دا كەوا هاوڵاتی خاوەندارێتی كەناڵەكانی راگەیاندن بن لەهەندێك كاتدا.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3909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F4483B-4017-4093-AB6F-148E5A43FBBB}"/>
              </a:ext>
            </a:extLst>
          </p:cNvPr>
          <p:cNvSpPr txBox="1"/>
          <p:nvPr/>
        </p:nvSpPr>
        <p:spPr>
          <a:xfrm>
            <a:off x="756745" y="3242122"/>
            <a:ext cx="10673255" cy="3712106"/>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ط4-الحكومة تقدم المنح والترفيعات والرشاوي للصحفيين ودور النشر . وتعطي الرخصة لتلك الجهات التي تاتمر بامر الحكومة .</a:t>
            </a: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2360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842558-87B1-4FB2-9103-39A46B2DF03C}"/>
              </a:ext>
            </a:extLst>
          </p:cNvPr>
          <p:cNvSpPr txBox="1"/>
          <p:nvPr/>
        </p:nvSpPr>
        <p:spPr>
          <a:xfrm>
            <a:off x="1576552" y="2403463"/>
            <a:ext cx="9380482" cy="4408002"/>
          </a:xfrm>
          <a:prstGeom prst="rect">
            <a:avLst/>
          </a:prstGeom>
          <a:noFill/>
        </p:spPr>
        <p:txBody>
          <a:bodyPr wrap="square">
            <a:spAutoFit/>
          </a:bodyPr>
          <a:lstStyle/>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5. رۆژنامە نەیدەتوانی كەوا رەخنە لە حكومەت و فەرماڕەوایەكان بگرێت.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بەگشتی پوختەی گرنگترین ئەركەكانی راگەیاندن لە سایەی تیۆری دەسەڵات بریتین لە</a:t>
            </a:r>
            <a:r>
              <a:rPr lang="en-US" sz="3200" b="1" dirty="0">
                <a:effectLst/>
                <a:latin typeface="Noto Naskh Arabic UI"/>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پروپاگەندە بۆ فەرمانڕەوا نەك گواستنەوەی زانیاری وراستیە بابەتیەكان</a:t>
            </a:r>
            <a:r>
              <a:rPr lang="en-US" sz="3200" b="1" dirty="0">
                <a:effectLst/>
                <a:latin typeface="Noto Naskh Arabic UI"/>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گواستنەوەی ئەو هەواڵانەی كەوای خزمەت بە فەرمانڕەوا دەكات.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097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B201D-D6F3-4D72-9449-61139054DDFF}"/>
              </a:ext>
            </a:extLst>
          </p:cNvPr>
          <p:cNvSpPr txBox="1"/>
          <p:nvPr/>
        </p:nvSpPr>
        <p:spPr>
          <a:xfrm>
            <a:off x="3046686" y="3009526"/>
            <a:ext cx="6093372" cy="356854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Unikurd Jino"/>
              </a:rPr>
              <a:t>٣-تیۆری بەرپرسیارێتی كۆمەڵایەتی</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Unikurd Jino"/>
              </a:rPr>
              <a:t>٤-تیۆری سۆشیالستی ((الماركسیە))</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1327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77E15C-EF58-46D2-9F6E-7C590E087644}"/>
              </a:ext>
            </a:extLst>
          </p:cNvPr>
          <p:cNvSpPr txBox="1"/>
          <p:nvPr/>
        </p:nvSpPr>
        <p:spPr>
          <a:xfrm>
            <a:off x="283778" y="3242122"/>
            <a:ext cx="11619187" cy="3114955"/>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5-لا تستطيع الصحف والاعلام ان توجه اي  انتقاد للحكومة .</a:t>
            </a:r>
          </a:p>
          <a:p>
            <a:pPr marL="0" marR="0" algn="r">
              <a:lnSpc>
                <a:spcPct val="107000"/>
              </a:lnSpc>
              <a:spcBef>
                <a:spcPts val="0"/>
              </a:spcBef>
              <a:spcAft>
                <a:spcPts val="800"/>
              </a:spcAft>
            </a:pP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3983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804CAA-5B87-4954-96E5-F1F965348C08}"/>
              </a:ext>
            </a:extLst>
          </p:cNvPr>
          <p:cNvSpPr txBox="1"/>
          <p:nvPr/>
        </p:nvSpPr>
        <p:spPr>
          <a:xfrm>
            <a:off x="1371600" y="3242122"/>
            <a:ext cx="10074166" cy="3440365"/>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باختصار  واجبات الاعلام تجاه الحكومة في نظرية السلطة هي :</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الدعاية للحاكم وليس  نقل المعلومات والاخبار الصحيحة .</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نقل تلك المعلومات التي  تفيد الحاكم وتمدحه .</a:t>
            </a: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1108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5C0ED1-4A8C-4F8B-9A47-D1D5379EA34E}"/>
              </a:ext>
            </a:extLst>
          </p:cNvPr>
          <p:cNvSpPr txBox="1"/>
          <p:nvPr/>
        </p:nvSpPr>
        <p:spPr>
          <a:xfrm>
            <a:off x="3046686" y="3244334"/>
            <a:ext cx="6093372" cy="1015663"/>
          </a:xfrm>
          <a:prstGeom prst="rect">
            <a:avLst/>
          </a:prstGeom>
          <a:noFill/>
        </p:spPr>
        <p:txBody>
          <a:bodyPr wrap="square">
            <a:spAutoFit/>
          </a:bodyPr>
          <a:lstStyle/>
          <a:p>
            <a:pPr algn="r"/>
            <a:r>
              <a:rPr lang="ar-IQ" sz="6000" b="1" dirty="0">
                <a:effectLst/>
                <a:latin typeface="Noto Naskh Arabic UI"/>
                <a:ea typeface="Calibri" panose="020F0502020204030204" pitchFamily="34" charset="0"/>
                <a:cs typeface="Calibri" panose="020F0502020204030204" pitchFamily="34" charset="0"/>
              </a:rPr>
              <a:t>2</a:t>
            </a:r>
            <a:r>
              <a:rPr lang="ar-SA" sz="6000" b="1" dirty="0">
                <a:effectLst/>
                <a:latin typeface="Noto Naskh Arabic UI"/>
                <a:ea typeface="Calibri" panose="020F0502020204030204" pitchFamily="34" charset="0"/>
                <a:cs typeface="Calibri" panose="020F0502020204030204" pitchFamily="34" charset="0"/>
              </a:rPr>
              <a:t>-</a:t>
            </a:r>
            <a:r>
              <a:rPr lang="ar-SA" sz="6000" b="1" dirty="0">
                <a:effectLst/>
                <a:ea typeface="Calibri" panose="020F0502020204030204" pitchFamily="34" charset="0"/>
                <a:cs typeface="Noto Naskh Arabic UI"/>
              </a:rPr>
              <a:t>تیۆری ئازادی</a:t>
            </a:r>
            <a:endParaRPr lang="en-US" sz="6000" dirty="0"/>
          </a:p>
        </p:txBody>
      </p:sp>
    </p:spTree>
    <p:extLst>
      <p:ext uri="{BB962C8B-B14F-4D97-AF65-F5344CB8AC3E}">
        <p14:creationId xmlns:p14="http://schemas.microsoft.com/office/powerpoint/2010/main" val="3360303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1F0338-62AB-4410-BDE2-33331B534663}"/>
              </a:ext>
            </a:extLst>
          </p:cNvPr>
          <p:cNvSpPr txBox="1"/>
          <p:nvPr/>
        </p:nvSpPr>
        <p:spPr>
          <a:xfrm>
            <a:off x="3046686" y="3242122"/>
            <a:ext cx="6093372" cy="1593385"/>
          </a:xfrm>
          <a:prstGeom prst="rect">
            <a:avLst/>
          </a:prstGeom>
          <a:noFill/>
        </p:spPr>
        <p:txBody>
          <a:bodyPr wrap="square">
            <a:spAutoFit/>
          </a:bodyPr>
          <a:lstStyle/>
          <a:p>
            <a:pPr marL="0" marR="0" algn="r">
              <a:lnSpc>
                <a:spcPct val="107000"/>
              </a:lnSpc>
              <a:spcBef>
                <a:spcPts val="0"/>
              </a:spcBef>
              <a:spcAft>
                <a:spcPts val="800"/>
              </a:spcAft>
            </a:pPr>
            <a:r>
              <a:rPr lang="ar-IQ" sz="9600" dirty="0">
                <a:effectLst/>
                <a:latin typeface="Calibri" panose="020F0502020204030204" pitchFamily="34" charset="0"/>
                <a:ea typeface="Calibri" panose="020F0502020204030204" pitchFamily="34" charset="0"/>
                <a:cs typeface="Arial" panose="020B0604020202020204" pitchFamily="34" charset="0"/>
              </a:rPr>
              <a:t>نظرية الحرية</a:t>
            </a:r>
            <a:endParaRPr lang="en-US" sz="9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8514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34FBE1-E455-4E0B-8C7D-1A35718CF494}"/>
              </a:ext>
            </a:extLst>
          </p:cNvPr>
          <p:cNvSpPr txBox="1"/>
          <p:nvPr/>
        </p:nvSpPr>
        <p:spPr>
          <a:xfrm>
            <a:off x="1072055" y="2514006"/>
            <a:ext cx="10657489" cy="4076565"/>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ئەم تیۆرییە لە بەریتانیا لەساڵی 1688 سەری هەڵدا و دواتر پەرەی سەند لە ئەوروپا و ئەمەریكا، بەشێوەیەكی سەرەتای سەرهەڵدانی ئەم تیۆرە دەگەرێتەوە بۆ سەردەمی رینسانس، دوای ئەوەی كۆمەڵێك بیرمەندی ئەوروپی گەشەیان بەكۆمەڵێك پرەنسیپی دژ بەدەسەڵاتی ڕەهای پادشاكان دا</a:t>
            </a:r>
            <a:r>
              <a:rPr lang="en-US" sz="3600" b="1" dirty="0">
                <a:effectLst/>
                <a:latin typeface="Noto Naskh Arabic UI"/>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4981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A77E82-D115-4A28-9D81-850AF1ADB135}"/>
              </a:ext>
            </a:extLst>
          </p:cNvPr>
          <p:cNvSpPr txBox="1"/>
          <p:nvPr/>
        </p:nvSpPr>
        <p:spPr>
          <a:xfrm>
            <a:off x="1008993" y="3242122"/>
            <a:ext cx="10625959" cy="4509761"/>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ظهرت هذه النظرية  في بريطانيا عام 1688 وبعدها انتشرت في كل اوربة وامريكا .وتعود ظهور هذه النظرية الى مرحلة الرينسانس . حيث قام مجموعة من المفكرين  بتطوير بعض المبادئ  ضد السلطات  المطلقة  للامراء والملوك  الاوربيين .ط</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3425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254EE4-EF1C-47A0-A6DC-A3693A599056}"/>
              </a:ext>
            </a:extLst>
          </p:cNvPr>
          <p:cNvSpPr txBox="1"/>
          <p:nvPr/>
        </p:nvSpPr>
        <p:spPr>
          <a:xfrm>
            <a:off x="662152" y="2466942"/>
            <a:ext cx="10957034" cy="3627660"/>
          </a:xfrm>
          <a:prstGeom prst="rect">
            <a:avLst/>
          </a:prstGeom>
          <a:noFill/>
        </p:spPr>
        <p:txBody>
          <a:bodyPr wrap="square">
            <a:spAutoFit/>
          </a:bodyPr>
          <a:lstStyle/>
          <a:p>
            <a:pPr marL="0" marR="0" algn="r"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3600" b="1" dirty="0">
                <a:effectLst/>
                <a:ea typeface="Calibri" panose="020F0502020204030204" pitchFamily="34" charset="0"/>
                <a:cs typeface="Noto Naskh Arabic UI"/>
              </a:rPr>
              <a:t>جۆن میلتۆن: لە ساڵی 1664 دا نووسی: "ئازادی تاكەكان بەهەر هۆكار وئامرازێكەوە بێت، وەهەرچیەك بێت ئاراستەی فیكریەكەی بە مافێك لە مافە سروشتیەكانی هەژمار دەكرێت، وە بۆ هەموو  تاكەكان ئەم مافە ڕەوایە بەو پێیەی كە نەتوانین لە ئازادی كەسەكان كەم بكەینەوە، بەهەرشێوەیەك وبەهەربیانوویەك بێت</a:t>
            </a:r>
            <a:endParaRPr lang="en-US" sz="3600" dirty="0"/>
          </a:p>
        </p:txBody>
      </p:sp>
    </p:spTree>
    <p:extLst>
      <p:ext uri="{BB962C8B-B14F-4D97-AF65-F5344CB8AC3E}">
        <p14:creationId xmlns:p14="http://schemas.microsoft.com/office/powerpoint/2010/main" val="617626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E3CF43-2B07-4BA9-8EB7-2D533F40633B}"/>
              </a:ext>
            </a:extLst>
          </p:cNvPr>
          <p:cNvSpPr txBox="1"/>
          <p:nvPr/>
        </p:nvSpPr>
        <p:spPr>
          <a:xfrm>
            <a:off x="3046686" y="3242122"/>
            <a:ext cx="7941880" cy="3432606"/>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جون ميلتون احد المفكرين البريطانيين كتب يقول:</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حرية الافراد في كل الاحوال هي التوجه الحر  وهو حق طبيعي لكل فرد .وهذا الحق  هو مطلق لجميع الافراد  ولا يجوز الانتقاص من هذه الحريات باي شكل من الاشكال  او باية حجة كانت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1429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DA5E7D-94D2-4A91-91DF-339B96B67F71}"/>
              </a:ext>
            </a:extLst>
          </p:cNvPr>
          <p:cNvSpPr txBox="1"/>
          <p:nvPr/>
        </p:nvSpPr>
        <p:spPr>
          <a:xfrm>
            <a:off x="1545021" y="2595823"/>
            <a:ext cx="9680027" cy="3877536"/>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 جۆن لۆك: بەم شێوەیەیە پێناسەی ئازادی دەكات "مافە لە كرداركردن یاساكان رێگای پێدەدەن"، وەلۆك بەیانێكی پێشكەش بە پەرلەمانی ئینگلتەرا كرد لەساڵی 1665، هێرشی كردە سەر سنوورداركردن وبەستنەوەی ئازادی رۆژنامەگەری، بەم پێیە دواتر پەرلەمان یاساكەی هەڵوەشاندەوە ئەوەی تایبەت بوو بە سانسۆركردن و سنوورداركردنی رۆژنامەگەرییەكان.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1423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B34675-309D-4DE9-9BAE-2AD1EC560192}"/>
              </a:ext>
            </a:extLst>
          </p:cNvPr>
          <p:cNvSpPr txBox="1"/>
          <p:nvPr/>
        </p:nvSpPr>
        <p:spPr>
          <a:xfrm>
            <a:off x="536029" y="3242122"/>
            <a:ext cx="11256578" cy="3561488"/>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جون لوك : هو حق تفعيل القوانين . وقدم مذكرة الى البرلمان البريطاني 1665 هاجم فيها  قانون تقييد حرية الصحافة  بعدها لجا البرلمان لالغاء هذا القانون الذي كان يقيد حرية الصحافة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355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881151-8E79-44BD-8E62-2E03FA4E1118}"/>
              </a:ext>
            </a:extLst>
          </p:cNvPr>
          <p:cNvSpPr txBox="1"/>
          <p:nvPr/>
        </p:nvSpPr>
        <p:spPr>
          <a:xfrm>
            <a:off x="3046686" y="3242122"/>
            <a:ext cx="6093372" cy="2886303"/>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3-نظرية المسؤؤلية الاجتماعية </a:t>
            </a: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4-نظرية الاشتراكية  الماركسية </a:t>
            </a:r>
          </a:p>
          <a:p>
            <a:pPr marL="0" marR="0" algn="r">
              <a:lnSpc>
                <a:spcPct val="107000"/>
              </a:lnSpc>
              <a:spcBef>
                <a:spcPts val="0"/>
              </a:spcBef>
              <a:spcAft>
                <a:spcPts val="800"/>
              </a:spcAft>
            </a:pPr>
            <a:endParaRPr lang="ar-IQ" sz="4400" dirty="0">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rial" panose="020B0604020202020204" pitchFamily="34" charset="0"/>
              </a:rPr>
              <a:t>ط</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9574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AF5344-3C87-4C31-AF6B-3186F784172C}"/>
              </a:ext>
            </a:extLst>
          </p:cNvPr>
          <p:cNvSpPr txBox="1"/>
          <p:nvPr/>
        </p:nvSpPr>
        <p:spPr>
          <a:xfrm>
            <a:off x="1135117" y="2466942"/>
            <a:ext cx="10436773" cy="4181658"/>
          </a:xfrm>
          <a:prstGeom prst="rect">
            <a:avLst/>
          </a:prstGeom>
          <a:noFill/>
        </p:spPr>
        <p:txBody>
          <a:bodyPr wrap="square">
            <a:spAutoFit/>
          </a:bodyPr>
          <a:lstStyle/>
          <a:p>
            <a:pPr marL="0" marR="0" algn="r"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3600" b="1" dirty="0">
                <a:effectLst/>
                <a:ea typeface="Calibri" panose="020F0502020204030204" pitchFamily="34" charset="0"/>
                <a:cs typeface="Noto Naskh Arabic UI"/>
              </a:rPr>
              <a:t>ئەم تیۆرە سەركەوتنی بەسەر تێۆرییەكانی دیكەدا تۆمار نەكرد، وەك گوزارشت كردن لە ئایدیای لیبرال تا سەدەی هەژدەمدا؛ لەو كاتەی پەرلەمانی بەریتانیا بریاریدا بە نەهێشتنی سانسۆری پێش وەخت لەسەربڵاوكراوەكاندا. وەرێگەی بەتاك ولایەنەكان دا بە ئازاد بڵاوكراوە دەربكەن بەبێ‌ پێویستی وەرگرتنی رەزامەندی لە لایەن دەسەڵاتەوە، </a:t>
            </a:r>
            <a:endParaRPr lang="en-US" sz="3600" dirty="0"/>
          </a:p>
        </p:txBody>
      </p:sp>
    </p:spTree>
    <p:extLst>
      <p:ext uri="{BB962C8B-B14F-4D97-AF65-F5344CB8AC3E}">
        <p14:creationId xmlns:p14="http://schemas.microsoft.com/office/powerpoint/2010/main" val="1251827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6EF50B-3FA0-4504-8E87-8162899E1CFC}"/>
              </a:ext>
            </a:extLst>
          </p:cNvPr>
          <p:cNvSpPr txBox="1"/>
          <p:nvPr/>
        </p:nvSpPr>
        <p:spPr>
          <a:xfrm>
            <a:off x="457200" y="3242122"/>
            <a:ext cx="11493062" cy="4420762"/>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لم تجلب هذه النظرية النجاح المطلوب حتى  القرن الثامن عشر .وقتها اصدر البرلمان البريطاني قرارا بمنع اي حذر على حرية الصحافة واعطت الحرية للافراد والمؤسسات بنشر المواضيع بكل حرية من دون اخذ اذن من الحكومة . لكن اذا تسبب المنشور اي اذى او ادى الى احتقان الاوضاع وقتها  تتعرض الصحيفة او الناشر لعقوبات .</a:t>
            </a: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8398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E831B8-510D-48CF-87F2-569E722EDF56}"/>
              </a:ext>
            </a:extLst>
          </p:cNvPr>
          <p:cNvSpPr txBox="1"/>
          <p:nvPr/>
        </p:nvSpPr>
        <p:spPr>
          <a:xfrm>
            <a:off x="961697" y="2755098"/>
            <a:ext cx="10326413"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دواتر: دەستووری ویلایەتە یەكگرتووەكانی ئەمەریكا هات و بەشێوەیەكی گشتی دەوڵەتی دورخستەوە لەدەستتێوەردانی لە بواری رۆژنامەگەری دا كەلە دەقی دەستوورەكەدا هاتووە كە رێگە نادرێت بە كۆنگرێس هیچ یاسایەك دەربكات كە سانسۆر بخاتە سەر راگەیاندن وگرێی بدات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24381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CBF95B-94BB-41D6-954E-451AA883E280}"/>
              </a:ext>
            </a:extLst>
          </p:cNvPr>
          <p:cNvSpPr txBox="1"/>
          <p:nvPr/>
        </p:nvSpPr>
        <p:spPr>
          <a:xfrm>
            <a:off x="851339" y="3242122"/>
            <a:ext cx="10625958" cy="4220130"/>
          </a:xfrm>
          <a:prstGeom prst="rect">
            <a:avLst/>
          </a:prstGeom>
          <a:noFill/>
        </p:spPr>
        <p:txBody>
          <a:bodyPr wrap="square">
            <a:spAutoFit/>
          </a:bodyPr>
          <a:lstStyle/>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بعدها عندما صدر دستور الولايات المتحدة الامريكية حيث ابعدت الدولة كليا بعدم تدخلها في امور حرية الراي والصحافة .حيث اقرت بمنع الكونغرس بتقييد او منع اي تقييد او تدخل في شؤؤن حرية الاعلام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5641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6AAD77-8A3C-4EA4-BCB4-BD90B5C9F9B7}"/>
              </a:ext>
            </a:extLst>
          </p:cNvPr>
          <p:cNvSpPr txBox="1"/>
          <p:nvPr/>
        </p:nvSpPr>
        <p:spPr>
          <a:xfrm>
            <a:off x="3046686" y="3232921"/>
            <a:ext cx="6093372" cy="2590837"/>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ئایدیۆلۆژیای لیبرالیزم لە بواری راگەیاندندا لەسەر بنەمای ئەوەوە پێك هاتووە:</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07641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674622-91D8-4552-B7A0-6955231A889B}"/>
              </a:ext>
            </a:extLst>
          </p:cNvPr>
          <p:cNvSpPr txBox="1"/>
          <p:nvPr/>
        </p:nvSpPr>
        <p:spPr>
          <a:xfrm>
            <a:off x="362607" y="3242122"/>
            <a:ext cx="11225047" cy="2244204"/>
          </a:xfrm>
          <a:prstGeom prst="rect">
            <a:avLst/>
          </a:prstGeom>
          <a:noFill/>
        </p:spPr>
        <p:txBody>
          <a:bodyPr wrap="square">
            <a:spAutoFit/>
          </a:bodyPr>
          <a:lstStyle/>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الايديولوجية الليبرالية في مجال الاعلام يعتمد الاسس التالية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27125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AA3E0B-E759-483B-84C5-FD5CF2826F5E}"/>
              </a:ext>
            </a:extLst>
          </p:cNvPr>
          <p:cNvSpPr txBox="1"/>
          <p:nvPr/>
        </p:nvSpPr>
        <p:spPr>
          <a:xfrm>
            <a:off x="1639615" y="2914372"/>
            <a:ext cx="9301654" cy="3939989"/>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1</a:t>
            </a:r>
            <a:r>
              <a:rPr lang="en-US" sz="4400" b="1" dirty="0">
                <a:effectLst/>
                <a:latin typeface="Noto Naskh Arabic UI"/>
                <a:ea typeface="Calibri" panose="020F0502020204030204" pitchFamily="34" charset="0"/>
                <a:cs typeface="Arial" panose="020B0604020202020204" pitchFamily="34" charset="0"/>
              </a:rPr>
              <a:t>- </a:t>
            </a:r>
            <a:r>
              <a:rPr lang="ar-SA" sz="4400" b="1" dirty="0">
                <a:effectLst/>
                <a:latin typeface="Calibri" panose="020F0502020204030204" pitchFamily="34" charset="0"/>
                <a:ea typeface="Calibri" panose="020F0502020204030204" pitchFamily="34" charset="0"/>
                <a:cs typeface="Noto Naskh Arabic UI"/>
              </a:rPr>
              <a:t>كە بنەمای لیبرالیزم لە بواری راگەیاندندا دەبێ‌ هەموو زانیارییەكان فەراهەم ولەبەردەستی كۆمەڵانی خەڵكدا بێت، و هەموو بۆچوونەكان وهەموو ئایدیایەكان بە ئازادانە بخرێنە بەردەستی جەماوەر</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0875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96EE2A-530C-4F1E-B821-45F0204910E1}"/>
              </a:ext>
            </a:extLst>
          </p:cNvPr>
          <p:cNvSpPr txBox="1"/>
          <p:nvPr/>
        </p:nvSpPr>
        <p:spPr>
          <a:xfrm>
            <a:off x="504496" y="3242122"/>
            <a:ext cx="10988565" cy="3006400"/>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1-يجب ان تكون كل المعلومات والاخبار متاحة وتحت يد الناس وان يتم الوصول الى المعلومات بشكل حر لايصالها الى الجماهير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89281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592B34-0749-4BDE-8800-D49593C01115}"/>
              </a:ext>
            </a:extLst>
          </p:cNvPr>
          <p:cNvSpPr txBox="1"/>
          <p:nvPr/>
        </p:nvSpPr>
        <p:spPr>
          <a:xfrm>
            <a:off x="3046686" y="3073647"/>
            <a:ext cx="6093372"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2</a:t>
            </a:r>
            <a:r>
              <a:rPr lang="en-US" sz="4400" b="1" dirty="0">
                <a:effectLst/>
                <a:latin typeface="Noto Naskh Arabic UI"/>
                <a:ea typeface="Calibri" panose="020F0502020204030204" pitchFamily="34" charset="0"/>
                <a:cs typeface="Arial" panose="020B0604020202020204" pitchFamily="34" charset="0"/>
              </a:rPr>
              <a:t>- </a:t>
            </a:r>
            <a:r>
              <a:rPr lang="ar-SA" sz="4400" b="1" dirty="0">
                <a:effectLst/>
                <a:latin typeface="Calibri" panose="020F0502020204030204" pitchFamily="34" charset="0"/>
                <a:ea typeface="Calibri" panose="020F0502020204030204" pitchFamily="34" charset="0"/>
                <a:cs typeface="Noto Naskh Arabic UI"/>
              </a:rPr>
              <a:t>رەخنە و پێشنیار زۆر گرنگن بۆ ژیانی سیاسی وكۆمەڵایەتی و لەوێیەوە خۆشگوزەرانی دەوڵەت بەرقەرار دەكرێت</a:t>
            </a:r>
            <a:r>
              <a:rPr lang="en-US" sz="4400" b="1" dirty="0">
                <a:effectLst/>
                <a:latin typeface="Noto Naskh Arabic UI"/>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9076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B84628-BCA2-436C-8CFA-6F6C64B54797}"/>
              </a:ext>
            </a:extLst>
          </p:cNvPr>
          <p:cNvSpPr txBox="1"/>
          <p:nvPr/>
        </p:nvSpPr>
        <p:spPr>
          <a:xfrm>
            <a:off x="977463" y="3242122"/>
            <a:ext cx="10231820" cy="2530886"/>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ط2-الانتقادات والاقتراحات تعتبر هامة جدا للحياة السياسية والاجتماعية وتؤمن الرفاهية للمجتمع </a:t>
            </a: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0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90C280-C15F-4628-89E8-D46161C099E6}"/>
              </a:ext>
            </a:extLst>
          </p:cNvPr>
          <p:cNvSpPr txBox="1"/>
          <p:nvPr/>
        </p:nvSpPr>
        <p:spPr>
          <a:xfrm>
            <a:off x="3046686" y="2786132"/>
            <a:ext cx="6093372" cy="3280385"/>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Unikurd Jino"/>
              </a:rPr>
              <a:t>٥-تیۆری گەشەپێدان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Unikurd Jino"/>
              </a:rPr>
              <a:t>٦-تیۆری </a:t>
            </a:r>
            <a:r>
              <a:rPr lang="ar-SA" sz="4400" b="1" dirty="0">
                <a:effectLst/>
                <a:latin typeface="Calibri" panose="020F0502020204030204" pitchFamily="34" charset="0"/>
                <a:ea typeface="Calibri" panose="020F0502020204030204" pitchFamily="34" charset="0"/>
                <a:cs typeface="Unikurd Jino"/>
              </a:rPr>
              <a:t>بە</a:t>
            </a:r>
            <a:r>
              <a:rPr lang="ar-IQ" sz="4400" b="1" dirty="0">
                <a:effectLst/>
                <a:latin typeface="Calibri" panose="020F0502020204030204" pitchFamily="34" charset="0"/>
                <a:ea typeface="Calibri" panose="020F0502020204030204" pitchFamily="34" charset="0"/>
                <a:cs typeface="Unikurd Jino"/>
              </a:rPr>
              <a:t>شد</a:t>
            </a:r>
            <a:r>
              <a:rPr lang="ar-SA" sz="4400" b="1" dirty="0">
                <a:effectLst/>
                <a:latin typeface="Calibri" panose="020F0502020204030204" pitchFamily="34" charset="0"/>
                <a:ea typeface="Calibri" panose="020F0502020204030204" pitchFamily="34" charset="0"/>
                <a:cs typeface="Unikurd Jino"/>
              </a:rPr>
              <a:t>اری</a:t>
            </a:r>
            <a:r>
              <a:rPr lang="ar-SA" sz="2000" b="1" dirty="0">
                <a:effectLst/>
                <a:latin typeface="Calibri" panose="020F0502020204030204" pitchFamily="34" charset="0"/>
                <a:ea typeface="Calibri" panose="020F0502020204030204" pitchFamily="34" charset="0"/>
                <a:cs typeface="Unikurd Jino"/>
              </a:rPr>
              <a:t> </a:t>
            </a:r>
            <a:r>
              <a:rPr lang="ar-SA" sz="4000" b="1" dirty="0">
                <a:effectLst/>
                <a:latin typeface="Calibri" panose="020F0502020204030204" pitchFamily="34" charset="0"/>
                <a:ea typeface="Calibri" panose="020F0502020204030204" pitchFamily="34" charset="0"/>
                <a:cs typeface="Unikurd Jino"/>
              </a:rPr>
              <a:t>دیموكراسی</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Unikurd Jino"/>
              </a:rPr>
              <a:t>٧-تیۆری بەرپرسیارێتی جیهانی میدیا (راگەیاندن)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7364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2D5E5D-6753-4D3B-ADE0-30AF3C1944B8}"/>
              </a:ext>
            </a:extLst>
          </p:cNvPr>
          <p:cNvSpPr txBox="1"/>
          <p:nvPr/>
        </p:nvSpPr>
        <p:spPr>
          <a:xfrm>
            <a:off x="977463" y="2755098"/>
            <a:ext cx="10689020"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3</a:t>
            </a:r>
            <a:r>
              <a:rPr lang="en-US" sz="4000" b="1" dirty="0">
                <a:effectLst/>
                <a:latin typeface="Noto Naskh Arabic UI"/>
                <a:ea typeface="Calibri" panose="020F0502020204030204" pitchFamily="34" charset="0"/>
                <a:cs typeface="Arial" panose="020B0604020202020204" pitchFamily="34" charset="0"/>
              </a:rPr>
              <a:t>- </a:t>
            </a:r>
            <a:r>
              <a:rPr lang="ar-SA" sz="4000" b="1" dirty="0">
                <a:effectLst/>
                <a:latin typeface="Calibri" panose="020F0502020204030204" pitchFamily="34" charset="0"/>
                <a:ea typeface="Calibri" panose="020F0502020204030204" pitchFamily="34" charset="0"/>
                <a:cs typeface="Noto Naskh Arabic UI"/>
              </a:rPr>
              <a:t>بەو پێیەی كە جەماوەر لە توانای دا هەیە لە بڕیارەكان دا بەشدار بێت ودەریان بكات ئەو هەڵوێست وبڕیارانەی نزیكن لە حەقیقەت بەم پێیەش تیۆری لیبرالی بە تەواوەی متمانە دەبەخشێتە جەماوەر وهاوڵاتی بۆ ئەوەی سوود وكەڵك لە هەڵویست و بریار و ئاراستەكان وەردەگرێت</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3481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3667DE-33F0-4195-9587-F46C94C7EBF4}"/>
              </a:ext>
            </a:extLst>
          </p:cNvPr>
          <p:cNvSpPr txBox="1"/>
          <p:nvPr/>
        </p:nvSpPr>
        <p:spPr>
          <a:xfrm>
            <a:off x="614855" y="3242122"/>
            <a:ext cx="11098923" cy="3458896"/>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ط3- بامكانية الجماهير ان تشارك في القرارات واقتراحها وتكون هذه الاقتراحات قريبة للحقيقة ,وبالتالي فان نظرية الليبرالية او الحرية تطمئن الجماهير والمواطنين الى تلك القرارات الصادرة من الحكومة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52734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236B6A-EBA5-4498-9040-635F9B86B447}"/>
              </a:ext>
            </a:extLst>
          </p:cNvPr>
          <p:cNvSpPr txBox="1"/>
          <p:nvPr/>
        </p:nvSpPr>
        <p:spPr>
          <a:xfrm>
            <a:off x="3046686" y="3073647"/>
            <a:ext cx="6093372" cy="3858813"/>
          </a:xfrm>
          <a:prstGeom prst="rect">
            <a:avLst/>
          </a:prstGeom>
          <a:noFill/>
        </p:spPr>
        <p:txBody>
          <a:bodyPr wrap="square">
            <a:spAutoFit/>
          </a:bodyPr>
          <a:lstStyle/>
          <a:p>
            <a:pPr marL="0" marR="0" algn="just" rtl="1">
              <a:lnSpc>
                <a:spcPct val="115000"/>
              </a:lnSpc>
              <a:spcBef>
                <a:spcPts val="0"/>
              </a:spcBef>
              <a:spcAft>
                <a:spcPts val="1000"/>
              </a:spcAft>
            </a:pPr>
            <a:r>
              <a:rPr lang="ar-SA" sz="5400" b="1" dirty="0">
                <a:effectLst/>
                <a:latin typeface="Calibri" panose="020F0502020204030204" pitchFamily="34" charset="0"/>
                <a:ea typeface="Calibri" panose="020F0502020204030204" pitchFamily="34" charset="0"/>
                <a:cs typeface="Noto Naskh Arabic UI"/>
              </a:rPr>
              <a:t>4- لە لایەكی تریش پرەنسیپی بەشداری پێكردنی هاووڵاتی و جەماوەر دەچەسپێت.</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6637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EC4BB0-9429-4FC1-9697-34F1206437F4}"/>
              </a:ext>
            </a:extLst>
          </p:cNvPr>
          <p:cNvSpPr txBox="1"/>
          <p:nvPr/>
        </p:nvSpPr>
        <p:spPr>
          <a:xfrm>
            <a:off x="3046686" y="3242122"/>
            <a:ext cx="8194128" cy="2229328"/>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4-من جهة اخرى ان مبدئ المشاركة الجماهيرية في اخذ القرارات   تكسب بها الجماهير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32107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599647-98CB-48CF-9025-F6284FB5D29F}"/>
              </a:ext>
            </a:extLst>
          </p:cNvPr>
          <p:cNvSpPr txBox="1"/>
          <p:nvPr/>
        </p:nvSpPr>
        <p:spPr>
          <a:xfrm>
            <a:off x="520262" y="2198447"/>
            <a:ext cx="10862441" cy="4514634"/>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ئامانجی سەرەكی ئەم تێورە (تیۆری ئازادی)، دەستەبەركردنی باشترین وچاكترین هەڵویستی خەڵك وجەماوەرە، وەبەردەوام خەڵك وجەماوەر لە رێگای راگەیاندنەكانەوە ببن بە رەقیب و رێنوێنی كەری سیاسەتی گشتی (ناوخۆی - دەرەكی) دەوڵەت و بەردەوام چاودێری بخەنە سەر رۆڵ وئەدای پێاوانی دەسەڵات، و كەموكوڕی و لایەن خراپ و گەندەڵكارییەكان بخەنە روو بۆ ئەوەی خەڵك و جەماوەر ببنە فاكتەری بونیاتنانی دەوڵەتی راستەقینە و خۆشگوزار "الرفاە".</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29598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DA52E0-4BA5-43FB-9EAA-750B1EC1E7CA}"/>
              </a:ext>
            </a:extLst>
          </p:cNvPr>
          <p:cNvSpPr txBox="1"/>
          <p:nvPr/>
        </p:nvSpPr>
        <p:spPr>
          <a:xfrm>
            <a:off x="504497" y="3242122"/>
            <a:ext cx="11161985" cy="3721788"/>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 ان الهدف الرئيسي لنظرية الحرية هي افضل ضمان لكسب الجماهير وان يتم متابعة المواطنين للشان العام ويكونو رقباء على السياسة الداخلية والخارجية للبلد .ومراقبة اداء السلطة وكشف الفساد ومحاربته  ونقد السلوك السيئ  لرجالات الدولة  وهكذا يصبح المواطن عامل اساسي  لبناء دولة حقيقية  ومرفهة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894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C74981-8315-4268-BE77-86A86172B273}"/>
              </a:ext>
            </a:extLst>
          </p:cNvPr>
          <p:cNvSpPr txBox="1"/>
          <p:nvPr/>
        </p:nvSpPr>
        <p:spPr>
          <a:xfrm>
            <a:off x="3046686" y="3232921"/>
            <a:ext cx="6093372" cy="1466555"/>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رەخنەگرتن لە </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تیۆری ئازادی</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 لە بواری راگەیاندن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34118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E2600B-3979-4DC1-BF05-FF17E9189D38}"/>
              </a:ext>
            </a:extLst>
          </p:cNvPr>
          <p:cNvSpPr txBox="1"/>
          <p:nvPr/>
        </p:nvSpPr>
        <p:spPr>
          <a:xfrm>
            <a:off x="3046686" y="3242122"/>
            <a:ext cx="7595038" cy="2633478"/>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الانتقادات الموجهة لنظرية الحرية :</a:t>
            </a:r>
          </a:p>
          <a:p>
            <a:pPr marL="0" marR="0" algn="r">
              <a:lnSpc>
                <a:spcPct val="107000"/>
              </a:lnSpc>
              <a:spcBef>
                <a:spcPts val="0"/>
              </a:spcBef>
              <a:spcAft>
                <a:spcPts val="800"/>
              </a:spcAft>
            </a:pP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90412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4AD9D3-CF94-48EE-898A-9434E8945508}"/>
              </a:ext>
            </a:extLst>
          </p:cNvPr>
          <p:cNvSpPr txBox="1"/>
          <p:nvPr/>
        </p:nvSpPr>
        <p:spPr>
          <a:xfrm>
            <a:off x="851339" y="2436549"/>
            <a:ext cx="10988564" cy="3877536"/>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هەندی کەس پێیانوایە كەناڵەكانی راگەیاندن بەناوی ئازادییەوە مۆڕالی كۆمەڵایەتی و گشتی تێكدەدەن و بازدەدن بەسەر كۆمەڵێك بەهای پیرۆزی مرۆڤ، بەتایبەتی ئەو كاتەی راگەیاندن خۆهەڵدەقورتێنێتە ناو ژیانی تایبەتی تاكەكان بەبێ‌ هیچ بیانوویەك و زیادەرۆیی دەكات لە ورووژاندن و باسكردنی هەندێك پرس و بابەت كە جگە لە ئامانجی مادی شتێكی تری راست بەرچاو ناكەوێت</a:t>
            </a:r>
            <a:r>
              <a:rPr lang="en-US" sz="3600" b="1" dirty="0">
                <a:effectLst/>
                <a:latin typeface="Noto Naskh Arabic UI"/>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4315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A709EE-5044-41AB-B03A-B461EED69769}"/>
              </a:ext>
            </a:extLst>
          </p:cNvPr>
          <p:cNvSpPr txBox="1"/>
          <p:nvPr/>
        </p:nvSpPr>
        <p:spPr>
          <a:xfrm>
            <a:off x="1182414" y="3715087"/>
            <a:ext cx="10815145" cy="3128998"/>
          </a:xfrm>
          <a:prstGeom prst="rect">
            <a:avLst/>
          </a:prstGeom>
          <a:noFill/>
        </p:spPr>
        <p:txBody>
          <a:bodyPr wrap="square">
            <a:spAutoFit/>
          </a:bodyPr>
          <a:lstStyle/>
          <a:p>
            <a:pPr marL="0" marR="0" algn="r">
              <a:lnSpc>
                <a:spcPct val="107000"/>
              </a:lnSpc>
              <a:spcBef>
                <a:spcPts val="0"/>
              </a:spcBef>
              <a:spcAft>
                <a:spcPts val="800"/>
              </a:spcAft>
            </a:pP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بعض النقاد يوجهون انتقادات الى نظرية الحرية بانها وباسم الحرية تسيئ الى اخلاقيات المجتمع  كونها تتجاوز بعض المعايير الاجتماعية  وخاصة بتدخلها في الامور الخاصة والشخصية للبعض  كما انها تكرر بعض الاخبار بشكل مقصود ولا يراد منها سوى بعض المكاسب المادية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108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481E79-E248-4309-AC20-11355714E3D3}"/>
              </a:ext>
            </a:extLst>
          </p:cNvPr>
          <p:cNvSpPr txBox="1"/>
          <p:nvPr/>
        </p:nvSpPr>
        <p:spPr>
          <a:xfrm>
            <a:off x="3046686" y="3242122"/>
            <a:ext cx="6093372" cy="3001463"/>
          </a:xfrm>
          <a:prstGeom prst="rect">
            <a:avLst/>
          </a:prstGeom>
          <a:noFill/>
        </p:spPr>
        <p:txBody>
          <a:bodyPr wrap="square">
            <a:spAutoFit/>
          </a:bodyPr>
          <a:lstStyle/>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5-نظرية التطور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6-نظرية المشاركة الديمقراطية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7- نظرية المسؤؤلية العالمية للاعلام</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49745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D95066-ED3F-48CC-844F-A34D51D55DD0}"/>
              </a:ext>
            </a:extLst>
          </p:cNvPr>
          <p:cNvSpPr txBox="1"/>
          <p:nvPr/>
        </p:nvSpPr>
        <p:spPr>
          <a:xfrm>
            <a:off x="315311" y="2277275"/>
            <a:ext cx="11477296" cy="4514634"/>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لەلایەكی تریشەوە زۆر جار راگەیاندنەكان خودی خۆیان دەكەونە ژێر كاریگەری مادی چەند كەس و لایەنێك، كە دەشێ‌ (گروپ، یان پارت یان كەس)بن و بۆ بەرژەوەندی خۆیان وەگەری دەخەن، بۆیە لێرەوە دەبینین كە چەند ئازادی پێویستە بۆ راگەیاندكار، ئەوەندەش پێویستە بۆ ئەوەی چوارچێوەیەكی هەبێت و سنوورەكان تێپەڕ نەكات واتە بەهای گشتی نەشكێنێت، چونكە ئازادی ڕەها واتای پاشاگەردانی دەگەیەنێت، ئەمەش زیان بەكۆی كۆمەڵگا دەگەیەنێت و پارچە پارچەی دەكات.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560078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318AE9-58F5-482B-91CE-9DA884ECB6F3}"/>
              </a:ext>
            </a:extLst>
          </p:cNvPr>
          <p:cNvSpPr txBox="1"/>
          <p:nvPr/>
        </p:nvSpPr>
        <p:spPr>
          <a:xfrm>
            <a:off x="362607" y="3242122"/>
            <a:ext cx="11335407" cy="4420762"/>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من جهة اخرى احيانا يقع الاعلاميين تحت تاثير المادي لبعض الاشخاص ولمصلحتهم الشخصية يضرون باشخاص اخرين . لذا بالرغم من قدسية حرية الصحافة الا انها يجب ان تكون في حدود القانون وان لا تتجاوز حدودها القانونية . لذا فان الحريات المطلقة والغير قانونية  تسبب ضررا كبيرا للمجتمع وتقسيم المجتمع ايضا .</a:t>
            </a: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4672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C02097-11BE-42E8-83BA-BAC4FDAD2C64}"/>
              </a:ext>
            </a:extLst>
          </p:cNvPr>
          <p:cNvSpPr txBox="1"/>
          <p:nvPr/>
        </p:nvSpPr>
        <p:spPr>
          <a:xfrm>
            <a:off x="3046686" y="3232921"/>
            <a:ext cx="6093372" cy="1741374"/>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٣</a:t>
            </a:r>
            <a:r>
              <a:rPr lang="ar-SA" sz="4800" b="1" dirty="0">
                <a:effectLst/>
                <a:latin typeface="Noto Naskh Arabic UI"/>
                <a:ea typeface="Calibri" panose="020F0502020204030204" pitchFamily="34" charset="0"/>
                <a:cs typeface="Calibri" panose="020F0502020204030204" pitchFamily="34" charset="0"/>
              </a:rPr>
              <a:t>-</a:t>
            </a:r>
            <a:r>
              <a:rPr lang="ar-SA" sz="4800" b="1" dirty="0">
                <a:effectLst/>
                <a:latin typeface="Calibri" panose="020F0502020204030204" pitchFamily="34" charset="0"/>
                <a:ea typeface="Calibri" panose="020F0502020204030204" pitchFamily="34" charset="0"/>
                <a:cs typeface="Noto Naskh Arabic UI"/>
              </a:rPr>
              <a:t>تیۆری بەرپرسیارێتی كۆمەڵایەتی</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47194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F3D4F-643A-4CFA-9714-06B15D3B8D04}"/>
              </a:ext>
            </a:extLst>
          </p:cNvPr>
          <p:cNvSpPr txBox="1"/>
          <p:nvPr/>
        </p:nvSpPr>
        <p:spPr>
          <a:xfrm>
            <a:off x="740979" y="3242122"/>
            <a:ext cx="11020097" cy="3526415"/>
          </a:xfrm>
          <a:prstGeom prst="rect">
            <a:avLst/>
          </a:prstGeom>
          <a:noFill/>
        </p:spPr>
        <p:txBody>
          <a:bodyPr wrap="square">
            <a:spAutoFit/>
          </a:bodyPr>
          <a:lstStyle/>
          <a:p>
            <a:pPr marL="0" marR="0" algn="r">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8800" dirty="0">
                <a:latin typeface="Calibri" panose="020F0502020204030204" pitchFamily="34" charset="0"/>
                <a:ea typeface="Calibri" panose="020F0502020204030204" pitchFamily="34" charset="0"/>
                <a:cs typeface="Arial" panose="020B0604020202020204" pitchFamily="34" charset="0"/>
              </a:rPr>
              <a:t>نظرية المسؤؤلية الاجتماعية</a:t>
            </a:r>
            <a:endParaRPr lang="ar-IQ" sz="8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8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38628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384F39-9CD6-450B-956E-D90D72481475}"/>
              </a:ext>
            </a:extLst>
          </p:cNvPr>
          <p:cNvSpPr txBox="1"/>
          <p:nvPr/>
        </p:nvSpPr>
        <p:spPr>
          <a:xfrm>
            <a:off x="372533" y="2118000"/>
            <a:ext cx="11480800" cy="4023281"/>
          </a:xfrm>
          <a:prstGeom prst="rect">
            <a:avLst/>
          </a:prstGeom>
          <a:noFill/>
        </p:spPr>
        <p:txBody>
          <a:bodyPr wrap="square">
            <a:spAutoFit/>
          </a:bodyPr>
          <a:lstStyle/>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لەپاش جەنگی دوەمی جیهانی تیۆری بەرپرسیارێتی كۆمەڵایەتی لە ویلایەتە یەكگرتووەكانی ئەمەریكا سەری هەڵدا. ئەم تیۆرە پشت دەبەستێت بەوەی كە بەئازادانە پراكتیزەی راگەیاندنەكان بكرێت، بەڵام لە چوارچێوەیەكی دیاریكراووی بەرپرسیارێتی كۆمەڵایەتی، و كۆمەڵێ‌ یاسا و رێسای تایبەت دانران بۆ ئەوەی راگەیاندن سنووری ئادابی گشتی ناو كۆمەڵگا نەبەزێنێت، و رای گشتی بۆ خۆی ببێتە چاودێر بەسەر راگەیاندنەكاندا، بەتایبەتی لەپاش ئەوەی راگەیاندنەكان پرسەكانی تاوان و سێكس و بابەتی تریان كردە ئامانج و بەمەش زیانیان بەچەمكی ئازادی گەیاند</a:t>
            </a:r>
            <a:r>
              <a:rPr lang="en-US" sz="3200" b="1" dirty="0">
                <a:effectLst/>
                <a:latin typeface="Noto Naskh Arabic UI"/>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07484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643F2B-2863-463B-971B-07EF8333C3E0}"/>
              </a:ext>
            </a:extLst>
          </p:cNvPr>
          <p:cNvSpPr txBox="1"/>
          <p:nvPr/>
        </p:nvSpPr>
        <p:spPr>
          <a:xfrm>
            <a:off x="551793" y="3242122"/>
            <a:ext cx="11209283" cy="3856953"/>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ظهرت هذه النظرية في الولايات المتحدة الامريكية بعد الحرب العالمية الثانية .وتتضمن هذه النظرية بان تعمل الصحافة بشكل حر , لكن ضمن جملة من القواعد والقوانين  تتضمن عدم التجاوز  على الاعراف والعادات الاجتماعية . وان يكون الراي العام مراقبا على الصحافة الحرة  وخاصة بعد ان توجهت الصحافة الحرة  نحو قضايا الاجرام والجنس وعملت لها  كهدف .وقد اساء هذا العمل الى الضرر بمصطلح  الحرية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0545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DBDE1A-11BC-46D0-B18E-941AABF7B20D}"/>
              </a:ext>
            </a:extLst>
          </p:cNvPr>
          <p:cNvSpPr txBox="1"/>
          <p:nvPr/>
        </p:nvSpPr>
        <p:spPr>
          <a:xfrm>
            <a:off x="409903" y="3245392"/>
            <a:ext cx="11193517" cy="4050404"/>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حسب راي المفكرين الحرية ضرورية  لانها حق من الحقوق الطبيعية للانسان .لكن في نفس الوقت يجب ان يراعى الاعراف الاجتماعية والقيم الجماعية  وعليها ان ترعي :</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الصدق  الموضوعية  التوازن  الاحترام   وعدم تجاوز حدود الاداب العامة  لكن هذا ما لا يتقيد به الاعلام الحر .</a:t>
            </a:r>
          </a:p>
          <a:p>
            <a:pPr marL="0" marR="0" algn="r">
              <a:lnSpc>
                <a:spcPct val="107000"/>
              </a:lnSpc>
              <a:spcBef>
                <a:spcPts val="0"/>
              </a:spcBef>
              <a:spcAft>
                <a:spcPts val="800"/>
              </a:spcAft>
            </a:pPr>
            <a:endParaRPr lang="ar-IQ"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94544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0668B5-CBD1-4385-AACD-820AFBA7EA38}"/>
              </a:ext>
            </a:extLst>
          </p:cNvPr>
          <p:cNvSpPr txBox="1"/>
          <p:nvPr/>
        </p:nvSpPr>
        <p:spPr>
          <a:xfrm>
            <a:off x="914401" y="2436549"/>
            <a:ext cx="10600266" cy="4023281"/>
          </a:xfrm>
          <a:prstGeom prst="rect">
            <a:avLst/>
          </a:prstGeom>
          <a:noFill/>
        </p:spPr>
        <p:txBody>
          <a:bodyPr wrap="square">
            <a:spAutoFit/>
          </a:bodyPr>
          <a:lstStyle/>
          <a:p>
            <a:pPr marL="0" marR="0" algn="just" rtl="1">
              <a:lnSpc>
                <a:spcPct val="115000"/>
              </a:lnSpc>
              <a:spcBef>
                <a:spcPts val="0"/>
              </a:spcBef>
              <a:spcAft>
                <a:spcPts val="1000"/>
              </a:spcAft>
            </a:pPr>
            <a:r>
              <a:rPr lang="ar-SA" sz="3200" b="1" dirty="0">
                <a:effectLst/>
                <a:latin typeface="Calibri" panose="020F0502020204030204" pitchFamily="34" charset="0"/>
                <a:ea typeface="Calibri" panose="020F0502020204030204" pitchFamily="34" charset="0"/>
                <a:cs typeface="Noto Naskh Arabic UI"/>
              </a:rPr>
              <a:t>پێویستە لەسەر راگەیاندن و كەناڵەكانی راگەیاندن لە چوار چێوەی پابەندبوونی بە بەها و پرەنسیپە گشتییە كۆمەڵایەتیەكان، خۆی خودی، خۆی رێك بخات لە چوارچێوەیەكی یاسایی و دامەزراوەییدا، لێرەوە دەبێ‌ راگەیاندن و ئامرازەكانیان سیفەتی هەمەلایەنییان پێوە دیاربێت و موراعاتی تەواوی چین و توێژ و دەستە و گروپ و پێكهاتە جیاجیاكانی ناو كۆمەڵگا بكات، كەواتا دەبێ‌ رەچاوی هەموو ئایین و ئایدیا و فیكرەیەك بكات كە لەناو كۆمەڵگادا بوونیان هەیە.</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22688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023047-69C3-4806-98AA-DD042F66122E}"/>
              </a:ext>
            </a:extLst>
          </p:cNvPr>
          <p:cNvSpPr txBox="1"/>
          <p:nvPr/>
        </p:nvSpPr>
        <p:spPr>
          <a:xfrm>
            <a:off x="740979" y="3242122"/>
            <a:ext cx="11177751" cy="3604128"/>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على الاعلام والقنوات الاعلامية ان  تلتزم باطار  قانوني وتنظم نشاطها بحيث تكون شاملة وان تراعي جميع الطوائف والاديان والقوميات الموجودة في المجتمع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56491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095A9D-5A98-4A87-800E-167E169DB1BA}"/>
              </a:ext>
            </a:extLst>
          </p:cNvPr>
          <p:cNvSpPr txBox="1"/>
          <p:nvPr/>
        </p:nvSpPr>
        <p:spPr>
          <a:xfrm>
            <a:off x="1083733" y="2755098"/>
            <a:ext cx="10397067"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لێرەوە پێویستە و تەنانەت رەوایە کە هەموو پێكهاتە وتوێژێكی ناو كۆمەڵگا بە پێی ئەم تیۆرە داوای ئەوە لە راگەیاندن وراگەیاندن كاران بكەن كە رەچاویان بكەن وبێبەش نەبن لە پرۆسەكانی راگەیاندن چ لەباس كردندا وە چی لە نووسیندا  و هەروەها لە پەخش كردندا</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109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FAA581-9F79-400F-84B4-87B5284A6A36}"/>
              </a:ext>
            </a:extLst>
          </p:cNvPr>
          <p:cNvSpPr txBox="1"/>
          <p:nvPr/>
        </p:nvSpPr>
        <p:spPr>
          <a:xfrm>
            <a:off x="3046686" y="3232921"/>
            <a:ext cx="6093372" cy="2840778"/>
          </a:xfrm>
          <a:prstGeom prst="rect">
            <a:avLst/>
          </a:prstGeom>
          <a:noFill/>
        </p:spPr>
        <p:txBody>
          <a:bodyPr wrap="square">
            <a:spAutoFit/>
          </a:bodyPr>
          <a:lstStyle/>
          <a:p>
            <a:pPr marL="0" marR="0" algn="just" rtl="1">
              <a:lnSpc>
                <a:spcPct val="115000"/>
              </a:lnSpc>
              <a:spcBef>
                <a:spcPts val="0"/>
              </a:spcBef>
              <a:spcAft>
                <a:spcPts val="1000"/>
              </a:spcAft>
            </a:pPr>
            <a:r>
              <a:rPr lang="ar-SA" sz="8000" b="1" dirty="0">
                <a:effectLst/>
                <a:latin typeface="Calibri" panose="020F0502020204030204" pitchFamily="34" charset="0"/>
                <a:ea typeface="Calibri" panose="020F0502020204030204" pitchFamily="34" charset="0"/>
                <a:cs typeface="Noto Naskh Arabic UI"/>
              </a:rPr>
              <a:t>١</a:t>
            </a:r>
            <a:r>
              <a:rPr lang="ar-SA" sz="8000" b="1" dirty="0">
                <a:effectLst/>
                <a:latin typeface="Noto Naskh Arabic UI"/>
                <a:ea typeface="Calibri" panose="020F0502020204030204" pitchFamily="34" charset="0"/>
                <a:cs typeface="Calibri" panose="020F0502020204030204" pitchFamily="34" charset="0"/>
              </a:rPr>
              <a:t>-</a:t>
            </a:r>
            <a:r>
              <a:rPr lang="ar-SA" sz="8000" b="1" dirty="0">
                <a:effectLst/>
                <a:latin typeface="Calibri" panose="020F0502020204030204" pitchFamily="34" charset="0"/>
                <a:ea typeface="Calibri" panose="020F0502020204030204" pitchFamily="34" charset="0"/>
                <a:cs typeface="Noto Naskh Arabic UI"/>
              </a:rPr>
              <a:t>تیۆری دەسەڵات</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1620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78C6EE-F2BE-446B-93BE-15E8CE3D9582}"/>
              </a:ext>
            </a:extLst>
          </p:cNvPr>
          <p:cNvSpPr txBox="1"/>
          <p:nvPr/>
        </p:nvSpPr>
        <p:spPr>
          <a:xfrm>
            <a:off x="835573" y="3242122"/>
            <a:ext cx="11161986" cy="3887859"/>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هنا يجب ان تطالب جميع مكونات المجتمع من الاعلام والاعلاميين ان تشملهم وتهتم بهم وتنشر عنهم وعن اعرافهم وعاداتهم  سواء بالبث او الكتابة او النشر</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95465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D1A866-E91D-4FD7-BEC7-4D42ACBF84F6}"/>
              </a:ext>
            </a:extLst>
          </p:cNvPr>
          <p:cNvSpPr txBox="1"/>
          <p:nvPr/>
        </p:nvSpPr>
        <p:spPr>
          <a:xfrm>
            <a:off x="592667" y="2755098"/>
            <a:ext cx="10329333"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سەرەڕای ئەوەی بەپێی ئەم تیۆرە دەبێ‌ راگەیاندكاران رەچاوی دوو خاڵ بكەن لە كاتی كاركردنیان؛ یەكەمیان هەڵوێست و بەرپرسیارێتیان بەرامبەر بە دەزگاكانیان و كاری پیشەییان. دووەمیان  بەرپرسیارێتی و رەچاوكردنی جەماوەر و خەڵك و بریندار نەكردنی هەست و شعوریان</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6351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7AD5BE-D259-40B0-83E9-A6273054F3A8}"/>
              </a:ext>
            </a:extLst>
          </p:cNvPr>
          <p:cNvSpPr txBox="1"/>
          <p:nvPr/>
        </p:nvSpPr>
        <p:spPr>
          <a:xfrm>
            <a:off x="1008993" y="3242122"/>
            <a:ext cx="10499835" cy="4167936"/>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ط</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وحسب النظرية المسؤلية الاجتماعية  , ان يراعي الاعلام والاعلاميين مبدئين رئيسيين  هما :</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اولا:الموقف والمسؤولية التى تقع على عاتقهم تجاه </a:t>
            </a:r>
            <a:r>
              <a:rPr lang="ar-IQ" sz="3200" dirty="0">
                <a:latin typeface="Calibri" panose="020F0502020204030204" pitchFamily="34" charset="0"/>
                <a:ea typeface="Calibri" panose="020F0502020204030204" pitchFamily="34" charset="0"/>
                <a:cs typeface="Arial" panose="020B0604020202020204" pitchFamily="34" charset="0"/>
              </a:rPr>
              <a:t>مؤسستهم الاعلامية وعملهم المهني .</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ثانيا:المسؤولية واحترام الجمهور  وعدم تجريح شعور احد.</a:t>
            </a:r>
          </a:p>
          <a:p>
            <a:pPr marL="0" marR="0" algn="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16719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8AC5D3-19B8-4101-BB7D-ACFB38C8992F}"/>
              </a:ext>
            </a:extLst>
          </p:cNvPr>
          <p:cNvSpPr txBox="1"/>
          <p:nvPr/>
        </p:nvSpPr>
        <p:spPr>
          <a:xfrm>
            <a:off x="3046686" y="3232921"/>
            <a:ext cx="6093372" cy="160396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٤</a:t>
            </a:r>
            <a:r>
              <a:rPr lang="ar-SA" sz="4400" b="1" dirty="0">
                <a:effectLst/>
                <a:latin typeface="Noto Naskh Arabic UI"/>
                <a:ea typeface="Calibri" panose="020F0502020204030204" pitchFamily="34" charset="0"/>
                <a:cs typeface="Calibri" panose="020F0502020204030204" pitchFamily="34" charset="0"/>
              </a:rPr>
              <a:t>-</a:t>
            </a:r>
            <a:r>
              <a:rPr lang="ar-SA" sz="4400" b="1" dirty="0">
                <a:effectLst/>
                <a:latin typeface="Calibri" panose="020F0502020204030204" pitchFamily="34" charset="0"/>
                <a:ea typeface="Calibri" panose="020F0502020204030204" pitchFamily="34" charset="0"/>
                <a:cs typeface="Noto Naskh Arabic UI"/>
              </a:rPr>
              <a:t>تیۆری سۆشیالیستی ((الماركسیە))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21013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F9464A-8874-4E1E-8CDA-8760078D7326}"/>
              </a:ext>
            </a:extLst>
          </p:cNvPr>
          <p:cNvSpPr txBox="1"/>
          <p:nvPr/>
        </p:nvSpPr>
        <p:spPr>
          <a:xfrm>
            <a:off x="3046685" y="3242122"/>
            <a:ext cx="8619797" cy="1030475"/>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النظرية الاشتراكية – الماركسية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89298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D1C2AD-F0FC-42BA-924B-95F9FB83D40D}"/>
              </a:ext>
            </a:extLst>
          </p:cNvPr>
          <p:cNvSpPr txBox="1"/>
          <p:nvPr/>
        </p:nvSpPr>
        <p:spPr>
          <a:xfrm>
            <a:off x="3046685" y="2914372"/>
            <a:ext cx="8400247"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بۆچوونە سەرەكییەكانی ئەم تیۆرە لە لایەن </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كارل ماركس</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 و </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فرێدریك ئەنگلز</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latin typeface="Calibri" panose="020F0502020204030204" pitchFamily="34" charset="0"/>
                <a:ea typeface="Calibri" panose="020F0502020204030204" pitchFamily="34" charset="0"/>
                <a:cs typeface="Noto Naskh Arabic UI"/>
              </a:rPr>
              <a:t>ەوە دارێژراوە، و هەندێك رێسا و بنەمای بۆ دیاریكراوە بۆ جێبەجێ كردنی كە دواتر لە لایەن لینین و ستالینەوە پراكتیزە كران</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33859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D4EAE-CD62-4234-A15C-4269747249BF}"/>
              </a:ext>
            </a:extLst>
          </p:cNvPr>
          <p:cNvSpPr txBox="1"/>
          <p:nvPr/>
        </p:nvSpPr>
        <p:spPr>
          <a:xfrm>
            <a:off x="882870" y="3242122"/>
            <a:ext cx="10972800" cy="3454920"/>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 اساس هذه النظرية هي من افكار كارل ماركس وفريدريك انجلس .بعدها تم تطوير النظرية من قبل فلاديمير ايليش لينين  وجوزيف ستالين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مضمون هذه النظرية هي الاهتمام بالطبقة العاملة البروليتاريا  بان تكون هي  القوة القائدة في المجتمع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92203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63D408-9640-464D-9E86-38871016A973}"/>
              </a:ext>
            </a:extLst>
          </p:cNvPr>
          <p:cNvSpPr txBox="1"/>
          <p:nvPr/>
        </p:nvSpPr>
        <p:spPr>
          <a:xfrm>
            <a:off x="1134533" y="2743941"/>
            <a:ext cx="9652000" cy="3390672"/>
          </a:xfrm>
          <a:prstGeom prst="rect">
            <a:avLst/>
          </a:prstGeom>
          <a:noFill/>
        </p:spPr>
        <p:txBody>
          <a:bodyPr wrap="square">
            <a:spAutoFit/>
          </a:bodyPr>
          <a:lstStyle/>
          <a:p>
            <a:pPr marL="0" marR="0" algn="r"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4000" b="1" dirty="0">
                <a:effectLst/>
                <a:ea typeface="Calibri" panose="020F0502020204030204" pitchFamily="34" charset="0"/>
                <a:cs typeface="Noto Naskh Arabic UI"/>
              </a:rPr>
              <a:t>ئەگەر ئاماژە بەناوەڕۆكی ئەم تیۆرە بدەین، ئەویش گرنگیپێدانە بە </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ea typeface="Calibri" panose="020F0502020204030204" pitchFamily="34" charset="0"/>
                <a:cs typeface="Noto Naskh Arabic UI"/>
              </a:rPr>
              <a:t>چینی كرێكار</a:t>
            </a:r>
            <a:r>
              <a:rPr lang="ar-SA" sz="4000" b="1" dirty="0">
                <a:effectLst/>
                <a:latin typeface="Noto Naskh Arabic UI"/>
                <a:ea typeface="Calibri" panose="020F0502020204030204" pitchFamily="34" charset="0"/>
                <a:cs typeface="Calibri" panose="020F0502020204030204" pitchFamily="34" charset="0"/>
              </a:rPr>
              <a:t>"</a:t>
            </a:r>
            <a:r>
              <a:rPr lang="ar-SA" sz="4000" b="1" dirty="0">
                <a:effectLst/>
                <a:ea typeface="Calibri" panose="020F0502020204030204" pitchFamily="34" charset="0"/>
                <a:cs typeface="Noto Naskh Arabic UI"/>
              </a:rPr>
              <a:t> یاخود </a:t>
            </a:r>
            <a:r>
              <a:rPr lang="ar-SA" sz="4000" b="1" dirty="0">
                <a:effectLst/>
                <a:latin typeface="Noto Naskh Arabic UI"/>
                <a:ea typeface="Calibri" panose="020F0502020204030204" pitchFamily="34" charset="0"/>
                <a:cs typeface="Calibri" panose="020F0502020204030204" pitchFamily="34" charset="0"/>
              </a:rPr>
              <a:t>"پرۆلیتاریا" </a:t>
            </a:r>
            <a:r>
              <a:rPr lang="ar-SA" sz="4000" b="1" dirty="0">
                <a:effectLst/>
                <a:ea typeface="Calibri" panose="020F0502020204030204" pitchFamily="34" charset="0"/>
                <a:cs typeface="Noto Naskh Arabic UI"/>
              </a:rPr>
              <a:t>لەناو هەر كۆمەڵگایەك كە بە دیدی ماركسیزم دەبێ‌ خاوەن هێز و دەسەڵات بن لەهەر كۆمەڵگایەكی سۆسیالیستی دا</a:t>
            </a:r>
            <a:endParaRPr lang="en-US" sz="4000" dirty="0"/>
          </a:p>
        </p:txBody>
      </p:sp>
    </p:spTree>
    <p:extLst>
      <p:ext uri="{BB962C8B-B14F-4D97-AF65-F5344CB8AC3E}">
        <p14:creationId xmlns:p14="http://schemas.microsoft.com/office/powerpoint/2010/main" val="37387012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91BD35-F5B5-4E21-A1E1-1D5DCAAE4E77}"/>
              </a:ext>
            </a:extLst>
          </p:cNvPr>
          <p:cNvSpPr txBox="1"/>
          <p:nvPr/>
        </p:nvSpPr>
        <p:spPr>
          <a:xfrm>
            <a:off x="662153" y="3242122"/>
            <a:ext cx="11004330" cy="3604128"/>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وحسب هذه النظرية  يجب على البروليتاريا ان تسيطر على وسائل الاعلام ووسائل الانتاج الفكري  والذي يمثل وسائل الاعلام جزءا مهما منها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743062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F15B75-CE7E-4C87-BDFA-9721552D6772}"/>
              </a:ext>
            </a:extLst>
          </p:cNvPr>
          <p:cNvSpPr txBox="1"/>
          <p:nvPr/>
        </p:nvSpPr>
        <p:spPr>
          <a:xfrm>
            <a:off x="321733" y="2595823"/>
            <a:ext cx="11260667" cy="3590214"/>
          </a:xfrm>
          <a:prstGeom prst="rect">
            <a:avLst/>
          </a:prstGeom>
          <a:noFill/>
        </p:spPr>
        <p:txBody>
          <a:bodyPr wrap="square">
            <a:spAutoFit/>
          </a:bodyPr>
          <a:lstStyle/>
          <a:p>
            <a:pPr marL="0" marR="0" algn="just" rtl="1">
              <a:lnSpc>
                <a:spcPct val="115000"/>
              </a:lnSpc>
              <a:spcBef>
                <a:spcPts val="0"/>
              </a:spcBef>
              <a:spcAft>
                <a:spcPts val="1000"/>
              </a:spcAft>
            </a:pPr>
            <a:r>
              <a:rPr lang="ar-SA" sz="4000" b="1" dirty="0">
                <a:effectLst/>
                <a:latin typeface="Calibri" panose="020F0502020204030204" pitchFamily="34" charset="0"/>
                <a:ea typeface="Calibri" panose="020F0502020204030204" pitchFamily="34" charset="0"/>
                <a:cs typeface="Noto Naskh Arabic UI"/>
              </a:rPr>
              <a:t>بەپێی ئەم تیۆرییە کرێکارەکان پێویستە دەستبگرن بەسەر كەرەستەكانی بەرهەمهێنانی فیكری كە راگەیاندن بە شێكی زۆر گەورە و گرنگی پێك دەهێنێت. بۆیە و زۆر پێویستە  كە ئامرازەكانی راگەیاندن لە ژێر دەست و كۆنترۆڵی نوێنەرەكانی چینی كرێكاران بن، كە خۆی بەرجەستە دەكات لە پارتی كۆمۆنیست</a:t>
            </a:r>
            <a:r>
              <a:rPr lang="en-US" sz="4000" b="1" dirty="0">
                <a:effectLst/>
                <a:latin typeface="Noto Naskh Arabic UI"/>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945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627B32-941B-4400-85E1-64A08E81D929}"/>
              </a:ext>
            </a:extLst>
          </p:cNvPr>
          <p:cNvSpPr txBox="1"/>
          <p:nvPr/>
        </p:nvSpPr>
        <p:spPr>
          <a:xfrm>
            <a:off x="3046686" y="3242122"/>
            <a:ext cx="6093372" cy="3028650"/>
          </a:xfrm>
          <a:prstGeom prst="rect">
            <a:avLst/>
          </a:prstGeom>
          <a:noFill/>
        </p:spPr>
        <p:txBody>
          <a:bodyPr wrap="square">
            <a:spAutoFit/>
          </a:bodyPr>
          <a:lstStyle/>
          <a:p>
            <a:pPr marL="0" marR="0" algn="r">
              <a:lnSpc>
                <a:spcPct val="107000"/>
              </a:lnSpc>
              <a:spcBef>
                <a:spcPts val="0"/>
              </a:spcBef>
              <a:spcAft>
                <a:spcPts val="800"/>
              </a:spcAft>
            </a:pPr>
            <a:r>
              <a:rPr lang="ar-IQ" sz="8800" dirty="0">
                <a:latin typeface="Calibri" panose="020F0502020204030204" pitchFamily="34" charset="0"/>
                <a:ea typeface="Calibri" panose="020F0502020204030204" pitchFamily="34" charset="0"/>
                <a:cs typeface="Arial" panose="020B0604020202020204" pitchFamily="34" charset="0"/>
              </a:rPr>
              <a:t>نظرية السلطة </a:t>
            </a:r>
          </a:p>
          <a:p>
            <a:pPr marL="0" marR="0" algn="r">
              <a:lnSpc>
                <a:spcPct val="107000"/>
              </a:lnSpc>
              <a:spcBef>
                <a:spcPts val="0"/>
              </a:spcBef>
              <a:spcAft>
                <a:spcPts val="800"/>
              </a:spcAft>
            </a:pPr>
            <a:endParaRPr lang="en-US" sz="8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38946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14C267-A579-42DC-9FAC-153BF74FBB2D}"/>
              </a:ext>
            </a:extLst>
          </p:cNvPr>
          <p:cNvSpPr txBox="1"/>
          <p:nvPr/>
        </p:nvSpPr>
        <p:spPr>
          <a:xfrm>
            <a:off x="646386" y="3242122"/>
            <a:ext cx="11366938" cy="2953822"/>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المجتمعات الاشتراكية لا تؤمن بالمجتمع الطبقي . لان النظام الاشتراكي تلغي الطبقات  وينهي الصراع الطبقي  ولهذا لا يجوز ان يخدم الاعلام مصالح خاصة لانها سوف تؤجج  المشاكل في المجتمع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67517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7ACC66-88A3-4946-BFD1-E4AE22DB2CDD}"/>
              </a:ext>
            </a:extLst>
          </p:cNvPr>
          <p:cNvSpPr txBox="1"/>
          <p:nvPr/>
        </p:nvSpPr>
        <p:spPr>
          <a:xfrm>
            <a:off x="3046686" y="3073647"/>
            <a:ext cx="6093372" cy="3440301"/>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Noto Naskh Arabic UI"/>
                <a:ea typeface="Calibri" panose="020F0502020204030204" pitchFamily="34" charset="0"/>
                <a:cs typeface="Calibri" panose="020F0502020204030204" pitchFamily="34" charset="0"/>
              </a:rPr>
              <a:t>"</a:t>
            </a:r>
            <a:r>
              <a:rPr lang="ar-SA" sz="4800" b="1" dirty="0">
                <a:effectLst/>
                <a:latin typeface="Calibri" panose="020F0502020204030204" pitchFamily="34" charset="0"/>
                <a:ea typeface="Calibri" panose="020F0502020204030204" pitchFamily="34" charset="0"/>
                <a:cs typeface="Noto Naskh Arabic UI"/>
              </a:rPr>
              <a:t>لینین</a:t>
            </a:r>
            <a:r>
              <a:rPr lang="ar-SA" sz="4800" b="1" dirty="0">
                <a:effectLst/>
                <a:latin typeface="Noto Naskh Arabic UI"/>
                <a:ea typeface="Calibri" panose="020F0502020204030204" pitchFamily="34" charset="0"/>
                <a:cs typeface="Calibri" panose="020F0502020204030204" pitchFamily="34" charset="0"/>
              </a:rPr>
              <a:t>"</a:t>
            </a:r>
            <a:r>
              <a:rPr lang="ar-SA" sz="4800" b="1" dirty="0">
                <a:effectLst/>
                <a:latin typeface="Calibri" panose="020F0502020204030204" pitchFamily="34" charset="0"/>
                <a:ea typeface="Calibri" panose="020F0502020204030204" pitchFamily="34" charset="0"/>
                <a:cs typeface="Noto Naskh Arabic UI"/>
              </a:rPr>
              <a:t> دەسەڵات و ئامانجەكانی راگەیاندنی دەست نیشان كردووە بە چەند خاڵێك:</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84730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4540C1-BE60-432C-AB96-791A5577B57C}"/>
              </a:ext>
            </a:extLst>
          </p:cNvPr>
          <p:cNvSpPr txBox="1"/>
          <p:nvPr/>
        </p:nvSpPr>
        <p:spPr>
          <a:xfrm>
            <a:off x="3046685" y="3242122"/>
            <a:ext cx="8209893" cy="3604064"/>
          </a:xfrm>
          <a:prstGeom prst="rect">
            <a:avLst/>
          </a:prstGeom>
          <a:noFill/>
        </p:spPr>
        <p:txBody>
          <a:bodyPr wrap="square">
            <a:spAutoFit/>
          </a:bodyPr>
          <a:lstStyle/>
          <a:p>
            <a:pPr marL="0" marR="0" algn="r">
              <a:lnSpc>
                <a:spcPct val="107000"/>
              </a:lnSpc>
              <a:spcBef>
                <a:spcPts val="0"/>
              </a:spcBef>
              <a:spcAft>
                <a:spcPts val="800"/>
              </a:spcAft>
            </a:pPr>
            <a:r>
              <a:rPr lang="ar-IQ" sz="2800" dirty="0">
                <a:effectLst/>
                <a:latin typeface="Calibri" panose="020F0502020204030204" pitchFamily="34" charset="0"/>
                <a:ea typeface="Calibri" panose="020F0502020204030204" pitchFamily="34" charset="0"/>
                <a:cs typeface="Arial" panose="020B0604020202020204" pitchFamily="34" charset="0"/>
              </a:rPr>
              <a:t>واشار لينين بهذا الصدد الى عدة نقاط :</a:t>
            </a:r>
          </a:p>
          <a:p>
            <a:pPr marL="0" marR="0" algn="r">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*نجاح واستمرار النظام الاشتراكي وخاصة ديكتاتورية الحزب الشيوعي  يجب ان يكون لها الحق  باستخدام الاعلام .وان تكون تحت سيطرة الحزب الشيوعي .</a:t>
            </a:r>
          </a:p>
          <a:p>
            <a:pPr marL="0" marR="0" algn="r">
              <a:lnSpc>
                <a:spcPct val="107000"/>
              </a:lnSpc>
              <a:spcBef>
                <a:spcPts val="0"/>
              </a:spcBef>
              <a:spcAft>
                <a:spcPts val="800"/>
              </a:spcAft>
            </a:pPr>
            <a:r>
              <a:rPr lang="ar-IQ" sz="2800" dirty="0">
                <a:effectLst/>
                <a:latin typeface="Calibri" panose="020F0502020204030204" pitchFamily="34" charset="0"/>
                <a:ea typeface="Calibri" panose="020F0502020204030204" pitchFamily="34" charset="0"/>
                <a:cs typeface="Arial" panose="020B0604020202020204" pitchFamily="34" charset="0"/>
              </a:rPr>
              <a:t>*يجب ان تكون الاعلام تحت مراقبة مشددة .</a:t>
            </a:r>
          </a:p>
          <a:p>
            <a:pPr marL="0" marR="0" algn="r">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*ان يكون لوسائل الاعلام بعدا عالميا للدعاية للافكار الشيوعية حول العالم  وان يتم القضاء على  الصراع الطبقي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6819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10E8D-0D33-496C-9FF0-8A2827E6BA19}"/>
              </a:ext>
            </a:extLst>
          </p:cNvPr>
          <p:cNvSpPr txBox="1"/>
          <p:nvPr/>
        </p:nvSpPr>
        <p:spPr>
          <a:xfrm>
            <a:off x="1049867" y="2690978"/>
            <a:ext cx="10143065" cy="328955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سەركەوتن و بەردەوام بوونی سیستەمی سۆشیالیستی، بە تایبەتی دیكتاتۆرییەتی پارتی كۆمۆنیستی</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دەبێ‌ مافی بەكاربردنی راگەیاندن و ئامرازەكانی تەنها لە ژێردەستی ئەندامە دڵسۆزەكانی پارتی كۆمۆنیستی بن</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57156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9F2B13-AD8A-4DE1-B23C-28F36C063C74}"/>
              </a:ext>
            </a:extLst>
          </p:cNvPr>
          <p:cNvSpPr txBox="1"/>
          <p:nvPr/>
        </p:nvSpPr>
        <p:spPr>
          <a:xfrm>
            <a:off x="809298" y="3210591"/>
            <a:ext cx="11382702" cy="2714974"/>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الحزب الشيوعي تعطي الحق لنفسها فقط  ان تسيطر على  وسائل الاعلام  وتسخيرها للدعاية  لمبادئ الشيوعية والاشتراكية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80554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47593C-8F50-4024-8120-9DBBACA9B47E}"/>
              </a:ext>
            </a:extLst>
          </p:cNvPr>
          <p:cNvSpPr txBox="1"/>
          <p:nvPr/>
        </p:nvSpPr>
        <p:spPr>
          <a:xfrm>
            <a:off x="3046686" y="3232921"/>
            <a:ext cx="6093372" cy="2382640"/>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پێویستە ئامراز و كەناڵەكانی راگەیاندنەكان لە ژێر چاودێرییەكی تونددا بن</a:t>
            </a:r>
            <a:r>
              <a:rPr lang="en-US" sz="4400" b="1" dirty="0">
                <a:effectLst/>
                <a:latin typeface="Noto Naskh Arabic UI"/>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30747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C6DB98-FB48-41ED-BC2A-5B4637629A59}"/>
              </a:ext>
            </a:extLst>
          </p:cNvPr>
          <p:cNvSpPr txBox="1"/>
          <p:nvPr/>
        </p:nvSpPr>
        <p:spPr>
          <a:xfrm>
            <a:off x="3046686" y="3242122"/>
            <a:ext cx="6093372" cy="4214167"/>
          </a:xfrm>
          <a:prstGeom prst="rect">
            <a:avLst/>
          </a:prstGeom>
          <a:noFill/>
        </p:spPr>
        <p:txBody>
          <a:bodyPr wrap="square">
            <a:spAutoFit/>
          </a:bodyPr>
          <a:lstStyle/>
          <a:p>
            <a:pPr marL="0" marR="0" algn="r">
              <a:lnSpc>
                <a:spcPct val="107000"/>
              </a:lnSpc>
              <a:spcBef>
                <a:spcPts val="0"/>
              </a:spcBef>
              <a:spcAft>
                <a:spcPts val="800"/>
              </a:spcAft>
            </a:pP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ان تكون وسائل الاعلام تحت مراقبة مشددة من الحزب الشيوعي </a:t>
            </a: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23609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D13F98-2164-484E-92E1-1FD5883CBB83}"/>
              </a:ext>
            </a:extLst>
          </p:cNvPr>
          <p:cNvSpPr txBox="1"/>
          <p:nvPr/>
        </p:nvSpPr>
        <p:spPr>
          <a:xfrm>
            <a:off x="1100667" y="2914372"/>
            <a:ext cx="10109199" cy="3161315"/>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پارتی كۆمۆنیست مافی ئەوەی پێدەدرێت كە خۆی تەنها سەرپەرشتی ئیدارەی ئامراز و كەناڵەكانی راگەیاندن بكات بۆ وەگەرخستنیان بۆ خزمەت كردن بە پرەنسیپ و ئایدیاكانی كۆمۆنیزم و سۆشیالیست.</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19930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C78717-02F9-408E-B58A-ED35CAECE4D3}"/>
              </a:ext>
            </a:extLst>
          </p:cNvPr>
          <p:cNvSpPr txBox="1"/>
          <p:nvPr/>
        </p:nvSpPr>
        <p:spPr>
          <a:xfrm>
            <a:off x="819807" y="3242122"/>
            <a:ext cx="10704785" cy="3712106"/>
          </a:xfrm>
          <a:prstGeom prst="rect">
            <a:avLst/>
          </a:prstGeom>
          <a:noFill/>
        </p:spPr>
        <p:txBody>
          <a:bodyPr wrap="square">
            <a:spAutoFit/>
          </a:bodyPr>
          <a:lstStyle/>
          <a:p>
            <a:pPr marL="0" marR="0" algn="r">
              <a:lnSpc>
                <a:spcPct val="107000"/>
              </a:lnSpc>
              <a:spcBef>
                <a:spcPts val="0"/>
              </a:spcBef>
              <a:spcAft>
                <a:spcPts val="800"/>
              </a:spcAft>
            </a:pPr>
            <a:r>
              <a:rPr lang="ar-IQ" sz="5400" dirty="0">
                <a:latin typeface="Calibri" panose="020F0502020204030204" pitchFamily="34" charset="0"/>
                <a:ea typeface="Calibri" panose="020F0502020204030204" pitchFamily="34" charset="0"/>
                <a:cs typeface="Arial" panose="020B0604020202020204" pitchFamily="34" charset="0"/>
              </a:rPr>
              <a:t>الحزب الشيوعي  يعطي الحق فقط لنفسة ان يكون مشرفا على وسائل الاعلام وقنوات الاعلام  لتامين خدمة ايديولوجية الحزب الشيوعي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42163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14AE8E-52B1-424B-9378-FDBC212AAB10}"/>
              </a:ext>
            </a:extLst>
          </p:cNvPr>
          <p:cNvSpPr txBox="1"/>
          <p:nvPr/>
        </p:nvSpPr>
        <p:spPr>
          <a:xfrm>
            <a:off x="3046686" y="3232921"/>
            <a:ext cx="6093372" cy="1091837"/>
          </a:xfrm>
          <a:prstGeom prst="rect">
            <a:avLst/>
          </a:prstGeom>
          <a:noFill/>
        </p:spPr>
        <p:txBody>
          <a:bodyPr wrap="square">
            <a:spAutoFit/>
          </a:bodyPr>
          <a:lstStyle/>
          <a:p>
            <a:pPr marL="0" marR="0" algn="just" rtl="1">
              <a:lnSpc>
                <a:spcPct val="115000"/>
              </a:lnSpc>
              <a:spcBef>
                <a:spcPts val="0"/>
              </a:spcBef>
              <a:spcAft>
                <a:spcPts val="1000"/>
              </a:spcAft>
            </a:pPr>
            <a:r>
              <a:rPr lang="ar-SA" sz="6000" b="1" dirty="0">
                <a:effectLst/>
                <a:latin typeface="Calibri" panose="020F0502020204030204" pitchFamily="34" charset="0"/>
                <a:ea typeface="Calibri" panose="020F0502020204030204" pitchFamily="34" charset="0"/>
                <a:cs typeface="Noto Naskh Arabic UI"/>
              </a:rPr>
              <a:t>٥</a:t>
            </a:r>
            <a:r>
              <a:rPr lang="ar-SA" sz="6000" b="1" dirty="0">
                <a:effectLst/>
                <a:latin typeface="Noto Naskh Arabic UI"/>
                <a:ea typeface="Calibri" panose="020F0502020204030204" pitchFamily="34" charset="0"/>
                <a:cs typeface="Calibri" panose="020F0502020204030204" pitchFamily="34" charset="0"/>
              </a:rPr>
              <a:t>-</a:t>
            </a:r>
            <a:r>
              <a:rPr lang="ar-SA" sz="6000" b="1" dirty="0">
                <a:effectLst/>
                <a:latin typeface="Calibri" panose="020F0502020204030204" pitchFamily="34" charset="0"/>
                <a:ea typeface="Calibri" panose="020F0502020204030204" pitchFamily="34" charset="0"/>
                <a:cs typeface="Noto Naskh Arabic UI"/>
              </a:rPr>
              <a:t>تیۆری گەشەپێدان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2158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540053-B477-45F8-BC41-D58F8ECA6FF8}"/>
              </a:ext>
            </a:extLst>
          </p:cNvPr>
          <p:cNvSpPr txBox="1"/>
          <p:nvPr/>
        </p:nvSpPr>
        <p:spPr>
          <a:xfrm>
            <a:off x="614855" y="2436549"/>
            <a:ext cx="10673255" cy="3877536"/>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ئەم تیۆرە لە ئینگلترا دەرچوو لە سەدەی شازدەهەمدا، وەپشت دەبەستێت بەدیدو بۆچوون ((ماكیاڤیللی </a:t>
            </a:r>
            <a:r>
              <a:rPr lang="ar-SA" sz="3600" b="1" dirty="0">
                <a:effectLst/>
                <a:latin typeface="Calibri" panose="020F0502020204030204" pitchFamily="34" charset="0"/>
                <a:ea typeface="Calibri" panose="020F0502020204030204" pitchFamily="34" charset="0"/>
                <a:cs typeface="Arial" panose="020B0604020202020204" pitchFamily="34" charset="0"/>
              </a:rPr>
              <a:t>–</a:t>
            </a:r>
            <a:r>
              <a:rPr lang="ar-SA" sz="3600" b="1" dirty="0">
                <a:effectLst/>
                <a:latin typeface="Calibri" panose="020F0502020204030204" pitchFamily="34" charset="0"/>
                <a:ea typeface="Calibri" panose="020F0502020204030204" pitchFamily="34" charset="0"/>
                <a:cs typeface="Noto Naskh Arabic UI"/>
              </a:rPr>
              <a:t> ئەفلاتون </a:t>
            </a:r>
            <a:r>
              <a:rPr lang="ar-SA" sz="3600" b="1" dirty="0">
                <a:effectLst/>
                <a:latin typeface="Calibri" panose="020F0502020204030204" pitchFamily="34" charset="0"/>
                <a:ea typeface="Calibri" panose="020F0502020204030204" pitchFamily="34" charset="0"/>
                <a:cs typeface="Arial" panose="020B0604020202020204" pitchFamily="34" charset="0"/>
              </a:rPr>
              <a:t>–</a:t>
            </a:r>
            <a:r>
              <a:rPr lang="ar-SA" sz="3600" b="1" dirty="0">
                <a:effectLst/>
                <a:latin typeface="Calibri" panose="020F0502020204030204" pitchFamily="34" charset="0"/>
                <a:ea typeface="Calibri" panose="020F0502020204030204" pitchFamily="34" charset="0"/>
                <a:cs typeface="Noto Naskh Arabic UI"/>
              </a:rPr>
              <a:t> ئەرستۆ </a:t>
            </a:r>
            <a:r>
              <a:rPr lang="ar-SA" sz="3600" b="1" dirty="0">
                <a:effectLst/>
                <a:latin typeface="Calibri" panose="020F0502020204030204" pitchFamily="34" charset="0"/>
                <a:ea typeface="Calibri" panose="020F0502020204030204" pitchFamily="34" charset="0"/>
                <a:cs typeface="Arial" panose="020B0604020202020204" pitchFamily="34" charset="0"/>
              </a:rPr>
              <a:t>–</a:t>
            </a:r>
            <a:r>
              <a:rPr lang="ar-SA" sz="3600" b="1" dirty="0">
                <a:effectLst/>
                <a:latin typeface="Calibri" panose="020F0502020204030204" pitchFamily="34" charset="0"/>
                <a:ea typeface="Calibri" panose="020F0502020204030204" pitchFamily="34" charset="0"/>
                <a:cs typeface="Noto Naskh Arabic UI"/>
              </a:rPr>
              <a:t> هیگل)) وایدەبینی كە گەل شایستەی ئەوە نییە وەناشتوانێت قورساییەكان وئەركەكان وبەرپرسیارێتی دەسەڵات هەڵگرێت، وەتەنها ئەم كاری پادشا ومیرەكانە، وەدەبێ‌ دەسەڵات بەدەست ئەوانەوە بێت. ئامانجی سەرەكی لێرەدا پاراستن و پتەوكردنی دەسەڵاتی حكومەتە</a:t>
            </a:r>
            <a:r>
              <a:rPr lang="en-US" sz="3600" b="1" dirty="0">
                <a:effectLst/>
                <a:latin typeface="Noto Naskh Arabic UI"/>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33135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A95038-EAE5-41DD-9A55-E15A95F83CCC}"/>
              </a:ext>
            </a:extLst>
          </p:cNvPr>
          <p:cNvSpPr txBox="1"/>
          <p:nvPr/>
        </p:nvSpPr>
        <p:spPr>
          <a:xfrm>
            <a:off x="1481959" y="3242122"/>
            <a:ext cx="7658099" cy="1890389"/>
          </a:xfrm>
          <a:prstGeom prst="rect">
            <a:avLst/>
          </a:prstGeom>
          <a:noFill/>
        </p:spPr>
        <p:txBody>
          <a:bodyPr wrap="square">
            <a:spAutoFit/>
          </a:bodyPr>
          <a:lstStyle/>
          <a:p>
            <a:pPr marL="0" marR="0" algn="r">
              <a:lnSpc>
                <a:spcPct val="107000"/>
              </a:lnSpc>
              <a:spcBef>
                <a:spcPts val="0"/>
              </a:spcBef>
              <a:spcAft>
                <a:spcPts val="800"/>
              </a:spcAft>
            </a:pPr>
            <a:r>
              <a:rPr lang="ar-IQ" sz="11500" dirty="0">
                <a:effectLst/>
                <a:latin typeface="Calibri" panose="020F0502020204030204" pitchFamily="34" charset="0"/>
                <a:ea typeface="Calibri" panose="020F0502020204030204" pitchFamily="34" charset="0"/>
                <a:cs typeface="Arial" panose="020B0604020202020204" pitchFamily="34" charset="0"/>
              </a:rPr>
              <a:t>نظرية التطور </a:t>
            </a:r>
            <a:endParaRPr lang="en-US" sz="11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332665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73617D-7E78-4664-B09D-27C33CE1C312}"/>
              </a:ext>
            </a:extLst>
          </p:cNvPr>
          <p:cNvSpPr txBox="1"/>
          <p:nvPr/>
        </p:nvSpPr>
        <p:spPr>
          <a:xfrm>
            <a:off x="882869" y="3245392"/>
            <a:ext cx="10389475" cy="4618444"/>
          </a:xfrm>
          <a:prstGeom prst="rect">
            <a:avLst/>
          </a:prstGeom>
          <a:noFill/>
        </p:spPr>
        <p:txBody>
          <a:bodyPr wrap="square">
            <a:spAutoFit/>
          </a:bodyPr>
          <a:lstStyle/>
          <a:p>
            <a:pPr marL="0" marR="0" algn="r">
              <a:lnSpc>
                <a:spcPct val="107000"/>
              </a:lnSpc>
              <a:spcBef>
                <a:spcPts val="0"/>
              </a:spcBef>
              <a:spcAft>
                <a:spcPts val="800"/>
              </a:spcAft>
            </a:pPr>
            <a:r>
              <a:rPr lang="ar-IQ" sz="2800" dirty="0">
                <a:effectLst/>
                <a:latin typeface="Calibri" panose="020F0502020204030204" pitchFamily="34" charset="0"/>
                <a:ea typeface="Calibri" panose="020F0502020204030204" pitchFamily="34" charset="0"/>
                <a:cs typeface="Arial" panose="020B0604020202020204" pitchFamily="34" charset="0"/>
              </a:rPr>
              <a:t>بسبب اختلاف وضع الدول النامية عن تلك في الدول المتطورة تم في اواسط القرن العشرين  ظهور مجموعة افكار  لتطوير الاعلام تختلف جذريا عن تلك الافكار في الدول المتقدمة . ويتضمن  مفهوم هذه النظرية  المبدئ التالي:</a:t>
            </a:r>
          </a:p>
          <a:p>
            <a:pPr marL="0" marR="0" algn="r">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الحفاظ على الهوية الوطنية  والسيادة القومية للدولة وحماية خصائصها .</a:t>
            </a:r>
          </a:p>
          <a:p>
            <a:pPr marL="0" marR="0" algn="r">
              <a:lnSpc>
                <a:spcPct val="107000"/>
              </a:lnSpc>
              <a:spcBef>
                <a:spcPts val="0"/>
              </a:spcBef>
              <a:spcAft>
                <a:spcPts val="800"/>
              </a:spcAft>
            </a:pPr>
            <a:r>
              <a:rPr lang="ar-IQ" sz="2800" dirty="0">
                <a:effectLst/>
                <a:latin typeface="Calibri" panose="020F0502020204030204" pitchFamily="34" charset="0"/>
                <a:ea typeface="Calibri" panose="020F0502020204030204" pitchFamily="34" charset="0"/>
                <a:cs typeface="Arial" panose="020B0604020202020204" pitchFamily="34" charset="0"/>
              </a:rPr>
              <a:t>هذه النظرية  لا تعطي اهمية كبير لمصطلح حرية الراي ولا تعمل لتهيئة الاجواء </a:t>
            </a:r>
            <a:r>
              <a:rPr lang="ar-IQ" sz="2800" dirty="0">
                <a:latin typeface="Calibri" panose="020F0502020204030204" pitchFamily="34" charset="0"/>
                <a:ea typeface="Calibri" panose="020F0502020204030204" pitchFamily="34" charset="0"/>
                <a:cs typeface="Arial" panose="020B0604020202020204" pitchFamily="34" charset="0"/>
              </a:rPr>
              <a:t>لل</a:t>
            </a:r>
            <a:r>
              <a:rPr lang="ar-IQ" sz="2800" dirty="0">
                <a:effectLst/>
                <a:latin typeface="Calibri" panose="020F0502020204030204" pitchFamily="34" charset="0"/>
                <a:ea typeface="Calibri" panose="020F0502020204030204" pitchFamily="34" charset="0"/>
                <a:cs typeface="Arial" panose="020B0604020202020204" pitchFamily="34" charset="0"/>
              </a:rPr>
              <a:t>ديمقراطية .لكن في نفس الوقت يفرض  التعاون والتنسيق ووحدة الصف الوطني  بهدف تطوير الدولة والمجتمع . </a:t>
            </a:r>
          </a:p>
          <a:p>
            <a:pPr marL="0" marR="0" algn="r">
              <a:lnSpc>
                <a:spcPct val="107000"/>
              </a:lnSpc>
              <a:spcBef>
                <a:spcPts val="0"/>
              </a:spcBef>
              <a:spcAft>
                <a:spcPts val="800"/>
              </a:spcAft>
            </a:pPr>
            <a:endParaRPr lang="ar-IQ" sz="2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ar-IQ"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68512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82A652-8BE0-48BC-B7D9-07475F3CE2CE}"/>
              </a:ext>
            </a:extLst>
          </p:cNvPr>
          <p:cNvSpPr txBox="1"/>
          <p:nvPr/>
        </p:nvSpPr>
        <p:spPr>
          <a:xfrm>
            <a:off x="1405467" y="3073647"/>
            <a:ext cx="9550399" cy="3858813"/>
          </a:xfrm>
          <a:prstGeom prst="rect">
            <a:avLst/>
          </a:prstGeom>
          <a:noFill/>
        </p:spPr>
        <p:txBody>
          <a:bodyPr wrap="square">
            <a:spAutoFit/>
          </a:bodyPr>
          <a:lstStyle/>
          <a:p>
            <a:pPr marL="0" marR="0" algn="just" rtl="1">
              <a:lnSpc>
                <a:spcPct val="115000"/>
              </a:lnSpc>
              <a:spcBef>
                <a:spcPts val="0"/>
              </a:spcBef>
              <a:spcAft>
                <a:spcPts val="1000"/>
              </a:spcAft>
            </a:pPr>
            <a:r>
              <a:rPr lang="ar-SA" sz="5400" b="1" dirty="0">
                <a:effectLst/>
                <a:latin typeface="Calibri" panose="020F0502020204030204" pitchFamily="34" charset="0"/>
                <a:ea typeface="Calibri" panose="020F0502020204030204" pitchFamily="34" charset="0"/>
                <a:cs typeface="Noto Naskh Arabic UI"/>
              </a:rPr>
              <a:t>پرەنسیپەكانی ئەم تیۆرەی راگەیاندن جەخت لەسەر "ناسنامەی نیشتیمانی" دەكاتەوە، و سەروەری دەوڵەت و تایبەتمەندییەكانی بپارێزرێت.</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92622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187789-D823-4699-9F55-F01133CEF56F}"/>
              </a:ext>
            </a:extLst>
          </p:cNvPr>
          <p:cNvSpPr txBox="1"/>
          <p:nvPr/>
        </p:nvSpPr>
        <p:spPr>
          <a:xfrm>
            <a:off x="321733" y="2755098"/>
            <a:ext cx="11328399" cy="3939989"/>
          </a:xfrm>
          <a:prstGeom prst="rect">
            <a:avLst/>
          </a:prstGeom>
          <a:noFill/>
        </p:spPr>
        <p:txBody>
          <a:bodyPr wrap="square">
            <a:spAutoFit/>
          </a:bodyPr>
          <a:lstStyle/>
          <a:p>
            <a:pPr marL="0" marR="0" algn="just" rtl="1">
              <a:lnSpc>
                <a:spcPct val="115000"/>
              </a:lnSpc>
              <a:spcBef>
                <a:spcPts val="0"/>
              </a:spcBef>
              <a:spcAft>
                <a:spcPts val="1000"/>
              </a:spcAft>
            </a:pPr>
            <a:r>
              <a:rPr lang="ar-SA" sz="4400" b="1" dirty="0">
                <a:effectLst/>
                <a:latin typeface="Calibri" panose="020F0502020204030204" pitchFamily="34" charset="0"/>
                <a:ea typeface="Calibri" panose="020F0502020204030204" pitchFamily="34" charset="0"/>
                <a:cs typeface="Noto Naskh Arabic UI"/>
              </a:rPr>
              <a:t>ئەم تیۆرە زۆر گرنگی بە چەمكی ئازادی نادات وەزۆر رێگا خۆشكەر نییە بۆ دیموكراسیەت لەناو راگەیاندندا، بەڵام لەهەمان كاتدا هاوكاری وهەماهەنگەی فەرز دەكات، و داوای یەكریزی نیشتیمانی دەكات بەمەبەستی گەشەپێدانی دەوڵەت كۆمەڵگا.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50537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EE20C1-80A0-48CA-98DD-B82D16EB246C}"/>
              </a:ext>
            </a:extLst>
          </p:cNvPr>
          <p:cNvSpPr txBox="1"/>
          <p:nvPr/>
        </p:nvSpPr>
        <p:spPr>
          <a:xfrm>
            <a:off x="315309" y="1625600"/>
            <a:ext cx="11097757" cy="4514634"/>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"لیۆنارد سوسمان"  پێناسەی دەكات ودەڵێت: "بریتیە لە جەخت كردنەوەی راگەیاندن و راگەیاندكاران لەسەر پیشاندان و نمایشكردنی گرنگترین و نوێترین پێشەوەچوونەكان و دەرخستنی لایەنە گەشەپێدراوەكان، دواتر دەبێتە مایەی بەردەوام بوونی گەشەپێدانی ئابووری و سیاسی، و دەستەبەركردنی یەكریزی نیشتیمانی. لەلایەكی ترەوە دەبێ‌ راگەیاندن زۆر بە بەرپرسیارێتیەوە مامەڵە لەگەڵ دۆخەكانی ناو دەوڵەت و كۆمەڵگا بكات</a:t>
            </a:r>
            <a:r>
              <a:rPr lang="en-US" sz="3600" b="1" dirty="0">
                <a:effectLst/>
                <a:latin typeface="Noto Naskh Arabic UI"/>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74002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8E7A7A-7011-4051-B692-675788FD6E17}"/>
              </a:ext>
            </a:extLst>
          </p:cNvPr>
          <p:cNvSpPr txBox="1"/>
          <p:nvPr/>
        </p:nvSpPr>
        <p:spPr>
          <a:xfrm>
            <a:off x="835572" y="3242122"/>
            <a:ext cx="10988566" cy="3962751"/>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لهذا ترى هذه النظرية ان يكون الاعلام اعلام تنموي وتطوري وتقدمي  ويعطى ليونارد سوسمان التعريف التالي لنظرية التطور :</a:t>
            </a:r>
          </a:p>
          <a:p>
            <a:pPr marL="0" marR="0" algn="r">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هي التركيز على الاعلام والاعلاميين  لاظهار وعرض  اهم واحدث الطرق الحديثة وكشف الجوانب التطور  الذي يصبح دافع لا حقا لتحقيق  تطور اقتصادي وسياسي وتامين  وحدة الصف الوطني ومن جهة اخرى على الاعلام التعامل بمسؤؤلية مع الوضع  داخل الدولة والمجتمع .</a:t>
            </a:r>
            <a:endParaRPr lang="ar-IQ" sz="32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377127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EB118B-C8EB-4680-826F-C7AADA82DEFF}"/>
              </a:ext>
            </a:extLst>
          </p:cNvPr>
          <p:cNvSpPr txBox="1"/>
          <p:nvPr/>
        </p:nvSpPr>
        <p:spPr>
          <a:xfrm>
            <a:off x="1135117" y="2755098"/>
            <a:ext cx="10421007" cy="3240439"/>
          </a:xfrm>
          <a:prstGeom prst="rect">
            <a:avLst/>
          </a:prstGeom>
          <a:noFill/>
        </p:spPr>
        <p:txBody>
          <a:bodyPr wrap="square">
            <a:spAutoFit/>
          </a:bodyPr>
          <a:lstStyle/>
          <a:p>
            <a:pPr marL="0" marR="0" algn="just" rtl="1">
              <a:lnSpc>
                <a:spcPct val="115000"/>
              </a:lnSpc>
              <a:spcBef>
                <a:spcPts val="0"/>
              </a:spcBef>
              <a:spcAft>
                <a:spcPts val="1000"/>
              </a:spcAft>
            </a:pPr>
            <a:r>
              <a:rPr lang="ar-SA" sz="3600" b="1" dirty="0">
                <a:effectLst/>
                <a:latin typeface="Calibri" panose="020F0502020204030204" pitchFamily="34" charset="0"/>
                <a:ea typeface="Calibri" panose="020F0502020204030204" pitchFamily="34" charset="0"/>
                <a:cs typeface="Noto Naskh Arabic UI"/>
              </a:rPr>
              <a:t>و لەژێر رۆشنایی ئەم تیۆرە دەبێ‌ راگەیاندن زۆر بە ویژدان و بەشێوەیەكی بابەتیانە رەخنە لە دەوڵەت بگرێت و كەموكوڕییەكان دەست نیشان بكات لە روانگەی خزمەت گەیاندنی پرۆژەی گەشەپێدانی دەوڵەتەوە هەروەها دەستنیشانكردنی پێویستییەكانی كۆمەڵگا بكات و ئەولەویات دیاری بكات.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41018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B143C9-530C-4396-AC68-77AB8B44AA60}"/>
              </a:ext>
            </a:extLst>
          </p:cNvPr>
          <p:cNvSpPr txBox="1"/>
          <p:nvPr/>
        </p:nvSpPr>
        <p:spPr>
          <a:xfrm>
            <a:off x="457200" y="3242122"/>
            <a:ext cx="10909738" cy="3458896"/>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وفي ضوء هذه النظرية  يجب على الاعلام التعامل بشكل وجداني وموضوعي عند توجيه الانتقادات الى الدولة وان يظهر النواقص  من اجل خدمة  بمشروع  تطور الدولة وان يشير بموضوعية الى احتياجات المجتمع  وان يحدد الاولويات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04403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AA5091-A8E7-40C8-BF9B-63439CBB087F}"/>
              </a:ext>
            </a:extLst>
          </p:cNvPr>
          <p:cNvSpPr txBox="1"/>
          <p:nvPr/>
        </p:nvSpPr>
        <p:spPr>
          <a:xfrm>
            <a:off x="3046686" y="3232921"/>
            <a:ext cx="6093372" cy="2590837"/>
          </a:xfrm>
          <a:prstGeom prst="rect">
            <a:avLst/>
          </a:prstGeom>
          <a:noFill/>
        </p:spPr>
        <p:txBody>
          <a:bodyPr wrap="square">
            <a:spAutoFit/>
          </a:bodyPr>
          <a:lstStyle/>
          <a:p>
            <a:pPr marL="0" marR="0" algn="just" rtl="1">
              <a:lnSpc>
                <a:spcPct val="115000"/>
              </a:lnSpc>
              <a:spcBef>
                <a:spcPts val="0"/>
              </a:spcBef>
              <a:spcAft>
                <a:spcPts val="1000"/>
              </a:spcAft>
            </a:pPr>
            <a:r>
              <a:rPr lang="ar-SA" sz="4800" b="1" dirty="0">
                <a:effectLst/>
                <a:latin typeface="Calibri" panose="020F0502020204030204" pitchFamily="34" charset="0"/>
                <a:ea typeface="Calibri" panose="020F0502020204030204" pitchFamily="34" charset="0"/>
                <a:cs typeface="Noto Naskh Arabic UI"/>
              </a:rPr>
              <a:t>بە پێی تیۆری راگەیاندنی گەشەپێدەر، ئەركەكانی راگەیاندن بریتی دەبێت لە:</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97142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2E626A-B716-4AAD-95D1-CA2D31C4CB6A}"/>
              </a:ext>
            </a:extLst>
          </p:cNvPr>
          <p:cNvSpPr txBox="1"/>
          <p:nvPr/>
        </p:nvSpPr>
        <p:spPr>
          <a:xfrm>
            <a:off x="693683" y="3242122"/>
            <a:ext cx="11240813" cy="2244204"/>
          </a:xfrm>
          <a:prstGeom prst="rect">
            <a:avLst/>
          </a:prstGeom>
          <a:noFill/>
        </p:spPr>
        <p:txBody>
          <a:bodyPr wrap="square">
            <a:spAutoFit/>
          </a:bodyPr>
          <a:lstStyle/>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 وحسب نظرية التطور  واجبات الاعلام يجب ان يكون كالتالي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00664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899</TotalTime>
  <Words>4576</Words>
  <Application>Microsoft Office PowerPoint</Application>
  <PresentationFormat>Widescreen</PresentationFormat>
  <Paragraphs>265</Paragraphs>
  <Slides>177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177</vt:i4>
      </vt:variant>
    </vt:vector>
  </HeadingPairs>
  <TitlesOfParts>
    <vt:vector size="184" baseType="lpstr">
      <vt:lpstr>Arial</vt:lpstr>
      <vt:lpstr>Calibri</vt:lpstr>
      <vt:lpstr>Noto Naskh Arabic UI</vt:lpstr>
      <vt:lpstr>Trebuchet MS</vt:lpstr>
      <vt:lpstr>Unikurd Jino</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Dr.Kawa</dc:creator>
  <cp:lastModifiedBy>Dr.Kawa</cp:lastModifiedBy>
  <cp:revision>233</cp:revision>
  <dcterms:created xsi:type="dcterms:W3CDTF">2021-10-28T18:23:32Z</dcterms:created>
  <dcterms:modified xsi:type="dcterms:W3CDTF">2021-11-10T06:47:15Z</dcterms:modified>
</cp:coreProperties>
</file>