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50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670"/>
              </a:lnSpc>
            </a:pPr>
            <a:r>
              <a:rPr dirty="0"/>
              <a:t>January 1,</a:t>
            </a:r>
            <a:r>
              <a:rPr spc="-5" dirty="0"/>
              <a:t> </a:t>
            </a:r>
            <a:r>
              <a:rPr dirty="0"/>
              <a:t>2017     </a:t>
            </a:r>
            <a:r>
              <a:rPr spc="130" dirty="0"/>
              <a:t> </a:t>
            </a:r>
            <a:fld id="{81D60167-4931-47E6-BA6A-407CBD079E47}" type="slidenum">
              <a:rPr dirty="0"/>
              <a:t>‹#›</a:t>
            </a:fld>
            <a:r>
              <a:rPr spc="-30" dirty="0"/>
              <a:t> </a:t>
            </a:r>
            <a:r>
              <a:rPr dirty="0"/>
              <a:t>/</a:t>
            </a:r>
            <a:r>
              <a:rPr spc="-35" dirty="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670"/>
              </a:lnSpc>
            </a:pPr>
            <a:r>
              <a:rPr dirty="0"/>
              <a:t>January 1,</a:t>
            </a:r>
            <a:r>
              <a:rPr spc="-5" dirty="0"/>
              <a:t> </a:t>
            </a:r>
            <a:r>
              <a:rPr dirty="0"/>
              <a:t>2017     </a:t>
            </a:r>
            <a:r>
              <a:rPr spc="130" dirty="0"/>
              <a:t> </a:t>
            </a:r>
            <a:fld id="{81D60167-4931-47E6-BA6A-407CBD079E47}" type="slidenum">
              <a:rPr dirty="0"/>
              <a:t>‹#›</a:t>
            </a:fld>
            <a:r>
              <a:rPr spc="-30" dirty="0"/>
              <a:t> </a:t>
            </a:r>
            <a:r>
              <a:rPr dirty="0"/>
              <a:t>/</a:t>
            </a:r>
            <a:r>
              <a:rPr spc="-35" dirty="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670"/>
              </a:lnSpc>
            </a:pPr>
            <a:r>
              <a:rPr dirty="0"/>
              <a:t>January 1,</a:t>
            </a:r>
            <a:r>
              <a:rPr spc="-5" dirty="0"/>
              <a:t> </a:t>
            </a:r>
            <a:r>
              <a:rPr dirty="0"/>
              <a:t>2017     </a:t>
            </a:r>
            <a:r>
              <a:rPr spc="130" dirty="0"/>
              <a:t> </a:t>
            </a:r>
            <a:fld id="{81D60167-4931-47E6-BA6A-407CBD079E47}" type="slidenum">
              <a:rPr dirty="0"/>
              <a:t>‹#›</a:t>
            </a:fld>
            <a:r>
              <a:rPr spc="-30" dirty="0"/>
              <a:t> </a:t>
            </a:r>
            <a:r>
              <a:rPr dirty="0"/>
              <a:t>/</a:t>
            </a:r>
            <a:r>
              <a:rPr spc="-35" dirty="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670"/>
              </a:lnSpc>
            </a:pPr>
            <a:r>
              <a:rPr dirty="0"/>
              <a:t>January 1,</a:t>
            </a:r>
            <a:r>
              <a:rPr spc="-5" dirty="0"/>
              <a:t> </a:t>
            </a:r>
            <a:r>
              <a:rPr dirty="0"/>
              <a:t>2017     </a:t>
            </a:r>
            <a:r>
              <a:rPr spc="130" dirty="0"/>
              <a:t> </a:t>
            </a:r>
            <a:fld id="{81D60167-4931-47E6-BA6A-407CBD079E47}" type="slidenum">
              <a:rPr dirty="0"/>
              <a:t>‹#›</a:t>
            </a:fld>
            <a:r>
              <a:rPr spc="-30" dirty="0"/>
              <a:t> </a:t>
            </a:r>
            <a:r>
              <a:rPr dirty="0"/>
              <a:t>/</a:t>
            </a:r>
            <a:r>
              <a:rPr spc="-35" dirty="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670"/>
              </a:lnSpc>
            </a:pPr>
            <a:r>
              <a:rPr dirty="0"/>
              <a:t>January 1,</a:t>
            </a:r>
            <a:r>
              <a:rPr spc="-5" dirty="0"/>
              <a:t> </a:t>
            </a:r>
            <a:r>
              <a:rPr dirty="0"/>
              <a:t>2017     </a:t>
            </a:r>
            <a:r>
              <a:rPr spc="130" dirty="0"/>
              <a:t> </a:t>
            </a:r>
            <a:fld id="{81D60167-4931-47E6-BA6A-407CBD079E47}" type="slidenum">
              <a:rPr dirty="0"/>
              <a:t>‹#›</a:t>
            </a:fld>
            <a:r>
              <a:rPr spc="-30" dirty="0"/>
              <a:t> </a:t>
            </a:r>
            <a:r>
              <a:rPr dirty="0"/>
              <a:t>/</a:t>
            </a:r>
            <a:r>
              <a:rPr spc="-35" dirty="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1535976" y="0"/>
                </a:moveTo>
                <a:lnTo>
                  <a:pt x="0" y="0"/>
                </a:lnTo>
                <a:lnTo>
                  <a:pt x="0" y="109651"/>
                </a:lnTo>
                <a:lnTo>
                  <a:pt x="1535976" y="109651"/>
                </a:lnTo>
                <a:lnTo>
                  <a:pt x="1535976" y="0"/>
                </a:lnTo>
                <a:close/>
              </a:path>
            </a:pathLst>
          </a:custGeom>
          <a:solidFill>
            <a:srgbClr val="4747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1535976" y="0"/>
                </a:moveTo>
                <a:lnTo>
                  <a:pt x="0" y="0"/>
                </a:lnTo>
                <a:lnTo>
                  <a:pt x="0" y="109651"/>
                </a:lnTo>
                <a:lnTo>
                  <a:pt x="1535976" y="109651"/>
                </a:lnTo>
                <a:lnTo>
                  <a:pt x="1535976" y="0"/>
                </a:lnTo>
                <a:close/>
              </a:path>
            </a:pathLst>
          </a:custGeom>
          <a:solidFill>
            <a:srgbClr val="8484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1535976" y="0"/>
                </a:moveTo>
                <a:lnTo>
                  <a:pt x="0" y="0"/>
                </a:lnTo>
                <a:lnTo>
                  <a:pt x="0" y="109651"/>
                </a:lnTo>
                <a:lnTo>
                  <a:pt x="1535976" y="109651"/>
                </a:lnTo>
                <a:lnTo>
                  <a:pt x="1535976" y="0"/>
                </a:lnTo>
                <a:close/>
              </a:path>
            </a:pathLst>
          </a:custGeom>
          <a:solidFill>
            <a:srgbClr val="ADAD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300" y="72527"/>
            <a:ext cx="2715895" cy="461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3333B2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5811" y="767921"/>
            <a:ext cx="3512185" cy="1430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79907" y="3350336"/>
            <a:ext cx="887729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670"/>
              </a:lnSpc>
            </a:pPr>
            <a:r>
              <a:rPr dirty="0"/>
              <a:t>January 1,</a:t>
            </a:r>
            <a:r>
              <a:rPr spc="-5" dirty="0"/>
              <a:t> </a:t>
            </a:r>
            <a:r>
              <a:rPr dirty="0"/>
              <a:t>2017     </a:t>
            </a:r>
            <a:r>
              <a:rPr spc="130" dirty="0"/>
              <a:t> </a:t>
            </a:r>
            <a:fld id="{81D60167-4931-47E6-BA6A-407CBD079E47}" type="slidenum">
              <a:rPr dirty="0"/>
              <a:t>‹#›</a:t>
            </a:fld>
            <a:r>
              <a:rPr spc="-30" dirty="0"/>
              <a:t> </a:t>
            </a:r>
            <a:r>
              <a:rPr dirty="0"/>
              <a:t>/</a:t>
            </a:r>
            <a:r>
              <a:rPr spc="-35" dirty="0"/>
              <a:t> </a:t>
            </a:r>
            <a:r>
              <a:rPr dirty="0"/>
              <a:t>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shingtonpost.com/national/health-science/annual-physical-exam-is-probably-unnecessary-if-youre-generally-healthy/2013/02/08/2c1e326a-5f2b-11e2-a389-ee565c81c565_story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ocw.mit.edu/terms" TargetMode="External"/><Relationship Id="rId2" Type="http://schemas.openxmlformats.org/officeDocument/2006/relationships/hyperlink" Target="https://ocw.mit.edu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">
            <a:extLst>
              <a:ext uri="{FF2B5EF4-FFF2-40B4-BE49-F238E27FC236}">
                <a16:creationId xmlns:a16="http://schemas.microsoft.com/office/drawing/2014/main" id="{1F93FD10-5EC5-9305-DF20-B4036B30C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52" y="2187575"/>
            <a:ext cx="14930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r>
              <a:rPr lang="en-US" altLang="en-US" dirty="0"/>
              <a:t>Lect. Assistant</a:t>
            </a:r>
          </a:p>
          <a:p>
            <a:pPr eaLnBrk="1" hangingPunct="1"/>
            <a:r>
              <a:rPr lang="en-US" altLang="en-US" dirty="0"/>
              <a:t>Maikey </a:t>
            </a:r>
            <a:r>
              <a:rPr lang="en-US" altLang="en-US" dirty="0" err="1"/>
              <a:t>Zaki</a:t>
            </a:r>
            <a:endParaRPr lang="en-US" altLang="en-US" dirty="0"/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5DBA637A-D6E7-3670-8110-927D31636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" y="1652172"/>
            <a:ext cx="426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r>
              <a:rPr lang="en-US" altLang="en-US" dirty="0"/>
              <a:t>Aviation Engineering-</a:t>
            </a:r>
            <a:r>
              <a:rPr lang="en-US" altLang="en-US" dirty="0" err="1"/>
              <a:t>Salahaddin</a:t>
            </a:r>
            <a:r>
              <a:rPr lang="en-US" altLang="en-US" dirty="0"/>
              <a:t> University</a:t>
            </a:r>
          </a:p>
        </p:txBody>
      </p:sp>
      <p:pic>
        <p:nvPicPr>
          <p:cNvPr id="9" name="Picture 12" descr="Salahaddin University-Erbil">
            <a:extLst>
              <a:ext uri="{FF2B5EF4-FFF2-40B4-BE49-F238E27FC236}">
                <a16:creationId xmlns:a16="http://schemas.microsoft.com/office/drawing/2014/main" id="{5E2755DE-B768-9F70-EB84-244D07F8B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119063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5D0F15A-82AF-DE0A-96AE-711DC9142A5D}"/>
              </a:ext>
            </a:extLst>
          </p:cNvPr>
          <p:cNvSpPr txBox="1"/>
          <p:nvPr/>
        </p:nvSpPr>
        <p:spPr>
          <a:xfrm>
            <a:off x="846289" y="829091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Bayesian Theorem</a:t>
            </a:r>
          </a:p>
        </p:txBody>
      </p:sp>
    </p:spTree>
    <p:extLst>
      <p:ext uri="{BB962C8B-B14F-4D97-AF65-F5344CB8AC3E}">
        <p14:creationId xmlns:p14="http://schemas.microsoft.com/office/powerpoint/2010/main" val="2544193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20231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35" dirty="0"/>
              <a:t>Concept</a:t>
            </a:r>
            <a:r>
              <a:rPr dirty="0"/>
              <a:t> </a:t>
            </a:r>
            <a:r>
              <a:rPr spc="-45" dirty="0"/>
              <a:t>Question:</a:t>
            </a:r>
            <a:r>
              <a:rPr spc="160" dirty="0"/>
              <a:t> </a:t>
            </a:r>
            <a:r>
              <a:rPr spc="-65" dirty="0"/>
              <a:t>Trees</a:t>
            </a:r>
            <a:r>
              <a:rPr spc="5" dirty="0"/>
              <a:t> </a:t>
            </a:r>
            <a:r>
              <a:rPr spc="-65" dirty="0"/>
              <a:t>2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106536" y="497817"/>
            <a:ext cx="1187450" cy="323215"/>
            <a:chOff x="1106536" y="497817"/>
            <a:chExt cx="1187450" cy="323215"/>
          </a:xfrm>
        </p:grpSpPr>
        <p:sp>
          <p:nvSpPr>
            <p:cNvPr id="4" name="object 4"/>
            <p:cNvSpPr/>
            <p:nvPr/>
          </p:nvSpPr>
          <p:spPr>
            <a:xfrm>
              <a:off x="2260777" y="500040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79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260777" y="500040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79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08758" y="788045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08758" y="788045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025200" y="794224"/>
            <a:ext cx="19304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0" dirty="0">
                <a:latin typeface="Calibri"/>
                <a:cs typeface="Calibri"/>
              </a:rPr>
              <a:t>A</a:t>
            </a:r>
            <a:r>
              <a:rPr sz="825" spc="104" baseline="-10101" dirty="0">
                <a:latin typeface="Roboto"/>
                <a:cs typeface="Roboto"/>
              </a:rPr>
              <a:t>1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410574" y="785822"/>
            <a:ext cx="34925" cy="34925"/>
            <a:chOff x="3410574" y="785822"/>
            <a:chExt cx="34925" cy="34925"/>
          </a:xfrm>
        </p:grpSpPr>
        <p:sp>
          <p:nvSpPr>
            <p:cNvPr id="10" name="object 10"/>
            <p:cNvSpPr/>
            <p:nvPr/>
          </p:nvSpPr>
          <p:spPr>
            <a:xfrm>
              <a:off x="3412796" y="788045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412796" y="788045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329202" y="794224"/>
            <a:ext cx="19304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0" dirty="0">
                <a:latin typeface="Calibri"/>
                <a:cs typeface="Calibri"/>
              </a:rPr>
              <a:t>A</a:t>
            </a:r>
            <a:r>
              <a:rPr sz="825" spc="104" baseline="-10101" dirty="0">
                <a:latin typeface="Roboto"/>
                <a:cs typeface="Roboto"/>
              </a:rPr>
              <a:t>2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30527" y="1073827"/>
            <a:ext cx="34925" cy="34925"/>
            <a:chOff x="530527" y="1073827"/>
            <a:chExt cx="34925" cy="34925"/>
          </a:xfrm>
        </p:grpSpPr>
        <p:sp>
          <p:nvSpPr>
            <p:cNvPr id="14" name="object 14"/>
            <p:cNvSpPr/>
            <p:nvPr/>
          </p:nvSpPr>
          <p:spPr>
            <a:xfrm>
              <a:off x="532749" y="1076049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32749" y="1076049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448760" y="1082220"/>
            <a:ext cx="1936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85" dirty="0">
                <a:latin typeface="Calibri"/>
                <a:cs typeface="Calibri"/>
              </a:rPr>
              <a:t>B</a:t>
            </a:r>
            <a:r>
              <a:rPr sz="825" spc="127" baseline="-10101" dirty="0">
                <a:latin typeface="Roboto"/>
                <a:cs typeface="Roboto"/>
              </a:rPr>
              <a:t>1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682545" y="1073827"/>
            <a:ext cx="1187450" cy="34925"/>
            <a:chOff x="1682545" y="1073827"/>
            <a:chExt cx="1187450" cy="34925"/>
          </a:xfrm>
        </p:grpSpPr>
        <p:sp>
          <p:nvSpPr>
            <p:cNvPr id="18" name="object 18"/>
            <p:cNvSpPr/>
            <p:nvPr/>
          </p:nvSpPr>
          <p:spPr>
            <a:xfrm>
              <a:off x="1684768" y="1076049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684768" y="1076049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836786" y="1076049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836786" y="1076049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2752773" y="1082220"/>
            <a:ext cx="1936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85" dirty="0">
                <a:latin typeface="Calibri"/>
                <a:cs typeface="Calibri"/>
              </a:rPr>
              <a:t>B</a:t>
            </a:r>
            <a:r>
              <a:rPr sz="825" spc="127" baseline="-10101" dirty="0">
                <a:latin typeface="Roboto"/>
                <a:cs typeface="Roboto"/>
              </a:rPr>
              <a:t>1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3986583" y="1073827"/>
            <a:ext cx="34925" cy="34925"/>
            <a:chOff x="3986583" y="1073827"/>
            <a:chExt cx="34925" cy="34925"/>
          </a:xfrm>
        </p:grpSpPr>
        <p:sp>
          <p:nvSpPr>
            <p:cNvPr id="24" name="object 24"/>
            <p:cNvSpPr/>
            <p:nvPr/>
          </p:nvSpPr>
          <p:spPr>
            <a:xfrm>
              <a:off x="3988805" y="1076049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988805" y="1076049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3904779" y="1082220"/>
            <a:ext cx="1936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85" dirty="0">
                <a:latin typeface="Calibri"/>
                <a:cs typeface="Calibri"/>
              </a:rPr>
              <a:t>B</a:t>
            </a:r>
            <a:r>
              <a:rPr sz="825" spc="127" baseline="-10101" dirty="0">
                <a:latin typeface="Roboto"/>
                <a:cs typeface="Roboto"/>
              </a:rPr>
              <a:t>2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42522" y="1361831"/>
            <a:ext cx="34925" cy="34925"/>
            <a:chOff x="242522" y="1361831"/>
            <a:chExt cx="34925" cy="34925"/>
          </a:xfrm>
        </p:grpSpPr>
        <p:sp>
          <p:nvSpPr>
            <p:cNvPr id="28" name="object 28"/>
            <p:cNvSpPr/>
            <p:nvPr/>
          </p:nvSpPr>
          <p:spPr>
            <a:xfrm>
              <a:off x="244745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44745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162979" y="1370227"/>
            <a:ext cx="1892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5" dirty="0">
                <a:latin typeface="Calibri"/>
                <a:cs typeface="Calibri"/>
              </a:rPr>
              <a:t>C</a:t>
            </a:r>
            <a:r>
              <a:rPr sz="825" spc="112" baseline="-10101" dirty="0">
                <a:latin typeface="Roboto"/>
                <a:cs typeface="Roboto"/>
              </a:rPr>
              <a:t>1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818531" y="1361831"/>
            <a:ext cx="34925" cy="34925"/>
            <a:chOff x="818531" y="1361831"/>
            <a:chExt cx="34925" cy="34925"/>
          </a:xfrm>
        </p:grpSpPr>
        <p:sp>
          <p:nvSpPr>
            <p:cNvPr id="32" name="object 32"/>
            <p:cNvSpPr/>
            <p:nvPr/>
          </p:nvSpPr>
          <p:spPr>
            <a:xfrm>
              <a:off x="820754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20754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738982" y="1370227"/>
            <a:ext cx="1892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5" dirty="0">
                <a:latin typeface="Calibri"/>
                <a:cs typeface="Calibri"/>
              </a:rPr>
              <a:t>C</a:t>
            </a:r>
            <a:r>
              <a:rPr sz="825" spc="112" baseline="-10101" dirty="0">
                <a:latin typeface="Roboto"/>
                <a:cs typeface="Roboto"/>
              </a:rPr>
              <a:t>2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1394540" y="1361831"/>
            <a:ext cx="34925" cy="34925"/>
            <a:chOff x="1394540" y="1361831"/>
            <a:chExt cx="34925" cy="34925"/>
          </a:xfrm>
        </p:grpSpPr>
        <p:sp>
          <p:nvSpPr>
            <p:cNvPr id="36" name="object 36"/>
            <p:cNvSpPr/>
            <p:nvPr/>
          </p:nvSpPr>
          <p:spPr>
            <a:xfrm>
              <a:off x="1396763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396763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1314985" y="1370227"/>
            <a:ext cx="1892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5" dirty="0">
                <a:latin typeface="Calibri"/>
                <a:cs typeface="Calibri"/>
              </a:rPr>
              <a:t>C</a:t>
            </a:r>
            <a:r>
              <a:rPr sz="825" spc="112" baseline="-10101" dirty="0">
                <a:latin typeface="Roboto"/>
                <a:cs typeface="Roboto"/>
              </a:rPr>
              <a:t>1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1970550" y="1361831"/>
            <a:ext cx="34925" cy="34925"/>
            <a:chOff x="1970550" y="1361831"/>
            <a:chExt cx="34925" cy="34925"/>
          </a:xfrm>
        </p:grpSpPr>
        <p:sp>
          <p:nvSpPr>
            <p:cNvPr id="40" name="object 40"/>
            <p:cNvSpPr/>
            <p:nvPr/>
          </p:nvSpPr>
          <p:spPr>
            <a:xfrm>
              <a:off x="1972772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972772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1890988" y="1370227"/>
            <a:ext cx="1892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5" dirty="0">
                <a:latin typeface="Calibri"/>
                <a:cs typeface="Calibri"/>
              </a:rPr>
              <a:t>C</a:t>
            </a:r>
            <a:r>
              <a:rPr sz="825" spc="112" baseline="-10101" dirty="0">
                <a:latin typeface="Roboto"/>
                <a:cs typeface="Roboto"/>
              </a:rPr>
              <a:t>2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2546559" y="1361831"/>
            <a:ext cx="34925" cy="34925"/>
            <a:chOff x="2546559" y="1361831"/>
            <a:chExt cx="34925" cy="34925"/>
          </a:xfrm>
        </p:grpSpPr>
        <p:sp>
          <p:nvSpPr>
            <p:cNvPr id="44" name="object 44"/>
            <p:cNvSpPr/>
            <p:nvPr/>
          </p:nvSpPr>
          <p:spPr>
            <a:xfrm>
              <a:off x="2548781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548781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2466991" y="1370227"/>
            <a:ext cx="1892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5" dirty="0">
                <a:latin typeface="Calibri"/>
                <a:cs typeface="Calibri"/>
              </a:rPr>
              <a:t>C</a:t>
            </a:r>
            <a:r>
              <a:rPr sz="825" spc="112" baseline="-10101" dirty="0">
                <a:latin typeface="Roboto"/>
                <a:cs typeface="Roboto"/>
              </a:rPr>
              <a:t>1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3122568" y="1361831"/>
            <a:ext cx="34925" cy="34925"/>
            <a:chOff x="3122568" y="1361831"/>
            <a:chExt cx="34925" cy="34925"/>
          </a:xfrm>
        </p:grpSpPr>
        <p:sp>
          <p:nvSpPr>
            <p:cNvPr id="48" name="object 48"/>
            <p:cNvSpPr/>
            <p:nvPr/>
          </p:nvSpPr>
          <p:spPr>
            <a:xfrm>
              <a:off x="3124791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124791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3042994" y="1370227"/>
            <a:ext cx="1892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5" dirty="0">
                <a:latin typeface="Calibri"/>
                <a:cs typeface="Calibri"/>
              </a:rPr>
              <a:t>C</a:t>
            </a:r>
            <a:r>
              <a:rPr sz="825" spc="112" baseline="-10101" dirty="0">
                <a:latin typeface="Roboto"/>
                <a:cs typeface="Roboto"/>
              </a:rPr>
              <a:t>2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3698578" y="1361831"/>
            <a:ext cx="34925" cy="34925"/>
            <a:chOff x="3698578" y="1361831"/>
            <a:chExt cx="34925" cy="34925"/>
          </a:xfrm>
        </p:grpSpPr>
        <p:sp>
          <p:nvSpPr>
            <p:cNvPr id="52" name="object 52"/>
            <p:cNvSpPr/>
            <p:nvPr/>
          </p:nvSpPr>
          <p:spPr>
            <a:xfrm>
              <a:off x="3700801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700801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3618987" y="1370227"/>
            <a:ext cx="1892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5" dirty="0">
                <a:latin typeface="Calibri"/>
                <a:cs typeface="Calibri"/>
              </a:rPr>
              <a:t>C</a:t>
            </a:r>
            <a:r>
              <a:rPr sz="825" spc="112" baseline="-10101" dirty="0">
                <a:latin typeface="Roboto"/>
                <a:cs typeface="Roboto"/>
              </a:rPr>
              <a:t>1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4274588" y="1361831"/>
            <a:ext cx="34925" cy="34925"/>
            <a:chOff x="4274588" y="1361831"/>
            <a:chExt cx="34925" cy="34925"/>
          </a:xfrm>
        </p:grpSpPr>
        <p:sp>
          <p:nvSpPr>
            <p:cNvPr id="56" name="object 56"/>
            <p:cNvSpPr/>
            <p:nvPr/>
          </p:nvSpPr>
          <p:spPr>
            <a:xfrm>
              <a:off x="4276810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276810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4194990" y="1370227"/>
            <a:ext cx="1892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5" dirty="0">
                <a:latin typeface="Calibri"/>
                <a:cs typeface="Calibri"/>
              </a:rPr>
              <a:t>C</a:t>
            </a:r>
            <a:r>
              <a:rPr sz="825" spc="112" baseline="-10101" dirty="0">
                <a:latin typeface="Roboto"/>
                <a:cs typeface="Roboto"/>
              </a:rPr>
              <a:t>2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1121723" y="512997"/>
            <a:ext cx="1156970" cy="1048385"/>
            <a:chOff x="1121723" y="512997"/>
            <a:chExt cx="1156970" cy="1048385"/>
          </a:xfrm>
        </p:grpSpPr>
        <p:sp>
          <p:nvSpPr>
            <p:cNvPr id="60" name="object 60"/>
            <p:cNvSpPr/>
            <p:nvPr/>
          </p:nvSpPr>
          <p:spPr>
            <a:xfrm>
              <a:off x="1123946" y="515219"/>
              <a:ext cx="1152525" cy="288290"/>
            </a:xfrm>
            <a:custGeom>
              <a:avLst/>
              <a:gdLst/>
              <a:ahLst/>
              <a:cxnLst/>
              <a:rect l="l" t="t" r="r" b="b"/>
              <a:pathLst>
                <a:path w="1152525" h="288290">
                  <a:moveTo>
                    <a:pt x="1152016" y="0"/>
                  </a:moveTo>
                  <a:lnTo>
                    <a:pt x="0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281204" y="1292065"/>
              <a:ext cx="261620" cy="261620"/>
            </a:xfrm>
            <a:custGeom>
              <a:avLst/>
              <a:gdLst/>
              <a:ahLst/>
              <a:cxnLst/>
              <a:rect l="l" t="t" r="r" b="b"/>
              <a:pathLst>
                <a:path w="261619" h="261619">
                  <a:moveTo>
                    <a:pt x="261488" y="130749"/>
                  </a:moveTo>
                  <a:lnTo>
                    <a:pt x="251214" y="79857"/>
                  </a:lnTo>
                  <a:lnTo>
                    <a:pt x="223195" y="38296"/>
                  </a:lnTo>
                  <a:lnTo>
                    <a:pt x="181635" y="10275"/>
                  </a:lnTo>
                  <a:lnTo>
                    <a:pt x="130739" y="0"/>
                  </a:lnTo>
                  <a:lnTo>
                    <a:pt x="79848" y="10275"/>
                  </a:lnTo>
                  <a:lnTo>
                    <a:pt x="38291" y="38296"/>
                  </a:lnTo>
                  <a:lnTo>
                    <a:pt x="10273" y="79857"/>
                  </a:lnTo>
                  <a:lnTo>
                    <a:pt x="0" y="130749"/>
                  </a:lnTo>
                  <a:lnTo>
                    <a:pt x="10273" y="181641"/>
                  </a:lnTo>
                  <a:lnTo>
                    <a:pt x="38291" y="223202"/>
                  </a:lnTo>
                  <a:lnTo>
                    <a:pt x="79848" y="251223"/>
                  </a:lnTo>
                  <a:lnTo>
                    <a:pt x="130739" y="261499"/>
                  </a:lnTo>
                  <a:lnTo>
                    <a:pt x="181635" y="251223"/>
                  </a:lnTo>
                  <a:lnTo>
                    <a:pt x="223195" y="223202"/>
                  </a:lnTo>
                  <a:lnTo>
                    <a:pt x="251214" y="181641"/>
                  </a:lnTo>
                  <a:lnTo>
                    <a:pt x="261488" y="130749"/>
                  </a:lnTo>
                  <a:close/>
                </a:path>
              </a:pathLst>
            </a:custGeom>
            <a:ln w="1517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1639232" y="464998"/>
            <a:ext cx="121920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" b="1" i="1" spc="225" dirty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endParaRPr sz="1150">
              <a:latin typeface="Calibri"/>
              <a:cs typeface="Calibri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545708" y="512997"/>
            <a:ext cx="2884805" cy="581025"/>
            <a:chOff x="545708" y="512997"/>
            <a:chExt cx="2884805" cy="581025"/>
          </a:xfrm>
        </p:grpSpPr>
        <p:sp>
          <p:nvSpPr>
            <p:cNvPr id="64" name="object 64"/>
            <p:cNvSpPr/>
            <p:nvPr/>
          </p:nvSpPr>
          <p:spPr>
            <a:xfrm>
              <a:off x="2275962" y="515219"/>
              <a:ext cx="1152525" cy="288290"/>
            </a:xfrm>
            <a:custGeom>
              <a:avLst/>
              <a:gdLst/>
              <a:ahLst/>
              <a:cxnLst/>
              <a:rect l="l" t="t" r="r" b="b"/>
              <a:pathLst>
                <a:path w="1152525" h="288290">
                  <a:moveTo>
                    <a:pt x="0" y="0"/>
                  </a:moveTo>
                  <a:lnTo>
                    <a:pt x="1152016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47930" y="803224"/>
              <a:ext cx="1152525" cy="288290"/>
            </a:xfrm>
            <a:custGeom>
              <a:avLst/>
              <a:gdLst/>
              <a:ahLst/>
              <a:cxnLst/>
              <a:rect l="l" t="t" r="r" b="b"/>
              <a:pathLst>
                <a:path w="1152525" h="288290">
                  <a:moveTo>
                    <a:pt x="576013" y="0"/>
                  </a:moveTo>
                  <a:lnTo>
                    <a:pt x="0" y="288006"/>
                  </a:lnTo>
                </a:path>
                <a:path w="1152525" h="288290">
                  <a:moveTo>
                    <a:pt x="576013" y="0"/>
                  </a:moveTo>
                  <a:lnTo>
                    <a:pt x="1152026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/>
          <p:nvPr/>
        </p:nvSpPr>
        <p:spPr>
          <a:xfrm>
            <a:off x="1411150" y="753462"/>
            <a:ext cx="111760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" b="1" i="1" spc="135" dirty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endParaRPr sz="1150">
              <a:latin typeface="Calibri"/>
              <a:cs typeface="Calibri"/>
            </a:endParaRPr>
          </a:p>
        </p:txBody>
      </p:sp>
      <p:grpSp>
        <p:nvGrpSpPr>
          <p:cNvPr id="67" name="object 67"/>
          <p:cNvGrpSpPr/>
          <p:nvPr/>
        </p:nvGrpSpPr>
        <p:grpSpPr>
          <a:xfrm>
            <a:off x="257704" y="801001"/>
            <a:ext cx="3749040" cy="581025"/>
            <a:chOff x="257704" y="801001"/>
            <a:chExt cx="3749040" cy="581025"/>
          </a:xfrm>
        </p:grpSpPr>
        <p:sp>
          <p:nvSpPr>
            <p:cNvPr id="68" name="object 68"/>
            <p:cNvSpPr/>
            <p:nvPr/>
          </p:nvSpPr>
          <p:spPr>
            <a:xfrm>
              <a:off x="2851967" y="803224"/>
              <a:ext cx="1152525" cy="288290"/>
            </a:xfrm>
            <a:custGeom>
              <a:avLst/>
              <a:gdLst/>
              <a:ahLst/>
              <a:cxnLst/>
              <a:rect l="l" t="t" r="r" b="b"/>
              <a:pathLst>
                <a:path w="1152525" h="288290">
                  <a:moveTo>
                    <a:pt x="576013" y="0"/>
                  </a:moveTo>
                  <a:lnTo>
                    <a:pt x="0" y="288006"/>
                  </a:lnTo>
                </a:path>
                <a:path w="1152525" h="288290">
                  <a:moveTo>
                    <a:pt x="576013" y="0"/>
                  </a:moveTo>
                  <a:lnTo>
                    <a:pt x="1152026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59927" y="1091228"/>
              <a:ext cx="576580" cy="288290"/>
            </a:xfrm>
            <a:custGeom>
              <a:avLst/>
              <a:gdLst/>
              <a:ahLst/>
              <a:cxnLst/>
              <a:rect l="l" t="t" r="r" b="b"/>
              <a:pathLst>
                <a:path w="576580" h="288290">
                  <a:moveTo>
                    <a:pt x="288006" y="0"/>
                  </a:moveTo>
                  <a:lnTo>
                    <a:pt x="0" y="288006"/>
                  </a:lnTo>
                </a:path>
                <a:path w="576580" h="288290">
                  <a:moveTo>
                    <a:pt x="288006" y="0"/>
                  </a:moveTo>
                  <a:lnTo>
                    <a:pt x="576013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411946" y="1091228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90">
                  <a:moveTo>
                    <a:pt x="288006" y="0"/>
                  </a:moveTo>
                  <a:lnTo>
                    <a:pt x="0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/>
          <p:nvPr/>
        </p:nvSpPr>
        <p:spPr>
          <a:xfrm>
            <a:off x="1445531" y="1037689"/>
            <a:ext cx="348615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725" b="1" i="1" spc="262" baseline="-12077" dirty="0">
                <a:solidFill>
                  <a:srgbClr val="FF0000"/>
                </a:solidFill>
                <a:latin typeface="Calibri"/>
                <a:cs typeface="Calibri"/>
              </a:rPr>
              <a:t>z</a:t>
            </a:r>
            <a:r>
              <a:rPr sz="1725" b="1" i="1" spc="397" baseline="-12077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800" i="1" spc="85" dirty="0">
                <a:latin typeface="Calibri"/>
                <a:cs typeface="Calibri"/>
              </a:rPr>
              <a:t>B</a:t>
            </a:r>
            <a:r>
              <a:rPr sz="825" spc="127" baseline="-10101" dirty="0">
                <a:latin typeface="Roboto"/>
                <a:cs typeface="Roboto"/>
              </a:rPr>
              <a:t>2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1697931" y="1089206"/>
            <a:ext cx="2596515" cy="292100"/>
            <a:chOff x="1697931" y="1089206"/>
            <a:chExt cx="2596515" cy="292100"/>
          </a:xfrm>
        </p:grpSpPr>
        <p:sp>
          <p:nvSpPr>
            <p:cNvPr id="73" name="object 73"/>
            <p:cNvSpPr/>
            <p:nvPr/>
          </p:nvSpPr>
          <p:spPr>
            <a:xfrm>
              <a:off x="1699953" y="1091228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90">
                  <a:moveTo>
                    <a:pt x="0" y="0"/>
                  </a:moveTo>
                  <a:lnTo>
                    <a:pt x="288006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563965" y="1091228"/>
              <a:ext cx="576580" cy="288290"/>
            </a:xfrm>
            <a:custGeom>
              <a:avLst/>
              <a:gdLst/>
              <a:ahLst/>
              <a:cxnLst/>
              <a:rect l="l" t="t" r="r" b="b"/>
              <a:pathLst>
                <a:path w="576580" h="288290">
                  <a:moveTo>
                    <a:pt x="288006" y="0"/>
                  </a:moveTo>
                  <a:lnTo>
                    <a:pt x="0" y="288006"/>
                  </a:lnTo>
                </a:path>
                <a:path w="576580" h="288290">
                  <a:moveTo>
                    <a:pt x="288006" y="0"/>
                  </a:moveTo>
                  <a:lnTo>
                    <a:pt x="576013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715984" y="1091228"/>
              <a:ext cx="576580" cy="288290"/>
            </a:xfrm>
            <a:custGeom>
              <a:avLst/>
              <a:gdLst/>
              <a:ahLst/>
              <a:cxnLst/>
              <a:rect l="l" t="t" r="r" b="b"/>
              <a:pathLst>
                <a:path w="576579" h="288290">
                  <a:moveTo>
                    <a:pt x="288006" y="0"/>
                  </a:moveTo>
                  <a:lnTo>
                    <a:pt x="0" y="288006"/>
                  </a:lnTo>
                </a:path>
                <a:path w="576579" h="288290">
                  <a:moveTo>
                    <a:pt x="288006" y="0"/>
                  </a:moveTo>
                  <a:lnTo>
                    <a:pt x="576013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 txBox="1"/>
          <p:nvPr/>
        </p:nvSpPr>
        <p:spPr>
          <a:xfrm>
            <a:off x="87699" y="1774619"/>
            <a:ext cx="2377440" cy="10795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35"/>
              </a:spcBef>
            </a:pPr>
            <a:r>
              <a:rPr sz="1400" spc="-50" dirty="0">
                <a:latin typeface="Tahoma"/>
                <a:cs typeface="Tahoma"/>
              </a:rPr>
              <a:t>2.</a:t>
            </a:r>
            <a:r>
              <a:rPr sz="1400" spc="165" dirty="0">
                <a:latin typeface="Tahoma"/>
                <a:cs typeface="Tahoma"/>
              </a:rPr>
              <a:t> </a:t>
            </a:r>
            <a:r>
              <a:rPr sz="1400" spc="-15" dirty="0">
                <a:latin typeface="Tahoma"/>
                <a:cs typeface="Tahoma"/>
              </a:rPr>
              <a:t>The</a:t>
            </a:r>
            <a:r>
              <a:rPr sz="1400" spc="20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probability</a:t>
            </a:r>
            <a:r>
              <a:rPr sz="1400" spc="10" dirty="0">
                <a:latin typeface="Tahoma"/>
                <a:cs typeface="Tahoma"/>
              </a:rPr>
              <a:t> </a:t>
            </a:r>
            <a:r>
              <a:rPr sz="1400" i="1" spc="-60" dirty="0">
                <a:latin typeface="Arial"/>
                <a:cs typeface="Arial"/>
              </a:rPr>
              <a:t>y</a:t>
            </a:r>
            <a:r>
              <a:rPr sz="1400" i="1" spc="220" dirty="0">
                <a:latin typeface="Arial"/>
                <a:cs typeface="Arial"/>
              </a:rPr>
              <a:t> </a:t>
            </a:r>
            <a:r>
              <a:rPr sz="1400" spc="-70" dirty="0">
                <a:latin typeface="Tahoma"/>
                <a:cs typeface="Tahoma"/>
              </a:rPr>
              <a:t>represents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ahoma"/>
              <a:cs typeface="Tahoma"/>
            </a:endParaRPr>
          </a:p>
          <a:p>
            <a:pPr marL="334010" indent="-283845">
              <a:lnSpc>
                <a:spcPct val="100000"/>
              </a:lnSpc>
              <a:buFont typeface="Tahoma"/>
              <a:buAutoNum type="alphaLcParenBoth"/>
              <a:tabLst>
                <a:tab pos="334645" algn="l"/>
              </a:tabLst>
            </a:pP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(</a:t>
            </a:r>
            <a:r>
              <a:rPr sz="1400" i="1" spc="-5" dirty="0">
                <a:latin typeface="Arial"/>
                <a:cs typeface="Arial"/>
              </a:rPr>
              <a:t>B</a:t>
            </a:r>
            <a:r>
              <a:rPr sz="1500" spc="-7" baseline="-11111" dirty="0">
                <a:latin typeface="Tahoma"/>
                <a:cs typeface="Tahoma"/>
              </a:rPr>
              <a:t>2</a:t>
            </a:r>
            <a:r>
              <a:rPr sz="1400" spc="5" dirty="0">
                <a:latin typeface="Tahoma"/>
                <a:cs typeface="Tahoma"/>
              </a:rPr>
              <a:t>)</a:t>
            </a:r>
            <a:endParaRPr sz="1400">
              <a:latin typeface="Tahoma"/>
              <a:cs typeface="Tahoma"/>
            </a:endParaRPr>
          </a:p>
          <a:p>
            <a:pPr marL="340360" indent="-290195">
              <a:lnSpc>
                <a:spcPct val="100000"/>
              </a:lnSpc>
              <a:spcBef>
                <a:spcPts val="115"/>
              </a:spcBef>
              <a:buFont typeface="Tahoma"/>
              <a:buAutoNum type="alphaLcParenBoth"/>
              <a:tabLst>
                <a:tab pos="340995" algn="l"/>
              </a:tabLst>
            </a:pP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(</a:t>
            </a:r>
            <a:r>
              <a:rPr sz="1400" i="1" spc="-15" dirty="0">
                <a:latin typeface="Arial"/>
                <a:cs typeface="Arial"/>
              </a:rPr>
              <a:t>A</a:t>
            </a:r>
            <a:r>
              <a:rPr sz="1500" spc="-7" baseline="-11111" dirty="0">
                <a:latin typeface="Tahoma"/>
                <a:cs typeface="Tahoma"/>
              </a:rPr>
              <a:t>1</a:t>
            </a:r>
            <a:r>
              <a:rPr sz="1400" spc="-130" dirty="0">
                <a:latin typeface="Lucida Sans Unicode"/>
                <a:cs typeface="Lucida Sans Unicode"/>
              </a:rPr>
              <a:t>|</a:t>
            </a:r>
            <a:r>
              <a:rPr sz="1400" i="1" spc="-5" dirty="0">
                <a:latin typeface="Arial"/>
                <a:cs typeface="Arial"/>
              </a:rPr>
              <a:t>B</a:t>
            </a:r>
            <a:r>
              <a:rPr sz="1500" spc="-7" baseline="-11111" dirty="0">
                <a:latin typeface="Tahoma"/>
                <a:cs typeface="Tahoma"/>
              </a:rPr>
              <a:t>2</a:t>
            </a:r>
            <a:r>
              <a:rPr sz="1400" spc="5" dirty="0">
                <a:latin typeface="Tahoma"/>
                <a:cs typeface="Tahoma"/>
              </a:rPr>
              <a:t>)</a:t>
            </a:r>
            <a:endParaRPr sz="1400">
              <a:latin typeface="Tahoma"/>
              <a:cs typeface="Tahoma"/>
            </a:endParaRPr>
          </a:p>
          <a:p>
            <a:pPr marL="327660" indent="-277495">
              <a:lnSpc>
                <a:spcPct val="100000"/>
              </a:lnSpc>
              <a:spcBef>
                <a:spcPts val="110"/>
              </a:spcBef>
              <a:buFont typeface="Tahoma"/>
              <a:buAutoNum type="alphaLcParenBoth"/>
              <a:tabLst>
                <a:tab pos="328295" algn="l"/>
              </a:tabLst>
            </a:pP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(</a:t>
            </a:r>
            <a:r>
              <a:rPr sz="1400" i="1" spc="-5" dirty="0">
                <a:latin typeface="Arial"/>
                <a:cs typeface="Arial"/>
              </a:rPr>
              <a:t>B</a:t>
            </a:r>
            <a:r>
              <a:rPr sz="1500" spc="-7" baseline="-11111" dirty="0">
                <a:latin typeface="Tahoma"/>
                <a:cs typeface="Tahoma"/>
              </a:rPr>
              <a:t>2</a:t>
            </a:r>
            <a:r>
              <a:rPr sz="1400" spc="-130" dirty="0">
                <a:latin typeface="Lucida Sans Unicode"/>
                <a:cs typeface="Lucida Sans Unicode"/>
              </a:rPr>
              <a:t>|</a:t>
            </a:r>
            <a:r>
              <a:rPr sz="1400" i="1" spc="-15" dirty="0">
                <a:latin typeface="Arial"/>
                <a:cs typeface="Arial"/>
              </a:rPr>
              <a:t>A</a:t>
            </a:r>
            <a:r>
              <a:rPr sz="1500" spc="-7" baseline="-11111" dirty="0">
                <a:latin typeface="Tahoma"/>
                <a:cs typeface="Tahoma"/>
              </a:rPr>
              <a:t>1</a:t>
            </a:r>
            <a:r>
              <a:rPr sz="1400" spc="5" dirty="0">
                <a:latin typeface="Tahoma"/>
                <a:cs typeface="Tahoma"/>
              </a:rPr>
              <a:t>)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25885" y="2845532"/>
            <a:ext cx="1504950" cy="341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90"/>
              </a:lnSpc>
            </a:pPr>
            <a:r>
              <a:rPr sz="1400" spc="-15" dirty="0">
                <a:latin typeface="Tahoma"/>
                <a:cs typeface="Tahoma"/>
              </a:rPr>
              <a:t>(d)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(</a:t>
            </a:r>
            <a:r>
              <a:rPr sz="1400" i="1" spc="-120" dirty="0">
                <a:latin typeface="Arial"/>
                <a:cs typeface="Arial"/>
              </a:rPr>
              <a:t>C</a:t>
            </a:r>
            <a:r>
              <a:rPr sz="1500" spc="-7" baseline="-11111" dirty="0">
                <a:latin typeface="Tahoma"/>
                <a:cs typeface="Tahoma"/>
              </a:rPr>
              <a:t>1</a:t>
            </a:r>
            <a:r>
              <a:rPr sz="1400" spc="-130" dirty="0">
                <a:latin typeface="Lucida Sans Unicode"/>
                <a:cs typeface="Lucida Sans Unicode"/>
              </a:rPr>
              <a:t>|</a:t>
            </a:r>
            <a:r>
              <a:rPr sz="1400" i="1" spc="-5" dirty="0">
                <a:latin typeface="Arial"/>
                <a:cs typeface="Arial"/>
              </a:rPr>
              <a:t>B</a:t>
            </a:r>
            <a:r>
              <a:rPr sz="1500" spc="-75" baseline="-11111" dirty="0">
                <a:latin typeface="Tahoma"/>
                <a:cs typeface="Tahoma"/>
              </a:rPr>
              <a:t>2</a:t>
            </a:r>
            <a:r>
              <a:rPr sz="1500" baseline="-11111" dirty="0">
                <a:latin typeface="Tahoma"/>
                <a:cs typeface="Tahoma"/>
              </a:rPr>
              <a:t> </a:t>
            </a:r>
            <a:r>
              <a:rPr sz="1500" spc="-30" baseline="-11111" dirty="0">
                <a:latin typeface="Tahoma"/>
                <a:cs typeface="Tahoma"/>
              </a:rPr>
              <a:t> </a:t>
            </a:r>
            <a:r>
              <a:rPr sz="1400" spc="-160" dirty="0">
                <a:latin typeface="Lucida Sans Unicode"/>
                <a:cs typeface="Lucida Sans Unicode"/>
              </a:rPr>
              <a:t>∩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i="1" spc="-15" dirty="0">
                <a:latin typeface="Arial"/>
                <a:cs typeface="Arial"/>
              </a:rPr>
              <a:t>A</a:t>
            </a:r>
            <a:r>
              <a:rPr sz="1500" spc="-7" baseline="-11111" dirty="0">
                <a:latin typeface="Tahoma"/>
                <a:cs typeface="Tahoma"/>
              </a:rPr>
              <a:t>1</a:t>
            </a:r>
            <a:r>
              <a:rPr sz="1400" spc="-15" dirty="0">
                <a:latin typeface="Tahoma"/>
                <a:cs typeface="Tahoma"/>
              </a:rPr>
              <a:t>).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78" name="object 7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dirty="0"/>
              <a:t>January 1,</a:t>
            </a:r>
            <a:r>
              <a:rPr spc="-5" dirty="0"/>
              <a:t> </a:t>
            </a:r>
            <a:r>
              <a:rPr dirty="0"/>
              <a:t>2017     </a:t>
            </a:r>
            <a:r>
              <a:rPr spc="130" dirty="0"/>
              <a:t> </a:t>
            </a:r>
            <a:fld id="{81D60167-4931-47E6-BA6A-407CBD079E47}" type="slidenum">
              <a:rPr dirty="0"/>
              <a:t>10</a:t>
            </a:fld>
            <a:r>
              <a:rPr spc="-30" dirty="0"/>
              <a:t> </a:t>
            </a:r>
            <a:r>
              <a:rPr dirty="0"/>
              <a:t>/</a:t>
            </a:r>
            <a:r>
              <a:rPr spc="-35" dirty="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20231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35" dirty="0"/>
              <a:t>Concept</a:t>
            </a:r>
            <a:r>
              <a:rPr dirty="0"/>
              <a:t> </a:t>
            </a:r>
            <a:r>
              <a:rPr spc="-45" dirty="0"/>
              <a:t>Question:</a:t>
            </a:r>
            <a:r>
              <a:rPr spc="160" dirty="0"/>
              <a:t> </a:t>
            </a:r>
            <a:r>
              <a:rPr spc="-65" dirty="0"/>
              <a:t>Trees</a:t>
            </a:r>
            <a:r>
              <a:rPr spc="5" dirty="0"/>
              <a:t> </a:t>
            </a:r>
            <a:r>
              <a:rPr spc="-65" dirty="0"/>
              <a:t>3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106536" y="497817"/>
            <a:ext cx="1187450" cy="323215"/>
            <a:chOff x="1106536" y="497817"/>
            <a:chExt cx="1187450" cy="323215"/>
          </a:xfrm>
        </p:grpSpPr>
        <p:sp>
          <p:nvSpPr>
            <p:cNvPr id="4" name="object 4"/>
            <p:cNvSpPr/>
            <p:nvPr/>
          </p:nvSpPr>
          <p:spPr>
            <a:xfrm>
              <a:off x="2260777" y="500040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79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260777" y="500040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79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08758" y="788045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08758" y="788045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025200" y="794224"/>
            <a:ext cx="19304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0" dirty="0">
                <a:latin typeface="Calibri"/>
                <a:cs typeface="Calibri"/>
              </a:rPr>
              <a:t>A</a:t>
            </a:r>
            <a:r>
              <a:rPr sz="825" spc="104" baseline="-10101" dirty="0">
                <a:latin typeface="Roboto"/>
                <a:cs typeface="Roboto"/>
              </a:rPr>
              <a:t>1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410574" y="785822"/>
            <a:ext cx="34925" cy="34925"/>
            <a:chOff x="3410574" y="785822"/>
            <a:chExt cx="34925" cy="34925"/>
          </a:xfrm>
        </p:grpSpPr>
        <p:sp>
          <p:nvSpPr>
            <p:cNvPr id="10" name="object 10"/>
            <p:cNvSpPr/>
            <p:nvPr/>
          </p:nvSpPr>
          <p:spPr>
            <a:xfrm>
              <a:off x="3412796" y="788045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412796" y="788045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329202" y="794224"/>
            <a:ext cx="19304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0" dirty="0">
                <a:latin typeface="Calibri"/>
                <a:cs typeface="Calibri"/>
              </a:rPr>
              <a:t>A</a:t>
            </a:r>
            <a:r>
              <a:rPr sz="825" spc="104" baseline="-10101" dirty="0">
                <a:latin typeface="Roboto"/>
                <a:cs typeface="Roboto"/>
              </a:rPr>
              <a:t>2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30527" y="1073827"/>
            <a:ext cx="34925" cy="34925"/>
            <a:chOff x="530527" y="1073827"/>
            <a:chExt cx="34925" cy="34925"/>
          </a:xfrm>
        </p:grpSpPr>
        <p:sp>
          <p:nvSpPr>
            <p:cNvPr id="14" name="object 14"/>
            <p:cNvSpPr/>
            <p:nvPr/>
          </p:nvSpPr>
          <p:spPr>
            <a:xfrm>
              <a:off x="532749" y="1076049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32749" y="1076049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448760" y="1082220"/>
            <a:ext cx="1936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85" dirty="0">
                <a:latin typeface="Calibri"/>
                <a:cs typeface="Calibri"/>
              </a:rPr>
              <a:t>B</a:t>
            </a:r>
            <a:r>
              <a:rPr sz="825" spc="127" baseline="-10101" dirty="0">
                <a:latin typeface="Roboto"/>
                <a:cs typeface="Roboto"/>
              </a:rPr>
              <a:t>1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682545" y="1073827"/>
            <a:ext cx="1187450" cy="34925"/>
            <a:chOff x="1682545" y="1073827"/>
            <a:chExt cx="1187450" cy="34925"/>
          </a:xfrm>
        </p:grpSpPr>
        <p:sp>
          <p:nvSpPr>
            <p:cNvPr id="18" name="object 18"/>
            <p:cNvSpPr/>
            <p:nvPr/>
          </p:nvSpPr>
          <p:spPr>
            <a:xfrm>
              <a:off x="1684768" y="1076049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684768" y="1076049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836786" y="1076049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836786" y="1076049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2752773" y="1082220"/>
            <a:ext cx="1936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85" dirty="0">
                <a:latin typeface="Calibri"/>
                <a:cs typeface="Calibri"/>
              </a:rPr>
              <a:t>B</a:t>
            </a:r>
            <a:r>
              <a:rPr sz="825" spc="127" baseline="-10101" dirty="0">
                <a:latin typeface="Roboto"/>
                <a:cs typeface="Roboto"/>
              </a:rPr>
              <a:t>1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3986583" y="1073827"/>
            <a:ext cx="34925" cy="34925"/>
            <a:chOff x="3986583" y="1073827"/>
            <a:chExt cx="34925" cy="34925"/>
          </a:xfrm>
        </p:grpSpPr>
        <p:sp>
          <p:nvSpPr>
            <p:cNvPr id="24" name="object 24"/>
            <p:cNvSpPr/>
            <p:nvPr/>
          </p:nvSpPr>
          <p:spPr>
            <a:xfrm>
              <a:off x="3988805" y="1076049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988805" y="1076049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3904779" y="1082220"/>
            <a:ext cx="1936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85" dirty="0">
                <a:latin typeface="Calibri"/>
                <a:cs typeface="Calibri"/>
              </a:rPr>
              <a:t>B</a:t>
            </a:r>
            <a:r>
              <a:rPr sz="825" spc="127" baseline="-10101" dirty="0">
                <a:latin typeface="Roboto"/>
                <a:cs typeface="Roboto"/>
              </a:rPr>
              <a:t>2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42522" y="1361831"/>
            <a:ext cx="34925" cy="34925"/>
            <a:chOff x="242522" y="1361831"/>
            <a:chExt cx="34925" cy="34925"/>
          </a:xfrm>
        </p:grpSpPr>
        <p:sp>
          <p:nvSpPr>
            <p:cNvPr id="28" name="object 28"/>
            <p:cNvSpPr/>
            <p:nvPr/>
          </p:nvSpPr>
          <p:spPr>
            <a:xfrm>
              <a:off x="244745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44745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162979" y="1370227"/>
            <a:ext cx="1892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5" dirty="0">
                <a:latin typeface="Calibri"/>
                <a:cs typeface="Calibri"/>
              </a:rPr>
              <a:t>C</a:t>
            </a:r>
            <a:r>
              <a:rPr sz="825" spc="112" baseline="-10101" dirty="0">
                <a:latin typeface="Roboto"/>
                <a:cs typeface="Roboto"/>
              </a:rPr>
              <a:t>1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818531" y="1361831"/>
            <a:ext cx="34925" cy="34925"/>
            <a:chOff x="818531" y="1361831"/>
            <a:chExt cx="34925" cy="34925"/>
          </a:xfrm>
        </p:grpSpPr>
        <p:sp>
          <p:nvSpPr>
            <p:cNvPr id="32" name="object 32"/>
            <p:cNvSpPr/>
            <p:nvPr/>
          </p:nvSpPr>
          <p:spPr>
            <a:xfrm>
              <a:off x="820754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20754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738982" y="1370227"/>
            <a:ext cx="1892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5" dirty="0">
                <a:latin typeface="Calibri"/>
                <a:cs typeface="Calibri"/>
              </a:rPr>
              <a:t>C</a:t>
            </a:r>
            <a:r>
              <a:rPr sz="825" spc="112" baseline="-10101" dirty="0">
                <a:latin typeface="Roboto"/>
                <a:cs typeface="Roboto"/>
              </a:rPr>
              <a:t>2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1394540" y="1361831"/>
            <a:ext cx="34925" cy="34925"/>
            <a:chOff x="1394540" y="1361831"/>
            <a:chExt cx="34925" cy="34925"/>
          </a:xfrm>
        </p:grpSpPr>
        <p:sp>
          <p:nvSpPr>
            <p:cNvPr id="36" name="object 36"/>
            <p:cNvSpPr/>
            <p:nvPr/>
          </p:nvSpPr>
          <p:spPr>
            <a:xfrm>
              <a:off x="1396763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396763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1314985" y="1370227"/>
            <a:ext cx="1892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5" dirty="0">
                <a:latin typeface="Calibri"/>
                <a:cs typeface="Calibri"/>
              </a:rPr>
              <a:t>C</a:t>
            </a:r>
            <a:r>
              <a:rPr sz="825" spc="112" baseline="-10101" dirty="0">
                <a:latin typeface="Roboto"/>
                <a:cs typeface="Roboto"/>
              </a:rPr>
              <a:t>1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1970550" y="1361831"/>
            <a:ext cx="34925" cy="34925"/>
            <a:chOff x="1970550" y="1361831"/>
            <a:chExt cx="34925" cy="34925"/>
          </a:xfrm>
        </p:grpSpPr>
        <p:sp>
          <p:nvSpPr>
            <p:cNvPr id="40" name="object 40"/>
            <p:cNvSpPr/>
            <p:nvPr/>
          </p:nvSpPr>
          <p:spPr>
            <a:xfrm>
              <a:off x="1972772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972772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1890988" y="1370227"/>
            <a:ext cx="1892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5" dirty="0">
                <a:latin typeface="Calibri"/>
                <a:cs typeface="Calibri"/>
              </a:rPr>
              <a:t>C</a:t>
            </a:r>
            <a:r>
              <a:rPr sz="825" spc="112" baseline="-10101" dirty="0">
                <a:latin typeface="Roboto"/>
                <a:cs typeface="Roboto"/>
              </a:rPr>
              <a:t>2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2546559" y="1361831"/>
            <a:ext cx="34925" cy="34925"/>
            <a:chOff x="2546559" y="1361831"/>
            <a:chExt cx="34925" cy="34925"/>
          </a:xfrm>
        </p:grpSpPr>
        <p:sp>
          <p:nvSpPr>
            <p:cNvPr id="44" name="object 44"/>
            <p:cNvSpPr/>
            <p:nvPr/>
          </p:nvSpPr>
          <p:spPr>
            <a:xfrm>
              <a:off x="2548781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548781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2466991" y="1370227"/>
            <a:ext cx="1892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5" dirty="0">
                <a:latin typeface="Calibri"/>
                <a:cs typeface="Calibri"/>
              </a:rPr>
              <a:t>C</a:t>
            </a:r>
            <a:r>
              <a:rPr sz="825" spc="112" baseline="-10101" dirty="0">
                <a:latin typeface="Roboto"/>
                <a:cs typeface="Roboto"/>
              </a:rPr>
              <a:t>1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3122568" y="1361831"/>
            <a:ext cx="34925" cy="34925"/>
            <a:chOff x="3122568" y="1361831"/>
            <a:chExt cx="34925" cy="34925"/>
          </a:xfrm>
        </p:grpSpPr>
        <p:sp>
          <p:nvSpPr>
            <p:cNvPr id="48" name="object 48"/>
            <p:cNvSpPr/>
            <p:nvPr/>
          </p:nvSpPr>
          <p:spPr>
            <a:xfrm>
              <a:off x="3124791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124791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3042994" y="1370227"/>
            <a:ext cx="1892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5" dirty="0">
                <a:latin typeface="Calibri"/>
                <a:cs typeface="Calibri"/>
              </a:rPr>
              <a:t>C</a:t>
            </a:r>
            <a:r>
              <a:rPr sz="825" spc="112" baseline="-10101" dirty="0">
                <a:latin typeface="Roboto"/>
                <a:cs typeface="Roboto"/>
              </a:rPr>
              <a:t>2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3698578" y="1361831"/>
            <a:ext cx="34925" cy="34925"/>
            <a:chOff x="3698578" y="1361831"/>
            <a:chExt cx="34925" cy="34925"/>
          </a:xfrm>
        </p:grpSpPr>
        <p:sp>
          <p:nvSpPr>
            <p:cNvPr id="52" name="object 52"/>
            <p:cNvSpPr/>
            <p:nvPr/>
          </p:nvSpPr>
          <p:spPr>
            <a:xfrm>
              <a:off x="3700801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700801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3618987" y="1370227"/>
            <a:ext cx="1892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5" dirty="0">
                <a:latin typeface="Calibri"/>
                <a:cs typeface="Calibri"/>
              </a:rPr>
              <a:t>C</a:t>
            </a:r>
            <a:r>
              <a:rPr sz="825" spc="112" baseline="-10101" dirty="0">
                <a:latin typeface="Roboto"/>
                <a:cs typeface="Roboto"/>
              </a:rPr>
              <a:t>1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4274588" y="1361831"/>
            <a:ext cx="34925" cy="34925"/>
            <a:chOff x="4274588" y="1361831"/>
            <a:chExt cx="34925" cy="34925"/>
          </a:xfrm>
        </p:grpSpPr>
        <p:sp>
          <p:nvSpPr>
            <p:cNvPr id="56" name="object 56"/>
            <p:cNvSpPr/>
            <p:nvPr/>
          </p:nvSpPr>
          <p:spPr>
            <a:xfrm>
              <a:off x="4276810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276810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4194990" y="1370227"/>
            <a:ext cx="1892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5" dirty="0">
                <a:latin typeface="Calibri"/>
                <a:cs typeface="Calibri"/>
              </a:rPr>
              <a:t>C</a:t>
            </a:r>
            <a:r>
              <a:rPr sz="825" spc="112" baseline="-10101" dirty="0">
                <a:latin typeface="Roboto"/>
                <a:cs typeface="Roboto"/>
              </a:rPr>
              <a:t>2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1121723" y="512997"/>
            <a:ext cx="1156970" cy="1048385"/>
            <a:chOff x="1121723" y="512997"/>
            <a:chExt cx="1156970" cy="1048385"/>
          </a:xfrm>
        </p:grpSpPr>
        <p:sp>
          <p:nvSpPr>
            <p:cNvPr id="60" name="object 60"/>
            <p:cNvSpPr/>
            <p:nvPr/>
          </p:nvSpPr>
          <p:spPr>
            <a:xfrm>
              <a:off x="1123946" y="515219"/>
              <a:ext cx="1152525" cy="288290"/>
            </a:xfrm>
            <a:custGeom>
              <a:avLst/>
              <a:gdLst/>
              <a:ahLst/>
              <a:cxnLst/>
              <a:rect l="l" t="t" r="r" b="b"/>
              <a:pathLst>
                <a:path w="1152525" h="288290">
                  <a:moveTo>
                    <a:pt x="1152016" y="0"/>
                  </a:moveTo>
                  <a:lnTo>
                    <a:pt x="0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281204" y="1292065"/>
              <a:ext cx="261620" cy="261620"/>
            </a:xfrm>
            <a:custGeom>
              <a:avLst/>
              <a:gdLst/>
              <a:ahLst/>
              <a:cxnLst/>
              <a:rect l="l" t="t" r="r" b="b"/>
              <a:pathLst>
                <a:path w="261619" h="261619">
                  <a:moveTo>
                    <a:pt x="261488" y="130749"/>
                  </a:moveTo>
                  <a:lnTo>
                    <a:pt x="251214" y="79857"/>
                  </a:lnTo>
                  <a:lnTo>
                    <a:pt x="223195" y="38296"/>
                  </a:lnTo>
                  <a:lnTo>
                    <a:pt x="181635" y="10275"/>
                  </a:lnTo>
                  <a:lnTo>
                    <a:pt x="130739" y="0"/>
                  </a:lnTo>
                  <a:lnTo>
                    <a:pt x="79848" y="10275"/>
                  </a:lnTo>
                  <a:lnTo>
                    <a:pt x="38291" y="38296"/>
                  </a:lnTo>
                  <a:lnTo>
                    <a:pt x="10273" y="79857"/>
                  </a:lnTo>
                  <a:lnTo>
                    <a:pt x="0" y="130749"/>
                  </a:lnTo>
                  <a:lnTo>
                    <a:pt x="10273" y="181641"/>
                  </a:lnTo>
                  <a:lnTo>
                    <a:pt x="38291" y="223202"/>
                  </a:lnTo>
                  <a:lnTo>
                    <a:pt x="79848" y="251223"/>
                  </a:lnTo>
                  <a:lnTo>
                    <a:pt x="130739" y="261499"/>
                  </a:lnTo>
                  <a:lnTo>
                    <a:pt x="181635" y="251223"/>
                  </a:lnTo>
                  <a:lnTo>
                    <a:pt x="223195" y="223202"/>
                  </a:lnTo>
                  <a:lnTo>
                    <a:pt x="251214" y="181641"/>
                  </a:lnTo>
                  <a:lnTo>
                    <a:pt x="261488" y="130749"/>
                  </a:lnTo>
                  <a:close/>
                </a:path>
              </a:pathLst>
            </a:custGeom>
            <a:ln w="1517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1639232" y="464998"/>
            <a:ext cx="121920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" b="1" i="1" spc="225" dirty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endParaRPr sz="1150">
              <a:latin typeface="Calibri"/>
              <a:cs typeface="Calibri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545708" y="512997"/>
            <a:ext cx="2884805" cy="581025"/>
            <a:chOff x="545708" y="512997"/>
            <a:chExt cx="2884805" cy="581025"/>
          </a:xfrm>
        </p:grpSpPr>
        <p:sp>
          <p:nvSpPr>
            <p:cNvPr id="64" name="object 64"/>
            <p:cNvSpPr/>
            <p:nvPr/>
          </p:nvSpPr>
          <p:spPr>
            <a:xfrm>
              <a:off x="2275962" y="515219"/>
              <a:ext cx="1152525" cy="288290"/>
            </a:xfrm>
            <a:custGeom>
              <a:avLst/>
              <a:gdLst/>
              <a:ahLst/>
              <a:cxnLst/>
              <a:rect l="l" t="t" r="r" b="b"/>
              <a:pathLst>
                <a:path w="1152525" h="288290">
                  <a:moveTo>
                    <a:pt x="0" y="0"/>
                  </a:moveTo>
                  <a:lnTo>
                    <a:pt x="1152016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47930" y="803224"/>
              <a:ext cx="1152525" cy="288290"/>
            </a:xfrm>
            <a:custGeom>
              <a:avLst/>
              <a:gdLst/>
              <a:ahLst/>
              <a:cxnLst/>
              <a:rect l="l" t="t" r="r" b="b"/>
              <a:pathLst>
                <a:path w="1152525" h="288290">
                  <a:moveTo>
                    <a:pt x="576013" y="0"/>
                  </a:moveTo>
                  <a:lnTo>
                    <a:pt x="0" y="288006"/>
                  </a:lnTo>
                </a:path>
                <a:path w="1152525" h="288290">
                  <a:moveTo>
                    <a:pt x="576013" y="0"/>
                  </a:moveTo>
                  <a:lnTo>
                    <a:pt x="1152026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/>
          <p:nvPr/>
        </p:nvSpPr>
        <p:spPr>
          <a:xfrm>
            <a:off x="1411150" y="753462"/>
            <a:ext cx="111760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" b="1" i="1" spc="135" dirty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endParaRPr sz="1150">
              <a:latin typeface="Calibri"/>
              <a:cs typeface="Calibri"/>
            </a:endParaRPr>
          </a:p>
        </p:txBody>
      </p:sp>
      <p:grpSp>
        <p:nvGrpSpPr>
          <p:cNvPr id="67" name="object 67"/>
          <p:cNvGrpSpPr/>
          <p:nvPr/>
        </p:nvGrpSpPr>
        <p:grpSpPr>
          <a:xfrm>
            <a:off x="257704" y="801001"/>
            <a:ext cx="3749040" cy="581025"/>
            <a:chOff x="257704" y="801001"/>
            <a:chExt cx="3749040" cy="581025"/>
          </a:xfrm>
        </p:grpSpPr>
        <p:sp>
          <p:nvSpPr>
            <p:cNvPr id="68" name="object 68"/>
            <p:cNvSpPr/>
            <p:nvPr/>
          </p:nvSpPr>
          <p:spPr>
            <a:xfrm>
              <a:off x="2851967" y="803224"/>
              <a:ext cx="1152525" cy="288290"/>
            </a:xfrm>
            <a:custGeom>
              <a:avLst/>
              <a:gdLst/>
              <a:ahLst/>
              <a:cxnLst/>
              <a:rect l="l" t="t" r="r" b="b"/>
              <a:pathLst>
                <a:path w="1152525" h="288290">
                  <a:moveTo>
                    <a:pt x="576013" y="0"/>
                  </a:moveTo>
                  <a:lnTo>
                    <a:pt x="0" y="288006"/>
                  </a:lnTo>
                </a:path>
                <a:path w="1152525" h="288290">
                  <a:moveTo>
                    <a:pt x="576013" y="0"/>
                  </a:moveTo>
                  <a:lnTo>
                    <a:pt x="1152026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59927" y="1091228"/>
              <a:ext cx="576580" cy="288290"/>
            </a:xfrm>
            <a:custGeom>
              <a:avLst/>
              <a:gdLst/>
              <a:ahLst/>
              <a:cxnLst/>
              <a:rect l="l" t="t" r="r" b="b"/>
              <a:pathLst>
                <a:path w="576580" h="288290">
                  <a:moveTo>
                    <a:pt x="288006" y="0"/>
                  </a:moveTo>
                  <a:lnTo>
                    <a:pt x="0" y="288006"/>
                  </a:lnTo>
                </a:path>
                <a:path w="576580" h="288290">
                  <a:moveTo>
                    <a:pt x="288006" y="0"/>
                  </a:moveTo>
                  <a:lnTo>
                    <a:pt x="576013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411946" y="1091228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90">
                  <a:moveTo>
                    <a:pt x="288006" y="0"/>
                  </a:moveTo>
                  <a:lnTo>
                    <a:pt x="0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/>
          <p:nvPr/>
        </p:nvSpPr>
        <p:spPr>
          <a:xfrm>
            <a:off x="1445531" y="1037689"/>
            <a:ext cx="348615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725" b="1" i="1" spc="262" baseline="-12077" dirty="0">
                <a:solidFill>
                  <a:srgbClr val="FF0000"/>
                </a:solidFill>
                <a:latin typeface="Calibri"/>
                <a:cs typeface="Calibri"/>
              </a:rPr>
              <a:t>z</a:t>
            </a:r>
            <a:r>
              <a:rPr sz="1725" b="1" i="1" spc="397" baseline="-12077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800" i="1" spc="85" dirty="0">
                <a:latin typeface="Calibri"/>
                <a:cs typeface="Calibri"/>
              </a:rPr>
              <a:t>B</a:t>
            </a:r>
            <a:r>
              <a:rPr sz="825" spc="127" baseline="-10101" dirty="0">
                <a:latin typeface="Roboto"/>
                <a:cs typeface="Roboto"/>
              </a:rPr>
              <a:t>2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1697931" y="1089206"/>
            <a:ext cx="2596515" cy="292100"/>
            <a:chOff x="1697931" y="1089206"/>
            <a:chExt cx="2596515" cy="292100"/>
          </a:xfrm>
        </p:grpSpPr>
        <p:sp>
          <p:nvSpPr>
            <p:cNvPr id="73" name="object 73"/>
            <p:cNvSpPr/>
            <p:nvPr/>
          </p:nvSpPr>
          <p:spPr>
            <a:xfrm>
              <a:off x="1699953" y="1091228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90">
                  <a:moveTo>
                    <a:pt x="0" y="0"/>
                  </a:moveTo>
                  <a:lnTo>
                    <a:pt x="288006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563965" y="1091228"/>
              <a:ext cx="576580" cy="288290"/>
            </a:xfrm>
            <a:custGeom>
              <a:avLst/>
              <a:gdLst/>
              <a:ahLst/>
              <a:cxnLst/>
              <a:rect l="l" t="t" r="r" b="b"/>
              <a:pathLst>
                <a:path w="576580" h="288290">
                  <a:moveTo>
                    <a:pt x="288006" y="0"/>
                  </a:moveTo>
                  <a:lnTo>
                    <a:pt x="0" y="288006"/>
                  </a:lnTo>
                </a:path>
                <a:path w="576580" h="288290">
                  <a:moveTo>
                    <a:pt x="288006" y="0"/>
                  </a:moveTo>
                  <a:lnTo>
                    <a:pt x="576013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715984" y="1091228"/>
              <a:ext cx="576580" cy="288290"/>
            </a:xfrm>
            <a:custGeom>
              <a:avLst/>
              <a:gdLst/>
              <a:ahLst/>
              <a:cxnLst/>
              <a:rect l="l" t="t" r="r" b="b"/>
              <a:pathLst>
                <a:path w="576579" h="288290">
                  <a:moveTo>
                    <a:pt x="288006" y="0"/>
                  </a:moveTo>
                  <a:lnTo>
                    <a:pt x="0" y="288006"/>
                  </a:lnTo>
                </a:path>
                <a:path w="576579" h="288290">
                  <a:moveTo>
                    <a:pt x="288006" y="0"/>
                  </a:moveTo>
                  <a:lnTo>
                    <a:pt x="576013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 txBox="1"/>
          <p:nvPr/>
        </p:nvSpPr>
        <p:spPr>
          <a:xfrm>
            <a:off x="87744" y="1774619"/>
            <a:ext cx="2369820" cy="10795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35"/>
              </a:spcBef>
            </a:pPr>
            <a:r>
              <a:rPr sz="1400" spc="-50" dirty="0">
                <a:latin typeface="Tahoma"/>
                <a:cs typeface="Tahoma"/>
              </a:rPr>
              <a:t>3.</a:t>
            </a:r>
            <a:r>
              <a:rPr sz="1400" spc="165" dirty="0">
                <a:latin typeface="Tahoma"/>
                <a:cs typeface="Tahoma"/>
              </a:rPr>
              <a:t> </a:t>
            </a:r>
            <a:r>
              <a:rPr sz="1400" spc="-15" dirty="0">
                <a:latin typeface="Tahoma"/>
                <a:cs typeface="Tahoma"/>
              </a:rPr>
              <a:t>The</a:t>
            </a:r>
            <a:r>
              <a:rPr sz="1400" spc="20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probability</a:t>
            </a:r>
            <a:r>
              <a:rPr sz="1400" spc="10" dirty="0">
                <a:latin typeface="Tahoma"/>
                <a:cs typeface="Tahoma"/>
              </a:rPr>
              <a:t> </a:t>
            </a:r>
            <a:r>
              <a:rPr sz="1400" i="1" spc="-95" dirty="0">
                <a:latin typeface="Arial"/>
                <a:cs typeface="Arial"/>
              </a:rPr>
              <a:t>z</a:t>
            </a:r>
            <a:r>
              <a:rPr sz="1400" i="1" spc="190" dirty="0">
                <a:latin typeface="Arial"/>
                <a:cs typeface="Arial"/>
              </a:rPr>
              <a:t> </a:t>
            </a:r>
            <a:r>
              <a:rPr sz="1400" spc="-70" dirty="0">
                <a:latin typeface="Tahoma"/>
                <a:cs typeface="Tahoma"/>
              </a:rPr>
              <a:t>represents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ahoma"/>
              <a:cs typeface="Tahoma"/>
            </a:endParaRPr>
          </a:p>
          <a:p>
            <a:pPr marL="334010" indent="-283845">
              <a:lnSpc>
                <a:spcPct val="100000"/>
              </a:lnSpc>
              <a:buFont typeface="Tahoma"/>
              <a:buAutoNum type="alphaLcParenBoth"/>
              <a:tabLst>
                <a:tab pos="334645" algn="l"/>
              </a:tabLst>
            </a:pP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(</a:t>
            </a:r>
            <a:r>
              <a:rPr sz="1400" i="1" spc="-120" dirty="0">
                <a:latin typeface="Arial"/>
                <a:cs typeface="Arial"/>
              </a:rPr>
              <a:t>C</a:t>
            </a:r>
            <a:r>
              <a:rPr sz="1500" spc="-7" baseline="-11111" dirty="0">
                <a:latin typeface="Tahoma"/>
                <a:cs typeface="Tahoma"/>
              </a:rPr>
              <a:t>1</a:t>
            </a:r>
            <a:r>
              <a:rPr sz="1400" spc="5" dirty="0">
                <a:latin typeface="Tahoma"/>
                <a:cs typeface="Tahoma"/>
              </a:rPr>
              <a:t>)</a:t>
            </a:r>
            <a:endParaRPr sz="1400">
              <a:latin typeface="Tahoma"/>
              <a:cs typeface="Tahoma"/>
            </a:endParaRPr>
          </a:p>
          <a:p>
            <a:pPr marL="340360" indent="-290195">
              <a:lnSpc>
                <a:spcPct val="100000"/>
              </a:lnSpc>
              <a:spcBef>
                <a:spcPts val="115"/>
              </a:spcBef>
              <a:buFont typeface="Tahoma"/>
              <a:buAutoNum type="alphaLcParenBoth"/>
              <a:tabLst>
                <a:tab pos="340995" algn="l"/>
              </a:tabLst>
            </a:pP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(</a:t>
            </a:r>
            <a:r>
              <a:rPr sz="1400" i="1" spc="-5" dirty="0">
                <a:latin typeface="Arial"/>
                <a:cs typeface="Arial"/>
              </a:rPr>
              <a:t>B</a:t>
            </a:r>
            <a:r>
              <a:rPr sz="1500" spc="-7" baseline="-11111" dirty="0">
                <a:latin typeface="Tahoma"/>
                <a:cs typeface="Tahoma"/>
              </a:rPr>
              <a:t>2</a:t>
            </a:r>
            <a:r>
              <a:rPr sz="1400" spc="-130" dirty="0">
                <a:latin typeface="Lucida Sans Unicode"/>
                <a:cs typeface="Lucida Sans Unicode"/>
              </a:rPr>
              <a:t>|</a:t>
            </a:r>
            <a:r>
              <a:rPr sz="1400" i="1" spc="-120" dirty="0">
                <a:latin typeface="Arial"/>
                <a:cs typeface="Arial"/>
              </a:rPr>
              <a:t>C</a:t>
            </a:r>
            <a:r>
              <a:rPr sz="1500" spc="-7" baseline="-11111" dirty="0">
                <a:latin typeface="Tahoma"/>
                <a:cs typeface="Tahoma"/>
              </a:rPr>
              <a:t>1</a:t>
            </a:r>
            <a:r>
              <a:rPr sz="1400" spc="5" dirty="0">
                <a:latin typeface="Tahoma"/>
                <a:cs typeface="Tahoma"/>
              </a:rPr>
              <a:t>)</a:t>
            </a:r>
            <a:endParaRPr sz="1400">
              <a:latin typeface="Tahoma"/>
              <a:cs typeface="Tahoma"/>
            </a:endParaRPr>
          </a:p>
          <a:p>
            <a:pPr marL="328295" indent="-278130">
              <a:lnSpc>
                <a:spcPct val="100000"/>
              </a:lnSpc>
              <a:spcBef>
                <a:spcPts val="110"/>
              </a:spcBef>
              <a:buFont typeface="Tahoma"/>
              <a:buAutoNum type="alphaLcParenBoth"/>
              <a:tabLst>
                <a:tab pos="328930" algn="l"/>
              </a:tabLst>
            </a:pP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(</a:t>
            </a:r>
            <a:r>
              <a:rPr sz="1400" i="1" spc="-120" dirty="0">
                <a:latin typeface="Arial"/>
                <a:cs typeface="Arial"/>
              </a:rPr>
              <a:t>C</a:t>
            </a:r>
            <a:r>
              <a:rPr sz="1500" spc="-7" baseline="-11111" dirty="0">
                <a:latin typeface="Tahoma"/>
                <a:cs typeface="Tahoma"/>
              </a:rPr>
              <a:t>1</a:t>
            </a:r>
            <a:r>
              <a:rPr sz="1400" spc="-130" dirty="0">
                <a:latin typeface="Lucida Sans Unicode"/>
                <a:cs typeface="Lucida Sans Unicode"/>
              </a:rPr>
              <a:t>|</a:t>
            </a:r>
            <a:r>
              <a:rPr sz="1400" i="1" spc="-5" dirty="0">
                <a:latin typeface="Arial"/>
                <a:cs typeface="Arial"/>
              </a:rPr>
              <a:t>B</a:t>
            </a:r>
            <a:r>
              <a:rPr sz="1500" spc="-7" baseline="-11111" dirty="0">
                <a:latin typeface="Tahoma"/>
                <a:cs typeface="Tahoma"/>
              </a:rPr>
              <a:t>2</a:t>
            </a:r>
            <a:r>
              <a:rPr sz="1400" spc="5" dirty="0">
                <a:latin typeface="Tahoma"/>
                <a:cs typeface="Tahoma"/>
              </a:rPr>
              <a:t>)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25885" y="2845532"/>
            <a:ext cx="1504950" cy="341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90"/>
              </a:lnSpc>
            </a:pPr>
            <a:r>
              <a:rPr sz="1400" spc="-15" dirty="0">
                <a:latin typeface="Tahoma"/>
                <a:cs typeface="Tahoma"/>
              </a:rPr>
              <a:t>(d)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(</a:t>
            </a:r>
            <a:r>
              <a:rPr sz="1400" i="1" spc="-120" dirty="0">
                <a:latin typeface="Arial"/>
                <a:cs typeface="Arial"/>
              </a:rPr>
              <a:t>C</a:t>
            </a:r>
            <a:r>
              <a:rPr sz="1500" spc="-7" baseline="-11111" dirty="0">
                <a:latin typeface="Tahoma"/>
                <a:cs typeface="Tahoma"/>
              </a:rPr>
              <a:t>1</a:t>
            </a:r>
            <a:r>
              <a:rPr sz="1400" spc="-130" dirty="0">
                <a:latin typeface="Lucida Sans Unicode"/>
                <a:cs typeface="Lucida Sans Unicode"/>
              </a:rPr>
              <a:t>|</a:t>
            </a:r>
            <a:r>
              <a:rPr sz="1400" i="1" spc="-5" dirty="0">
                <a:latin typeface="Arial"/>
                <a:cs typeface="Arial"/>
              </a:rPr>
              <a:t>B</a:t>
            </a:r>
            <a:r>
              <a:rPr sz="1500" spc="-75" baseline="-11111" dirty="0">
                <a:latin typeface="Tahoma"/>
                <a:cs typeface="Tahoma"/>
              </a:rPr>
              <a:t>2</a:t>
            </a:r>
            <a:r>
              <a:rPr sz="1500" baseline="-11111" dirty="0">
                <a:latin typeface="Tahoma"/>
                <a:cs typeface="Tahoma"/>
              </a:rPr>
              <a:t> </a:t>
            </a:r>
            <a:r>
              <a:rPr sz="1500" spc="-30" baseline="-11111" dirty="0">
                <a:latin typeface="Tahoma"/>
                <a:cs typeface="Tahoma"/>
              </a:rPr>
              <a:t> </a:t>
            </a:r>
            <a:r>
              <a:rPr sz="1400" spc="-160" dirty="0">
                <a:latin typeface="Lucida Sans Unicode"/>
                <a:cs typeface="Lucida Sans Unicode"/>
              </a:rPr>
              <a:t>∩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i="1" spc="-15" dirty="0">
                <a:latin typeface="Arial"/>
                <a:cs typeface="Arial"/>
              </a:rPr>
              <a:t>A</a:t>
            </a:r>
            <a:r>
              <a:rPr sz="1500" spc="-7" baseline="-11111" dirty="0">
                <a:latin typeface="Tahoma"/>
                <a:cs typeface="Tahoma"/>
              </a:rPr>
              <a:t>1</a:t>
            </a:r>
            <a:r>
              <a:rPr sz="1400" spc="-15" dirty="0">
                <a:latin typeface="Tahoma"/>
                <a:cs typeface="Tahoma"/>
              </a:rPr>
              <a:t>).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78" name="object 7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dirty="0"/>
              <a:t>January 1,</a:t>
            </a:r>
            <a:r>
              <a:rPr spc="-5" dirty="0"/>
              <a:t> </a:t>
            </a:r>
            <a:r>
              <a:rPr dirty="0"/>
              <a:t>2017     </a:t>
            </a:r>
            <a:r>
              <a:rPr spc="130" dirty="0"/>
              <a:t> </a:t>
            </a:r>
            <a:fld id="{81D60167-4931-47E6-BA6A-407CBD079E47}" type="slidenum">
              <a:rPr dirty="0"/>
              <a:t>11</a:t>
            </a:fld>
            <a:r>
              <a:rPr spc="-30" dirty="0"/>
              <a:t> </a:t>
            </a:r>
            <a:r>
              <a:rPr dirty="0"/>
              <a:t>/</a:t>
            </a:r>
            <a:r>
              <a:rPr spc="-35" dirty="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20231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35" dirty="0"/>
              <a:t>Concept</a:t>
            </a:r>
            <a:r>
              <a:rPr dirty="0"/>
              <a:t> </a:t>
            </a:r>
            <a:r>
              <a:rPr spc="-45" dirty="0"/>
              <a:t>Question:</a:t>
            </a:r>
            <a:r>
              <a:rPr spc="160" dirty="0"/>
              <a:t> </a:t>
            </a:r>
            <a:r>
              <a:rPr spc="-65" dirty="0"/>
              <a:t>Trees</a:t>
            </a:r>
            <a:r>
              <a:rPr spc="5" dirty="0"/>
              <a:t> </a:t>
            </a:r>
            <a:r>
              <a:rPr spc="-65" dirty="0"/>
              <a:t>4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106536" y="497817"/>
            <a:ext cx="1187450" cy="323215"/>
            <a:chOff x="1106536" y="497817"/>
            <a:chExt cx="1187450" cy="323215"/>
          </a:xfrm>
        </p:grpSpPr>
        <p:sp>
          <p:nvSpPr>
            <p:cNvPr id="4" name="object 4"/>
            <p:cNvSpPr/>
            <p:nvPr/>
          </p:nvSpPr>
          <p:spPr>
            <a:xfrm>
              <a:off x="2260777" y="500040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79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260777" y="500040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79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08758" y="788045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08758" y="788045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025200" y="794224"/>
            <a:ext cx="19304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0" dirty="0">
                <a:latin typeface="Calibri"/>
                <a:cs typeface="Calibri"/>
              </a:rPr>
              <a:t>A</a:t>
            </a:r>
            <a:r>
              <a:rPr sz="825" spc="104" baseline="-10101" dirty="0">
                <a:latin typeface="Roboto"/>
                <a:cs typeface="Roboto"/>
              </a:rPr>
              <a:t>1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410574" y="785822"/>
            <a:ext cx="34925" cy="34925"/>
            <a:chOff x="3410574" y="785822"/>
            <a:chExt cx="34925" cy="34925"/>
          </a:xfrm>
        </p:grpSpPr>
        <p:sp>
          <p:nvSpPr>
            <p:cNvPr id="10" name="object 10"/>
            <p:cNvSpPr/>
            <p:nvPr/>
          </p:nvSpPr>
          <p:spPr>
            <a:xfrm>
              <a:off x="3412796" y="788045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412796" y="788045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329202" y="794224"/>
            <a:ext cx="19304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0" dirty="0">
                <a:latin typeface="Calibri"/>
                <a:cs typeface="Calibri"/>
              </a:rPr>
              <a:t>A</a:t>
            </a:r>
            <a:r>
              <a:rPr sz="825" spc="104" baseline="-10101" dirty="0">
                <a:latin typeface="Roboto"/>
                <a:cs typeface="Roboto"/>
              </a:rPr>
              <a:t>2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30527" y="1073827"/>
            <a:ext cx="34925" cy="34925"/>
            <a:chOff x="530527" y="1073827"/>
            <a:chExt cx="34925" cy="34925"/>
          </a:xfrm>
        </p:grpSpPr>
        <p:sp>
          <p:nvSpPr>
            <p:cNvPr id="14" name="object 14"/>
            <p:cNvSpPr/>
            <p:nvPr/>
          </p:nvSpPr>
          <p:spPr>
            <a:xfrm>
              <a:off x="532749" y="1076049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32749" y="1076049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448760" y="1082220"/>
            <a:ext cx="1936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85" dirty="0">
                <a:latin typeface="Calibri"/>
                <a:cs typeface="Calibri"/>
              </a:rPr>
              <a:t>B</a:t>
            </a:r>
            <a:r>
              <a:rPr sz="825" spc="127" baseline="-10101" dirty="0">
                <a:latin typeface="Roboto"/>
                <a:cs typeface="Roboto"/>
              </a:rPr>
              <a:t>1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682545" y="1073827"/>
            <a:ext cx="1187450" cy="34925"/>
            <a:chOff x="1682545" y="1073827"/>
            <a:chExt cx="1187450" cy="34925"/>
          </a:xfrm>
        </p:grpSpPr>
        <p:sp>
          <p:nvSpPr>
            <p:cNvPr id="18" name="object 18"/>
            <p:cNvSpPr/>
            <p:nvPr/>
          </p:nvSpPr>
          <p:spPr>
            <a:xfrm>
              <a:off x="1684768" y="1076049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684768" y="1076049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836786" y="1076049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836786" y="1076049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2752773" y="1082220"/>
            <a:ext cx="1936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85" dirty="0">
                <a:latin typeface="Calibri"/>
                <a:cs typeface="Calibri"/>
              </a:rPr>
              <a:t>B</a:t>
            </a:r>
            <a:r>
              <a:rPr sz="825" spc="127" baseline="-10101" dirty="0">
                <a:latin typeface="Roboto"/>
                <a:cs typeface="Roboto"/>
              </a:rPr>
              <a:t>1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3986583" y="1073827"/>
            <a:ext cx="34925" cy="34925"/>
            <a:chOff x="3986583" y="1073827"/>
            <a:chExt cx="34925" cy="34925"/>
          </a:xfrm>
        </p:grpSpPr>
        <p:sp>
          <p:nvSpPr>
            <p:cNvPr id="24" name="object 24"/>
            <p:cNvSpPr/>
            <p:nvPr/>
          </p:nvSpPr>
          <p:spPr>
            <a:xfrm>
              <a:off x="3988805" y="1076049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988805" y="1076049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3904779" y="1082220"/>
            <a:ext cx="1936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85" dirty="0">
                <a:latin typeface="Calibri"/>
                <a:cs typeface="Calibri"/>
              </a:rPr>
              <a:t>B</a:t>
            </a:r>
            <a:r>
              <a:rPr sz="825" spc="127" baseline="-10101" dirty="0">
                <a:latin typeface="Roboto"/>
                <a:cs typeface="Roboto"/>
              </a:rPr>
              <a:t>2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42522" y="1361831"/>
            <a:ext cx="34925" cy="34925"/>
            <a:chOff x="242522" y="1361831"/>
            <a:chExt cx="34925" cy="34925"/>
          </a:xfrm>
        </p:grpSpPr>
        <p:sp>
          <p:nvSpPr>
            <p:cNvPr id="28" name="object 28"/>
            <p:cNvSpPr/>
            <p:nvPr/>
          </p:nvSpPr>
          <p:spPr>
            <a:xfrm>
              <a:off x="244745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44745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162979" y="1370227"/>
            <a:ext cx="1892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5" dirty="0">
                <a:latin typeface="Calibri"/>
                <a:cs typeface="Calibri"/>
              </a:rPr>
              <a:t>C</a:t>
            </a:r>
            <a:r>
              <a:rPr sz="825" spc="112" baseline="-10101" dirty="0">
                <a:latin typeface="Roboto"/>
                <a:cs typeface="Roboto"/>
              </a:rPr>
              <a:t>1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818531" y="1361831"/>
            <a:ext cx="34925" cy="34925"/>
            <a:chOff x="818531" y="1361831"/>
            <a:chExt cx="34925" cy="34925"/>
          </a:xfrm>
        </p:grpSpPr>
        <p:sp>
          <p:nvSpPr>
            <p:cNvPr id="32" name="object 32"/>
            <p:cNvSpPr/>
            <p:nvPr/>
          </p:nvSpPr>
          <p:spPr>
            <a:xfrm>
              <a:off x="820754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20754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738982" y="1370227"/>
            <a:ext cx="1892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5" dirty="0">
                <a:latin typeface="Calibri"/>
                <a:cs typeface="Calibri"/>
              </a:rPr>
              <a:t>C</a:t>
            </a:r>
            <a:r>
              <a:rPr sz="825" spc="112" baseline="-10101" dirty="0">
                <a:latin typeface="Roboto"/>
                <a:cs typeface="Roboto"/>
              </a:rPr>
              <a:t>2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1394540" y="1361831"/>
            <a:ext cx="34925" cy="34925"/>
            <a:chOff x="1394540" y="1361831"/>
            <a:chExt cx="34925" cy="34925"/>
          </a:xfrm>
        </p:grpSpPr>
        <p:sp>
          <p:nvSpPr>
            <p:cNvPr id="36" name="object 36"/>
            <p:cNvSpPr/>
            <p:nvPr/>
          </p:nvSpPr>
          <p:spPr>
            <a:xfrm>
              <a:off x="1396763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396763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1314985" y="1370227"/>
            <a:ext cx="1892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5" dirty="0">
                <a:latin typeface="Calibri"/>
                <a:cs typeface="Calibri"/>
              </a:rPr>
              <a:t>C</a:t>
            </a:r>
            <a:r>
              <a:rPr sz="825" spc="112" baseline="-10101" dirty="0">
                <a:latin typeface="Roboto"/>
                <a:cs typeface="Roboto"/>
              </a:rPr>
              <a:t>1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1970550" y="1361831"/>
            <a:ext cx="34925" cy="34925"/>
            <a:chOff x="1970550" y="1361831"/>
            <a:chExt cx="34925" cy="34925"/>
          </a:xfrm>
        </p:grpSpPr>
        <p:sp>
          <p:nvSpPr>
            <p:cNvPr id="40" name="object 40"/>
            <p:cNvSpPr/>
            <p:nvPr/>
          </p:nvSpPr>
          <p:spPr>
            <a:xfrm>
              <a:off x="1972772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972772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1890988" y="1370227"/>
            <a:ext cx="1892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5" dirty="0">
                <a:latin typeface="Calibri"/>
                <a:cs typeface="Calibri"/>
              </a:rPr>
              <a:t>C</a:t>
            </a:r>
            <a:r>
              <a:rPr sz="825" spc="112" baseline="-10101" dirty="0">
                <a:latin typeface="Roboto"/>
                <a:cs typeface="Roboto"/>
              </a:rPr>
              <a:t>2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2546559" y="1361831"/>
            <a:ext cx="34925" cy="34925"/>
            <a:chOff x="2546559" y="1361831"/>
            <a:chExt cx="34925" cy="34925"/>
          </a:xfrm>
        </p:grpSpPr>
        <p:sp>
          <p:nvSpPr>
            <p:cNvPr id="44" name="object 44"/>
            <p:cNvSpPr/>
            <p:nvPr/>
          </p:nvSpPr>
          <p:spPr>
            <a:xfrm>
              <a:off x="2548781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548781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2466991" y="1370227"/>
            <a:ext cx="1892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5" dirty="0">
                <a:latin typeface="Calibri"/>
                <a:cs typeface="Calibri"/>
              </a:rPr>
              <a:t>C</a:t>
            </a:r>
            <a:r>
              <a:rPr sz="825" spc="112" baseline="-10101" dirty="0">
                <a:latin typeface="Roboto"/>
                <a:cs typeface="Roboto"/>
              </a:rPr>
              <a:t>1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3122568" y="1361831"/>
            <a:ext cx="34925" cy="34925"/>
            <a:chOff x="3122568" y="1361831"/>
            <a:chExt cx="34925" cy="34925"/>
          </a:xfrm>
        </p:grpSpPr>
        <p:sp>
          <p:nvSpPr>
            <p:cNvPr id="48" name="object 48"/>
            <p:cNvSpPr/>
            <p:nvPr/>
          </p:nvSpPr>
          <p:spPr>
            <a:xfrm>
              <a:off x="3124791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124791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3042994" y="1370227"/>
            <a:ext cx="1892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5" dirty="0">
                <a:latin typeface="Calibri"/>
                <a:cs typeface="Calibri"/>
              </a:rPr>
              <a:t>C</a:t>
            </a:r>
            <a:r>
              <a:rPr sz="825" spc="112" baseline="-10101" dirty="0">
                <a:latin typeface="Roboto"/>
                <a:cs typeface="Roboto"/>
              </a:rPr>
              <a:t>2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3698578" y="1361831"/>
            <a:ext cx="34925" cy="34925"/>
            <a:chOff x="3698578" y="1361831"/>
            <a:chExt cx="34925" cy="34925"/>
          </a:xfrm>
        </p:grpSpPr>
        <p:sp>
          <p:nvSpPr>
            <p:cNvPr id="52" name="object 52"/>
            <p:cNvSpPr/>
            <p:nvPr/>
          </p:nvSpPr>
          <p:spPr>
            <a:xfrm>
              <a:off x="3700801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700801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3618987" y="1370227"/>
            <a:ext cx="1892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5" dirty="0">
                <a:latin typeface="Calibri"/>
                <a:cs typeface="Calibri"/>
              </a:rPr>
              <a:t>C</a:t>
            </a:r>
            <a:r>
              <a:rPr sz="825" spc="112" baseline="-10101" dirty="0">
                <a:latin typeface="Roboto"/>
                <a:cs typeface="Roboto"/>
              </a:rPr>
              <a:t>1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4274588" y="1361831"/>
            <a:ext cx="34925" cy="34925"/>
            <a:chOff x="4274588" y="1361831"/>
            <a:chExt cx="34925" cy="34925"/>
          </a:xfrm>
        </p:grpSpPr>
        <p:sp>
          <p:nvSpPr>
            <p:cNvPr id="56" name="object 56"/>
            <p:cNvSpPr/>
            <p:nvPr/>
          </p:nvSpPr>
          <p:spPr>
            <a:xfrm>
              <a:off x="4276810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276810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4194990" y="1370227"/>
            <a:ext cx="1892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5" dirty="0">
                <a:latin typeface="Calibri"/>
                <a:cs typeface="Calibri"/>
              </a:rPr>
              <a:t>C</a:t>
            </a:r>
            <a:r>
              <a:rPr sz="825" spc="112" baseline="-10101" dirty="0">
                <a:latin typeface="Roboto"/>
                <a:cs typeface="Roboto"/>
              </a:rPr>
              <a:t>2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1121723" y="512997"/>
            <a:ext cx="1156970" cy="1048385"/>
            <a:chOff x="1121723" y="512997"/>
            <a:chExt cx="1156970" cy="1048385"/>
          </a:xfrm>
        </p:grpSpPr>
        <p:sp>
          <p:nvSpPr>
            <p:cNvPr id="60" name="object 60"/>
            <p:cNvSpPr/>
            <p:nvPr/>
          </p:nvSpPr>
          <p:spPr>
            <a:xfrm>
              <a:off x="1123946" y="515219"/>
              <a:ext cx="1152525" cy="288290"/>
            </a:xfrm>
            <a:custGeom>
              <a:avLst/>
              <a:gdLst/>
              <a:ahLst/>
              <a:cxnLst/>
              <a:rect l="l" t="t" r="r" b="b"/>
              <a:pathLst>
                <a:path w="1152525" h="288290">
                  <a:moveTo>
                    <a:pt x="1152016" y="0"/>
                  </a:moveTo>
                  <a:lnTo>
                    <a:pt x="0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281204" y="1292065"/>
              <a:ext cx="261620" cy="261620"/>
            </a:xfrm>
            <a:custGeom>
              <a:avLst/>
              <a:gdLst/>
              <a:ahLst/>
              <a:cxnLst/>
              <a:rect l="l" t="t" r="r" b="b"/>
              <a:pathLst>
                <a:path w="261619" h="261619">
                  <a:moveTo>
                    <a:pt x="261488" y="130749"/>
                  </a:moveTo>
                  <a:lnTo>
                    <a:pt x="251214" y="79857"/>
                  </a:lnTo>
                  <a:lnTo>
                    <a:pt x="223195" y="38296"/>
                  </a:lnTo>
                  <a:lnTo>
                    <a:pt x="181635" y="10275"/>
                  </a:lnTo>
                  <a:lnTo>
                    <a:pt x="130739" y="0"/>
                  </a:lnTo>
                  <a:lnTo>
                    <a:pt x="79848" y="10275"/>
                  </a:lnTo>
                  <a:lnTo>
                    <a:pt x="38291" y="38296"/>
                  </a:lnTo>
                  <a:lnTo>
                    <a:pt x="10273" y="79857"/>
                  </a:lnTo>
                  <a:lnTo>
                    <a:pt x="0" y="130749"/>
                  </a:lnTo>
                  <a:lnTo>
                    <a:pt x="10273" y="181641"/>
                  </a:lnTo>
                  <a:lnTo>
                    <a:pt x="38291" y="223202"/>
                  </a:lnTo>
                  <a:lnTo>
                    <a:pt x="79848" y="251223"/>
                  </a:lnTo>
                  <a:lnTo>
                    <a:pt x="130739" y="261499"/>
                  </a:lnTo>
                  <a:lnTo>
                    <a:pt x="181635" y="251223"/>
                  </a:lnTo>
                  <a:lnTo>
                    <a:pt x="223195" y="223202"/>
                  </a:lnTo>
                  <a:lnTo>
                    <a:pt x="251214" y="181641"/>
                  </a:lnTo>
                  <a:lnTo>
                    <a:pt x="261488" y="130749"/>
                  </a:lnTo>
                  <a:close/>
                </a:path>
              </a:pathLst>
            </a:custGeom>
            <a:ln w="1517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1639232" y="464998"/>
            <a:ext cx="121920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" b="1" i="1" spc="225" dirty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endParaRPr sz="1150">
              <a:latin typeface="Calibri"/>
              <a:cs typeface="Calibri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545708" y="512997"/>
            <a:ext cx="2884805" cy="581025"/>
            <a:chOff x="545708" y="512997"/>
            <a:chExt cx="2884805" cy="581025"/>
          </a:xfrm>
        </p:grpSpPr>
        <p:sp>
          <p:nvSpPr>
            <p:cNvPr id="64" name="object 64"/>
            <p:cNvSpPr/>
            <p:nvPr/>
          </p:nvSpPr>
          <p:spPr>
            <a:xfrm>
              <a:off x="2275962" y="515219"/>
              <a:ext cx="1152525" cy="288290"/>
            </a:xfrm>
            <a:custGeom>
              <a:avLst/>
              <a:gdLst/>
              <a:ahLst/>
              <a:cxnLst/>
              <a:rect l="l" t="t" r="r" b="b"/>
              <a:pathLst>
                <a:path w="1152525" h="288290">
                  <a:moveTo>
                    <a:pt x="0" y="0"/>
                  </a:moveTo>
                  <a:lnTo>
                    <a:pt x="1152016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47930" y="803224"/>
              <a:ext cx="1152525" cy="288290"/>
            </a:xfrm>
            <a:custGeom>
              <a:avLst/>
              <a:gdLst/>
              <a:ahLst/>
              <a:cxnLst/>
              <a:rect l="l" t="t" r="r" b="b"/>
              <a:pathLst>
                <a:path w="1152525" h="288290">
                  <a:moveTo>
                    <a:pt x="576013" y="0"/>
                  </a:moveTo>
                  <a:lnTo>
                    <a:pt x="0" y="288006"/>
                  </a:lnTo>
                </a:path>
                <a:path w="1152525" h="288290">
                  <a:moveTo>
                    <a:pt x="576013" y="0"/>
                  </a:moveTo>
                  <a:lnTo>
                    <a:pt x="1152026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/>
          <p:nvPr/>
        </p:nvSpPr>
        <p:spPr>
          <a:xfrm>
            <a:off x="1411150" y="753462"/>
            <a:ext cx="111760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" b="1" i="1" spc="135" dirty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endParaRPr sz="1150">
              <a:latin typeface="Calibri"/>
              <a:cs typeface="Calibri"/>
            </a:endParaRPr>
          </a:p>
        </p:txBody>
      </p:sp>
      <p:grpSp>
        <p:nvGrpSpPr>
          <p:cNvPr id="67" name="object 67"/>
          <p:cNvGrpSpPr/>
          <p:nvPr/>
        </p:nvGrpSpPr>
        <p:grpSpPr>
          <a:xfrm>
            <a:off x="257704" y="801001"/>
            <a:ext cx="3749040" cy="581025"/>
            <a:chOff x="257704" y="801001"/>
            <a:chExt cx="3749040" cy="581025"/>
          </a:xfrm>
        </p:grpSpPr>
        <p:sp>
          <p:nvSpPr>
            <p:cNvPr id="68" name="object 68"/>
            <p:cNvSpPr/>
            <p:nvPr/>
          </p:nvSpPr>
          <p:spPr>
            <a:xfrm>
              <a:off x="2851967" y="803224"/>
              <a:ext cx="1152525" cy="288290"/>
            </a:xfrm>
            <a:custGeom>
              <a:avLst/>
              <a:gdLst/>
              <a:ahLst/>
              <a:cxnLst/>
              <a:rect l="l" t="t" r="r" b="b"/>
              <a:pathLst>
                <a:path w="1152525" h="288290">
                  <a:moveTo>
                    <a:pt x="576013" y="0"/>
                  </a:moveTo>
                  <a:lnTo>
                    <a:pt x="0" y="288006"/>
                  </a:lnTo>
                </a:path>
                <a:path w="1152525" h="288290">
                  <a:moveTo>
                    <a:pt x="576013" y="0"/>
                  </a:moveTo>
                  <a:lnTo>
                    <a:pt x="1152026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59927" y="1091228"/>
              <a:ext cx="576580" cy="288290"/>
            </a:xfrm>
            <a:custGeom>
              <a:avLst/>
              <a:gdLst/>
              <a:ahLst/>
              <a:cxnLst/>
              <a:rect l="l" t="t" r="r" b="b"/>
              <a:pathLst>
                <a:path w="576580" h="288290">
                  <a:moveTo>
                    <a:pt x="288006" y="0"/>
                  </a:moveTo>
                  <a:lnTo>
                    <a:pt x="0" y="288006"/>
                  </a:lnTo>
                </a:path>
                <a:path w="576580" h="288290">
                  <a:moveTo>
                    <a:pt x="288006" y="0"/>
                  </a:moveTo>
                  <a:lnTo>
                    <a:pt x="576013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411946" y="1091228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90">
                  <a:moveTo>
                    <a:pt x="288006" y="0"/>
                  </a:moveTo>
                  <a:lnTo>
                    <a:pt x="0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/>
          <p:nvPr/>
        </p:nvSpPr>
        <p:spPr>
          <a:xfrm>
            <a:off x="1445531" y="1037689"/>
            <a:ext cx="348615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725" b="1" i="1" spc="262" baseline="-12077" dirty="0">
                <a:solidFill>
                  <a:srgbClr val="FF0000"/>
                </a:solidFill>
                <a:latin typeface="Calibri"/>
                <a:cs typeface="Calibri"/>
              </a:rPr>
              <a:t>z</a:t>
            </a:r>
            <a:r>
              <a:rPr sz="1725" b="1" i="1" spc="397" baseline="-12077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800" i="1" spc="85" dirty="0">
                <a:latin typeface="Calibri"/>
                <a:cs typeface="Calibri"/>
              </a:rPr>
              <a:t>B</a:t>
            </a:r>
            <a:r>
              <a:rPr sz="825" spc="127" baseline="-10101" dirty="0">
                <a:latin typeface="Roboto"/>
                <a:cs typeface="Roboto"/>
              </a:rPr>
              <a:t>2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1697931" y="1089206"/>
            <a:ext cx="2596515" cy="292100"/>
            <a:chOff x="1697931" y="1089206"/>
            <a:chExt cx="2596515" cy="292100"/>
          </a:xfrm>
        </p:grpSpPr>
        <p:sp>
          <p:nvSpPr>
            <p:cNvPr id="73" name="object 73"/>
            <p:cNvSpPr/>
            <p:nvPr/>
          </p:nvSpPr>
          <p:spPr>
            <a:xfrm>
              <a:off x="1699953" y="1091228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90">
                  <a:moveTo>
                    <a:pt x="0" y="0"/>
                  </a:moveTo>
                  <a:lnTo>
                    <a:pt x="288006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563965" y="1091228"/>
              <a:ext cx="576580" cy="288290"/>
            </a:xfrm>
            <a:custGeom>
              <a:avLst/>
              <a:gdLst/>
              <a:ahLst/>
              <a:cxnLst/>
              <a:rect l="l" t="t" r="r" b="b"/>
              <a:pathLst>
                <a:path w="576580" h="288290">
                  <a:moveTo>
                    <a:pt x="288006" y="0"/>
                  </a:moveTo>
                  <a:lnTo>
                    <a:pt x="0" y="288006"/>
                  </a:lnTo>
                </a:path>
                <a:path w="576580" h="288290">
                  <a:moveTo>
                    <a:pt x="288006" y="0"/>
                  </a:moveTo>
                  <a:lnTo>
                    <a:pt x="576013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715984" y="1091228"/>
              <a:ext cx="576580" cy="288290"/>
            </a:xfrm>
            <a:custGeom>
              <a:avLst/>
              <a:gdLst/>
              <a:ahLst/>
              <a:cxnLst/>
              <a:rect l="l" t="t" r="r" b="b"/>
              <a:pathLst>
                <a:path w="576579" h="288290">
                  <a:moveTo>
                    <a:pt x="288006" y="0"/>
                  </a:moveTo>
                  <a:lnTo>
                    <a:pt x="0" y="288006"/>
                  </a:lnTo>
                </a:path>
                <a:path w="576579" h="288290">
                  <a:moveTo>
                    <a:pt x="288006" y="0"/>
                  </a:moveTo>
                  <a:lnTo>
                    <a:pt x="576013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 txBox="1"/>
          <p:nvPr/>
        </p:nvSpPr>
        <p:spPr>
          <a:xfrm>
            <a:off x="62344" y="1774619"/>
            <a:ext cx="3134995" cy="127444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35"/>
              </a:spcBef>
            </a:pPr>
            <a:r>
              <a:rPr sz="1400" spc="-50" dirty="0">
                <a:latin typeface="Tahoma"/>
                <a:cs typeface="Tahoma"/>
              </a:rPr>
              <a:t>4.</a:t>
            </a:r>
            <a:r>
              <a:rPr sz="1400" spc="180" dirty="0">
                <a:latin typeface="Tahoma"/>
                <a:cs typeface="Tahoma"/>
              </a:rPr>
              <a:t> </a:t>
            </a:r>
            <a:r>
              <a:rPr sz="1400" spc="-15" dirty="0">
                <a:latin typeface="Tahoma"/>
                <a:cs typeface="Tahoma"/>
              </a:rPr>
              <a:t>The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circled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65" dirty="0">
                <a:latin typeface="Tahoma"/>
                <a:cs typeface="Tahoma"/>
              </a:rPr>
              <a:t>node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70" dirty="0">
                <a:latin typeface="Tahoma"/>
                <a:cs typeface="Tahoma"/>
              </a:rPr>
              <a:t>represents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65" dirty="0">
                <a:latin typeface="Tahoma"/>
                <a:cs typeface="Tahoma"/>
              </a:rPr>
              <a:t>event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ahoma"/>
              <a:cs typeface="Tahoma"/>
            </a:endParaRPr>
          </a:p>
          <a:p>
            <a:pPr marL="359410" indent="-283845">
              <a:lnSpc>
                <a:spcPct val="100000"/>
              </a:lnSpc>
              <a:buFont typeface="Tahoma"/>
              <a:buAutoNum type="alphaLcParenBoth"/>
              <a:tabLst>
                <a:tab pos="360045" algn="l"/>
              </a:tabLst>
            </a:pPr>
            <a:r>
              <a:rPr sz="1400" i="1" spc="-85" dirty="0">
                <a:latin typeface="Arial"/>
                <a:cs typeface="Arial"/>
              </a:rPr>
              <a:t>C</a:t>
            </a:r>
            <a:r>
              <a:rPr sz="1500" spc="-127" baseline="-11111" dirty="0">
                <a:latin typeface="Tahoma"/>
                <a:cs typeface="Tahoma"/>
              </a:rPr>
              <a:t>1</a:t>
            </a:r>
            <a:endParaRPr sz="1500" baseline="-11111">
              <a:latin typeface="Tahoma"/>
              <a:cs typeface="Tahoma"/>
            </a:endParaRPr>
          </a:p>
          <a:p>
            <a:pPr marL="365760" indent="-290195">
              <a:lnSpc>
                <a:spcPct val="100000"/>
              </a:lnSpc>
              <a:spcBef>
                <a:spcPts val="115"/>
              </a:spcBef>
              <a:buFont typeface="Tahoma"/>
              <a:buAutoNum type="alphaLcParenBoth"/>
              <a:tabLst>
                <a:tab pos="366395" algn="l"/>
              </a:tabLst>
            </a:pPr>
            <a:r>
              <a:rPr sz="1400" i="1" spc="-30" dirty="0">
                <a:latin typeface="Arial"/>
                <a:cs typeface="Arial"/>
              </a:rPr>
              <a:t>B</a:t>
            </a:r>
            <a:r>
              <a:rPr sz="1500" spc="-44" baseline="-11111" dirty="0">
                <a:latin typeface="Tahoma"/>
                <a:cs typeface="Tahoma"/>
              </a:rPr>
              <a:t>2</a:t>
            </a:r>
            <a:r>
              <a:rPr sz="1500" spc="-22" baseline="-11111" dirty="0">
                <a:latin typeface="Tahoma"/>
                <a:cs typeface="Tahoma"/>
              </a:rPr>
              <a:t> </a:t>
            </a:r>
            <a:r>
              <a:rPr sz="1400" spc="-160" dirty="0">
                <a:latin typeface="Lucida Sans Unicode"/>
                <a:cs typeface="Lucida Sans Unicode"/>
              </a:rPr>
              <a:t>∩</a:t>
            </a:r>
            <a:r>
              <a:rPr sz="1400" spc="85" dirty="0">
                <a:latin typeface="Lucida Sans Unicode"/>
                <a:cs typeface="Lucida Sans Unicode"/>
              </a:rPr>
              <a:t> </a:t>
            </a:r>
            <a:r>
              <a:rPr sz="1400" i="1" spc="-85" dirty="0">
                <a:latin typeface="Arial"/>
                <a:cs typeface="Arial"/>
              </a:rPr>
              <a:t>C</a:t>
            </a:r>
            <a:r>
              <a:rPr sz="1500" spc="-127" baseline="-11111" dirty="0">
                <a:latin typeface="Tahoma"/>
                <a:cs typeface="Tahoma"/>
              </a:rPr>
              <a:t>1</a:t>
            </a:r>
            <a:endParaRPr sz="1500" baseline="-11111">
              <a:latin typeface="Tahoma"/>
              <a:cs typeface="Tahoma"/>
            </a:endParaRPr>
          </a:p>
          <a:p>
            <a:pPr marL="353060" indent="-277495">
              <a:lnSpc>
                <a:spcPts val="1605"/>
              </a:lnSpc>
              <a:spcBef>
                <a:spcPts val="110"/>
              </a:spcBef>
              <a:buFont typeface="Tahoma"/>
              <a:buAutoNum type="alphaLcParenBoth"/>
              <a:tabLst>
                <a:tab pos="353695" algn="l"/>
              </a:tabLst>
            </a:pPr>
            <a:r>
              <a:rPr sz="1400" i="1" spc="-30" dirty="0">
                <a:latin typeface="Arial"/>
                <a:cs typeface="Arial"/>
              </a:rPr>
              <a:t>A</a:t>
            </a:r>
            <a:r>
              <a:rPr sz="1500" spc="-44" baseline="-11111" dirty="0">
                <a:latin typeface="Tahoma"/>
                <a:cs typeface="Tahoma"/>
              </a:rPr>
              <a:t>1</a:t>
            </a:r>
            <a:r>
              <a:rPr sz="1500" baseline="-11111" dirty="0">
                <a:latin typeface="Tahoma"/>
                <a:cs typeface="Tahoma"/>
              </a:rPr>
              <a:t> </a:t>
            </a:r>
            <a:r>
              <a:rPr sz="1400" spc="-160" dirty="0">
                <a:latin typeface="Lucida Sans Unicode"/>
                <a:cs typeface="Lucida Sans Unicode"/>
              </a:rPr>
              <a:t>∩</a:t>
            </a:r>
            <a:r>
              <a:rPr sz="1400" spc="100" dirty="0">
                <a:latin typeface="Lucida Sans Unicode"/>
                <a:cs typeface="Lucida Sans Unicode"/>
              </a:rPr>
              <a:t> </a:t>
            </a:r>
            <a:r>
              <a:rPr sz="1400" i="1" spc="-30" dirty="0">
                <a:latin typeface="Arial"/>
                <a:cs typeface="Arial"/>
              </a:rPr>
              <a:t>B</a:t>
            </a:r>
            <a:r>
              <a:rPr sz="1500" spc="-44" baseline="-11111" dirty="0">
                <a:latin typeface="Tahoma"/>
                <a:cs typeface="Tahoma"/>
              </a:rPr>
              <a:t>2</a:t>
            </a:r>
            <a:r>
              <a:rPr sz="1500" spc="412" baseline="-11111" dirty="0">
                <a:latin typeface="Tahoma"/>
                <a:cs typeface="Tahoma"/>
              </a:rPr>
              <a:t> </a:t>
            </a:r>
            <a:r>
              <a:rPr sz="1400" spc="-160" dirty="0">
                <a:latin typeface="Lucida Sans Unicode"/>
                <a:cs typeface="Lucida Sans Unicode"/>
              </a:rPr>
              <a:t>∩</a:t>
            </a:r>
            <a:r>
              <a:rPr sz="1400" spc="100" dirty="0">
                <a:latin typeface="Lucida Sans Unicode"/>
                <a:cs typeface="Lucida Sans Unicode"/>
              </a:rPr>
              <a:t> </a:t>
            </a:r>
            <a:r>
              <a:rPr sz="1400" i="1" spc="-85" dirty="0">
                <a:latin typeface="Arial"/>
                <a:cs typeface="Arial"/>
              </a:rPr>
              <a:t>C</a:t>
            </a:r>
            <a:r>
              <a:rPr sz="1500" spc="-127" baseline="-11111" dirty="0">
                <a:latin typeface="Tahoma"/>
                <a:cs typeface="Tahoma"/>
              </a:rPr>
              <a:t>1</a:t>
            </a:r>
            <a:endParaRPr sz="1500" baseline="-11111">
              <a:latin typeface="Tahoma"/>
              <a:cs typeface="Tahoma"/>
            </a:endParaRPr>
          </a:p>
          <a:p>
            <a:pPr marL="76200">
              <a:lnSpc>
                <a:spcPts val="1605"/>
              </a:lnSpc>
            </a:pPr>
            <a:r>
              <a:rPr sz="1400" spc="-15" dirty="0">
                <a:latin typeface="Tahoma"/>
                <a:cs typeface="Tahoma"/>
              </a:rPr>
              <a:t>(d)</a:t>
            </a:r>
            <a:r>
              <a:rPr sz="1400" spc="10" dirty="0">
                <a:latin typeface="Tahoma"/>
                <a:cs typeface="Tahoma"/>
              </a:rPr>
              <a:t> </a:t>
            </a:r>
            <a:r>
              <a:rPr sz="1400" i="1" spc="-60" dirty="0">
                <a:latin typeface="Arial"/>
                <a:cs typeface="Arial"/>
              </a:rPr>
              <a:t>C</a:t>
            </a:r>
            <a:r>
              <a:rPr sz="1500" spc="-89" baseline="-11111" dirty="0">
                <a:latin typeface="Tahoma"/>
                <a:cs typeface="Tahoma"/>
              </a:rPr>
              <a:t>1</a:t>
            </a:r>
            <a:r>
              <a:rPr sz="1400" spc="-60" dirty="0">
                <a:latin typeface="Lucida Sans Unicode"/>
                <a:cs typeface="Lucida Sans Unicode"/>
              </a:rPr>
              <a:t>|</a:t>
            </a:r>
            <a:r>
              <a:rPr sz="1400" i="1" spc="-60" dirty="0">
                <a:latin typeface="Arial"/>
                <a:cs typeface="Arial"/>
              </a:rPr>
              <a:t>B</a:t>
            </a:r>
            <a:r>
              <a:rPr sz="1500" spc="-89" baseline="-11111" dirty="0">
                <a:latin typeface="Tahoma"/>
                <a:cs typeface="Tahoma"/>
              </a:rPr>
              <a:t>2</a:t>
            </a:r>
            <a:r>
              <a:rPr sz="1500" spc="37" baseline="-11111" dirty="0">
                <a:latin typeface="Tahoma"/>
                <a:cs typeface="Tahoma"/>
              </a:rPr>
              <a:t> </a:t>
            </a:r>
            <a:r>
              <a:rPr sz="1400" spc="-160" dirty="0">
                <a:latin typeface="Lucida Sans Unicode"/>
                <a:cs typeface="Lucida Sans Unicode"/>
              </a:rPr>
              <a:t>∩</a:t>
            </a:r>
            <a:r>
              <a:rPr sz="1400" spc="95" dirty="0">
                <a:latin typeface="Lucida Sans Unicode"/>
                <a:cs typeface="Lucida Sans Unicode"/>
              </a:rPr>
              <a:t> </a:t>
            </a:r>
            <a:r>
              <a:rPr sz="1400" i="1" spc="-20" dirty="0">
                <a:latin typeface="Arial"/>
                <a:cs typeface="Arial"/>
              </a:rPr>
              <a:t>A</a:t>
            </a:r>
            <a:r>
              <a:rPr sz="1500" spc="-30" baseline="-11111" dirty="0">
                <a:latin typeface="Tahoma"/>
                <a:cs typeface="Tahoma"/>
              </a:rPr>
              <a:t>1</a:t>
            </a:r>
            <a:r>
              <a:rPr sz="1400" spc="-20" dirty="0">
                <a:latin typeface="Tahoma"/>
                <a:cs typeface="Tahoma"/>
              </a:rPr>
              <a:t>.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77" name="object 7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dirty="0"/>
              <a:t>January 1,</a:t>
            </a:r>
            <a:r>
              <a:rPr spc="-5" dirty="0"/>
              <a:t> </a:t>
            </a:r>
            <a:r>
              <a:rPr dirty="0"/>
              <a:t>2017     </a:t>
            </a:r>
            <a:r>
              <a:rPr spc="130" dirty="0"/>
              <a:t> </a:t>
            </a:r>
            <a:fld id="{81D60167-4931-47E6-BA6A-407CBD079E47}" type="slidenum">
              <a:rPr dirty="0"/>
              <a:t>12</a:t>
            </a:fld>
            <a:r>
              <a:rPr spc="-30" dirty="0"/>
              <a:t> </a:t>
            </a:r>
            <a:r>
              <a:rPr dirty="0"/>
              <a:t>/</a:t>
            </a:r>
            <a:r>
              <a:rPr spc="-35" dirty="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283434"/>
            <a:ext cx="4608195" cy="1172845"/>
            <a:chOff x="0" y="2283434"/>
            <a:chExt cx="4608195" cy="117284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22705" y="2283434"/>
              <a:ext cx="2102992" cy="116926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5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4747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35976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8484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071952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ADAD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1089" y="480987"/>
            <a:ext cx="65265" cy="65265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1089" y="708736"/>
            <a:ext cx="65265" cy="65265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1089" y="936485"/>
            <a:ext cx="65265" cy="65265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1089" y="1391970"/>
            <a:ext cx="65265" cy="65265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95300" y="9807"/>
            <a:ext cx="4349115" cy="226504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400" spc="-5" dirty="0">
                <a:solidFill>
                  <a:srgbClr val="3333B2"/>
                </a:solidFill>
                <a:latin typeface="Tahoma"/>
                <a:cs typeface="Tahoma"/>
              </a:rPr>
              <a:t>Let’s</a:t>
            </a:r>
            <a:r>
              <a:rPr sz="1400" spc="25" dirty="0">
                <a:solidFill>
                  <a:srgbClr val="3333B2"/>
                </a:solidFill>
                <a:latin typeface="Tahoma"/>
                <a:cs typeface="Tahoma"/>
              </a:rPr>
              <a:t> </a:t>
            </a:r>
            <a:r>
              <a:rPr sz="1400" spc="-25" dirty="0">
                <a:solidFill>
                  <a:srgbClr val="3333B2"/>
                </a:solidFill>
                <a:latin typeface="Tahoma"/>
                <a:cs typeface="Tahoma"/>
              </a:rPr>
              <a:t>Make</a:t>
            </a:r>
            <a:r>
              <a:rPr sz="1400" spc="30" dirty="0">
                <a:solidFill>
                  <a:srgbClr val="3333B2"/>
                </a:solidFill>
                <a:latin typeface="Tahoma"/>
                <a:cs typeface="Tahoma"/>
              </a:rPr>
              <a:t> </a:t>
            </a:r>
            <a:r>
              <a:rPr sz="1400" spc="-65" dirty="0">
                <a:solidFill>
                  <a:srgbClr val="3333B2"/>
                </a:solidFill>
                <a:latin typeface="Tahoma"/>
                <a:cs typeface="Tahoma"/>
              </a:rPr>
              <a:t>a</a:t>
            </a:r>
            <a:r>
              <a:rPr sz="1400" spc="25" dirty="0">
                <a:solidFill>
                  <a:srgbClr val="3333B2"/>
                </a:solidFill>
                <a:latin typeface="Tahoma"/>
                <a:cs typeface="Tahoma"/>
              </a:rPr>
              <a:t> </a:t>
            </a:r>
            <a:r>
              <a:rPr sz="1400" spc="-30" dirty="0">
                <a:solidFill>
                  <a:srgbClr val="3333B2"/>
                </a:solidFill>
                <a:latin typeface="Tahoma"/>
                <a:cs typeface="Tahoma"/>
              </a:rPr>
              <a:t>Deal</a:t>
            </a:r>
            <a:r>
              <a:rPr sz="1400" spc="30" dirty="0">
                <a:solidFill>
                  <a:srgbClr val="3333B2"/>
                </a:solidFill>
                <a:latin typeface="Tahoma"/>
                <a:cs typeface="Tahoma"/>
              </a:rPr>
              <a:t> </a:t>
            </a:r>
            <a:r>
              <a:rPr sz="1400" spc="-30" dirty="0">
                <a:solidFill>
                  <a:srgbClr val="3333B2"/>
                </a:solidFill>
                <a:latin typeface="Tahoma"/>
                <a:cs typeface="Tahoma"/>
              </a:rPr>
              <a:t>with</a:t>
            </a:r>
            <a:r>
              <a:rPr sz="1400" spc="30" dirty="0">
                <a:solidFill>
                  <a:srgbClr val="3333B2"/>
                </a:solidFill>
                <a:latin typeface="Tahoma"/>
                <a:cs typeface="Tahoma"/>
              </a:rPr>
              <a:t> </a:t>
            </a:r>
            <a:r>
              <a:rPr sz="1400" spc="-10" dirty="0">
                <a:solidFill>
                  <a:srgbClr val="3333B2"/>
                </a:solidFill>
                <a:latin typeface="Tahoma"/>
                <a:cs typeface="Tahoma"/>
              </a:rPr>
              <a:t>Monty</a:t>
            </a:r>
            <a:r>
              <a:rPr sz="1400" spc="25" dirty="0">
                <a:solidFill>
                  <a:srgbClr val="3333B2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3333B2"/>
                </a:solidFill>
                <a:latin typeface="Tahoma"/>
                <a:cs typeface="Tahoma"/>
              </a:rPr>
              <a:t>Hall</a:t>
            </a:r>
            <a:endParaRPr sz="1400">
              <a:latin typeface="Tahoma"/>
              <a:cs typeface="Tahoma"/>
            </a:endParaRPr>
          </a:p>
          <a:p>
            <a:pPr marL="320040" marR="1228090">
              <a:lnSpc>
                <a:spcPct val="106700"/>
              </a:lnSpc>
              <a:spcBef>
                <a:spcPts val="425"/>
              </a:spcBef>
            </a:pPr>
            <a:r>
              <a:rPr sz="1400" spc="-45" dirty="0">
                <a:latin typeface="Tahoma"/>
                <a:cs typeface="Tahoma"/>
              </a:rPr>
              <a:t>One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door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65" dirty="0">
                <a:latin typeface="Tahoma"/>
                <a:cs typeface="Tahoma"/>
              </a:rPr>
              <a:t>hides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65" dirty="0">
                <a:latin typeface="Tahoma"/>
                <a:cs typeface="Tahoma"/>
              </a:rPr>
              <a:t>a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car,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65" dirty="0">
                <a:latin typeface="Tahoma"/>
                <a:cs typeface="Tahoma"/>
              </a:rPr>
              <a:t>two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5" dirty="0">
                <a:latin typeface="Tahoma"/>
                <a:cs typeface="Tahoma"/>
              </a:rPr>
              <a:t>hide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goats. </a:t>
            </a:r>
            <a:r>
              <a:rPr sz="1400" spc="-425" dirty="0">
                <a:latin typeface="Tahoma"/>
                <a:cs typeface="Tahoma"/>
              </a:rPr>
              <a:t> </a:t>
            </a:r>
            <a:r>
              <a:rPr sz="1400" spc="-15" dirty="0">
                <a:latin typeface="Tahoma"/>
                <a:cs typeface="Tahoma"/>
              </a:rPr>
              <a:t>The</a:t>
            </a:r>
            <a:r>
              <a:rPr sz="1400" spc="15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contestant</a:t>
            </a:r>
            <a:r>
              <a:rPr sz="1400" spc="20" dirty="0">
                <a:latin typeface="Tahoma"/>
                <a:cs typeface="Tahoma"/>
              </a:rPr>
              <a:t> </a:t>
            </a:r>
            <a:r>
              <a:rPr sz="1400" spc="-65" dirty="0">
                <a:latin typeface="Tahoma"/>
                <a:cs typeface="Tahoma"/>
              </a:rPr>
              <a:t>chooses</a:t>
            </a:r>
            <a:r>
              <a:rPr sz="1400" spc="15" dirty="0">
                <a:latin typeface="Tahoma"/>
                <a:cs typeface="Tahoma"/>
              </a:rPr>
              <a:t> </a:t>
            </a:r>
            <a:r>
              <a:rPr sz="1400" spc="-60" dirty="0">
                <a:latin typeface="Tahoma"/>
                <a:cs typeface="Tahoma"/>
              </a:rPr>
              <a:t>any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door.</a:t>
            </a:r>
            <a:endParaRPr sz="1400">
              <a:latin typeface="Tahoma"/>
              <a:cs typeface="Tahoma"/>
            </a:endParaRPr>
          </a:p>
          <a:p>
            <a:pPr marL="320040" marR="5080">
              <a:lnSpc>
                <a:spcPct val="106700"/>
              </a:lnSpc>
            </a:pPr>
            <a:r>
              <a:rPr sz="1400" spc="-10" dirty="0">
                <a:latin typeface="Tahoma"/>
                <a:cs typeface="Tahoma"/>
              </a:rPr>
              <a:t>Monty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75" dirty="0">
                <a:latin typeface="Tahoma"/>
                <a:cs typeface="Tahoma"/>
              </a:rPr>
              <a:t>always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70" dirty="0">
                <a:latin typeface="Tahoma"/>
                <a:cs typeface="Tahoma"/>
              </a:rPr>
              <a:t>opens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65" dirty="0">
                <a:latin typeface="Tahoma"/>
                <a:cs typeface="Tahoma"/>
              </a:rPr>
              <a:t>a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45" dirty="0">
                <a:latin typeface="Tahoma"/>
                <a:cs typeface="Tahoma"/>
              </a:rPr>
              <a:t>diﬀerent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5" dirty="0">
                <a:latin typeface="Tahoma"/>
                <a:cs typeface="Tahoma"/>
              </a:rPr>
              <a:t>door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25" dirty="0">
                <a:latin typeface="Tahoma"/>
                <a:cs typeface="Tahoma"/>
              </a:rPr>
              <a:t>with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65" dirty="0">
                <a:latin typeface="Tahoma"/>
                <a:cs typeface="Tahoma"/>
              </a:rPr>
              <a:t>a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goat.</a:t>
            </a:r>
            <a:r>
              <a:rPr sz="1400" spc="185" dirty="0">
                <a:latin typeface="Tahoma"/>
                <a:cs typeface="Tahoma"/>
              </a:rPr>
              <a:t> </a:t>
            </a:r>
            <a:r>
              <a:rPr sz="1400" spc="-25" dirty="0">
                <a:latin typeface="Tahoma"/>
                <a:cs typeface="Tahoma"/>
              </a:rPr>
              <a:t>(He </a:t>
            </a:r>
            <a:r>
              <a:rPr sz="1400" spc="-42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can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60" dirty="0">
                <a:latin typeface="Tahoma"/>
                <a:cs typeface="Tahoma"/>
              </a:rPr>
              <a:t>do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25" dirty="0">
                <a:latin typeface="Tahoma"/>
                <a:cs typeface="Tahoma"/>
              </a:rPr>
              <a:t>this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70" dirty="0">
                <a:latin typeface="Tahoma"/>
                <a:cs typeface="Tahoma"/>
              </a:rPr>
              <a:t>because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90" dirty="0">
                <a:latin typeface="Tahoma"/>
                <a:cs typeface="Tahoma"/>
              </a:rPr>
              <a:t>he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70" dirty="0">
                <a:latin typeface="Tahoma"/>
                <a:cs typeface="Tahoma"/>
              </a:rPr>
              <a:t>knows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80" dirty="0">
                <a:latin typeface="Tahoma"/>
                <a:cs typeface="Tahoma"/>
              </a:rPr>
              <a:t>where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5" dirty="0">
                <a:latin typeface="Tahoma"/>
                <a:cs typeface="Tahoma"/>
              </a:rPr>
              <a:t>car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30" dirty="0">
                <a:latin typeface="Tahoma"/>
                <a:cs typeface="Tahoma"/>
              </a:rPr>
              <a:t>is.)</a:t>
            </a:r>
            <a:endParaRPr sz="1400">
              <a:latin typeface="Tahoma"/>
              <a:cs typeface="Tahoma"/>
            </a:endParaRPr>
          </a:p>
          <a:p>
            <a:pPr marL="320040" marR="82550">
              <a:lnSpc>
                <a:spcPct val="106700"/>
              </a:lnSpc>
            </a:pPr>
            <a:r>
              <a:rPr sz="1400" spc="-15" dirty="0">
                <a:latin typeface="Tahoma"/>
                <a:cs typeface="Tahoma"/>
              </a:rPr>
              <a:t>The</a:t>
            </a:r>
            <a:r>
              <a:rPr sz="1400" spc="20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contestant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is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then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65" dirty="0">
                <a:latin typeface="Tahoma"/>
                <a:cs typeface="Tahoma"/>
              </a:rPr>
              <a:t>allowed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15" dirty="0">
                <a:latin typeface="Tahoma"/>
                <a:cs typeface="Tahoma"/>
              </a:rPr>
              <a:t>to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switch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60" dirty="0">
                <a:latin typeface="Tahoma"/>
                <a:cs typeface="Tahoma"/>
              </a:rPr>
              <a:t>doors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" dirty="0">
                <a:latin typeface="Tahoma"/>
                <a:cs typeface="Tahoma"/>
              </a:rPr>
              <a:t>if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90" dirty="0">
                <a:latin typeface="Tahoma"/>
                <a:cs typeface="Tahoma"/>
              </a:rPr>
              <a:t>she </a:t>
            </a:r>
            <a:r>
              <a:rPr sz="1400" spc="-425" dirty="0">
                <a:latin typeface="Tahoma"/>
                <a:cs typeface="Tahoma"/>
              </a:rPr>
              <a:t> </a:t>
            </a:r>
            <a:r>
              <a:rPr sz="1400" spc="-60" dirty="0">
                <a:latin typeface="Tahoma"/>
                <a:cs typeface="Tahoma"/>
              </a:rPr>
              <a:t>wants.</a:t>
            </a:r>
            <a:endParaRPr sz="1400">
              <a:latin typeface="Tahoma"/>
              <a:cs typeface="Tahoma"/>
            </a:endParaRPr>
          </a:p>
          <a:p>
            <a:pPr marL="43180">
              <a:lnSpc>
                <a:spcPct val="100000"/>
              </a:lnSpc>
              <a:spcBef>
                <a:spcPts val="365"/>
              </a:spcBef>
            </a:pPr>
            <a:r>
              <a:rPr sz="1400" spc="-10" dirty="0">
                <a:latin typeface="Tahoma"/>
                <a:cs typeface="Tahoma"/>
              </a:rPr>
              <a:t>What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is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45" dirty="0">
                <a:latin typeface="Tahoma"/>
                <a:cs typeface="Tahoma"/>
              </a:rPr>
              <a:t>best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45" dirty="0">
                <a:latin typeface="Tahoma"/>
                <a:cs typeface="Tahoma"/>
              </a:rPr>
              <a:t>strategy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for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winning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65" dirty="0">
                <a:latin typeface="Tahoma"/>
                <a:cs typeface="Tahoma"/>
              </a:rPr>
              <a:t>a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car?</a:t>
            </a:r>
            <a:endParaRPr sz="1400">
              <a:latin typeface="Tahoma"/>
              <a:cs typeface="Tahoma"/>
            </a:endParaRPr>
          </a:p>
          <a:p>
            <a:pPr marL="43180">
              <a:lnSpc>
                <a:spcPct val="100000"/>
              </a:lnSpc>
              <a:spcBef>
                <a:spcPts val="509"/>
              </a:spcBef>
              <a:tabLst>
                <a:tab pos="1061720" algn="l"/>
                <a:tab pos="2538730" algn="l"/>
              </a:tabLst>
            </a:pPr>
            <a:r>
              <a:rPr sz="1400" spc="-15" dirty="0">
                <a:latin typeface="Tahoma"/>
                <a:cs typeface="Tahoma"/>
              </a:rPr>
              <a:t>(a)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20" dirty="0">
                <a:latin typeface="Tahoma"/>
                <a:cs typeface="Tahoma"/>
              </a:rPr>
              <a:t>Switch	</a:t>
            </a:r>
            <a:r>
              <a:rPr sz="1400" spc="-15" dirty="0">
                <a:latin typeface="Tahoma"/>
                <a:cs typeface="Tahoma"/>
              </a:rPr>
              <a:t>(b)</a:t>
            </a:r>
            <a:r>
              <a:rPr sz="1400" spc="40" dirty="0">
                <a:latin typeface="Tahoma"/>
                <a:cs typeface="Tahoma"/>
              </a:rPr>
              <a:t> </a:t>
            </a:r>
            <a:r>
              <a:rPr sz="1400" spc="10" dirty="0">
                <a:latin typeface="Tahoma"/>
                <a:cs typeface="Tahoma"/>
              </a:rPr>
              <a:t>Don’t</a:t>
            </a:r>
            <a:r>
              <a:rPr sz="1400" spc="40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switch	</a:t>
            </a:r>
            <a:r>
              <a:rPr sz="1400" spc="-5" dirty="0">
                <a:latin typeface="Tahoma"/>
                <a:cs typeface="Tahoma"/>
              </a:rPr>
              <a:t>(c)</a:t>
            </a:r>
            <a:r>
              <a:rPr sz="1400" spc="15" dirty="0">
                <a:latin typeface="Tahoma"/>
                <a:cs typeface="Tahoma"/>
              </a:rPr>
              <a:t> </a:t>
            </a:r>
            <a:r>
              <a:rPr sz="1400" spc="-55" dirty="0">
                <a:latin typeface="Tahoma"/>
                <a:cs typeface="Tahoma"/>
              </a:rPr>
              <a:t>It</a:t>
            </a:r>
            <a:r>
              <a:rPr sz="1400" spc="15" dirty="0">
                <a:latin typeface="Tahoma"/>
                <a:cs typeface="Tahoma"/>
              </a:rPr>
              <a:t> </a:t>
            </a:r>
            <a:r>
              <a:rPr sz="1400" spc="-30" dirty="0">
                <a:latin typeface="Tahoma"/>
                <a:cs typeface="Tahoma"/>
              </a:rPr>
              <a:t>doesn’t</a:t>
            </a:r>
            <a:r>
              <a:rPr sz="1400" spc="15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matter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dirty="0"/>
              <a:t>January 1,</a:t>
            </a:r>
            <a:r>
              <a:rPr spc="-5" dirty="0"/>
              <a:t> </a:t>
            </a:r>
            <a:r>
              <a:rPr dirty="0"/>
              <a:t>2017     </a:t>
            </a:r>
            <a:r>
              <a:rPr spc="130" dirty="0"/>
              <a:t> </a:t>
            </a:r>
            <a:fld id="{81D60167-4931-47E6-BA6A-407CBD079E47}" type="slidenum">
              <a:rPr dirty="0"/>
              <a:t>13</a:t>
            </a:fld>
            <a:r>
              <a:rPr spc="-30" dirty="0"/>
              <a:t> </a:t>
            </a:r>
            <a:r>
              <a:rPr dirty="0"/>
              <a:t>/</a:t>
            </a:r>
            <a:r>
              <a:rPr spc="-35" dirty="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21024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30" dirty="0"/>
              <a:t>Board</a:t>
            </a:r>
            <a:r>
              <a:rPr spc="10" dirty="0"/>
              <a:t> </a:t>
            </a:r>
            <a:r>
              <a:rPr spc="-55" dirty="0"/>
              <a:t>question:</a:t>
            </a:r>
            <a:r>
              <a:rPr spc="165" dirty="0"/>
              <a:t> </a:t>
            </a:r>
            <a:r>
              <a:rPr spc="-10" dirty="0"/>
              <a:t>Monty</a:t>
            </a:r>
            <a:r>
              <a:rPr spc="15" dirty="0"/>
              <a:t> </a:t>
            </a:r>
            <a:r>
              <a:rPr spc="-5" dirty="0"/>
              <a:t>Hall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dirty="0"/>
              <a:t>January 1,</a:t>
            </a:r>
            <a:r>
              <a:rPr spc="-5" dirty="0"/>
              <a:t> </a:t>
            </a:r>
            <a:r>
              <a:rPr dirty="0"/>
              <a:t>2017     </a:t>
            </a:r>
            <a:r>
              <a:rPr spc="130" dirty="0"/>
              <a:t> </a:t>
            </a:r>
            <a:fld id="{81D60167-4931-47E6-BA6A-407CBD079E47}" type="slidenum">
              <a:rPr dirty="0"/>
              <a:t>14</a:t>
            </a:fld>
            <a:r>
              <a:rPr spc="-30" dirty="0"/>
              <a:t> </a:t>
            </a:r>
            <a:r>
              <a:rPr dirty="0"/>
              <a:t>/</a:t>
            </a:r>
            <a:r>
              <a:rPr spc="-35" dirty="0"/>
              <a:t> </a:t>
            </a:r>
            <a:r>
              <a:rPr dirty="0"/>
              <a:t>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09" y="1198867"/>
            <a:ext cx="4356735" cy="79629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6700"/>
              </a:lnSpc>
              <a:spcBef>
                <a:spcPts val="20"/>
              </a:spcBef>
            </a:pPr>
            <a:r>
              <a:rPr sz="1400" spc="-40" dirty="0">
                <a:latin typeface="Tahoma"/>
                <a:cs typeface="Tahoma"/>
              </a:rPr>
              <a:t>Organize</a:t>
            </a:r>
            <a:r>
              <a:rPr sz="1400" spc="1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</a:t>
            </a:r>
            <a:r>
              <a:rPr sz="1400" spc="10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Monty</a:t>
            </a:r>
            <a:r>
              <a:rPr sz="1400" spc="20" dirty="0">
                <a:latin typeface="Tahoma"/>
                <a:cs typeface="Tahoma"/>
              </a:rPr>
              <a:t> </a:t>
            </a:r>
            <a:r>
              <a:rPr sz="1400" spc="-5" dirty="0">
                <a:latin typeface="Tahoma"/>
                <a:cs typeface="Tahoma"/>
              </a:rPr>
              <a:t>Hall</a:t>
            </a:r>
            <a:r>
              <a:rPr sz="1400" spc="15" dirty="0">
                <a:latin typeface="Tahoma"/>
                <a:cs typeface="Tahoma"/>
              </a:rPr>
              <a:t> </a:t>
            </a:r>
            <a:r>
              <a:rPr sz="1400" spc="-60" dirty="0">
                <a:latin typeface="Tahoma"/>
                <a:cs typeface="Tahoma"/>
              </a:rPr>
              <a:t>problem</a:t>
            </a:r>
            <a:r>
              <a:rPr sz="1400" spc="10" dirty="0">
                <a:latin typeface="Tahoma"/>
                <a:cs typeface="Tahoma"/>
              </a:rPr>
              <a:t> </a:t>
            </a:r>
            <a:r>
              <a:rPr sz="1400" spc="-20" dirty="0">
                <a:latin typeface="Tahoma"/>
                <a:cs typeface="Tahoma"/>
              </a:rPr>
              <a:t>into</a:t>
            </a:r>
            <a:r>
              <a:rPr sz="1400" spc="20" dirty="0">
                <a:latin typeface="Tahoma"/>
                <a:cs typeface="Tahoma"/>
              </a:rPr>
              <a:t> </a:t>
            </a:r>
            <a:r>
              <a:rPr sz="1400" spc="-65" dirty="0">
                <a:latin typeface="Tahoma"/>
                <a:cs typeface="Tahoma"/>
              </a:rPr>
              <a:t>a</a:t>
            </a:r>
            <a:r>
              <a:rPr sz="1400" spc="15" dirty="0">
                <a:latin typeface="Tahoma"/>
                <a:cs typeface="Tahoma"/>
              </a:rPr>
              <a:t> </a:t>
            </a:r>
            <a:r>
              <a:rPr sz="1400" spc="-55" dirty="0">
                <a:latin typeface="Tahoma"/>
                <a:cs typeface="Tahoma"/>
              </a:rPr>
              <a:t>tree</a:t>
            </a:r>
            <a:r>
              <a:rPr sz="1400" spc="10" dirty="0">
                <a:latin typeface="Tahoma"/>
                <a:cs typeface="Tahoma"/>
              </a:rPr>
              <a:t> </a:t>
            </a:r>
            <a:r>
              <a:rPr sz="1400" spc="-60" dirty="0">
                <a:latin typeface="Tahoma"/>
                <a:cs typeface="Tahoma"/>
              </a:rPr>
              <a:t>and</a:t>
            </a:r>
            <a:r>
              <a:rPr sz="1400" spc="1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compute </a:t>
            </a:r>
            <a:r>
              <a:rPr sz="1400" spc="-42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probability</a:t>
            </a:r>
            <a:r>
              <a:rPr sz="1400" spc="20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of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winning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" dirty="0">
                <a:latin typeface="Tahoma"/>
                <a:cs typeface="Tahoma"/>
              </a:rPr>
              <a:t>if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75" dirty="0">
                <a:latin typeface="Tahoma"/>
                <a:cs typeface="Tahoma"/>
              </a:rPr>
              <a:t>you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75" dirty="0">
                <a:latin typeface="Tahoma"/>
                <a:cs typeface="Tahoma"/>
              </a:rPr>
              <a:t>always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switch.</a:t>
            </a:r>
            <a:endParaRPr sz="1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1400" spc="5" dirty="0">
                <a:latin typeface="Tahoma"/>
                <a:cs typeface="Tahoma"/>
              </a:rPr>
              <a:t>Hint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20" dirty="0">
                <a:latin typeface="Tahoma"/>
                <a:cs typeface="Tahoma"/>
              </a:rPr>
              <a:t>ﬁrst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65" dirty="0">
                <a:latin typeface="Tahoma"/>
                <a:cs typeface="Tahoma"/>
              </a:rPr>
              <a:t>break</a:t>
            </a:r>
            <a:r>
              <a:rPr sz="1400" spc="2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80" dirty="0">
                <a:latin typeface="Tahoma"/>
                <a:cs typeface="Tahoma"/>
              </a:rPr>
              <a:t>game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20" dirty="0">
                <a:latin typeface="Tahoma"/>
                <a:cs typeface="Tahoma"/>
              </a:rPr>
              <a:t>into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65" dirty="0">
                <a:latin typeface="Tahoma"/>
                <a:cs typeface="Tahoma"/>
              </a:rPr>
              <a:t>a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80" dirty="0">
                <a:latin typeface="Tahoma"/>
                <a:cs typeface="Tahoma"/>
              </a:rPr>
              <a:t>sequence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of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actions.</a:t>
            </a:r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346348"/>
            <a:ext cx="4608195" cy="109855"/>
            <a:chOff x="0" y="3346348"/>
            <a:chExt cx="4608195" cy="109855"/>
          </a:xfrm>
        </p:grpSpPr>
        <p:sp>
          <p:nvSpPr>
            <p:cNvPr id="3" name="object 3"/>
            <p:cNvSpPr/>
            <p:nvPr/>
          </p:nvSpPr>
          <p:spPr>
            <a:xfrm>
              <a:off x="0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5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4747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535976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8484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71952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ADAD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5300" y="72527"/>
            <a:ext cx="4285615" cy="10560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80" dirty="0">
                <a:solidFill>
                  <a:srgbClr val="3333B2"/>
                </a:solidFill>
                <a:latin typeface="Tahoma"/>
                <a:cs typeface="Tahoma"/>
              </a:rPr>
              <a:t>Independence</a:t>
            </a:r>
            <a:endParaRPr sz="1400">
              <a:latin typeface="Tahoma"/>
              <a:cs typeface="Tahoma"/>
            </a:endParaRPr>
          </a:p>
          <a:p>
            <a:pPr marL="43180" marR="5080">
              <a:lnSpc>
                <a:spcPct val="106700"/>
              </a:lnSpc>
              <a:spcBef>
                <a:spcPts val="1010"/>
              </a:spcBef>
            </a:pPr>
            <a:r>
              <a:rPr sz="1400" spc="-40" dirty="0">
                <a:latin typeface="Tahoma"/>
                <a:cs typeface="Tahoma"/>
              </a:rPr>
              <a:t>Events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i="1" spc="-10" dirty="0">
                <a:latin typeface="Arial"/>
                <a:cs typeface="Arial"/>
              </a:rPr>
              <a:t>A</a:t>
            </a:r>
            <a:r>
              <a:rPr sz="1400" i="1" spc="75" dirty="0">
                <a:latin typeface="Arial"/>
                <a:cs typeface="Arial"/>
              </a:rPr>
              <a:t> </a:t>
            </a:r>
            <a:r>
              <a:rPr sz="1400" spc="-60" dirty="0">
                <a:latin typeface="Tahoma"/>
                <a:cs typeface="Tahoma"/>
              </a:rPr>
              <a:t>and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i="1" spc="-5" dirty="0">
                <a:latin typeface="Arial"/>
                <a:cs typeface="Arial"/>
              </a:rPr>
              <a:t>B</a:t>
            </a:r>
            <a:r>
              <a:rPr sz="1400" i="1" spc="200" dirty="0">
                <a:latin typeface="Arial"/>
                <a:cs typeface="Arial"/>
              </a:rPr>
              <a:t> </a:t>
            </a:r>
            <a:r>
              <a:rPr sz="1400" spc="-85" dirty="0">
                <a:latin typeface="Tahoma"/>
                <a:cs typeface="Tahoma"/>
              </a:rPr>
              <a:t>are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5" dirty="0">
                <a:latin typeface="Tahoma"/>
                <a:cs typeface="Tahoma"/>
              </a:rPr>
              <a:t>independent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" dirty="0">
                <a:latin typeface="Tahoma"/>
                <a:cs typeface="Tahoma"/>
              </a:rPr>
              <a:t>if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probability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15" dirty="0">
                <a:latin typeface="Tahoma"/>
                <a:cs typeface="Tahoma"/>
              </a:rPr>
              <a:t>that 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spc="-80" dirty="0">
                <a:latin typeface="Tahoma"/>
                <a:cs typeface="Tahoma"/>
              </a:rPr>
              <a:t>one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45" dirty="0">
                <a:latin typeface="Tahoma"/>
                <a:cs typeface="Tahoma"/>
              </a:rPr>
              <a:t>occurred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is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30" dirty="0">
                <a:latin typeface="Tahoma"/>
                <a:cs typeface="Tahoma"/>
              </a:rPr>
              <a:t>not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5" dirty="0">
                <a:latin typeface="Tahoma"/>
                <a:cs typeface="Tahoma"/>
              </a:rPr>
              <a:t>aﬀected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75" dirty="0">
                <a:latin typeface="Tahoma"/>
                <a:cs typeface="Tahoma"/>
              </a:rPr>
              <a:t>by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70" dirty="0">
                <a:latin typeface="Tahoma"/>
                <a:cs typeface="Tahoma"/>
              </a:rPr>
              <a:t>knowledge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spc="-15" dirty="0">
                <a:latin typeface="Tahoma"/>
                <a:cs typeface="Tahoma"/>
              </a:rPr>
              <a:t>that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45" dirty="0">
                <a:latin typeface="Tahoma"/>
                <a:cs typeface="Tahoma"/>
              </a:rPr>
              <a:t>other </a:t>
            </a:r>
            <a:r>
              <a:rPr sz="1400" spc="-425" dirty="0">
                <a:latin typeface="Tahoma"/>
                <a:cs typeface="Tahoma"/>
              </a:rPr>
              <a:t> </a:t>
            </a:r>
            <a:r>
              <a:rPr sz="1400" spc="-45" dirty="0">
                <a:latin typeface="Tahoma"/>
                <a:cs typeface="Tahoma"/>
              </a:rPr>
              <a:t>occurred.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dirty="0"/>
              <a:t>January 1,</a:t>
            </a:r>
            <a:r>
              <a:rPr spc="-5" dirty="0"/>
              <a:t> </a:t>
            </a:r>
            <a:r>
              <a:rPr dirty="0"/>
              <a:t>2017     </a:t>
            </a:r>
            <a:r>
              <a:rPr spc="130" dirty="0"/>
              <a:t> </a:t>
            </a:r>
            <a:fld id="{81D60167-4931-47E6-BA6A-407CBD079E47}" type="slidenum">
              <a:rPr dirty="0"/>
              <a:t>15</a:t>
            </a:fld>
            <a:r>
              <a:rPr spc="-30" dirty="0"/>
              <a:t> </a:t>
            </a:r>
            <a:r>
              <a:rPr dirty="0"/>
              <a:t>/</a:t>
            </a:r>
            <a:r>
              <a:rPr spc="-35" dirty="0"/>
              <a:t> </a:t>
            </a:r>
            <a:r>
              <a:rPr dirty="0"/>
              <a:t>23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5909" y="1507691"/>
            <a:ext cx="2631440" cy="96202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24130">
              <a:lnSpc>
                <a:spcPct val="100000"/>
              </a:lnSpc>
              <a:spcBef>
                <a:spcPts val="505"/>
              </a:spcBef>
            </a:pPr>
            <a:r>
              <a:rPr sz="1400" spc="-85" dirty="0">
                <a:latin typeface="Tahoma"/>
                <a:cs typeface="Tahoma"/>
              </a:rPr>
              <a:t>Inde</a:t>
            </a:r>
            <a:r>
              <a:rPr sz="1400" spc="-60" dirty="0">
                <a:latin typeface="Tahoma"/>
                <a:cs typeface="Tahoma"/>
              </a:rPr>
              <a:t>p</a:t>
            </a:r>
            <a:r>
              <a:rPr sz="1400" spc="-80" dirty="0">
                <a:latin typeface="Tahoma"/>
                <a:cs typeface="Tahoma"/>
              </a:rPr>
              <a:t>endence</a:t>
            </a:r>
            <a:r>
              <a:rPr sz="1400" dirty="0">
                <a:latin typeface="Tahoma"/>
                <a:cs typeface="Tahoma"/>
              </a:rPr>
              <a:t> </a:t>
            </a:r>
            <a:r>
              <a:rPr sz="1400" spc="-80" dirty="0">
                <a:latin typeface="Tahoma"/>
                <a:cs typeface="Tahoma"/>
              </a:rPr>
              <a:t> </a:t>
            </a:r>
            <a:r>
              <a:rPr sz="1400" spc="-254" dirty="0">
                <a:latin typeface="Lucida Sans Unicode"/>
                <a:cs typeface="Lucida Sans Unicode"/>
              </a:rPr>
              <a:t>⇔</a:t>
            </a:r>
            <a:r>
              <a:rPr sz="1400" dirty="0">
                <a:latin typeface="Lucida Sans Unicode"/>
                <a:cs typeface="Lucida Sans Unicode"/>
              </a:rPr>
              <a:t> </a:t>
            </a:r>
            <a:r>
              <a:rPr sz="1400" spc="-90" dirty="0">
                <a:latin typeface="Lucida Sans Unicode"/>
                <a:cs typeface="Lucida Sans Unicode"/>
              </a:rPr>
              <a:t> </a:t>
            </a: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(</a:t>
            </a:r>
            <a:r>
              <a:rPr sz="1400" i="1" spc="-10" dirty="0">
                <a:latin typeface="Arial"/>
                <a:cs typeface="Arial"/>
              </a:rPr>
              <a:t>A</a:t>
            </a:r>
            <a:r>
              <a:rPr sz="1400" spc="-130" dirty="0">
                <a:latin typeface="Lucida Sans Unicode"/>
                <a:cs typeface="Lucida Sans Unicode"/>
              </a:rPr>
              <a:t>|</a:t>
            </a:r>
            <a:r>
              <a:rPr sz="1400" i="1" spc="-5" dirty="0">
                <a:latin typeface="Arial"/>
                <a:cs typeface="Arial"/>
              </a:rPr>
              <a:t>B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)</a:t>
            </a:r>
            <a:r>
              <a:rPr sz="1400" spc="-40" dirty="0">
                <a:latin typeface="Tahoma"/>
                <a:cs typeface="Tahoma"/>
              </a:rPr>
              <a:t> </a:t>
            </a:r>
            <a:r>
              <a:rPr sz="1400" spc="70" dirty="0">
                <a:latin typeface="Tahoma"/>
                <a:cs typeface="Tahoma"/>
              </a:rPr>
              <a:t>=</a:t>
            </a:r>
            <a:r>
              <a:rPr sz="1400" spc="-40" dirty="0">
                <a:latin typeface="Tahoma"/>
                <a:cs typeface="Tahoma"/>
              </a:rPr>
              <a:t> </a:t>
            </a: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(</a:t>
            </a:r>
            <a:r>
              <a:rPr sz="1400" i="1" spc="-10" dirty="0">
                <a:latin typeface="Arial"/>
                <a:cs typeface="Arial"/>
              </a:rPr>
              <a:t>A</a:t>
            </a:r>
            <a:r>
              <a:rPr sz="1400" spc="5" dirty="0">
                <a:latin typeface="Tahoma"/>
                <a:cs typeface="Tahoma"/>
              </a:rPr>
              <a:t>)</a:t>
            </a:r>
            <a:endParaRPr sz="1400">
              <a:latin typeface="Tahoma"/>
              <a:cs typeface="Tahoma"/>
            </a:endParaRPr>
          </a:p>
          <a:p>
            <a:pPr marL="1124585">
              <a:lnSpc>
                <a:spcPct val="100000"/>
              </a:lnSpc>
              <a:spcBef>
                <a:spcPts val="409"/>
              </a:spcBef>
            </a:pPr>
            <a:r>
              <a:rPr sz="1400" spc="-254" dirty="0">
                <a:latin typeface="Lucida Sans Unicode"/>
                <a:cs typeface="Lucida Sans Unicode"/>
              </a:rPr>
              <a:t>⇔ </a:t>
            </a:r>
            <a:r>
              <a:rPr sz="1400" spc="-90" dirty="0">
                <a:latin typeface="Lucida Sans Unicode"/>
                <a:cs typeface="Lucida Sans Unicode"/>
              </a:rPr>
              <a:t> </a:t>
            </a: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(</a:t>
            </a:r>
            <a:r>
              <a:rPr sz="1400" i="1" spc="-5" dirty="0">
                <a:latin typeface="Arial"/>
                <a:cs typeface="Arial"/>
              </a:rPr>
              <a:t>B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-130" dirty="0">
                <a:latin typeface="Lucida Sans Unicode"/>
                <a:cs typeface="Lucida Sans Unicode"/>
              </a:rPr>
              <a:t>|</a:t>
            </a:r>
            <a:r>
              <a:rPr sz="1400" i="1" spc="-10" dirty="0">
                <a:latin typeface="Arial"/>
                <a:cs typeface="Arial"/>
              </a:rPr>
              <a:t>A</a:t>
            </a:r>
            <a:r>
              <a:rPr sz="1400" spc="5" dirty="0">
                <a:latin typeface="Tahoma"/>
                <a:cs typeface="Tahoma"/>
              </a:rPr>
              <a:t>)</a:t>
            </a:r>
            <a:r>
              <a:rPr sz="1400" spc="-40" dirty="0">
                <a:latin typeface="Tahoma"/>
                <a:cs typeface="Tahoma"/>
              </a:rPr>
              <a:t> </a:t>
            </a:r>
            <a:r>
              <a:rPr sz="1400" spc="70" dirty="0">
                <a:latin typeface="Tahoma"/>
                <a:cs typeface="Tahoma"/>
              </a:rPr>
              <a:t>=</a:t>
            </a:r>
            <a:r>
              <a:rPr sz="1400" spc="-40" dirty="0">
                <a:latin typeface="Tahoma"/>
                <a:cs typeface="Tahoma"/>
              </a:rPr>
              <a:t> </a:t>
            </a: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(</a:t>
            </a:r>
            <a:r>
              <a:rPr sz="1400" i="1" spc="-5" dirty="0">
                <a:latin typeface="Arial"/>
                <a:cs typeface="Arial"/>
              </a:rPr>
              <a:t>B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)</a:t>
            </a:r>
            <a:endParaRPr sz="1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10"/>
              </a:spcBef>
            </a:pPr>
            <a:r>
              <a:rPr sz="1400" spc="30" dirty="0">
                <a:latin typeface="Tahoma"/>
                <a:cs typeface="Tahoma"/>
              </a:rPr>
              <a:t>(</a:t>
            </a:r>
            <a:r>
              <a:rPr sz="1400" dirty="0">
                <a:latin typeface="Tahoma"/>
                <a:cs typeface="Tahoma"/>
              </a:rPr>
              <a:t>F</a:t>
            </a:r>
            <a:r>
              <a:rPr sz="1400" spc="-100" dirty="0">
                <a:latin typeface="Tahoma"/>
                <a:cs typeface="Tahoma"/>
              </a:rPr>
              <a:t>o</a:t>
            </a:r>
            <a:r>
              <a:rPr sz="1400" spc="-30" dirty="0">
                <a:latin typeface="Tahoma"/>
                <a:cs typeface="Tahoma"/>
              </a:rPr>
              <a:t>r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60" dirty="0">
                <a:latin typeface="Tahoma"/>
                <a:cs typeface="Tahoma"/>
              </a:rPr>
              <a:t>any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i="1" spc="-10" dirty="0">
                <a:latin typeface="Arial"/>
                <a:cs typeface="Arial"/>
              </a:rPr>
              <a:t>A</a:t>
            </a:r>
            <a:r>
              <a:rPr sz="1400" i="1" spc="75" dirty="0">
                <a:latin typeface="Arial"/>
                <a:cs typeface="Arial"/>
              </a:rPr>
              <a:t> </a:t>
            </a:r>
            <a:r>
              <a:rPr sz="1400" spc="-60" dirty="0">
                <a:latin typeface="Tahoma"/>
                <a:cs typeface="Tahoma"/>
              </a:rPr>
              <a:t>and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i="1" spc="-5" dirty="0">
                <a:latin typeface="Arial"/>
                <a:cs typeface="Arial"/>
              </a:rPr>
              <a:t>B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)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94571" y="1507691"/>
            <a:ext cx="1576705" cy="5568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7940" marR="5080" indent="-15875">
              <a:lnSpc>
                <a:spcPct val="124500"/>
              </a:lnSpc>
              <a:spcBef>
                <a:spcPts val="90"/>
              </a:spcBef>
              <a:tabLst>
                <a:tab pos="1404620" algn="l"/>
              </a:tabLst>
            </a:pPr>
            <a:r>
              <a:rPr sz="1400" spc="-20" dirty="0">
                <a:latin typeface="Tahoma"/>
                <a:cs typeface="Tahoma"/>
              </a:rPr>
              <a:t>(</a:t>
            </a:r>
            <a:r>
              <a:rPr sz="1400" spc="-70" dirty="0">
                <a:latin typeface="Tahoma"/>
                <a:cs typeface="Tahoma"/>
              </a:rPr>
              <a:t>p</a:t>
            </a:r>
            <a:r>
              <a:rPr sz="1400" spc="-55" dirty="0">
                <a:latin typeface="Tahoma"/>
                <a:cs typeface="Tahoma"/>
              </a:rPr>
              <a:t>rovided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(</a:t>
            </a:r>
            <a:r>
              <a:rPr sz="1400" i="1" spc="-5" dirty="0">
                <a:latin typeface="Arial"/>
                <a:cs typeface="Arial"/>
              </a:rPr>
              <a:t>B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)</a:t>
            </a:r>
            <a:r>
              <a:rPr sz="1400" spc="-250" dirty="0">
                <a:latin typeface="Tahoma"/>
                <a:cs typeface="Tahoma"/>
              </a:rPr>
              <a:t> </a:t>
            </a:r>
            <a:r>
              <a:rPr sz="2100" spc="-1537" baseline="1984" dirty="0">
                <a:latin typeface="Tahoma"/>
                <a:cs typeface="Tahoma"/>
              </a:rPr>
              <a:t>=</a:t>
            </a:r>
            <a:r>
              <a:rPr sz="2100" spc="22" baseline="1984" dirty="0">
                <a:latin typeface="Lucida Sans Unicode"/>
                <a:cs typeface="Lucida Sans Unicode"/>
              </a:rPr>
              <a:t>/</a:t>
            </a:r>
            <a:r>
              <a:rPr sz="2100" baseline="1984" dirty="0">
                <a:latin typeface="Lucida Sans Unicode"/>
                <a:cs typeface="Lucida Sans Unicode"/>
              </a:rPr>
              <a:t>	</a:t>
            </a:r>
            <a:r>
              <a:rPr sz="1400" spc="-25" dirty="0">
                <a:latin typeface="Tahoma"/>
                <a:cs typeface="Tahoma"/>
              </a:rPr>
              <a:t>0)  </a:t>
            </a:r>
            <a:r>
              <a:rPr sz="1400" spc="-20" dirty="0">
                <a:latin typeface="Tahoma"/>
                <a:cs typeface="Tahoma"/>
              </a:rPr>
              <a:t>(</a:t>
            </a:r>
            <a:r>
              <a:rPr sz="1400" spc="-70" dirty="0">
                <a:latin typeface="Tahoma"/>
                <a:cs typeface="Tahoma"/>
              </a:rPr>
              <a:t>p</a:t>
            </a:r>
            <a:r>
              <a:rPr sz="1400" spc="-55" dirty="0">
                <a:latin typeface="Tahoma"/>
                <a:cs typeface="Tahoma"/>
              </a:rPr>
              <a:t>rovided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(</a:t>
            </a:r>
            <a:r>
              <a:rPr sz="1400" i="1" spc="-10" dirty="0">
                <a:latin typeface="Arial"/>
                <a:cs typeface="Arial"/>
              </a:rPr>
              <a:t>A</a:t>
            </a:r>
            <a:r>
              <a:rPr sz="1400" spc="5" dirty="0">
                <a:latin typeface="Tahoma"/>
                <a:cs typeface="Tahoma"/>
              </a:rPr>
              <a:t>)</a:t>
            </a:r>
            <a:r>
              <a:rPr sz="1400" spc="-250" dirty="0">
                <a:latin typeface="Tahoma"/>
                <a:cs typeface="Tahoma"/>
              </a:rPr>
              <a:t> </a:t>
            </a:r>
            <a:r>
              <a:rPr sz="2100" spc="22" baseline="1984" dirty="0">
                <a:latin typeface="Lucida Sans Unicode"/>
                <a:cs typeface="Lucida Sans Unicode"/>
              </a:rPr>
              <a:t>/</a:t>
            </a:r>
            <a:r>
              <a:rPr sz="2100" spc="104" baseline="1984" dirty="0">
                <a:latin typeface="Tahoma"/>
                <a:cs typeface="Tahoma"/>
              </a:rPr>
              <a:t>=</a:t>
            </a:r>
            <a:r>
              <a:rPr sz="2100" spc="254" baseline="1984" dirty="0">
                <a:latin typeface="Tahoma"/>
                <a:cs typeface="Tahoma"/>
              </a:rPr>
              <a:t> </a:t>
            </a:r>
            <a:r>
              <a:rPr sz="1400" spc="-415" dirty="0">
                <a:latin typeface="Tahoma"/>
                <a:cs typeface="Tahoma"/>
              </a:rPr>
              <a:t>0)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37856" y="2630022"/>
            <a:ext cx="211772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254" dirty="0">
                <a:latin typeface="Lucida Sans Unicode"/>
                <a:cs typeface="Lucida Sans Unicode"/>
              </a:rPr>
              <a:t>⇔ </a:t>
            </a:r>
            <a:r>
              <a:rPr sz="1400" spc="-90" dirty="0">
                <a:latin typeface="Lucida Sans Unicode"/>
                <a:cs typeface="Lucida Sans Unicode"/>
              </a:rPr>
              <a:t> </a:t>
            </a: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(</a:t>
            </a:r>
            <a:r>
              <a:rPr sz="1400" i="1" spc="-10" dirty="0">
                <a:latin typeface="Arial"/>
                <a:cs typeface="Arial"/>
              </a:rPr>
              <a:t>A</a:t>
            </a:r>
            <a:r>
              <a:rPr sz="1400" i="1" spc="165" dirty="0">
                <a:latin typeface="Arial"/>
                <a:cs typeface="Arial"/>
              </a:rPr>
              <a:t> </a:t>
            </a:r>
            <a:r>
              <a:rPr sz="1400" spc="-160" dirty="0">
                <a:latin typeface="Lucida Sans Unicode"/>
                <a:cs typeface="Lucida Sans Unicode"/>
              </a:rPr>
              <a:t>∩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i="1" spc="-5" dirty="0">
                <a:latin typeface="Arial"/>
                <a:cs typeface="Arial"/>
              </a:rPr>
              <a:t>B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)</a:t>
            </a:r>
            <a:r>
              <a:rPr sz="1400" spc="-40" dirty="0">
                <a:latin typeface="Tahoma"/>
                <a:cs typeface="Tahoma"/>
              </a:rPr>
              <a:t> </a:t>
            </a:r>
            <a:r>
              <a:rPr sz="1400" spc="70" dirty="0">
                <a:latin typeface="Tahoma"/>
                <a:cs typeface="Tahoma"/>
              </a:rPr>
              <a:t>=</a:t>
            </a:r>
            <a:r>
              <a:rPr sz="1400" spc="-40" dirty="0">
                <a:latin typeface="Tahoma"/>
                <a:cs typeface="Tahoma"/>
              </a:rPr>
              <a:t> </a:t>
            </a: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(</a:t>
            </a:r>
            <a:r>
              <a:rPr sz="1400" i="1" spc="-10" dirty="0">
                <a:latin typeface="Arial"/>
                <a:cs typeface="Arial"/>
              </a:rPr>
              <a:t>A</a:t>
            </a:r>
            <a:r>
              <a:rPr sz="1400" spc="5" dirty="0">
                <a:latin typeface="Tahoma"/>
                <a:cs typeface="Tahoma"/>
              </a:rPr>
              <a:t>)</a:t>
            </a: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(</a:t>
            </a:r>
            <a:r>
              <a:rPr sz="1400" i="1" spc="-5" dirty="0">
                <a:latin typeface="Arial"/>
                <a:cs typeface="Arial"/>
              </a:rPr>
              <a:t>B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)</a:t>
            </a:r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3999865" cy="4330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20" dirty="0"/>
              <a:t>Table/Concept</a:t>
            </a:r>
            <a:r>
              <a:rPr spc="15" dirty="0"/>
              <a:t> </a:t>
            </a:r>
            <a:r>
              <a:rPr spc="-45" dirty="0"/>
              <a:t>Question:</a:t>
            </a:r>
            <a:r>
              <a:rPr spc="175" dirty="0"/>
              <a:t> </a:t>
            </a:r>
            <a:r>
              <a:rPr spc="-80" dirty="0"/>
              <a:t>Independence</a:t>
            </a: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1200" spc="-40" dirty="0">
                <a:solidFill>
                  <a:srgbClr val="0000FF"/>
                </a:solidFill>
              </a:rPr>
              <a:t>(Work</a:t>
            </a:r>
            <a:r>
              <a:rPr sz="1200" spc="10" dirty="0">
                <a:solidFill>
                  <a:srgbClr val="0000FF"/>
                </a:solidFill>
              </a:rPr>
              <a:t> </a:t>
            </a:r>
            <a:r>
              <a:rPr sz="1200" spc="-40" dirty="0">
                <a:solidFill>
                  <a:srgbClr val="0000FF"/>
                </a:solidFill>
              </a:rPr>
              <a:t>with</a:t>
            </a:r>
            <a:r>
              <a:rPr sz="1200" spc="15" dirty="0">
                <a:solidFill>
                  <a:srgbClr val="0000FF"/>
                </a:solidFill>
              </a:rPr>
              <a:t> </a:t>
            </a:r>
            <a:r>
              <a:rPr sz="1200" spc="-70" dirty="0">
                <a:solidFill>
                  <a:srgbClr val="0000FF"/>
                </a:solidFill>
              </a:rPr>
              <a:t>your</a:t>
            </a:r>
            <a:r>
              <a:rPr sz="1200" spc="15" dirty="0">
                <a:solidFill>
                  <a:srgbClr val="0000FF"/>
                </a:solidFill>
              </a:rPr>
              <a:t> </a:t>
            </a:r>
            <a:r>
              <a:rPr sz="1200" spc="-55" dirty="0">
                <a:solidFill>
                  <a:srgbClr val="0000FF"/>
                </a:solidFill>
              </a:rPr>
              <a:t>tablemates,</a:t>
            </a:r>
            <a:r>
              <a:rPr sz="1200" spc="10" dirty="0">
                <a:solidFill>
                  <a:srgbClr val="0000FF"/>
                </a:solidFill>
              </a:rPr>
              <a:t> </a:t>
            </a:r>
            <a:r>
              <a:rPr sz="1200" spc="-60" dirty="0">
                <a:solidFill>
                  <a:srgbClr val="0000FF"/>
                </a:solidFill>
              </a:rPr>
              <a:t>then</a:t>
            </a:r>
            <a:r>
              <a:rPr sz="1200" spc="15" dirty="0">
                <a:solidFill>
                  <a:srgbClr val="0000FF"/>
                </a:solidFill>
              </a:rPr>
              <a:t> </a:t>
            </a:r>
            <a:r>
              <a:rPr sz="1200" spc="-85" dirty="0">
                <a:solidFill>
                  <a:srgbClr val="0000FF"/>
                </a:solidFill>
              </a:rPr>
              <a:t>everyone</a:t>
            </a:r>
            <a:r>
              <a:rPr sz="1200" spc="15" dirty="0">
                <a:solidFill>
                  <a:srgbClr val="0000FF"/>
                </a:solidFill>
              </a:rPr>
              <a:t> </a:t>
            </a:r>
            <a:r>
              <a:rPr sz="1200" spc="-20" dirty="0">
                <a:solidFill>
                  <a:srgbClr val="0000FF"/>
                </a:solidFill>
              </a:rPr>
              <a:t>click</a:t>
            </a:r>
            <a:r>
              <a:rPr sz="1200" spc="15" dirty="0">
                <a:solidFill>
                  <a:srgbClr val="0000FF"/>
                </a:solidFill>
              </a:rPr>
              <a:t> </a:t>
            </a:r>
            <a:r>
              <a:rPr sz="1200" spc="-35" dirty="0">
                <a:solidFill>
                  <a:srgbClr val="0000FF"/>
                </a:solidFill>
              </a:rPr>
              <a:t>in</a:t>
            </a:r>
            <a:r>
              <a:rPr sz="1200" spc="10" dirty="0">
                <a:solidFill>
                  <a:srgbClr val="0000FF"/>
                </a:solidFill>
              </a:rPr>
              <a:t> </a:t>
            </a:r>
            <a:r>
              <a:rPr sz="1200" spc="-55" dirty="0">
                <a:solidFill>
                  <a:srgbClr val="0000FF"/>
                </a:solidFill>
              </a:rPr>
              <a:t>the</a:t>
            </a:r>
            <a:r>
              <a:rPr sz="1200" spc="15" dirty="0">
                <a:solidFill>
                  <a:srgbClr val="0000FF"/>
                </a:solidFill>
              </a:rPr>
              <a:t> </a:t>
            </a:r>
            <a:r>
              <a:rPr sz="1200" spc="-70" dirty="0">
                <a:solidFill>
                  <a:srgbClr val="0000FF"/>
                </a:solidFill>
              </a:rPr>
              <a:t>answer.)</a:t>
            </a:r>
            <a:endParaRPr sz="12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089" y="1207782"/>
            <a:ext cx="65265" cy="6526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1089" y="1473492"/>
            <a:ext cx="65265" cy="6526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1089" y="1739188"/>
            <a:ext cx="65265" cy="65265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pc="-5" dirty="0"/>
              <a:t>Roll</a:t>
            </a:r>
            <a:r>
              <a:rPr spc="35" dirty="0"/>
              <a:t> </a:t>
            </a:r>
            <a:r>
              <a:rPr spc="-65" dirty="0"/>
              <a:t>two</a:t>
            </a:r>
            <a:r>
              <a:rPr spc="35" dirty="0"/>
              <a:t> </a:t>
            </a:r>
            <a:r>
              <a:rPr spc="-45" dirty="0"/>
              <a:t>dice</a:t>
            </a:r>
            <a:r>
              <a:rPr spc="35" dirty="0"/>
              <a:t> </a:t>
            </a:r>
            <a:r>
              <a:rPr spc="-60" dirty="0"/>
              <a:t>and</a:t>
            </a:r>
            <a:r>
              <a:rPr spc="35" dirty="0"/>
              <a:t> </a:t>
            </a:r>
            <a:r>
              <a:rPr spc="-55" dirty="0"/>
              <a:t>consider</a:t>
            </a:r>
            <a:r>
              <a:rPr spc="40" dirty="0"/>
              <a:t> </a:t>
            </a:r>
            <a:r>
              <a:rPr spc="-50" dirty="0"/>
              <a:t>the</a:t>
            </a:r>
            <a:r>
              <a:rPr spc="35" dirty="0"/>
              <a:t> </a:t>
            </a:r>
            <a:r>
              <a:rPr spc="-45" dirty="0"/>
              <a:t>following</a:t>
            </a:r>
            <a:r>
              <a:rPr spc="35" dirty="0"/>
              <a:t> </a:t>
            </a:r>
            <a:r>
              <a:rPr spc="-70" dirty="0"/>
              <a:t>events</a:t>
            </a:r>
          </a:p>
          <a:p>
            <a:pPr marL="289560">
              <a:lnSpc>
                <a:spcPct val="100000"/>
              </a:lnSpc>
              <a:spcBef>
                <a:spcPts val="409"/>
              </a:spcBef>
            </a:pPr>
            <a:r>
              <a:rPr i="1" spc="-10" dirty="0">
                <a:latin typeface="Arial"/>
                <a:cs typeface="Arial"/>
              </a:rPr>
              <a:t>A</a:t>
            </a:r>
            <a:r>
              <a:rPr i="1" spc="65" dirty="0">
                <a:latin typeface="Arial"/>
                <a:cs typeface="Arial"/>
              </a:rPr>
              <a:t> </a:t>
            </a:r>
            <a:r>
              <a:rPr spc="70" dirty="0"/>
              <a:t>=</a:t>
            </a:r>
            <a:r>
              <a:rPr spc="20" dirty="0"/>
              <a:t> </a:t>
            </a:r>
            <a:r>
              <a:rPr dirty="0"/>
              <a:t>‘ﬁrst</a:t>
            </a:r>
            <a:r>
              <a:rPr spc="20" dirty="0"/>
              <a:t> </a:t>
            </a:r>
            <a:r>
              <a:rPr spc="-55" dirty="0"/>
              <a:t>die</a:t>
            </a:r>
            <a:r>
              <a:rPr spc="20" dirty="0"/>
              <a:t> </a:t>
            </a:r>
            <a:r>
              <a:rPr spc="-40" dirty="0"/>
              <a:t>is</a:t>
            </a:r>
            <a:r>
              <a:rPr spc="20" dirty="0"/>
              <a:t> </a:t>
            </a:r>
            <a:r>
              <a:rPr spc="15" dirty="0"/>
              <a:t>3’</a:t>
            </a:r>
          </a:p>
          <a:p>
            <a:pPr marL="289560">
              <a:lnSpc>
                <a:spcPct val="100000"/>
              </a:lnSpc>
              <a:spcBef>
                <a:spcPts val="414"/>
              </a:spcBef>
            </a:pPr>
            <a:r>
              <a:rPr i="1" spc="-5" dirty="0">
                <a:latin typeface="Arial"/>
                <a:cs typeface="Arial"/>
              </a:rPr>
              <a:t>B</a:t>
            </a:r>
            <a:r>
              <a:rPr i="1" spc="170" dirty="0">
                <a:latin typeface="Arial"/>
                <a:cs typeface="Arial"/>
              </a:rPr>
              <a:t> </a:t>
            </a:r>
            <a:r>
              <a:rPr spc="70" dirty="0"/>
              <a:t>=</a:t>
            </a:r>
            <a:r>
              <a:rPr spc="10" dirty="0"/>
              <a:t> </a:t>
            </a:r>
            <a:r>
              <a:rPr spc="-30" dirty="0"/>
              <a:t>‘sum</a:t>
            </a:r>
            <a:r>
              <a:rPr spc="10" dirty="0"/>
              <a:t> </a:t>
            </a:r>
            <a:r>
              <a:rPr spc="-40" dirty="0"/>
              <a:t>is</a:t>
            </a:r>
            <a:r>
              <a:rPr spc="5" dirty="0"/>
              <a:t> </a:t>
            </a:r>
            <a:r>
              <a:rPr spc="15" dirty="0"/>
              <a:t>6’</a:t>
            </a:r>
          </a:p>
          <a:p>
            <a:pPr marL="289560">
              <a:lnSpc>
                <a:spcPct val="100000"/>
              </a:lnSpc>
              <a:spcBef>
                <a:spcPts val="409"/>
              </a:spcBef>
            </a:pPr>
            <a:r>
              <a:rPr i="1" spc="-114" dirty="0">
                <a:latin typeface="Arial"/>
                <a:cs typeface="Arial"/>
              </a:rPr>
              <a:t>C</a:t>
            </a:r>
            <a:r>
              <a:rPr i="1" spc="220" dirty="0">
                <a:latin typeface="Arial"/>
                <a:cs typeface="Arial"/>
              </a:rPr>
              <a:t> </a:t>
            </a:r>
            <a:r>
              <a:rPr spc="70" dirty="0"/>
              <a:t>=</a:t>
            </a:r>
            <a:r>
              <a:rPr spc="10" dirty="0"/>
              <a:t> </a:t>
            </a:r>
            <a:r>
              <a:rPr spc="-30" dirty="0"/>
              <a:t>‘sum</a:t>
            </a:r>
            <a:r>
              <a:rPr spc="5" dirty="0"/>
              <a:t> </a:t>
            </a:r>
            <a:r>
              <a:rPr spc="-40" dirty="0"/>
              <a:t>is</a:t>
            </a:r>
            <a:r>
              <a:rPr spc="10" dirty="0"/>
              <a:t> </a:t>
            </a:r>
            <a:r>
              <a:rPr spc="15" dirty="0"/>
              <a:t>7’</a:t>
            </a: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i="1" spc="-10" dirty="0">
                <a:latin typeface="Arial"/>
                <a:cs typeface="Arial"/>
              </a:rPr>
              <a:t>A</a:t>
            </a:r>
            <a:r>
              <a:rPr i="1" spc="55" dirty="0">
                <a:latin typeface="Arial"/>
                <a:cs typeface="Arial"/>
              </a:rPr>
              <a:t> </a:t>
            </a:r>
            <a:r>
              <a:rPr spc="-40" dirty="0"/>
              <a:t>is</a:t>
            </a:r>
            <a:r>
              <a:rPr spc="10" dirty="0"/>
              <a:t> </a:t>
            </a:r>
            <a:r>
              <a:rPr spc="-55" dirty="0"/>
              <a:t>independent</a:t>
            </a:r>
            <a:r>
              <a:rPr spc="10" dirty="0"/>
              <a:t> </a:t>
            </a:r>
            <a:r>
              <a:rPr spc="-40" dirty="0"/>
              <a:t>of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dirty="0"/>
              <a:t>January 1,</a:t>
            </a:r>
            <a:r>
              <a:rPr spc="-5" dirty="0"/>
              <a:t> </a:t>
            </a:r>
            <a:r>
              <a:rPr dirty="0"/>
              <a:t>2017     </a:t>
            </a:r>
            <a:r>
              <a:rPr spc="130" dirty="0"/>
              <a:t> </a:t>
            </a:r>
            <a:fld id="{81D60167-4931-47E6-BA6A-407CBD079E47}" type="slidenum">
              <a:rPr dirty="0"/>
              <a:t>16</a:t>
            </a:fld>
            <a:r>
              <a:rPr spc="-30" dirty="0"/>
              <a:t> </a:t>
            </a:r>
            <a:r>
              <a:rPr dirty="0"/>
              <a:t>/</a:t>
            </a:r>
            <a:r>
              <a:rPr spc="-35" dirty="0"/>
              <a:t> </a:t>
            </a:r>
            <a:r>
              <a:rPr dirty="0"/>
              <a:t>23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01605" y="2147196"/>
            <a:ext cx="944244" cy="643255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spc="-15" dirty="0">
                <a:latin typeface="Tahoma"/>
                <a:cs typeface="Tahoma"/>
              </a:rPr>
              <a:t>(a)</a:t>
            </a:r>
            <a:r>
              <a:rPr sz="1400" dirty="0">
                <a:latin typeface="Tahoma"/>
                <a:cs typeface="Tahoma"/>
              </a:rPr>
              <a:t> </a:t>
            </a:r>
            <a:r>
              <a:rPr sz="1400" i="1" spc="-5" dirty="0">
                <a:latin typeface="Arial"/>
                <a:cs typeface="Arial"/>
              </a:rPr>
              <a:t>B</a:t>
            </a:r>
            <a:r>
              <a:rPr sz="1400" i="1" spc="165" dirty="0">
                <a:latin typeface="Arial"/>
                <a:cs typeface="Arial"/>
              </a:rPr>
              <a:t> </a:t>
            </a:r>
            <a:r>
              <a:rPr sz="1400" spc="-60" dirty="0">
                <a:latin typeface="Tahoma"/>
                <a:cs typeface="Tahoma"/>
              </a:rPr>
              <a:t>and</a:t>
            </a:r>
            <a:r>
              <a:rPr sz="1400" spc="5" dirty="0">
                <a:latin typeface="Tahoma"/>
                <a:cs typeface="Tahoma"/>
              </a:rPr>
              <a:t> </a:t>
            </a:r>
            <a:r>
              <a:rPr sz="1400" i="1" spc="-114" dirty="0">
                <a:latin typeface="Arial"/>
                <a:cs typeface="Arial"/>
              </a:rPr>
              <a:t>C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1400" spc="-5" dirty="0">
                <a:latin typeface="Tahoma"/>
                <a:cs typeface="Tahoma"/>
              </a:rPr>
              <a:t>(c)</a:t>
            </a:r>
            <a:r>
              <a:rPr sz="1400" spc="5" dirty="0">
                <a:latin typeface="Tahoma"/>
                <a:cs typeface="Tahoma"/>
              </a:rPr>
              <a:t> </a:t>
            </a:r>
            <a:r>
              <a:rPr sz="1400" i="1" spc="-114" dirty="0">
                <a:latin typeface="Arial"/>
                <a:cs typeface="Arial"/>
              </a:rPr>
              <a:t>C</a:t>
            </a:r>
            <a:r>
              <a:rPr sz="1400" i="1" spc="-50" dirty="0">
                <a:latin typeface="Arial"/>
                <a:cs typeface="Arial"/>
              </a:rPr>
              <a:t> </a:t>
            </a:r>
            <a:r>
              <a:rPr sz="1400" spc="-60" dirty="0">
                <a:latin typeface="Tahoma"/>
                <a:cs typeface="Tahoma"/>
              </a:rPr>
              <a:t>alone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3635" y="2147196"/>
            <a:ext cx="1499870" cy="643255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spc="-15" dirty="0">
                <a:latin typeface="Tahoma"/>
                <a:cs typeface="Tahoma"/>
              </a:rPr>
              <a:t>(b)</a:t>
            </a:r>
            <a:r>
              <a:rPr sz="1400" spc="5" dirty="0">
                <a:latin typeface="Tahoma"/>
                <a:cs typeface="Tahoma"/>
              </a:rPr>
              <a:t> </a:t>
            </a:r>
            <a:r>
              <a:rPr sz="1400" i="1" spc="-5" dirty="0">
                <a:latin typeface="Arial"/>
                <a:cs typeface="Arial"/>
              </a:rPr>
              <a:t>B</a:t>
            </a:r>
            <a:r>
              <a:rPr sz="1400" i="1" spc="170" dirty="0">
                <a:latin typeface="Arial"/>
                <a:cs typeface="Arial"/>
              </a:rPr>
              <a:t> </a:t>
            </a:r>
            <a:r>
              <a:rPr sz="1400" spc="-60" dirty="0">
                <a:latin typeface="Tahoma"/>
                <a:cs typeface="Tahoma"/>
              </a:rPr>
              <a:t>alone</a:t>
            </a:r>
            <a:endParaRPr sz="1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1400" spc="-15" dirty="0">
                <a:latin typeface="Tahoma"/>
                <a:cs typeface="Tahoma"/>
              </a:rPr>
              <a:t>(d)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Neither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i="1" spc="-5" dirty="0">
                <a:latin typeface="Arial"/>
                <a:cs typeface="Arial"/>
              </a:rPr>
              <a:t>B</a:t>
            </a:r>
            <a:r>
              <a:rPr sz="1400" i="1" dirty="0">
                <a:latin typeface="Arial"/>
                <a:cs typeface="Arial"/>
              </a:rPr>
              <a:t> </a:t>
            </a:r>
            <a:r>
              <a:rPr sz="1400" i="1" spc="-190" dirty="0">
                <a:latin typeface="Arial"/>
                <a:cs typeface="Arial"/>
              </a:rPr>
              <a:t> </a:t>
            </a:r>
            <a:r>
              <a:rPr sz="1400" spc="-100" dirty="0">
                <a:latin typeface="Tahoma"/>
                <a:cs typeface="Tahoma"/>
              </a:rPr>
              <a:t>o</a:t>
            </a:r>
            <a:r>
              <a:rPr sz="1400" spc="-30" dirty="0">
                <a:latin typeface="Tahoma"/>
                <a:cs typeface="Tahoma"/>
              </a:rPr>
              <a:t>r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i="1" spc="-114" dirty="0">
                <a:latin typeface="Arial"/>
                <a:cs typeface="Arial"/>
              </a:rPr>
              <a:t>C</a:t>
            </a:r>
            <a:r>
              <a:rPr sz="1400" i="1" spc="-220" dirty="0">
                <a:latin typeface="Arial"/>
                <a:cs typeface="Arial"/>
              </a:rPr>
              <a:t> </a:t>
            </a:r>
            <a:r>
              <a:rPr sz="1400" spc="-35" dirty="0">
                <a:latin typeface="Tahoma"/>
                <a:cs typeface="Tahoma"/>
              </a:rPr>
              <a:t>.</a:t>
            </a:r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121602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35" dirty="0"/>
              <a:t>Bayes’ </a:t>
            </a:r>
            <a:r>
              <a:rPr spc="-50" dirty="0"/>
              <a:t>Theorem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dirty="0"/>
              <a:t>January 1,</a:t>
            </a:r>
            <a:r>
              <a:rPr spc="-5" dirty="0"/>
              <a:t> </a:t>
            </a:r>
            <a:r>
              <a:rPr dirty="0"/>
              <a:t>2017     </a:t>
            </a:r>
            <a:r>
              <a:rPr spc="130" dirty="0"/>
              <a:t> </a:t>
            </a:r>
            <a:fld id="{81D60167-4931-47E6-BA6A-407CBD079E47}" type="slidenum">
              <a:rPr dirty="0"/>
              <a:t>17</a:t>
            </a:fld>
            <a:r>
              <a:rPr spc="-30" dirty="0"/>
              <a:t> </a:t>
            </a:r>
            <a:r>
              <a:rPr dirty="0"/>
              <a:t>/</a:t>
            </a:r>
            <a:r>
              <a:rPr spc="-35" dirty="0"/>
              <a:t> </a:t>
            </a:r>
            <a:r>
              <a:rPr dirty="0"/>
              <a:t>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09" y="661751"/>
            <a:ext cx="4172585" cy="86106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1400" spc="-15" dirty="0">
                <a:latin typeface="Tahoma"/>
                <a:cs typeface="Tahoma"/>
              </a:rPr>
              <a:t>Also</a:t>
            </a:r>
            <a:r>
              <a:rPr sz="1400" spc="20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called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Bayes’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Rule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60" dirty="0">
                <a:latin typeface="Tahoma"/>
                <a:cs typeface="Tahoma"/>
              </a:rPr>
              <a:t>and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Bayes’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Formula.</a:t>
            </a:r>
            <a:endParaRPr sz="1400">
              <a:latin typeface="Tahoma"/>
              <a:cs typeface="Tahoma"/>
            </a:endParaRPr>
          </a:p>
          <a:p>
            <a:pPr marL="12700" marR="5080">
              <a:lnSpc>
                <a:spcPct val="106700"/>
              </a:lnSpc>
              <a:spcBef>
                <a:spcPts val="595"/>
              </a:spcBef>
            </a:pPr>
            <a:r>
              <a:rPr sz="1400" spc="-30" dirty="0">
                <a:latin typeface="Tahoma"/>
                <a:cs typeface="Tahoma"/>
              </a:rPr>
              <a:t>Allows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75" dirty="0">
                <a:latin typeface="Tahoma"/>
                <a:cs typeface="Tahoma"/>
              </a:rPr>
              <a:t>you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spc="-15" dirty="0">
                <a:latin typeface="Tahoma"/>
                <a:cs typeface="Tahoma"/>
              </a:rPr>
              <a:t>to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ﬁnd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-35" dirty="0">
                <a:latin typeface="Tahoma"/>
                <a:cs typeface="Tahoma"/>
              </a:rPr>
              <a:t>(</a:t>
            </a:r>
            <a:r>
              <a:rPr sz="1400" i="1" spc="-35" dirty="0">
                <a:latin typeface="Arial"/>
                <a:cs typeface="Arial"/>
              </a:rPr>
              <a:t>A</a:t>
            </a:r>
            <a:r>
              <a:rPr sz="1400" spc="-35" dirty="0">
                <a:latin typeface="Lucida Sans Unicode"/>
                <a:cs typeface="Lucida Sans Unicode"/>
              </a:rPr>
              <a:t>|</a:t>
            </a:r>
            <a:r>
              <a:rPr sz="1400" i="1" spc="-35" dirty="0">
                <a:latin typeface="Arial"/>
                <a:cs typeface="Arial"/>
              </a:rPr>
              <a:t>B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)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spc="-45" dirty="0">
                <a:latin typeface="Tahoma"/>
                <a:cs typeface="Tahoma"/>
              </a:rPr>
              <a:t>from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dirty="0">
                <a:latin typeface="Tahoma"/>
                <a:cs typeface="Tahoma"/>
              </a:rPr>
              <a:t>(</a:t>
            </a:r>
            <a:r>
              <a:rPr sz="1400" i="1" dirty="0">
                <a:latin typeface="Arial"/>
                <a:cs typeface="Arial"/>
              </a:rPr>
              <a:t>B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-40" dirty="0">
                <a:latin typeface="Lucida Sans Unicode"/>
                <a:cs typeface="Lucida Sans Unicode"/>
              </a:rPr>
              <a:t>|</a:t>
            </a:r>
            <a:r>
              <a:rPr sz="1400" i="1" spc="-40" dirty="0">
                <a:latin typeface="Arial"/>
                <a:cs typeface="Arial"/>
              </a:rPr>
              <a:t>A</a:t>
            </a:r>
            <a:r>
              <a:rPr sz="1400" spc="-40" dirty="0">
                <a:latin typeface="Tahoma"/>
                <a:cs typeface="Tahoma"/>
              </a:rPr>
              <a:t>),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spc="-45" dirty="0">
                <a:latin typeface="Tahoma"/>
                <a:cs typeface="Tahoma"/>
              </a:rPr>
              <a:t>i.e.</a:t>
            </a:r>
            <a:r>
              <a:rPr sz="1400" spc="195" dirty="0">
                <a:latin typeface="Tahoma"/>
                <a:cs typeface="Tahoma"/>
              </a:rPr>
              <a:t> </a:t>
            </a:r>
            <a:r>
              <a:rPr sz="1400" spc="-15" dirty="0">
                <a:latin typeface="Tahoma"/>
                <a:cs typeface="Tahoma"/>
              </a:rPr>
              <a:t>to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" dirty="0">
                <a:latin typeface="Tahoma"/>
                <a:cs typeface="Tahoma"/>
              </a:rPr>
              <a:t>‘invert’ </a:t>
            </a:r>
            <a:r>
              <a:rPr sz="1400" spc="-420" dirty="0">
                <a:latin typeface="Tahoma"/>
                <a:cs typeface="Tahoma"/>
              </a:rPr>
              <a:t> </a:t>
            </a:r>
            <a:r>
              <a:rPr sz="1400" spc="-30" dirty="0">
                <a:latin typeface="Tahoma"/>
                <a:cs typeface="Tahoma"/>
              </a:rPr>
              <a:t>conditional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probabilities.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52848" y="1655270"/>
            <a:ext cx="11118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u="sng" spc="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</a:t>
            </a:r>
            <a:r>
              <a:rPr sz="14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</a:t>
            </a:r>
            <a:r>
              <a:rPr sz="1400" i="1" u="sng" spc="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</a:t>
            </a:r>
            <a:r>
              <a:rPr sz="1400" u="sng" spc="-13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|</a:t>
            </a:r>
            <a:r>
              <a:rPr sz="1400" i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sz="14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)</a:t>
            </a:r>
            <a:r>
              <a:rPr sz="1400" u="sng" spc="-1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400" u="sng" spc="-49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·</a:t>
            </a:r>
            <a:r>
              <a:rPr sz="1400" u="sng" spc="-12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1400" i="1" u="sng" spc="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</a:t>
            </a:r>
            <a:r>
              <a:rPr sz="14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</a:t>
            </a:r>
            <a:r>
              <a:rPr sz="1400" i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sz="1400" u="sng" spc="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)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28043" y="1778435"/>
            <a:ext cx="78422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(</a:t>
            </a:r>
            <a:r>
              <a:rPr sz="1400" i="1" spc="-10" dirty="0">
                <a:latin typeface="Arial"/>
                <a:cs typeface="Arial"/>
              </a:rPr>
              <a:t>A</a:t>
            </a:r>
            <a:r>
              <a:rPr sz="1400" spc="-130" dirty="0">
                <a:latin typeface="Lucida Sans Unicode"/>
                <a:cs typeface="Lucida Sans Unicode"/>
              </a:rPr>
              <a:t>|</a:t>
            </a:r>
            <a:r>
              <a:rPr sz="1400" i="1" spc="-5" dirty="0">
                <a:latin typeface="Arial"/>
                <a:cs typeface="Arial"/>
              </a:rPr>
              <a:t>B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)</a:t>
            </a:r>
            <a:r>
              <a:rPr sz="1400" spc="-40" dirty="0">
                <a:latin typeface="Tahoma"/>
                <a:cs typeface="Tahoma"/>
              </a:rPr>
              <a:t> </a:t>
            </a:r>
            <a:r>
              <a:rPr sz="1400" spc="70" dirty="0">
                <a:latin typeface="Tahoma"/>
                <a:cs typeface="Tahoma"/>
              </a:rPr>
              <a:t>=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95378" y="1903422"/>
            <a:ext cx="4267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(</a:t>
            </a:r>
            <a:r>
              <a:rPr sz="1400" i="1" spc="-5" dirty="0">
                <a:latin typeface="Arial"/>
                <a:cs typeface="Arial"/>
              </a:rPr>
              <a:t>B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)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363" y="2256519"/>
            <a:ext cx="4121785" cy="416559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5080">
              <a:lnSpc>
                <a:spcPts val="1350"/>
              </a:lnSpc>
              <a:spcBef>
                <a:spcPts val="455"/>
              </a:spcBef>
            </a:pPr>
            <a:r>
              <a:rPr sz="1400" spc="-25" dirty="0">
                <a:latin typeface="Tahoma"/>
                <a:cs typeface="Tahoma"/>
              </a:rPr>
              <a:t>Often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compute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5" dirty="0">
                <a:latin typeface="Tahoma"/>
                <a:cs typeface="Tahoma"/>
              </a:rPr>
              <a:t>denominator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dirty="0">
                <a:latin typeface="Tahoma"/>
                <a:cs typeface="Tahoma"/>
              </a:rPr>
              <a:t>(</a:t>
            </a:r>
            <a:r>
              <a:rPr sz="1400" i="1" dirty="0">
                <a:latin typeface="Arial"/>
                <a:cs typeface="Arial"/>
              </a:rPr>
              <a:t>B</a:t>
            </a:r>
            <a:r>
              <a:rPr sz="1400" i="1" spc="-265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)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spc="-55" dirty="0">
                <a:latin typeface="Tahoma"/>
                <a:cs typeface="Tahoma"/>
              </a:rPr>
              <a:t>using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60" dirty="0">
                <a:latin typeface="Tahoma"/>
                <a:cs typeface="Tahoma"/>
              </a:rPr>
              <a:t>law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of </a:t>
            </a:r>
            <a:r>
              <a:rPr sz="1400" spc="-420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total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45" dirty="0">
                <a:latin typeface="Tahoma"/>
                <a:cs typeface="Tahoma"/>
              </a:rPr>
              <a:t>probability.</a:t>
            </a:r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22790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30" dirty="0"/>
              <a:t>Board</a:t>
            </a:r>
            <a:r>
              <a:rPr spc="15" dirty="0"/>
              <a:t> </a:t>
            </a:r>
            <a:r>
              <a:rPr spc="-45" dirty="0"/>
              <a:t>Question:</a:t>
            </a:r>
            <a:r>
              <a:rPr spc="165" dirty="0"/>
              <a:t> </a:t>
            </a:r>
            <a:r>
              <a:rPr dirty="0"/>
              <a:t>Evil</a:t>
            </a:r>
            <a:r>
              <a:rPr spc="15" dirty="0"/>
              <a:t> </a:t>
            </a:r>
            <a:r>
              <a:rPr spc="-40" dirty="0"/>
              <a:t>Squirrels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dirty="0"/>
              <a:t>January 1,</a:t>
            </a:r>
            <a:r>
              <a:rPr spc="-5" dirty="0"/>
              <a:t> </a:t>
            </a:r>
            <a:r>
              <a:rPr dirty="0"/>
              <a:t>2017     </a:t>
            </a:r>
            <a:r>
              <a:rPr spc="130" dirty="0"/>
              <a:t> </a:t>
            </a:r>
            <a:fld id="{81D60167-4931-47E6-BA6A-407CBD079E47}" type="slidenum">
              <a:rPr dirty="0"/>
              <a:t>18</a:t>
            </a:fld>
            <a:r>
              <a:rPr spc="-30" dirty="0"/>
              <a:t> </a:t>
            </a:r>
            <a:r>
              <a:rPr dirty="0"/>
              <a:t>/</a:t>
            </a:r>
            <a:r>
              <a:rPr spc="-35" dirty="0"/>
              <a:t> </a:t>
            </a:r>
            <a:r>
              <a:rPr dirty="0"/>
              <a:t>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09" y="964015"/>
            <a:ext cx="4356735" cy="13830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6700"/>
              </a:lnSpc>
              <a:spcBef>
                <a:spcPts val="20"/>
              </a:spcBef>
            </a:pPr>
            <a:r>
              <a:rPr sz="1400" spc="10" dirty="0">
                <a:latin typeface="Tahoma"/>
                <a:cs typeface="Tahoma"/>
              </a:rPr>
              <a:t>Of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80" dirty="0">
                <a:solidFill>
                  <a:srgbClr val="0000FF"/>
                </a:solidFill>
                <a:latin typeface="Tahoma"/>
                <a:cs typeface="Tahoma"/>
              </a:rPr>
              <a:t>one</a:t>
            </a:r>
            <a:r>
              <a:rPr sz="1400" spc="2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400" spc="-25" dirty="0">
                <a:solidFill>
                  <a:srgbClr val="0000FF"/>
                </a:solidFill>
                <a:latin typeface="Tahoma"/>
                <a:cs typeface="Tahoma"/>
              </a:rPr>
              <a:t>million</a:t>
            </a:r>
            <a:r>
              <a:rPr sz="1400" spc="3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squirrels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60" dirty="0">
                <a:latin typeface="Tahoma"/>
                <a:cs typeface="Tahoma"/>
              </a:rPr>
              <a:t>on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25" dirty="0">
                <a:latin typeface="Tahoma"/>
                <a:cs typeface="Tahoma"/>
              </a:rPr>
              <a:t>MIT’s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spc="-60" dirty="0">
                <a:latin typeface="Tahoma"/>
                <a:cs typeface="Tahoma"/>
              </a:rPr>
              <a:t>campus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45" dirty="0">
                <a:latin typeface="Tahoma"/>
                <a:cs typeface="Tahoma"/>
              </a:rPr>
              <a:t>most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85" dirty="0">
                <a:latin typeface="Tahoma"/>
                <a:cs typeface="Tahoma"/>
              </a:rPr>
              <a:t>are </a:t>
            </a:r>
            <a:r>
              <a:rPr sz="1400" spc="-8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good-natured.</a:t>
            </a:r>
            <a:r>
              <a:rPr sz="1400" spc="195" dirty="0">
                <a:latin typeface="Tahoma"/>
                <a:cs typeface="Tahoma"/>
              </a:rPr>
              <a:t> </a:t>
            </a:r>
            <a:r>
              <a:rPr sz="1400" spc="25" dirty="0">
                <a:latin typeface="Tahoma"/>
                <a:cs typeface="Tahoma"/>
              </a:rPr>
              <a:t>But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spc="-80" dirty="0">
                <a:solidFill>
                  <a:srgbClr val="0000FF"/>
                </a:solidFill>
                <a:latin typeface="Tahoma"/>
                <a:cs typeface="Tahoma"/>
              </a:rPr>
              <a:t>one</a:t>
            </a:r>
            <a:r>
              <a:rPr sz="1400" spc="3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400" spc="-65" dirty="0">
                <a:solidFill>
                  <a:srgbClr val="0000FF"/>
                </a:solidFill>
                <a:latin typeface="Tahoma"/>
                <a:cs typeface="Tahoma"/>
              </a:rPr>
              <a:t>hundred</a:t>
            </a:r>
            <a:r>
              <a:rPr sz="1400" spc="3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of</a:t>
            </a:r>
            <a:r>
              <a:rPr sz="1400" spc="40" dirty="0">
                <a:latin typeface="Tahoma"/>
                <a:cs typeface="Tahoma"/>
              </a:rPr>
              <a:t> </a:t>
            </a:r>
            <a:r>
              <a:rPr sz="1400" spc="-55" dirty="0">
                <a:latin typeface="Tahoma"/>
                <a:cs typeface="Tahoma"/>
              </a:rPr>
              <a:t>them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85" dirty="0">
                <a:latin typeface="Tahoma"/>
                <a:cs typeface="Tahoma"/>
              </a:rPr>
              <a:t>are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spc="-65" dirty="0">
                <a:latin typeface="Tahoma"/>
                <a:cs typeface="Tahoma"/>
              </a:rPr>
              <a:t>pure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evil!</a:t>
            </a:r>
            <a:r>
              <a:rPr sz="1400" spc="195" dirty="0">
                <a:latin typeface="Tahoma"/>
                <a:cs typeface="Tahoma"/>
              </a:rPr>
              <a:t> </a:t>
            </a:r>
            <a:r>
              <a:rPr sz="1400" spc="10" dirty="0">
                <a:latin typeface="Tahoma"/>
                <a:cs typeface="Tahoma"/>
              </a:rPr>
              <a:t>An </a:t>
            </a:r>
            <a:r>
              <a:rPr sz="1400" spc="-42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enterprising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45" dirty="0">
                <a:latin typeface="Tahoma"/>
                <a:cs typeface="Tahoma"/>
              </a:rPr>
              <a:t>student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30" dirty="0">
                <a:latin typeface="Tahoma"/>
                <a:cs typeface="Tahoma"/>
              </a:rPr>
              <a:t>in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5" dirty="0">
                <a:latin typeface="Tahoma"/>
                <a:cs typeface="Tahoma"/>
              </a:rPr>
              <a:t>Course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65" dirty="0">
                <a:latin typeface="Tahoma"/>
                <a:cs typeface="Tahoma"/>
              </a:rPr>
              <a:t>6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70" dirty="0">
                <a:latin typeface="Tahoma"/>
                <a:cs typeface="Tahoma"/>
              </a:rPr>
              <a:t>develops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65" dirty="0">
                <a:latin typeface="Tahoma"/>
                <a:cs typeface="Tahoma"/>
              </a:rPr>
              <a:t>an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30" dirty="0">
                <a:latin typeface="Tahoma"/>
                <a:cs typeface="Tahoma"/>
              </a:rPr>
              <a:t>“Evil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Squirrel </a:t>
            </a:r>
            <a:r>
              <a:rPr sz="1400" spc="-420" dirty="0">
                <a:latin typeface="Tahoma"/>
                <a:cs typeface="Tahoma"/>
              </a:rPr>
              <a:t> </a:t>
            </a:r>
            <a:r>
              <a:rPr sz="1400" spc="5" dirty="0">
                <a:latin typeface="Tahoma"/>
                <a:cs typeface="Tahoma"/>
              </a:rPr>
              <a:t>Alarm”</a:t>
            </a:r>
            <a:r>
              <a:rPr sz="1400" spc="40" dirty="0">
                <a:latin typeface="Tahoma"/>
                <a:cs typeface="Tahoma"/>
              </a:rPr>
              <a:t> </a:t>
            </a:r>
            <a:r>
              <a:rPr sz="1400" spc="-45" dirty="0">
                <a:latin typeface="Tahoma"/>
                <a:cs typeface="Tahoma"/>
              </a:rPr>
              <a:t>which</a:t>
            </a:r>
            <a:r>
              <a:rPr sz="1400" spc="45" dirty="0">
                <a:latin typeface="Tahoma"/>
                <a:cs typeface="Tahoma"/>
              </a:rPr>
              <a:t> </a:t>
            </a:r>
            <a:r>
              <a:rPr sz="1400" spc="-90" dirty="0">
                <a:latin typeface="Tahoma"/>
                <a:cs typeface="Tahoma"/>
              </a:rPr>
              <a:t>she</a:t>
            </a:r>
            <a:r>
              <a:rPr sz="1400" spc="40" dirty="0">
                <a:latin typeface="Tahoma"/>
                <a:cs typeface="Tahoma"/>
              </a:rPr>
              <a:t> </a:t>
            </a:r>
            <a:r>
              <a:rPr sz="1400" spc="-70" dirty="0">
                <a:latin typeface="Tahoma"/>
                <a:cs typeface="Tahoma"/>
              </a:rPr>
              <a:t>oﬀers</a:t>
            </a:r>
            <a:r>
              <a:rPr sz="1400" spc="40" dirty="0">
                <a:latin typeface="Tahoma"/>
                <a:cs typeface="Tahoma"/>
              </a:rPr>
              <a:t> </a:t>
            </a:r>
            <a:r>
              <a:rPr sz="1400" spc="-15" dirty="0">
                <a:latin typeface="Tahoma"/>
                <a:cs typeface="Tahoma"/>
              </a:rPr>
              <a:t>to</a:t>
            </a:r>
            <a:r>
              <a:rPr sz="1400" spc="45" dirty="0">
                <a:latin typeface="Tahoma"/>
                <a:cs typeface="Tahoma"/>
              </a:rPr>
              <a:t> </a:t>
            </a:r>
            <a:r>
              <a:rPr sz="1400" spc="-45" dirty="0">
                <a:latin typeface="Tahoma"/>
                <a:cs typeface="Tahoma"/>
              </a:rPr>
              <a:t>sell</a:t>
            </a:r>
            <a:r>
              <a:rPr sz="1400" spc="40" dirty="0">
                <a:latin typeface="Tahoma"/>
                <a:cs typeface="Tahoma"/>
              </a:rPr>
              <a:t> </a:t>
            </a:r>
            <a:r>
              <a:rPr sz="1400" spc="-15" dirty="0">
                <a:latin typeface="Tahoma"/>
                <a:cs typeface="Tahoma"/>
              </a:rPr>
              <a:t>to</a:t>
            </a:r>
            <a:r>
              <a:rPr sz="1400" spc="45" dirty="0">
                <a:latin typeface="Tahoma"/>
                <a:cs typeface="Tahoma"/>
              </a:rPr>
              <a:t> MIT </a:t>
            </a:r>
            <a:r>
              <a:rPr sz="1400" spc="-50" dirty="0">
                <a:latin typeface="Tahoma"/>
                <a:cs typeface="Tahoma"/>
              </a:rPr>
              <a:t>for</a:t>
            </a:r>
            <a:r>
              <a:rPr sz="1400" spc="40" dirty="0">
                <a:latin typeface="Tahoma"/>
                <a:cs typeface="Tahoma"/>
              </a:rPr>
              <a:t> </a:t>
            </a:r>
            <a:r>
              <a:rPr sz="1400" spc="-65" dirty="0">
                <a:latin typeface="Tahoma"/>
                <a:cs typeface="Tahoma"/>
              </a:rPr>
              <a:t>a</a:t>
            </a:r>
            <a:r>
              <a:rPr sz="1400" spc="45" dirty="0">
                <a:latin typeface="Tahoma"/>
                <a:cs typeface="Tahoma"/>
              </a:rPr>
              <a:t> </a:t>
            </a:r>
            <a:r>
              <a:rPr sz="1400" spc="-60" dirty="0">
                <a:latin typeface="Tahoma"/>
                <a:cs typeface="Tahoma"/>
              </a:rPr>
              <a:t>passing </a:t>
            </a:r>
            <a:r>
              <a:rPr sz="1400" spc="-55" dirty="0">
                <a:latin typeface="Tahoma"/>
                <a:cs typeface="Tahoma"/>
              </a:rPr>
              <a:t> </a:t>
            </a:r>
            <a:r>
              <a:rPr sz="1400" spc="-65" dirty="0">
                <a:latin typeface="Tahoma"/>
                <a:cs typeface="Tahoma"/>
              </a:rPr>
              <a:t>grade.</a:t>
            </a:r>
            <a:r>
              <a:rPr sz="1400" spc="185" dirty="0">
                <a:latin typeface="Tahoma"/>
                <a:cs typeface="Tahoma"/>
              </a:rPr>
              <a:t> </a:t>
            </a:r>
            <a:r>
              <a:rPr sz="1400" spc="45" dirty="0">
                <a:latin typeface="Tahoma"/>
                <a:cs typeface="Tahoma"/>
              </a:rPr>
              <a:t>MIT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spc="-65" dirty="0">
                <a:latin typeface="Tahoma"/>
                <a:cs typeface="Tahoma"/>
              </a:rPr>
              <a:t>decides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spc="-15" dirty="0">
                <a:latin typeface="Tahoma"/>
                <a:cs typeface="Tahoma"/>
              </a:rPr>
              <a:t>to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test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25" dirty="0">
                <a:latin typeface="Tahoma"/>
                <a:cs typeface="Tahoma"/>
              </a:rPr>
              <a:t>reliability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of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5" dirty="0">
                <a:latin typeface="Tahoma"/>
                <a:cs typeface="Tahoma"/>
              </a:rPr>
              <a:t>alarm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spc="-75" dirty="0">
                <a:latin typeface="Tahoma"/>
                <a:cs typeface="Tahoma"/>
              </a:rPr>
              <a:t>by </a:t>
            </a:r>
            <a:r>
              <a:rPr sz="1400" spc="-70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conducting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25" dirty="0">
                <a:latin typeface="Tahoma"/>
                <a:cs typeface="Tahoma"/>
              </a:rPr>
              <a:t>trials.</a:t>
            </a:r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180593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Evil </a:t>
            </a:r>
            <a:r>
              <a:rPr spc="-40" dirty="0"/>
              <a:t>Squirrels</a:t>
            </a:r>
            <a:r>
              <a:rPr spc="5" dirty="0"/>
              <a:t> </a:t>
            </a:r>
            <a:r>
              <a:rPr spc="-40" dirty="0"/>
              <a:t>Continued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089" y="863384"/>
            <a:ext cx="65265" cy="6526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1089" y="1356830"/>
            <a:ext cx="65265" cy="6526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25811" y="736280"/>
            <a:ext cx="4276725" cy="2066289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289560" marR="69215">
              <a:lnSpc>
                <a:spcPct val="106700"/>
              </a:lnSpc>
              <a:spcBef>
                <a:spcPts val="20"/>
              </a:spcBef>
            </a:pPr>
            <a:r>
              <a:rPr sz="1400" spc="-45" dirty="0">
                <a:latin typeface="Tahoma"/>
                <a:cs typeface="Tahoma"/>
              </a:rPr>
              <a:t>When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70" dirty="0">
                <a:latin typeface="Tahoma"/>
                <a:cs typeface="Tahoma"/>
              </a:rPr>
              <a:t>presented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25" dirty="0">
                <a:latin typeface="Tahoma"/>
                <a:cs typeface="Tahoma"/>
              </a:rPr>
              <a:t>with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65" dirty="0">
                <a:latin typeface="Tahoma"/>
                <a:cs typeface="Tahoma"/>
              </a:rPr>
              <a:t>an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evil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45" dirty="0">
                <a:latin typeface="Tahoma"/>
                <a:cs typeface="Tahoma"/>
              </a:rPr>
              <a:t>squirrel,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5" dirty="0">
                <a:latin typeface="Tahoma"/>
                <a:cs typeface="Tahoma"/>
              </a:rPr>
              <a:t>alarm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75" dirty="0">
                <a:latin typeface="Tahoma"/>
                <a:cs typeface="Tahoma"/>
              </a:rPr>
              <a:t>goes </a:t>
            </a:r>
            <a:r>
              <a:rPr sz="1400" spc="-42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oﬀ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110" dirty="0">
                <a:latin typeface="Tahoma"/>
                <a:cs typeface="Tahoma"/>
              </a:rPr>
              <a:t>99%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of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time.</a:t>
            </a:r>
            <a:endParaRPr sz="1400">
              <a:latin typeface="Tahoma"/>
              <a:cs typeface="Tahoma"/>
            </a:endParaRPr>
          </a:p>
          <a:p>
            <a:pPr marL="289560" marR="273685">
              <a:lnSpc>
                <a:spcPct val="106700"/>
              </a:lnSpc>
              <a:spcBef>
                <a:spcPts val="300"/>
              </a:spcBef>
            </a:pPr>
            <a:r>
              <a:rPr sz="1400" spc="-45" dirty="0">
                <a:latin typeface="Tahoma"/>
                <a:cs typeface="Tahoma"/>
              </a:rPr>
              <a:t>When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70" dirty="0">
                <a:latin typeface="Tahoma"/>
                <a:cs typeface="Tahoma"/>
              </a:rPr>
              <a:t>presented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25" dirty="0">
                <a:latin typeface="Tahoma"/>
                <a:cs typeface="Tahoma"/>
              </a:rPr>
              <a:t>with</a:t>
            </a:r>
            <a:r>
              <a:rPr sz="1400" spc="20" dirty="0">
                <a:latin typeface="Tahoma"/>
                <a:cs typeface="Tahoma"/>
              </a:rPr>
              <a:t> </a:t>
            </a:r>
            <a:r>
              <a:rPr sz="1400" spc="-65" dirty="0">
                <a:latin typeface="Tahoma"/>
                <a:cs typeface="Tahoma"/>
              </a:rPr>
              <a:t>a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good-natured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45" dirty="0">
                <a:latin typeface="Tahoma"/>
                <a:cs typeface="Tahoma"/>
              </a:rPr>
              <a:t>squirrel,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 </a:t>
            </a:r>
            <a:r>
              <a:rPr sz="1400" spc="-425" dirty="0">
                <a:latin typeface="Tahoma"/>
                <a:cs typeface="Tahoma"/>
              </a:rPr>
              <a:t> </a:t>
            </a:r>
            <a:r>
              <a:rPr sz="1400" spc="-55" dirty="0">
                <a:latin typeface="Tahoma"/>
                <a:cs typeface="Tahoma"/>
              </a:rPr>
              <a:t>alarm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75" dirty="0">
                <a:latin typeface="Tahoma"/>
                <a:cs typeface="Tahoma"/>
              </a:rPr>
              <a:t>goes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oﬀ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135" dirty="0">
                <a:latin typeface="Tahoma"/>
                <a:cs typeface="Tahoma"/>
              </a:rPr>
              <a:t>1%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of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time.</a:t>
            </a:r>
            <a:endParaRPr sz="1400">
              <a:latin typeface="Tahoma"/>
              <a:cs typeface="Tahoma"/>
            </a:endParaRPr>
          </a:p>
          <a:p>
            <a:pPr marL="12700" marR="5080">
              <a:lnSpc>
                <a:spcPct val="106700"/>
              </a:lnSpc>
              <a:spcBef>
                <a:spcPts val="894"/>
              </a:spcBef>
              <a:buAutoNum type="alphaLcParenBoth"/>
              <a:tabLst>
                <a:tab pos="296545" algn="l"/>
              </a:tabLst>
            </a:pPr>
            <a:r>
              <a:rPr sz="1400" spc="-80" dirty="0">
                <a:latin typeface="Tahoma"/>
                <a:cs typeface="Tahoma"/>
              </a:rPr>
              <a:t>If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65" dirty="0">
                <a:latin typeface="Tahoma"/>
                <a:cs typeface="Tahoma"/>
              </a:rPr>
              <a:t>a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45" dirty="0">
                <a:latin typeface="Tahoma"/>
                <a:cs typeface="Tahoma"/>
              </a:rPr>
              <a:t>squirrel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65" dirty="0">
                <a:latin typeface="Tahoma"/>
                <a:cs typeface="Tahoma"/>
              </a:rPr>
              <a:t>sets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oﬀ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alarm,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45" dirty="0">
                <a:latin typeface="Tahoma"/>
                <a:cs typeface="Tahoma"/>
              </a:rPr>
              <a:t>what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is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probability </a:t>
            </a:r>
            <a:r>
              <a:rPr sz="1400" spc="-425" dirty="0">
                <a:latin typeface="Tahoma"/>
                <a:cs typeface="Tahoma"/>
              </a:rPr>
              <a:t> </a:t>
            </a:r>
            <a:r>
              <a:rPr sz="1400" spc="-15" dirty="0">
                <a:latin typeface="Tahoma"/>
                <a:cs typeface="Tahoma"/>
              </a:rPr>
              <a:t>that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20" dirty="0">
                <a:latin typeface="Tahoma"/>
                <a:cs typeface="Tahoma"/>
              </a:rPr>
              <a:t>it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is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30" dirty="0">
                <a:latin typeface="Tahoma"/>
                <a:cs typeface="Tahoma"/>
              </a:rPr>
              <a:t>evil?</a:t>
            </a:r>
            <a:endParaRPr sz="1400">
              <a:latin typeface="Tahoma"/>
              <a:cs typeface="Tahoma"/>
            </a:endParaRPr>
          </a:p>
          <a:p>
            <a:pPr marL="12700" marR="35560">
              <a:lnSpc>
                <a:spcPct val="106700"/>
              </a:lnSpc>
              <a:spcBef>
                <a:spcPts val="600"/>
              </a:spcBef>
              <a:buAutoNum type="alphaLcParenBoth"/>
              <a:tabLst>
                <a:tab pos="302895" algn="l"/>
              </a:tabLst>
            </a:pPr>
            <a:r>
              <a:rPr sz="1400" spc="-40" dirty="0">
                <a:latin typeface="Tahoma"/>
                <a:cs typeface="Tahoma"/>
              </a:rPr>
              <a:t>Should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45" dirty="0">
                <a:latin typeface="Tahoma"/>
                <a:cs typeface="Tahoma"/>
              </a:rPr>
              <a:t>MIT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co-opt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patent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rights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spc="-60" dirty="0">
                <a:latin typeface="Tahoma"/>
                <a:cs typeface="Tahoma"/>
              </a:rPr>
              <a:t>and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65" dirty="0">
                <a:latin typeface="Tahoma"/>
                <a:cs typeface="Tahoma"/>
              </a:rPr>
              <a:t>employ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 </a:t>
            </a:r>
            <a:r>
              <a:rPr sz="1400" spc="-420" dirty="0">
                <a:latin typeface="Tahoma"/>
                <a:cs typeface="Tahoma"/>
              </a:rPr>
              <a:t> </a:t>
            </a:r>
            <a:r>
              <a:rPr sz="1400" spc="-55" dirty="0">
                <a:latin typeface="Tahoma"/>
                <a:cs typeface="Tahoma"/>
              </a:rPr>
              <a:t>system?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dirty="0"/>
              <a:t>January 1,</a:t>
            </a:r>
            <a:r>
              <a:rPr spc="-5" dirty="0"/>
              <a:t> </a:t>
            </a:r>
            <a:r>
              <a:rPr dirty="0"/>
              <a:t>2017     </a:t>
            </a:r>
            <a:r>
              <a:rPr spc="130" dirty="0"/>
              <a:t> </a:t>
            </a:r>
            <a:fld id="{81D60167-4931-47E6-BA6A-407CBD079E47}" type="slidenum">
              <a:rPr dirty="0"/>
              <a:t>19</a:t>
            </a:fld>
            <a:r>
              <a:rPr spc="-30" dirty="0"/>
              <a:t> </a:t>
            </a:r>
            <a:r>
              <a:rPr dirty="0"/>
              <a:t>/</a:t>
            </a:r>
            <a:r>
              <a:rPr spc="-35" dirty="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4856" y="471688"/>
            <a:ext cx="4117340" cy="4718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30" dirty="0">
                <a:solidFill>
                  <a:srgbClr val="0000FF"/>
                </a:solidFill>
                <a:latin typeface="Tahoma"/>
                <a:cs typeface="Tahoma"/>
              </a:rPr>
              <a:t>Conditional</a:t>
            </a:r>
            <a:r>
              <a:rPr sz="1400" spc="3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400" spc="-30" dirty="0">
                <a:solidFill>
                  <a:srgbClr val="0000FF"/>
                </a:solidFill>
                <a:latin typeface="Tahoma"/>
                <a:cs typeface="Tahoma"/>
              </a:rPr>
              <a:t>Probability,</a:t>
            </a:r>
            <a:r>
              <a:rPr sz="1400" spc="3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400" spc="-75" dirty="0">
                <a:solidFill>
                  <a:srgbClr val="0000FF"/>
                </a:solidFill>
                <a:latin typeface="Tahoma"/>
                <a:cs typeface="Tahoma"/>
              </a:rPr>
              <a:t>Independence,</a:t>
            </a:r>
            <a:r>
              <a:rPr sz="1400" spc="4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400" spc="-35" dirty="0">
                <a:solidFill>
                  <a:srgbClr val="0000FF"/>
                </a:solidFill>
                <a:latin typeface="Tahoma"/>
                <a:cs typeface="Tahoma"/>
              </a:rPr>
              <a:t>Bayes’</a:t>
            </a:r>
            <a:r>
              <a:rPr sz="1400" spc="3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400" spc="-50" dirty="0">
                <a:solidFill>
                  <a:srgbClr val="0000FF"/>
                </a:solidFill>
                <a:latin typeface="Tahoma"/>
                <a:cs typeface="Tahoma"/>
              </a:rPr>
              <a:t>Theorem</a:t>
            </a:r>
            <a:endParaRPr sz="1400">
              <a:latin typeface="Tahoma"/>
              <a:cs typeface="Tahoma"/>
            </a:endParaRPr>
          </a:p>
          <a:p>
            <a:pPr marL="1383030">
              <a:lnSpc>
                <a:spcPct val="100000"/>
              </a:lnSpc>
              <a:spcBef>
                <a:spcPts val="110"/>
              </a:spcBef>
            </a:pPr>
            <a:r>
              <a:rPr sz="1400" spc="-60" dirty="0">
                <a:solidFill>
                  <a:srgbClr val="0000FF"/>
                </a:solidFill>
                <a:latin typeface="Tahoma"/>
                <a:cs typeface="Tahoma"/>
              </a:rPr>
              <a:t>18.05</a:t>
            </a:r>
            <a:r>
              <a:rPr sz="1400" spc="1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400" spc="-45" dirty="0">
                <a:solidFill>
                  <a:srgbClr val="0000FF"/>
                </a:solidFill>
                <a:latin typeface="Tahoma"/>
                <a:cs typeface="Tahoma"/>
              </a:rPr>
              <a:t>Spring</a:t>
            </a:r>
            <a:r>
              <a:rPr sz="1400" spc="1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400" spc="-65" dirty="0">
                <a:solidFill>
                  <a:srgbClr val="0000FF"/>
                </a:solidFill>
                <a:latin typeface="Tahoma"/>
                <a:cs typeface="Tahoma"/>
              </a:rPr>
              <a:t>2014</a:t>
            </a:r>
            <a:endParaRPr sz="14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0707" y="1094232"/>
            <a:ext cx="3200400" cy="177942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718528" y="3350336"/>
            <a:ext cx="849630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z="600" dirty="0">
                <a:latin typeface="Calibri"/>
                <a:cs typeface="Calibri"/>
              </a:rPr>
              <a:t>January 1,</a:t>
            </a:r>
            <a:r>
              <a:rPr sz="600" spc="-5" dirty="0">
                <a:latin typeface="Calibri"/>
                <a:cs typeface="Calibri"/>
              </a:rPr>
              <a:t> </a:t>
            </a:r>
            <a:r>
              <a:rPr sz="600" dirty="0">
                <a:latin typeface="Calibri"/>
                <a:cs typeface="Calibri"/>
              </a:rPr>
              <a:t>2017     </a:t>
            </a:r>
            <a:r>
              <a:rPr sz="600" spc="130" dirty="0">
                <a:latin typeface="Calibri"/>
                <a:cs typeface="Calibri"/>
              </a:rPr>
              <a:t> </a:t>
            </a:r>
            <a:fld id="{81D60167-4931-47E6-BA6A-407CBD079E47}" type="slidenum">
              <a:rPr sz="600" dirty="0">
                <a:latin typeface="Calibri"/>
                <a:cs typeface="Calibri"/>
              </a:rPr>
              <a:t>2</a:t>
            </a:fld>
            <a:r>
              <a:rPr sz="600" spc="-30" dirty="0">
                <a:latin typeface="Calibri"/>
                <a:cs typeface="Calibri"/>
              </a:rPr>
              <a:t> </a:t>
            </a:r>
            <a:r>
              <a:rPr sz="600" dirty="0">
                <a:latin typeface="Calibri"/>
                <a:cs typeface="Calibri"/>
              </a:rPr>
              <a:t>/</a:t>
            </a:r>
            <a:r>
              <a:rPr sz="600" spc="-35" dirty="0">
                <a:latin typeface="Calibri"/>
                <a:cs typeface="Calibri"/>
              </a:rPr>
              <a:t> </a:t>
            </a:r>
            <a:r>
              <a:rPr sz="600" dirty="0">
                <a:latin typeface="Calibri"/>
                <a:cs typeface="Calibri"/>
              </a:rPr>
              <a:t>23</a:t>
            </a:r>
            <a:endParaRPr sz="6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15745" y="2725661"/>
            <a:ext cx="2000250" cy="0"/>
          </a:xfrm>
          <a:custGeom>
            <a:avLst/>
            <a:gdLst/>
            <a:ahLst/>
            <a:cxnLst/>
            <a:rect l="l" t="t" r="r" b="b"/>
            <a:pathLst>
              <a:path w="2000250">
                <a:moveTo>
                  <a:pt x="0" y="0"/>
                </a:moveTo>
                <a:lnTo>
                  <a:pt x="2000135" y="0"/>
                </a:lnTo>
              </a:path>
            </a:pathLst>
          </a:custGeom>
          <a:ln w="60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3346348"/>
            <a:ext cx="4608195" cy="109855"/>
            <a:chOff x="0" y="3346348"/>
            <a:chExt cx="4608195" cy="109855"/>
          </a:xfrm>
        </p:grpSpPr>
        <p:sp>
          <p:nvSpPr>
            <p:cNvPr id="4" name="object 4"/>
            <p:cNvSpPr/>
            <p:nvPr/>
          </p:nvSpPr>
          <p:spPr>
            <a:xfrm>
              <a:off x="0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5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4747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35976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8484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071952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ADAD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45" dirty="0"/>
              <a:t>One</a:t>
            </a:r>
            <a:r>
              <a:rPr spc="-10" dirty="0"/>
              <a:t> </a:t>
            </a:r>
            <a:r>
              <a:rPr spc="-35" dirty="0"/>
              <a:t>solution</a:t>
            </a: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>
                <a:solidFill>
                  <a:srgbClr val="0000FF"/>
                </a:solidFill>
              </a:rPr>
              <a:t>(This</a:t>
            </a:r>
            <a:r>
              <a:rPr spc="15" dirty="0">
                <a:solidFill>
                  <a:srgbClr val="0000FF"/>
                </a:solidFill>
              </a:rPr>
              <a:t> </a:t>
            </a:r>
            <a:r>
              <a:rPr spc="-40" dirty="0">
                <a:solidFill>
                  <a:srgbClr val="0000FF"/>
                </a:solidFill>
              </a:rPr>
              <a:t>is</a:t>
            </a:r>
            <a:r>
              <a:rPr spc="20" dirty="0">
                <a:solidFill>
                  <a:srgbClr val="0000FF"/>
                </a:solidFill>
              </a:rPr>
              <a:t> </a:t>
            </a:r>
            <a:r>
              <a:rPr spc="-65" dirty="0">
                <a:solidFill>
                  <a:srgbClr val="0000FF"/>
                </a:solidFill>
              </a:rPr>
              <a:t>a</a:t>
            </a:r>
            <a:r>
              <a:rPr spc="25" dirty="0">
                <a:solidFill>
                  <a:srgbClr val="0000FF"/>
                </a:solidFill>
              </a:rPr>
              <a:t> </a:t>
            </a:r>
            <a:r>
              <a:rPr spc="-80" dirty="0">
                <a:solidFill>
                  <a:srgbClr val="0000FF"/>
                </a:solidFill>
              </a:rPr>
              <a:t>base</a:t>
            </a:r>
            <a:r>
              <a:rPr spc="20" dirty="0">
                <a:solidFill>
                  <a:srgbClr val="0000FF"/>
                </a:solidFill>
              </a:rPr>
              <a:t> </a:t>
            </a:r>
            <a:r>
              <a:rPr spc="-45" dirty="0">
                <a:solidFill>
                  <a:srgbClr val="0000FF"/>
                </a:solidFill>
              </a:rPr>
              <a:t>rate</a:t>
            </a:r>
            <a:r>
              <a:rPr spc="15" dirty="0">
                <a:solidFill>
                  <a:srgbClr val="0000FF"/>
                </a:solidFill>
              </a:rPr>
              <a:t> </a:t>
            </a:r>
            <a:r>
              <a:rPr spc="-30" dirty="0">
                <a:solidFill>
                  <a:srgbClr val="0000FF"/>
                </a:solidFill>
              </a:rPr>
              <a:t>fallacy</a:t>
            </a:r>
            <a:r>
              <a:rPr spc="25" dirty="0">
                <a:solidFill>
                  <a:srgbClr val="0000FF"/>
                </a:solidFill>
              </a:rPr>
              <a:t> </a:t>
            </a:r>
            <a:r>
              <a:rPr spc="-50" dirty="0">
                <a:solidFill>
                  <a:srgbClr val="0000FF"/>
                </a:solidFill>
              </a:rPr>
              <a:t>problem)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dirty="0"/>
              <a:t>January 1,</a:t>
            </a:r>
            <a:r>
              <a:rPr spc="-5" dirty="0"/>
              <a:t> </a:t>
            </a:r>
            <a:r>
              <a:rPr dirty="0"/>
              <a:t>2017     </a:t>
            </a:r>
            <a:r>
              <a:rPr spc="130" dirty="0"/>
              <a:t> </a:t>
            </a:r>
            <a:fld id="{81D60167-4931-47E6-BA6A-407CBD079E47}" type="slidenum">
              <a:rPr dirty="0"/>
              <a:t>20</a:t>
            </a:fld>
            <a:r>
              <a:rPr spc="-30" dirty="0"/>
              <a:t> </a:t>
            </a:r>
            <a:r>
              <a:rPr dirty="0"/>
              <a:t>/</a:t>
            </a:r>
            <a:r>
              <a:rPr spc="-35" dirty="0"/>
              <a:t> </a:t>
            </a:r>
            <a:r>
              <a:rPr dirty="0"/>
              <a:t>23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25844" y="449640"/>
            <a:ext cx="3828415" cy="796925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1200" spc="-70" dirty="0">
                <a:latin typeface="Tahoma"/>
                <a:cs typeface="Tahoma"/>
              </a:rPr>
              <a:t>We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85" dirty="0">
                <a:latin typeface="Tahoma"/>
                <a:cs typeface="Tahoma"/>
              </a:rPr>
              <a:t>are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given:</a:t>
            </a:r>
            <a:endParaRPr sz="1200">
              <a:latin typeface="Tahoma"/>
              <a:cs typeface="Tahoma"/>
            </a:endParaRPr>
          </a:p>
          <a:p>
            <a:pPr marL="540385">
              <a:lnSpc>
                <a:spcPct val="100000"/>
              </a:lnSpc>
              <a:spcBef>
                <a:spcPts val="365"/>
              </a:spcBef>
              <a:tabLst>
                <a:tab pos="2072639" algn="l"/>
              </a:tabLst>
            </a:pPr>
            <a:r>
              <a:rPr sz="1200" i="1" spc="40" dirty="0">
                <a:latin typeface="Arial"/>
                <a:cs typeface="Arial"/>
              </a:rPr>
              <a:t>P</a:t>
            </a:r>
            <a:r>
              <a:rPr sz="1200" spc="-40" dirty="0">
                <a:latin typeface="Tahoma"/>
                <a:cs typeface="Tahoma"/>
              </a:rPr>
              <a:t>(nice)</a:t>
            </a:r>
            <a:r>
              <a:rPr sz="1200" spc="-45" dirty="0">
                <a:latin typeface="Tahoma"/>
                <a:cs typeface="Tahoma"/>
              </a:rPr>
              <a:t> </a:t>
            </a:r>
            <a:r>
              <a:rPr sz="1200" spc="35" dirty="0">
                <a:latin typeface="Tahoma"/>
                <a:cs typeface="Tahoma"/>
              </a:rPr>
              <a:t>=</a:t>
            </a:r>
            <a:r>
              <a:rPr sz="1200" spc="-45" dirty="0"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0</a:t>
            </a:r>
            <a:r>
              <a:rPr sz="1200" i="1" spc="-10" dirty="0">
                <a:latin typeface="Arial"/>
                <a:cs typeface="Arial"/>
              </a:rPr>
              <a:t>.</a:t>
            </a:r>
            <a:r>
              <a:rPr sz="1200" spc="-75" dirty="0">
                <a:latin typeface="Tahoma"/>
                <a:cs typeface="Tahoma"/>
              </a:rPr>
              <a:t>9999</a:t>
            </a:r>
            <a:r>
              <a:rPr sz="1200" i="1" spc="-10" dirty="0">
                <a:latin typeface="Arial"/>
                <a:cs typeface="Arial"/>
              </a:rPr>
              <a:t>,</a:t>
            </a:r>
            <a:r>
              <a:rPr sz="1200" i="1" dirty="0">
                <a:latin typeface="Arial"/>
                <a:cs typeface="Arial"/>
              </a:rPr>
              <a:t>	</a:t>
            </a:r>
            <a:r>
              <a:rPr sz="1200" i="1" spc="4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200" spc="-35" dirty="0">
                <a:solidFill>
                  <a:srgbClr val="0000FF"/>
                </a:solidFill>
                <a:latin typeface="Tahoma"/>
                <a:cs typeface="Tahoma"/>
              </a:rPr>
              <a:t>(evil)</a:t>
            </a:r>
            <a:r>
              <a:rPr sz="1200" spc="-4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200" spc="35" dirty="0">
                <a:latin typeface="Tahoma"/>
                <a:cs typeface="Tahoma"/>
              </a:rPr>
              <a:t>=</a:t>
            </a:r>
            <a:r>
              <a:rPr sz="1200" spc="-45" dirty="0"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0</a:t>
            </a:r>
            <a:r>
              <a:rPr sz="1200" i="1" spc="-10" dirty="0">
                <a:latin typeface="Arial"/>
                <a:cs typeface="Arial"/>
              </a:rPr>
              <a:t>.</a:t>
            </a:r>
            <a:r>
              <a:rPr sz="1200" spc="-75" dirty="0">
                <a:latin typeface="Tahoma"/>
                <a:cs typeface="Tahoma"/>
              </a:rPr>
              <a:t>0001</a:t>
            </a:r>
            <a:r>
              <a:rPr sz="1200" spc="-18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(</a:t>
            </a:r>
            <a:r>
              <a:rPr sz="1200" spc="-85" dirty="0">
                <a:solidFill>
                  <a:srgbClr val="0000FF"/>
                </a:solidFill>
                <a:latin typeface="Tahoma"/>
                <a:cs typeface="Tahoma"/>
              </a:rPr>
              <a:t>base</a:t>
            </a:r>
            <a:r>
              <a:rPr sz="1200" spc="1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200" spc="-50" dirty="0">
                <a:solidFill>
                  <a:srgbClr val="0000FF"/>
                </a:solidFill>
                <a:latin typeface="Tahoma"/>
                <a:cs typeface="Tahoma"/>
              </a:rPr>
              <a:t>rate</a:t>
            </a:r>
            <a:r>
              <a:rPr sz="1200" spc="-10" dirty="0">
                <a:latin typeface="Tahoma"/>
                <a:cs typeface="Tahoma"/>
              </a:rPr>
              <a:t>)</a:t>
            </a:r>
            <a:endParaRPr sz="1200">
              <a:latin typeface="Tahoma"/>
              <a:cs typeface="Tahoma"/>
            </a:endParaRPr>
          </a:p>
          <a:p>
            <a:pPr marL="540385">
              <a:lnSpc>
                <a:spcPct val="100000"/>
              </a:lnSpc>
              <a:spcBef>
                <a:spcPts val="1019"/>
              </a:spcBef>
            </a:pPr>
            <a:r>
              <a:rPr sz="1200" i="1" spc="-40" dirty="0">
                <a:latin typeface="Arial"/>
                <a:cs typeface="Arial"/>
              </a:rPr>
              <a:t>P</a:t>
            </a:r>
            <a:r>
              <a:rPr sz="1200" spc="-40" dirty="0">
                <a:latin typeface="Tahoma"/>
                <a:cs typeface="Tahoma"/>
              </a:rPr>
              <a:t>(alarm</a:t>
            </a:r>
            <a:r>
              <a:rPr sz="1200" spc="-180" dirty="0">
                <a:latin typeface="Tahoma"/>
                <a:cs typeface="Tahoma"/>
              </a:rPr>
              <a:t> </a:t>
            </a:r>
            <a:r>
              <a:rPr sz="1200" spc="-120" dirty="0">
                <a:latin typeface="Lucida Sans Unicode"/>
                <a:cs typeface="Lucida Sans Unicode"/>
              </a:rPr>
              <a:t>|</a:t>
            </a:r>
            <a:r>
              <a:rPr sz="1200" spc="-180" dirty="0">
                <a:latin typeface="Lucida Sans Unicode"/>
                <a:cs typeface="Lucida Sans Unicode"/>
              </a:rPr>
              <a:t> </a:t>
            </a:r>
            <a:r>
              <a:rPr sz="1200" spc="-45" dirty="0">
                <a:latin typeface="Tahoma"/>
                <a:cs typeface="Tahoma"/>
              </a:rPr>
              <a:t>nice)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35" dirty="0">
                <a:latin typeface="Tahoma"/>
                <a:cs typeface="Tahoma"/>
              </a:rPr>
              <a:t>=</a:t>
            </a:r>
            <a:r>
              <a:rPr sz="1200" spc="-45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0</a:t>
            </a:r>
            <a:r>
              <a:rPr sz="1200" i="1" spc="-50" dirty="0">
                <a:latin typeface="Arial"/>
                <a:cs typeface="Arial"/>
              </a:rPr>
              <a:t>.</a:t>
            </a:r>
            <a:r>
              <a:rPr sz="1200" spc="-50" dirty="0">
                <a:latin typeface="Tahoma"/>
                <a:cs typeface="Tahoma"/>
              </a:rPr>
              <a:t>01</a:t>
            </a:r>
            <a:r>
              <a:rPr sz="1200" i="1" spc="-50" dirty="0">
                <a:latin typeface="Arial"/>
                <a:cs typeface="Arial"/>
              </a:rPr>
              <a:t>,</a:t>
            </a:r>
            <a:r>
              <a:rPr sz="1200" i="1" spc="390" dirty="0">
                <a:latin typeface="Arial"/>
                <a:cs typeface="Arial"/>
              </a:rPr>
              <a:t> </a:t>
            </a:r>
            <a:r>
              <a:rPr sz="1200" i="1" spc="-40" dirty="0">
                <a:latin typeface="Arial"/>
                <a:cs typeface="Arial"/>
              </a:rPr>
              <a:t>P</a:t>
            </a:r>
            <a:r>
              <a:rPr sz="1200" spc="-40" dirty="0">
                <a:latin typeface="Tahoma"/>
                <a:cs typeface="Tahoma"/>
              </a:rPr>
              <a:t>(alarm</a:t>
            </a:r>
            <a:r>
              <a:rPr sz="1200" spc="-180" dirty="0">
                <a:latin typeface="Tahoma"/>
                <a:cs typeface="Tahoma"/>
              </a:rPr>
              <a:t> </a:t>
            </a:r>
            <a:r>
              <a:rPr sz="1200" spc="-120" dirty="0">
                <a:latin typeface="Lucida Sans Unicode"/>
                <a:cs typeface="Lucida Sans Unicode"/>
              </a:rPr>
              <a:t>|</a:t>
            </a:r>
            <a:r>
              <a:rPr sz="1200" spc="-175" dirty="0">
                <a:latin typeface="Lucida Sans Unicode"/>
                <a:cs typeface="Lucida Sans Unicode"/>
              </a:rPr>
              <a:t> </a:t>
            </a:r>
            <a:r>
              <a:rPr sz="1200" spc="-40" dirty="0">
                <a:latin typeface="Tahoma"/>
                <a:cs typeface="Tahoma"/>
              </a:rPr>
              <a:t>evil) </a:t>
            </a:r>
            <a:r>
              <a:rPr sz="1200" spc="35" dirty="0">
                <a:latin typeface="Tahoma"/>
                <a:cs typeface="Tahoma"/>
              </a:rPr>
              <a:t>=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0</a:t>
            </a:r>
            <a:r>
              <a:rPr sz="1200" i="1" spc="-60" dirty="0">
                <a:latin typeface="Arial"/>
                <a:cs typeface="Arial"/>
              </a:rPr>
              <a:t>.</a:t>
            </a:r>
            <a:r>
              <a:rPr sz="1200" spc="-60" dirty="0">
                <a:latin typeface="Tahoma"/>
                <a:cs typeface="Tahoma"/>
              </a:rPr>
              <a:t>99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02591" y="1407845"/>
            <a:ext cx="131381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i="1" u="sng" spc="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</a:t>
            </a:r>
            <a:r>
              <a:rPr sz="1200" u="sng" spc="-3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(al</a:t>
            </a:r>
            <a:r>
              <a:rPr sz="1200" u="sng" spc="-8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a</a:t>
            </a:r>
            <a:r>
              <a:rPr sz="1200" u="sng" spc="-4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r</a:t>
            </a:r>
            <a:r>
              <a:rPr sz="1200" u="sng" spc="-8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m</a:t>
            </a:r>
            <a:r>
              <a:rPr sz="1200" u="sng" spc="-18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200" u="sng" spc="-12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|</a:t>
            </a:r>
            <a:r>
              <a:rPr sz="1200" spc="-180" dirty="0">
                <a:latin typeface="Lucida Sans Unicode"/>
                <a:cs typeface="Lucida Sans Unicode"/>
              </a:rPr>
              <a:t> </a:t>
            </a:r>
            <a:r>
              <a:rPr sz="1200" u="sng" spc="-4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evil)</a:t>
            </a:r>
            <a:r>
              <a:rPr sz="1200" i="1" u="sng" spc="40" dirty="0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</a:t>
            </a:r>
            <a:r>
              <a:rPr sz="1200" u="sng" spc="-35" dirty="0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(evil)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6413" y="1510635"/>
            <a:ext cx="104457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i="1" spc="40" dirty="0">
                <a:latin typeface="Arial"/>
                <a:cs typeface="Arial"/>
              </a:rPr>
              <a:t>P</a:t>
            </a:r>
            <a:r>
              <a:rPr sz="1200" spc="-40" dirty="0">
                <a:latin typeface="Tahoma"/>
                <a:cs typeface="Tahoma"/>
              </a:rPr>
              <a:t>(evil</a:t>
            </a:r>
            <a:r>
              <a:rPr sz="1200" spc="-180" dirty="0">
                <a:latin typeface="Tahoma"/>
                <a:cs typeface="Tahoma"/>
              </a:rPr>
              <a:t> </a:t>
            </a:r>
            <a:r>
              <a:rPr sz="1200" spc="-120" dirty="0">
                <a:latin typeface="Lucida Sans Unicode"/>
                <a:cs typeface="Lucida Sans Unicode"/>
              </a:rPr>
              <a:t>|</a:t>
            </a:r>
            <a:r>
              <a:rPr sz="1200" spc="-180" dirty="0">
                <a:latin typeface="Lucida Sans Unicode"/>
                <a:cs typeface="Lucida Sans Unicode"/>
              </a:rPr>
              <a:t> </a:t>
            </a:r>
            <a:r>
              <a:rPr sz="1200" spc="-45" dirty="0">
                <a:latin typeface="Tahoma"/>
                <a:cs typeface="Tahoma"/>
              </a:rPr>
              <a:t>al</a:t>
            </a:r>
            <a:r>
              <a:rPr sz="1200" spc="-95" dirty="0">
                <a:latin typeface="Tahoma"/>
                <a:cs typeface="Tahoma"/>
              </a:rPr>
              <a:t>a</a:t>
            </a:r>
            <a:r>
              <a:rPr sz="1200" spc="-45" dirty="0">
                <a:latin typeface="Tahoma"/>
                <a:cs typeface="Tahoma"/>
              </a:rPr>
              <a:t>rm) </a:t>
            </a:r>
            <a:r>
              <a:rPr sz="1200" spc="35" dirty="0">
                <a:latin typeface="Tahoma"/>
                <a:cs typeface="Tahoma"/>
              </a:rPr>
              <a:t>=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64252" y="1614791"/>
            <a:ext cx="58991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i="1" spc="40" dirty="0">
                <a:latin typeface="Arial"/>
                <a:cs typeface="Arial"/>
              </a:rPr>
              <a:t>P</a:t>
            </a:r>
            <a:r>
              <a:rPr sz="1200" spc="-35" dirty="0">
                <a:latin typeface="Tahoma"/>
                <a:cs typeface="Tahoma"/>
              </a:rPr>
              <a:t>(al</a:t>
            </a:r>
            <a:r>
              <a:rPr sz="1200" spc="-85" dirty="0">
                <a:latin typeface="Tahoma"/>
                <a:cs typeface="Tahoma"/>
              </a:rPr>
              <a:t>a</a:t>
            </a:r>
            <a:r>
              <a:rPr sz="1200" spc="-45" dirty="0">
                <a:latin typeface="Tahoma"/>
                <a:cs typeface="Tahoma"/>
              </a:rPr>
              <a:t>rm)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29200" y="1952160"/>
            <a:ext cx="3037205" cy="414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6055">
              <a:lnSpc>
                <a:spcPts val="1125"/>
              </a:lnSpc>
              <a:spcBef>
                <a:spcPts val="95"/>
              </a:spcBef>
              <a:tabLst>
                <a:tab pos="960119" algn="l"/>
                <a:tab pos="3023870" algn="l"/>
              </a:tabLst>
            </a:pPr>
            <a:r>
              <a:rPr sz="12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i="1" u="sng" spc="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</a:t>
            </a:r>
            <a:r>
              <a:rPr sz="1200" u="sng" spc="-3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(al</a:t>
            </a:r>
            <a:r>
              <a:rPr sz="1200" u="sng" spc="-8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a</a:t>
            </a:r>
            <a:r>
              <a:rPr sz="1200" u="sng" spc="-4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r</a:t>
            </a:r>
            <a:r>
              <a:rPr sz="1200" u="sng" spc="-8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m</a:t>
            </a:r>
            <a:r>
              <a:rPr sz="1200" u="sng" spc="-18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200" u="sng" spc="-12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|</a:t>
            </a:r>
            <a:r>
              <a:rPr sz="1200" spc="-180" dirty="0">
                <a:latin typeface="Lucida Sans Unicode"/>
                <a:cs typeface="Lucida Sans Unicode"/>
              </a:rPr>
              <a:t> </a:t>
            </a:r>
            <a:r>
              <a:rPr sz="1200" u="sng" spc="-4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evil)</a:t>
            </a:r>
            <a:r>
              <a:rPr sz="1200" i="1" u="sng" spc="40" dirty="0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</a:t>
            </a:r>
            <a:r>
              <a:rPr sz="1200" u="sng" spc="-40" dirty="0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(evil</a:t>
            </a:r>
            <a:r>
              <a:rPr sz="1200" u="sng" spc="-10" dirty="0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)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	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ts val="815"/>
              </a:lnSpc>
            </a:pPr>
            <a:r>
              <a:rPr sz="1200" spc="35" dirty="0">
                <a:latin typeface="Tahoma"/>
                <a:cs typeface="Tahoma"/>
              </a:rPr>
              <a:t>=</a:t>
            </a:r>
            <a:endParaRPr sz="1200">
              <a:latin typeface="Tahoma"/>
              <a:cs typeface="Tahoma"/>
            </a:endParaRPr>
          </a:p>
          <a:p>
            <a:pPr marL="185420">
              <a:lnSpc>
                <a:spcPts val="1130"/>
              </a:lnSpc>
            </a:pPr>
            <a:r>
              <a:rPr sz="1200" i="1" spc="-40" dirty="0">
                <a:latin typeface="Arial"/>
                <a:cs typeface="Arial"/>
              </a:rPr>
              <a:t>P</a:t>
            </a:r>
            <a:r>
              <a:rPr sz="1200" spc="-40" dirty="0">
                <a:latin typeface="Tahoma"/>
                <a:cs typeface="Tahoma"/>
              </a:rPr>
              <a:t>(alarm</a:t>
            </a:r>
            <a:r>
              <a:rPr sz="1200" spc="-180" dirty="0">
                <a:latin typeface="Tahoma"/>
                <a:cs typeface="Tahoma"/>
              </a:rPr>
              <a:t> </a:t>
            </a:r>
            <a:r>
              <a:rPr sz="1200" spc="-120" dirty="0">
                <a:latin typeface="Lucida Sans Unicode"/>
                <a:cs typeface="Lucida Sans Unicode"/>
              </a:rPr>
              <a:t>|</a:t>
            </a:r>
            <a:r>
              <a:rPr sz="1200" spc="-180" dirty="0">
                <a:latin typeface="Lucida Sans Unicode"/>
                <a:cs typeface="Lucida Sans Unicode"/>
              </a:rPr>
              <a:t> </a:t>
            </a:r>
            <a:r>
              <a:rPr sz="1200" spc="-40" dirty="0">
                <a:latin typeface="Tahoma"/>
                <a:cs typeface="Tahoma"/>
              </a:rPr>
              <a:t>evil)</a:t>
            </a:r>
            <a:r>
              <a:rPr sz="1200" i="1" spc="-40" dirty="0">
                <a:latin typeface="Arial"/>
                <a:cs typeface="Arial"/>
              </a:rPr>
              <a:t>P</a:t>
            </a:r>
            <a:r>
              <a:rPr sz="1200" i="1" spc="-235" dirty="0">
                <a:latin typeface="Arial"/>
                <a:cs typeface="Arial"/>
              </a:rPr>
              <a:t> </a:t>
            </a:r>
            <a:r>
              <a:rPr sz="1200" spc="-35" dirty="0">
                <a:latin typeface="Tahoma"/>
                <a:cs typeface="Tahoma"/>
              </a:rPr>
              <a:t>(evil)</a:t>
            </a:r>
            <a:r>
              <a:rPr sz="1200" spc="-110" dirty="0">
                <a:latin typeface="Tahoma"/>
                <a:cs typeface="Tahoma"/>
              </a:rPr>
              <a:t> </a:t>
            </a:r>
            <a:r>
              <a:rPr sz="1200" spc="35" dirty="0">
                <a:latin typeface="Tahoma"/>
                <a:cs typeface="Tahoma"/>
              </a:rPr>
              <a:t>+</a:t>
            </a:r>
            <a:r>
              <a:rPr sz="1200" spc="-110" dirty="0">
                <a:latin typeface="Tahoma"/>
                <a:cs typeface="Tahoma"/>
              </a:rPr>
              <a:t> </a:t>
            </a:r>
            <a:r>
              <a:rPr sz="1200" i="1" spc="-40" dirty="0">
                <a:latin typeface="Arial"/>
                <a:cs typeface="Arial"/>
              </a:rPr>
              <a:t>P</a:t>
            </a:r>
            <a:r>
              <a:rPr sz="1200" spc="-40" dirty="0">
                <a:latin typeface="Tahoma"/>
                <a:cs typeface="Tahoma"/>
              </a:rPr>
              <a:t>(alarm</a:t>
            </a:r>
            <a:r>
              <a:rPr sz="1200" spc="-180" dirty="0">
                <a:latin typeface="Tahoma"/>
                <a:cs typeface="Tahoma"/>
              </a:rPr>
              <a:t> </a:t>
            </a:r>
            <a:r>
              <a:rPr sz="1200" spc="-120" dirty="0">
                <a:latin typeface="Lucida Sans Unicode"/>
                <a:cs typeface="Lucida Sans Unicode"/>
              </a:rPr>
              <a:t>|</a:t>
            </a:r>
            <a:r>
              <a:rPr sz="1200" spc="-175" dirty="0">
                <a:latin typeface="Lucida Sans Unicode"/>
                <a:cs typeface="Lucida Sans Unicode"/>
              </a:rPr>
              <a:t> </a:t>
            </a:r>
            <a:r>
              <a:rPr sz="1200" spc="-35" dirty="0">
                <a:latin typeface="Tahoma"/>
                <a:cs typeface="Tahoma"/>
              </a:rPr>
              <a:t>nice)</a:t>
            </a:r>
            <a:r>
              <a:rPr sz="1200" i="1" spc="-35" dirty="0">
                <a:latin typeface="Arial"/>
                <a:cs typeface="Arial"/>
              </a:rPr>
              <a:t>P</a:t>
            </a:r>
            <a:r>
              <a:rPr sz="1200" spc="-35" dirty="0">
                <a:latin typeface="Tahoma"/>
                <a:cs typeface="Tahoma"/>
              </a:rPr>
              <a:t>(nice)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47665" y="2496474"/>
            <a:ext cx="93408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45" dirty="0">
                <a:latin typeface="Tahoma"/>
                <a:cs typeface="Tahoma"/>
              </a:rPr>
              <a:t>(0</a:t>
            </a:r>
            <a:r>
              <a:rPr sz="1200" i="1" spc="-45" dirty="0">
                <a:latin typeface="Arial"/>
                <a:cs typeface="Arial"/>
              </a:rPr>
              <a:t>.</a:t>
            </a:r>
            <a:r>
              <a:rPr sz="1200" spc="-45" dirty="0">
                <a:latin typeface="Tahoma"/>
                <a:cs typeface="Tahoma"/>
              </a:rPr>
              <a:t>99)</a:t>
            </a:r>
            <a:r>
              <a:rPr sz="1200" spc="-45" dirty="0">
                <a:solidFill>
                  <a:srgbClr val="0000FF"/>
                </a:solidFill>
                <a:latin typeface="Tahoma"/>
                <a:cs typeface="Tahoma"/>
              </a:rPr>
              <a:t>(0</a:t>
            </a:r>
            <a:r>
              <a:rPr sz="1200" i="1" spc="-45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sz="1200" spc="-45" dirty="0">
                <a:solidFill>
                  <a:srgbClr val="0000FF"/>
                </a:solidFill>
                <a:latin typeface="Tahoma"/>
                <a:cs typeface="Tahoma"/>
              </a:rPr>
              <a:t>0001)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28896" y="2599264"/>
            <a:ext cx="14097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35" dirty="0">
                <a:latin typeface="Tahoma"/>
                <a:cs typeface="Tahoma"/>
              </a:rPr>
              <a:t>=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01832" y="2703420"/>
            <a:ext cx="202565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40" dirty="0">
                <a:latin typeface="Tahoma"/>
                <a:cs typeface="Tahoma"/>
              </a:rPr>
              <a:t>(0</a:t>
            </a:r>
            <a:r>
              <a:rPr sz="1200" i="1" spc="-10" dirty="0">
                <a:latin typeface="Arial"/>
                <a:cs typeface="Arial"/>
              </a:rPr>
              <a:t>.</a:t>
            </a:r>
            <a:r>
              <a:rPr sz="1200" spc="-45" dirty="0">
                <a:latin typeface="Tahoma"/>
                <a:cs typeface="Tahoma"/>
              </a:rPr>
              <a:t>99)(0</a:t>
            </a:r>
            <a:r>
              <a:rPr sz="1200" i="1" spc="-10" dirty="0">
                <a:latin typeface="Arial"/>
                <a:cs typeface="Arial"/>
              </a:rPr>
              <a:t>.</a:t>
            </a:r>
            <a:r>
              <a:rPr sz="1200" spc="-60" dirty="0">
                <a:latin typeface="Tahoma"/>
                <a:cs typeface="Tahoma"/>
              </a:rPr>
              <a:t>0001)</a:t>
            </a:r>
            <a:r>
              <a:rPr sz="1200" spc="-110" dirty="0">
                <a:latin typeface="Tahoma"/>
                <a:cs typeface="Tahoma"/>
              </a:rPr>
              <a:t> </a:t>
            </a:r>
            <a:r>
              <a:rPr sz="1200" spc="35" dirty="0">
                <a:latin typeface="Tahoma"/>
                <a:cs typeface="Tahoma"/>
              </a:rPr>
              <a:t>+</a:t>
            </a:r>
            <a:r>
              <a:rPr sz="1200" spc="-110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(0</a:t>
            </a:r>
            <a:r>
              <a:rPr sz="1200" i="1" spc="-10" dirty="0">
                <a:latin typeface="Arial"/>
                <a:cs typeface="Arial"/>
              </a:rPr>
              <a:t>.</a:t>
            </a:r>
            <a:r>
              <a:rPr sz="1200" spc="-45" dirty="0">
                <a:latin typeface="Tahoma"/>
                <a:cs typeface="Tahoma"/>
              </a:rPr>
              <a:t>01)(0</a:t>
            </a:r>
            <a:r>
              <a:rPr sz="1200" i="1" spc="-10" dirty="0">
                <a:latin typeface="Arial"/>
                <a:cs typeface="Arial"/>
              </a:rPr>
              <a:t>.</a:t>
            </a:r>
            <a:r>
              <a:rPr sz="1200" spc="-60" dirty="0">
                <a:latin typeface="Tahoma"/>
                <a:cs typeface="Tahoma"/>
              </a:rPr>
              <a:t>9999)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28896" y="3050961"/>
            <a:ext cx="45021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25" dirty="0">
                <a:latin typeface="Lucida Sans Unicode"/>
                <a:cs typeface="Lucida Sans Unicode"/>
              </a:rPr>
              <a:t>≈</a:t>
            </a:r>
            <a:r>
              <a:rPr sz="1200" spc="-50" dirty="0">
                <a:latin typeface="Lucida Sans Unicode"/>
                <a:cs typeface="Lucida Sans Unicode"/>
              </a:rPr>
              <a:t> </a:t>
            </a:r>
            <a:r>
              <a:rPr sz="1200" spc="-75" dirty="0">
                <a:latin typeface="Tahoma"/>
                <a:cs typeface="Tahoma"/>
              </a:rPr>
              <a:t>0</a:t>
            </a:r>
            <a:r>
              <a:rPr sz="1200" i="1" spc="-10" dirty="0">
                <a:latin typeface="Arial"/>
                <a:cs typeface="Arial"/>
              </a:rPr>
              <a:t>.</a:t>
            </a:r>
            <a:r>
              <a:rPr sz="1200" spc="-75" dirty="0">
                <a:latin typeface="Tahoma"/>
                <a:cs typeface="Tahoma"/>
              </a:rPr>
              <a:t>01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83551" y="2234387"/>
          <a:ext cx="2721607" cy="9261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7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5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02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535"/>
                        </a:lnSpc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Evil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6060">
                        <a:lnSpc>
                          <a:spcPts val="1535"/>
                        </a:lnSpc>
                      </a:pPr>
                      <a:r>
                        <a:rPr sz="1400" spc="-20" dirty="0">
                          <a:latin typeface="Tahoma"/>
                          <a:cs typeface="Tahoma"/>
                        </a:rPr>
                        <a:t>Nice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803">
                <a:tc>
                  <a:txBody>
                    <a:bodyPr/>
                    <a:lstStyle/>
                    <a:p>
                      <a:pPr marR="67945" algn="r">
                        <a:lnSpc>
                          <a:spcPts val="1555"/>
                        </a:lnSpc>
                      </a:pPr>
                      <a:r>
                        <a:rPr sz="1400" spc="-20" dirty="0">
                          <a:latin typeface="Tahoma"/>
                          <a:cs typeface="Tahoma"/>
                        </a:rPr>
                        <a:t>Alarm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555"/>
                        </a:lnSpc>
                      </a:pPr>
                      <a:r>
                        <a:rPr sz="1400" spc="-65" dirty="0">
                          <a:latin typeface="Tahoma"/>
                          <a:cs typeface="Tahoma"/>
                        </a:rPr>
                        <a:t>99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555"/>
                        </a:lnSpc>
                      </a:pPr>
                      <a:r>
                        <a:rPr sz="1400" spc="-65" dirty="0">
                          <a:latin typeface="Tahoma"/>
                          <a:cs typeface="Tahoma"/>
                        </a:rPr>
                        <a:t>9999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555"/>
                        </a:lnSpc>
                      </a:pPr>
                      <a:r>
                        <a:rPr sz="1400" spc="-65" dirty="0">
                          <a:latin typeface="Tahoma"/>
                          <a:cs typeface="Tahoma"/>
                        </a:rPr>
                        <a:t>10098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816">
                <a:tc>
                  <a:txBody>
                    <a:bodyPr/>
                    <a:lstStyle/>
                    <a:p>
                      <a:pPr marR="67945" algn="r">
                        <a:lnSpc>
                          <a:spcPts val="1555"/>
                        </a:lnSpc>
                      </a:pPr>
                      <a:r>
                        <a:rPr sz="1400" spc="-5" dirty="0">
                          <a:latin typeface="Tahoma"/>
                          <a:cs typeface="Tahoma"/>
                        </a:rPr>
                        <a:t>No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5" dirty="0">
                          <a:latin typeface="Tahoma"/>
                          <a:cs typeface="Tahoma"/>
                        </a:rPr>
                        <a:t>alarm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555"/>
                        </a:lnSpc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555"/>
                        </a:lnSpc>
                      </a:pPr>
                      <a:r>
                        <a:rPr sz="1400" spc="-65" dirty="0">
                          <a:latin typeface="Tahoma"/>
                          <a:cs typeface="Tahoma"/>
                        </a:rPr>
                        <a:t>989901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555"/>
                        </a:lnSpc>
                      </a:pPr>
                      <a:r>
                        <a:rPr sz="1400" spc="-65" dirty="0">
                          <a:latin typeface="Tahoma"/>
                          <a:cs typeface="Tahoma"/>
                        </a:rPr>
                        <a:t>989902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2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555"/>
                        </a:lnSpc>
                      </a:pPr>
                      <a:r>
                        <a:rPr sz="1400" spc="-65" dirty="0">
                          <a:latin typeface="Tahoma"/>
                          <a:cs typeface="Tahoma"/>
                        </a:rPr>
                        <a:t>100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555"/>
                        </a:lnSpc>
                      </a:pPr>
                      <a:r>
                        <a:rPr sz="1400" spc="-65" dirty="0">
                          <a:latin typeface="Tahoma"/>
                          <a:cs typeface="Tahoma"/>
                        </a:rPr>
                        <a:t>999900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1555"/>
                        </a:lnSpc>
                      </a:pPr>
                      <a:r>
                        <a:rPr sz="1400" spc="-65" dirty="0">
                          <a:latin typeface="Tahoma"/>
                          <a:cs typeface="Tahoma"/>
                        </a:rPr>
                        <a:t>1000000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" name="object 3"/>
          <p:cNvGrpSpPr/>
          <p:nvPr/>
        </p:nvGrpSpPr>
        <p:grpSpPr>
          <a:xfrm>
            <a:off x="0" y="3346348"/>
            <a:ext cx="4608195" cy="109855"/>
            <a:chOff x="0" y="3346348"/>
            <a:chExt cx="4608195" cy="109855"/>
          </a:xfrm>
        </p:grpSpPr>
        <p:sp>
          <p:nvSpPr>
            <p:cNvPr id="4" name="object 4"/>
            <p:cNvSpPr/>
            <p:nvPr/>
          </p:nvSpPr>
          <p:spPr>
            <a:xfrm>
              <a:off x="0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5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4747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35976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8484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071952" y="3346348"/>
              <a:ext cx="1536065" cy="109855"/>
            </a:xfrm>
            <a:custGeom>
              <a:avLst/>
              <a:gdLst/>
              <a:ahLst/>
              <a:cxnLst/>
              <a:rect l="l" t="t" r="r" b="b"/>
              <a:pathLst>
                <a:path w="1536064" h="109854">
                  <a:moveTo>
                    <a:pt x="1535976" y="0"/>
                  </a:moveTo>
                  <a:lnTo>
                    <a:pt x="0" y="0"/>
                  </a:lnTo>
                  <a:lnTo>
                    <a:pt x="0" y="109651"/>
                  </a:lnTo>
                  <a:lnTo>
                    <a:pt x="1535976" y="109651"/>
                  </a:lnTo>
                  <a:lnTo>
                    <a:pt x="1535976" y="0"/>
                  </a:lnTo>
                  <a:close/>
                </a:path>
              </a:pathLst>
            </a:custGeom>
            <a:solidFill>
              <a:srgbClr val="ADAD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95300" y="0"/>
            <a:ext cx="1440815" cy="7054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3180" marR="5080" indent="-31115">
              <a:lnSpc>
                <a:spcPct val="159300"/>
              </a:lnSpc>
              <a:spcBef>
                <a:spcPts val="90"/>
              </a:spcBef>
            </a:pPr>
            <a:r>
              <a:rPr sz="1400" spc="-40" dirty="0">
                <a:solidFill>
                  <a:srgbClr val="3333B2"/>
                </a:solidFill>
                <a:latin typeface="Tahoma"/>
                <a:cs typeface="Tahoma"/>
              </a:rPr>
              <a:t>Squirrels</a:t>
            </a:r>
            <a:r>
              <a:rPr sz="1400" spc="-35" dirty="0">
                <a:solidFill>
                  <a:srgbClr val="3333B2"/>
                </a:solidFill>
                <a:latin typeface="Tahoma"/>
                <a:cs typeface="Tahoma"/>
              </a:rPr>
              <a:t> </a:t>
            </a:r>
            <a:r>
              <a:rPr sz="1400" spc="-45" dirty="0">
                <a:solidFill>
                  <a:srgbClr val="3333B2"/>
                </a:solidFill>
                <a:latin typeface="Tahoma"/>
                <a:cs typeface="Tahoma"/>
              </a:rPr>
              <a:t>continued </a:t>
            </a:r>
            <a:r>
              <a:rPr sz="1400" spc="-420" dirty="0">
                <a:solidFill>
                  <a:srgbClr val="3333B2"/>
                </a:solidFill>
                <a:latin typeface="Tahoma"/>
                <a:cs typeface="Tahoma"/>
              </a:rPr>
              <a:t> </a:t>
            </a:r>
            <a:r>
              <a:rPr sz="1400" spc="-65" dirty="0">
                <a:latin typeface="Tahoma"/>
                <a:cs typeface="Tahoma"/>
              </a:rPr>
              <a:t>Summary: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dirty="0"/>
              <a:t>January 1,</a:t>
            </a:r>
            <a:r>
              <a:rPr spc="-5" dirty="0"/>
              <a:t> </a:t>
            </a:r>
            <a:r>
              <a:rPr dirty="0"/>
              <a:t>2017     </a:t>
            </a:r>
            <a:r>
              <a:rPr spc="130" dirty="0"/>
              <a:t> </a:t>
            </a:r>
            <a:fld id="{81D60167-4931-47E6-BA6A-407CBD079E47}" type="slidenum">
              <a:rPr dirty="0"/>
              <a:t>21</a:t>
            </a:fld>
            <a:r>
              <a:rPr spc="-30" dirty="0"/>
              <a:t> </a:t>
            </a:r>
            <a:r>
              <a:rPr dirty="0"/>
              <a:t>/</a:t>
            </a:r>
            <a:r>
              <a:rPr spc="-35" dirty="0"/>
              <a:t> </a:t>
            </a:r>
            <a:r>
              <a:rPr dirty="0"/>
              <a:t>23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06859" y="815836"/>
          <a:ext cx="3904613" cy="9958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24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228">
                <a:tc>
                  <a:txBody>
                    <a:bodyPr/>
                    <a:lstStyle/>
                    <a:p>
                      <a:pPr marL="521334">
                        <a:lnSpc>
                          <a:spcPts val="1365"/>
                        </a:lnSpc>
                      </a:pPr>
                      <a:r>
                        <a:rPr sz="1400" spc="-15" dirty="0">
                          <a:latin typeface="Tahoma"/>
                          <a:cs typeface="Tahoma"/>
                        </a:rPr>
                        <a:t>Probability</a:t>
                      </a:r>
                      <a:r>
                        <a:rPr sz="14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6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4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5" dirty="0">
                          <a:latin typeface="Tahoma"/>
                          <a:cs typeface="Tahoma"/>
                        </a:rPr>
                        <a:t>random</a:t>
                      </a:r>
                      <a:r>
                        <a:rPr sz="14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35" dirty="0">
                          <a:latin typeface="Tahoma"/>
                          <a:cs typeface="Tahoma"/>
                        </a:rPr>
                        <a:t>test</a:t>
                      </a:r>
                      <a:r>
                        <a:rPr sz="14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40" dirty="0">
                          <a:latin typeface="Tahoma"/>
                          <a:cs typeface="Tahoma"/>
                        </a:rPr>
                        <a:t>is</a:t>
                      </a:r>
                      <a:r>
                        <a:rPr sz="14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40" dirty="0">
                          <a:latin typeface="Tahoma"/>
                          <a:cs typeface="Tahoma"/>
                        </a:rPr>
                        <a:t>correct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=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ts val="1365"/>
                        </a:lnSpc>
                      </a:pPr>
                      <a:r>
                        <a:rPr sz="1400" spc="-50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400" i="1" spc="-5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spc="-50" dirty="0">
                          <a:latin typeface="Tahoma"/>
                          <a:cs typeface="Tahoma"/>
                        </a:rPr>
                        <a:t>99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0658">
                <a:tc>
                  <a:txBody>
                    <a:bodyPr/>
                    <a:lstStyle/>
                    <a:p>
                      <a:pPr marL="521334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400" spc="-15" dirty="0">
                          <a:latin typeface="Tahoma"/>
                          <a:cs typeface="Tahoma"/>
                        </a:rPr>
                        <a:t>Probability</a:t>
                      </a:r>
                      <a:r>
                        <a:rPr sz="14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6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4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35" dirty="0">
                          <a:latin typeface="Tahoma"/>
                          <a:cs typeface="Tahoma"/>
                        </a:rPr>
                        <a:t>positive</a:t>
                      </a:r>
                      <a:r>
                        <a:rPr sz="14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35" dirty="0">
                          <a:latin typeface="Tahoma"/>
                          <a:cs typeface="Tahoma"/>
                        </a:rPr>
                        <a:t>test</a:t>
                      </a:r>
                      <a:r>
                        <a:rPr sz="14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40" dirty="0">
                          <a:latin typeface="Tahoma"/>
                          <a:cs typeface="Tahoma"/>
                        </a:rPr>
                        <a:t>is</a:t>
                      </a:r>
                      <a:r>
                        <a:rPr sz="14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40" dirty="0">
                          <a:latin typeface="Tahoma"/>
                          <a:cs typeface="Tahoma"/>
                        </a:rPr>
                        <a:t>correct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ts val="1660"/>
                        </a:lnSpc>
                      </a:pPr>
                      <a:r>
                        <a:rPr sz="1400" b="1" spc="-25" dirty="0">
                          <a:latin typeface="Arial"/>
                          <a:cs typeface="Arial"/>
                        </a:rPr>
                        <a:t>These</a:t>
                      </a:r>
                      <a:r>
                        <a:rPr sz="1400" b="1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40" dirty="0">
                          <a:latin typeface="Arial"/>
                          <a:cs typeface="Arial"/>
                        </a:rPr>
                        <a:t>probabilities</a:t>
                      </a:r>
                      <a:r>
                        <a:rPr sz="1400" b="1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45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400" b="1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400" b="1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400" b="1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40" dirty="0">
                          <a:latin typeface="Arial"/>
                          <a:cs typeface="Arial"/>
                        </a:rPr>
                        <a:t>same!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47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400" dirty="0">
                          <a:latin typeface="Lucida Sans Unicode"/>
                          <a:cs typeface="Lucida Sans Unicode"/>
                        </a:rPr>
                        <a:t>≈</a:t>
                      </a:r>
                      <a:endParaRPr sz="1400">
                        <a:latin typeface="Lucida Sans Unicode"/>
                        <a:cs typeface="Lucida Sans Unicode"/>
                      </a:endParaRPr>
                    </a:p>
                  </a:txBody>
                  <a:tcPr marL="0" marR="0" marT="64769" marB="0"/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400" spc="-50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400" i="1" spc="-5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spc="-50" dirty="0">
                          <a:latin typeface="Tahoma"/>
                          <a:cs typeface="Tahoma"/>
                        </a:rPr>
                        <a:t>01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6476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25909" y="1950793"/>
            <a:ext cx="25590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25" dirty="0">
                <a:solidFill>
                  <a:srgbClr val="0000FF"/>
                </a:solidFill>
                <a:latin typeface="Tahoma"/>
                <a:cs typeface="Tahoma"/>
              </a:rPr>
              <a:t>Alternative</a:t>
            </a:r>
            <a:r>
              <a:rPr sz="1400" spc="3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400" spc="-50" dirty="0">
                <a:solidFill>
                  <a:srgbClr val="0000FF"/>
                </a:solidFill>
                <a:latin typeface="Tahoma"/>
                <a:cs typeface="Tahoma"/>
              </a:rPr>
              <a:t>method</a:t>
            </a:r>
            <a:r>
              <a:rPr sz="1400" spc="2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400" spc="-40" dirty="0">
                <a:solidFill>
                  <a:srgbClr val="0000FF"/>
                </a:solidFill>
                <a:latin typeface="Tahoma"/>
                <a:cs typeface="Tahoma"/>
              </a:rPr>
              <a:t>of</a:t>
            </a:r>
            <a:r>
              <a:rPr sz="1400" spc="2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400" spc="-35" dirty="0">
                <a:solidFill>
                  <a:srgbClr val="0000FF"/>
                </a:solidFill>
                <a:latin typeface="Tahoma"/>
                <a:cs typeface="Tahoma"/>
              </a:rPr>
              <a:t>calculation:</a:t>
            </a:r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26162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40" dirty="0"/>
              <a:t>Washington</a:t>
            </a:r>
            <a:r>
              <a:rPr spc="20" dirty="0"/>
              <a:t> </a:t>
            </a:r>
            <a:r>
              <a:rPr spc="-15" dirty="0"/>
              <a:t>Post,</a:t>
            </a:r>
            <a:r>
              <a:rPr spc="20" dirty="0"/>
              <a:t> </a:t>
            </a:r>
            <a:r>
              <a:rPr spc="-30" dirty="0"/>
              <a:t>hot</a:t>
            </a:r>
            <a:r>
              <a:rPr spc="20" dirty="0"/>
              <a:t> </a:t>
            </a:r>
            <a:r>
              <a:rPr spc="-50" dirty="0"/>
              <a:t>oﬀ</a:t>
            </a:r>
            <a:r>
              <a:rPr spc="25" dirty="0"/>
              <a:t> </a:t>
            </a:r>
            <a:r>
              <a:rPr spc="-50" dirty="0"/>
              <a:t>the</a:t>
            </a:r>
            <a:r>
              <a:rPr spc="20" dirty="0"/>
              <a:t> </a:t>
            </a:r>
            <a:r>
              <a:rPr spc="-85" dirty="0"/>
              <a:t>press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dirty="0"/>
              <a:t>January 1,</a:t>
            </a:r>
            <a:r>
              <a:rPr spc="-5" dirty="0"/>
              <a:t> </a:t>
            </a:r>
            <a:r>
              <a:rPr dirty="0"/>
              <a:t>2017     </a:t>
            </a:r>
            <a:r>
              <a:rPr spc="130" dirty="0"/>
              <a:t> </a:t>
            </a:r>
            <a:fld id="{81D60167-4931-47E6-BA6A-407CBD079E47}" type="slidenum">
              <a:rPr dirty="0"/>
              <a:t>22</a:t>
            </a:fld>
            <a:r>
              <a:rPr spc="-30" dirty="0"/>
              <a:t> </a:t>
            </a:r>
            <a:r>
              <a:rPr dirty="0"/>
              <a:t>/</a:t>
            </a:r>
            <a:r>
              <a:rPr spc="-35" dirty="0"/>
              <a:t> </a:t>
            </a:r>
            <a:r>
              <a:rPr dirty="0"/>
              <a:t>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244" y="462792"/>
            <a:ext cx="4585970" cy="263207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4300" marR="403860">
              <a:lnSpc>
                <a:spcPct val="106700"/>
              </a:lnSpc>
              <a:spcBef>
                <a:spcPts val="20"/>
              </a:spcBef>
            </a:pPr>
            <a:r>
              <a:rPr sz="1400" spc="-25" dirty="0">
                <a:latin typeface="Tahoma"/>
                <a:cs typeface="Tahoma"/>
              </a:rPr>
              <a:t>Annual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45" dirty="0">
                <a:latin typeface="Tahoma"/>
                <a:cs typeface="Tahoma"/>
              </a:rPr>
              <a:t>physical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75" dirty="0">
                <a:latin typeface="Tahoma"/>
                <a:cs typeface="Tahoma"/>
              </a:rPr>
              <a:t>exam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is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probably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75" dirty="0">
                <a:latin typeface="Tahoma"/>
                <a:cs typeface="Tahoma"/>
              </a:rPr>
              <a:t>unnecessary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" dirty="0">
                <a:latin typeface="Tahoma"/>
                <a:cs typeface="Tahoma"/>
              </a:rPr>
              <a:t>if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45" dirty="0">
                <a:latin typeface="Tahoma"/>
                <a:cs typeface="Tahoma"/>
              </a:rPr>
              <a:t>you’re </a:t>
            </a:r>
            <a:r>
              <a:rPr sz="1400" spc="-420" dirty="0">
                <a:latin typeface="Tahoma"/>
                <a:cs typeface="Tahoma"/>
              </a:rPr>
              <a:t> </a:t>
            </a:r>
            <a:r>
              <a:rPr sz="1400" spc="-55" dirty="0">
                <a:latin typeface="Tahoma"/>
                <a:cs typeface="Tahoma"/>
              </a:rPr>
              <a:t>generally</a:t>
            </a:r>
            <a:r>
              <a:rPr sz="1400" spc="20" dirty="0">
                <a:latin typeface="Tahoma"/>
                <a:cs typeface="Tahoma"/>
              </a:rPr>
              <a:t> </a:t>
            </a:r>
            <a:r>
              <a:rPr sz="1400" spc="-45" dirty="0">
                <a:latin typeface="Tahoma"/>
                <a:cs typeface="Tahoma"/>
              </a:rPr>
              <a:t>healthy</a:t>
            </a:r>
            <a:endParaRPr sz="1400">
              <a:latin typeface="Tahoma"/>
              <a:cs typeface="Tahoma"/>
            </a:endParaRPr>
          </a:p>
          <a:p>
            <a:pPr marL="391160" marR="565150" indent="267335">
              <a:lnSpc>
                <a:spcPct val="106700"/>
              </a:lnSpc>
              <a:spcBef>
                <a:spcPts val="180"/>
              </a:spcBef>
            </a:pPr>
            <a:r>
              <a:rPr sz="1400" i="1" spc="-70" dirty="0">
                <a:latin typeface="Arial"/>
                <a:cs typeface="Arial"/>
              </a:rPr>
              <a:t>For</a:t>
            </a:r>
            <a:r>
              <a:rPr sz="1400" i="1" spc="80" dirty="0">
                <a:latin typeface="Arial"/>
                <a:cs typeface="Arial"/>
              </a:rPr>
              <a:t> </a:t>
            </a:r>
            <a:r>
              <a:rPr sz="1400" i="1" spc="-35" dirty="0">
                <a:latin typeface="Arial"/>
                <a:cs typeface="Arial"/>
              </a:rPr>
              <a:t>patients,</a:t>
            </a:r>
            <a:r>
              <a:rPr sz="1400" i="1" spc="80" dirty="0">
                <a:latin typeface="Arial"/>
                <a:cs typeface="Arial"/>
              </a:rPr>
              <a:t> </a:t>
            </a:r>
            <a:r>
              <a:rPr sz="1400" i="1" spc="-35" dirty="0">
                <a:latin typeface="Arial"/>
                <a:cs typeface="Arial"/>
              </a:rPr>
              <a:t>the</a:t>
            </a:r>
            <a:r>
              <a:rPr sz="1400" i="1" spc="80" dirty="0">
                <a:latin typeface="Arial"/>
                <a:cs typeface="Arial"/>
              </a:rPr>
              <a:t> </a:t>
            </a:r>
            <a:r>
              <a:rPr sz="1400" i="1" spc="-75" dirty="0">
                <a:latin typeface="Arial"/>
                <a:cs typeface="Arial"/>
              </a:rPr>
              <a:t>negatives</a:t>
            </a:r>
            <a:r>
              <a:rPr sz="1400" i="1" spc="80" dirty="0">
                <a:latin typeface="Arial"/>
                <a:cs typeface="Arial"/>
              </a:rPr>
              <a:t> </a:t>
            </a:r>
            <a:r>
              <a:rPr sz="1400" i="1" spc="-55" dirty="0">
                <a:latin typeface="Arial"/>
                <a:cs typeface="Arial"/>
              </a:rPr>
              <a:t>include</a:t>
            </a:r>
            <a:r>
              <a:rPr sz="1400" i="1" spc="85" dirty="0">
                <a:latin typeface="Arial"/>
                <a:cs typeface="Arial"/>
              </a:rPr>
              <a:t> </a:t>
            </a:r>
            <a:r>
              <a:rPr sz="1400" i="1" spc="-20" dirty="0">
                <a:latin typeface="Arial"/>
                <a:cs typeface="Arial"/>
              </a:rPr>
              <a:t>time</a:t>
            </a:r>
            <a:r>
              <a:rPr sz="1400" i="1" spc="75" dirty="0">
                <a:latin typeface="Arial"/>
                <a:cs typeface="Arial"/>
              </a:rPr>
              <a:t> </a:t>
            </a:r>
            <a:r>
              <a:rPr sz="1400" i="1" spc="-114" dirty="0">
                <a:latin typeface="Arial"/>
                <a:cs typeface="Arial"/>
              </a:rPr>
              <a:t>away </a:t>
            </a:r>
            <a:r>
              <a:rPr sz="1400" i="1" spc="-370" dirty="0">
                <a:latin typeface="Arial"/>
                <a:cs typeface="Arial"/>
              </a:rPr>
              <a:t> </a:t>
            </a:r>
            <a:r>
              <a:rPr sz="1400" i="1" spc="-25" dirty="0">
                <a:latin typeface="Arial"/>
                <a:cs typeface="Arial"/>
              </a:rPr>
              <a:t>from </a:t>
            </a:r>
            <a:r>
              <a:rPr sz="1400" i="1" spc="-60" dirty="0">
                <a:latin typeface="Arial"/>
                <a:cs typeface="Arial"/>
              </a:rPr>
              <a:t>work</a:t>
            </a:r>
            <a:r>
              <a:rPr sz="1400" i="1" spc="-55" dirty="0">
                <a:latin typeface="Arial"/>
                <a:cs typeface="Arial"/>
              </a:rPr>
              <a:t> </a:t>
            </a:r>
            <a:r>
              <a:rPr sz="1400" i="1" spc="-75" dirty="0">
                <a:latin typeface="Arial"/>
                <a:cs typeface="Arial"/>
              </a:rPr>
              <a:t>and</a:t>
            </a:r>
            <a:r>
              <a:rPr sz="1400" i="1" spc="-70" dirty="0">
                <a:latin typeface="Arial"/>
                <a:cs typeface="Arial"/>
              </a:rPr>
              <a:t> </a:t>
            </a:r>
            <a:r>
              <a:rPr sz="1400" i="1" spc="-65" dirty="0">
                <a:latin typeface="Arial"/>
                <a:cs typeface="Arial"/>
              </a:rPr>
              <a:t>possibly</a:t>
            </a:r>
            <a:r>
              <a:rPr sz="1400" i="1" spc="-60" dirty="0">
                <a:latin typeface="Arial"/>
                <a:cs typeface="Arial"/>
              </a:rPr>
              <a:t> </a:t>
            </a:r>
            <a:r>
              <a:rPr sz="1400" i="1" spc="-100" dirty="0">
                <a:latin typeface="Arial"/>
                <a:cs typeface="Arial"/>
              </a:rPr>
              <a:t>unnecessary</a:t>
            </a:r>
            <a:r>
              <a:rPr sz="1400" i="1" spc="-95" dirty="0">
                <a:latin typeface="Arial"/>
                <a:cs typeface="Arial"/>
              </a:rPr>
              <a:t> </a:t>
            </a:r>
            <a:r>
              <a:rPr sz="1400" i="1" spc="-45" dirty="0">
                <a:latin typeface="Arial"/>
                <a:cs typeface="Arial"/>
              </a:rPr>
              <a:t>tests. </a:t>
            </a:r>
            <a:r>
              <a:rPr sz="1400" i="1" spc="-40" dirty="0">
                <a:latin typeface="Arial"/>
                <a:cs typeface="Arial"/>
              </a:rPr>
              <a:t> </a:t>
            </a:r>
            <a:r>
              <a:rPr sz="1400" i="1" spc="5" dirty="0">
                <a:latin typeface="Arial"/>
                <a:cs typeface="Arial"/>
              </a:rPr>
              <a:t>“Getting </a:t>
            </a:r>
            <a:r>
              <a:rPr sz="1400" i="1" spc="-110" dirty="0">
                <a:latin typeface="Arial"/>
                <a:cs typeface="Arial"/>
              </a:rPr>
              <a:t>a</a:t>
            </a:r>
            <a:r>
              <a:rPr sz="1400" i="1" spc="-105" dirty="0">
                <a:latin typeface="Arial"/>
                <a:cs typeface="Arial"/>
              </a:rPr>
              <a:t> </a:t>
            </a:r>
            <a:r>
              <a:rPr sz="1400" i="1" spc="-70" dirty="0">
                <a:latin typeface="Arial"/>
                <a:cs typeface="Arial"/>
              </a:rPr>
              <a:t>simple</a:t>
            </a:r>
            <a:r>
              <a:rPr sz="1400" i="1" spc="-65" dirty="0">
                <a:latin typeface="Arial"/>
                <a:cs typeface="Arial"/>
              </a:rPr>
              <a:t> </a:t>
            </a:r>
            <a:r>
              <a:rPr sz="1400" i="1" spc="-55" dirty="0">
                <a:latin typeface="Arial"/>
                <a:cs typeface="Arial"/>
              </a:rPr>
              <a:t>urinalysis could </a:t>
            </a:r>
            <a:r>
              <a:rPr sz="1400" i="1" spc="-80" dirty="0">
                <a:latin typeface="Arial"/>
                <a:cs typeface="Arial"/>
              </a:rPr>
              <a:t>lead</a:t>
            </a:r>
            <a:r>
              <a:rPr sz="1400" i="1" spc="-75" dirty="0">
                <a:latin typeface="Arial"/>
                <a:cs typeface="Arial"/>
              </a:rPr>
              <a:t> </a:t>
            </a:r>
            <a:r>
              <a:rPr sz="1400" i="1" spc="20" dirty="0">
                <a:latin typeface="Arial"/>
                <a:cs typeface="Arial"/>
              </a:rPr>
              <a:t>to </a:t>
            </a:r>
            <a:r>
              <a:rPr sz="1400" i="1" spc="-110" dirty="0">
                <a:latin typeface="Arial"/>
                <a:cs typeface="Arial"/>
              </a:rPr>
              <a:t>a</a:t>
            </a:r>
            <a:r>
              <a:rPr sz="1400" i="1" spc="-105" dirty="0">
                <a:latin typeface="Arial"/>
                <a:cs typeface="Arial"/>
              </a:rPr>
              <a:t> </a:t>
            </a:r>
            <a:r>
              <a:rPr sz="1400" i="1" spc="-75" dirty="0">
                <a:latin typeface="Arial"/>
                <a:cs typeface="Arial"/>
              </a:rPr>
              <a:t>false </a:t>
            </a:r>
            <a:r>
              <a:rPr sz="1400" i="1" spc="-375" dirty="0">
                <a:latin typeface="Arial"/>
                <a:cs typeface="Arial"/>
              </a:rPr>
              <a:t> </a:t>
            </a:r>
            <a:r>
              <a:rPr sz="1400" i="1" spc="-40" dirty="0">
                <a:latin typeface="Arial"/>
                <a:cs typeface="Arial"/>
              </a:rPr>
              <a:t>positive, </a:t>
            </a:r>
            <a:r>
              <a:rPr sz="1400" i="1" spc="-50" dirty="0">
                <a:latin typeface="Arial"/>
                <a:cs typeface="Arial"/>
              </a:rPr>
              <a:t>which</a:t>
            </a:r>
            <a:r>
              <a:rPr sz="1400" i="1" spc="-45" dirty="0">
                <a:latin typeface="Arial"/>
                <a:cs typeface="Arial"/>
              </a:rPr>
              <a:t> </a:t>
            </a:r>
            <a:r>
              <a:rPr sz="1400" i="1" spc="-55" dirty="0">
                <a:latin typeface="Arial"/>
                <a:cs typeface="Arial"/>
              </a:rPr>
              <a:t>could</a:t>
            </a:r>
            <a:r>
              <a:rPr sz="1400" i="1" spc="-50" dirty="0">
                <a:latin typeface="Arial"/>
                <a:cs typeface="Arial"/>
              </a:rPr>
              <a:t> </a:t>
            </a:r>
            <a:r>
              <a:rPr sz="1400" i="1" spc="-25" dirty="0">
                <a:latin typeface="Arial"/>
                <a:cs typeface="Arial"/>
              </a:rPr>
              <a:t>trigger </a:t>
            </a:r>
            <a:r>
              <a:rPr sz="1400" i="1" spc="-110" dirty="0">
                <a:latin typeface="Arial"/>
                <a:cs typeface="Arial"/>
              </a:rPr>
              <a:t>a</a:t>
            </a:r>
            <a:r>
              <a:rPr sz="1400" i="1" spc="-105" dirty="0">
                <a:latin typeface="Arial"/>
                <a:cs typeface="Arial"/>
              </a:rPr>
              <a:t> </a:t>
            </a:r>
            <a:r>
              <a:rPr sz="1400" i="1" spc="-110" dirty="0">
                <a:latin typeface="Arial"/>
                <a:cs typeface="Arial"/>
              </a:rPr>
              <a:t>cascade</a:t>
            </a:r>
            <a:r>
              <a:rPr sz="1400" i="1" spc="-105" dirty="0">
                <a:latin typeface="Arial"/>
                <a:cs typeface="Arial"/>
              </a:rPr>
              <a:t> </a:t>
            </a:r>
            <a:r>
              <a:rPr sz="1400" i="1" spc="-20" dirty="0">
                <a:latin typeface="Arial"/>
                <a:cs typeface="Arial"/>
              </a:rPr>
              <a:t>of </a:t>
            </a:r>
            <a:r>
              <a:rPr sz="1400" i="1" spc="-110" dirty="0">
                <a:latin typeface="Arial"/>
                <a:cs typeface="Arial"/>
              </a:rPr>
              <a:t>even </a:t>
            </a:r>
            <a:r>
              <a:rPr sz="1400" i="1" spc="-105" dirty="0">
                <a:latin typeface="Arial"/>
                <a:cs typeface="Arial"/>
              </a:rPr>
              <a:t> </a:t>
            </a:r>
            <a:r>
              <a:rPr sz="1400" i="1" spc="-80" dirty="0">
                <a:latin typeface="Arial"/>
                <a:cs typeface="Arial"/>
              </a:rPr>
              <a:t>more</a:t>
            </a:r>
            <a:r>
              <a:rPr sz="1400" i="1" spc="70" dirty="0">
                <a:latin typeface="Arial"/>
                <a:cs typeface="Arial"/>
              </a:rPr>
              <a:t> </a:t>
            </a:r>
            <a:r>
              <a:rPr sz="1400" i="1" spc="-45" dirty="0">
                <a:latin typeface="Arial"/>
                <a:cs typeface="Arial"/>
              </a:rPr>
              <a:t>tests,</a:t>
            </a:r>
            <a:r>
              <a:rPr sz="1400" i="1" spc="80" dirty="0">
                <a:latin typeface="Arial"/>
                <a:cs typeface="Arial"/>
              </a:rPr>
              <a:t> </a:t>
            </a:r>
            <a:r>
              <a:rPr sz="1400" i="1" spc="-50" dirty="0">
                <a:latin typeface="Arial"/>
                <a:cs typeface="Arial"/>
              </a:rPr>
              <a:t>only</a:t>
            </a:r>
            <a:r>
              <a:rPr sz="1400" i="1" spc="75" dirty="0">
                <a:latin typeface="Arial"/>
                <a:cs typeface="Arial"/>
              </a:rPr>
              <a:t> </a:t>
            </a:r>
            <a:r>
              <a:rPr sz="1400" i="1" spc="20" dirty="0">
                <a:latin typeface="Arial"/>
                <a:cs typeface="Arial"/>
              </a:rPr>
              <a:t>to</a:t>
            </a:r>
            <a:r>
              <a:rPr sz="1400" i="1" spc="75" dirty="0">
                <a:latin typeface="Arial"/>
                <a:cs typeface="Arial"/>
              </a:rPr>
              <a:t> </a:t>
            </a:r>
            <a:r>
              <a:rPr sz="1400" i="1" spc="-70" dirty="0">
                <a:latin typeface="Arial"/>
                <a:cs typeface="Arial"/>
              </a:rPr>
              <a:t>discover</a:t>
            </a:r>
            <a:r>
              <a:rPr sz="1400" i="1" spc="80" dirty="0">
                <a:latin typeface="Arial"/>
                <a:cs typeface="Arial"/>
              </a:rPr>
              <a:t> </a:t>
            </a:r>
            <a:r>
              <a:rPr sz="1400" i="1" spc="-20" dirty="0">
                <a:latin typeface="Arial"/>
                <a:cs typeface="Arial"/>
              </a:rPr>
              <a:t>in</a:t>
            </a:r>
            <a:r>
              <a:rPr sz="1400" i="1" spc="70" dirty="0">
                <a:latin typeface="Arial"/>
                <a:cs typeface="Arial"/>
              </a:rPr>
              <a:t> </a:t>
            </a:r>
            <a:r>
              <a:rPr sz="1400" i="1" spc="-35" dirty="0">
                <a:latin typeface="Arial"/>
                <a:cs typeface="Arial"/>
              </a:rPr>
              <a:t>the</a:t>
            </a:r>
            <a:r>
              <a:rPr sz="1400" i="1" spc="75" dirty="0">
                <a:latin typeface="Arial"/>
                <a:cs typeface="Arial"/>
              </a:rPr>
              <a:t> </a:t>
            </a:r>
            <a:r>
              <a:rPr sz="1400" i="1" spc="-95" dirty="0">
                <a:latin typeface="Arial"/>
                <a:cs typeface="Arial"/>
              </a:rPr>
              <a:t>end</a:t>
            </a:r>
            <a:r>
              <a:rPr sz="1400" i="1" spc="80" dirty="0">
                <a:latin typeface="Arial"/>
                <a:cs typeface="Arial"/>
              </a:rPr>
              <a:t> </a:t>
            </a:r>
            <a:r>
              <a:rPr sz="1400" i="1" spc="15" dirty="0">
                <a:latin typeface="Arial"/>
                <a:cs typeface="Arial"/>
              </a:rPr>
              <a:t>that</a:t>
            </a:r>
            <a:r>
              <a:rPr sz="1400" i="1" spc="75" dirty="0">
                <a:latin typeface="Arial"/>
                <a:cs typeface="Arial"/>
              </a:rPr>
              <a:t> </a:t>
            </a:r>
            <a:r>
              <a:rPr sz="1400" i="1" spc="-80" dirty="0">
                <a:latin typeface="Arial"/>
                <a:cs typeface="Arial"/>
              </a:rPr>
              <a:t>you </a:t>
            </a:r>
            <a:r>
              <a:rPr sz="1400" i="1" spc="-75" dirty="0">
                <a:latin typeface="Arial"/>
                <a:cs typeface="Arial"/>
              </a:rPr>
              <a:t> had</a:t>
            </a:r>
            <a:r>
              <a:rPr sz="1400" i="1" spc="70" dirty="0">
                <a:latin typeface="Arial"/>
                <a:cs typeface="Arial"/>
              </a:rPr>
              <a:t> </a:t>
            </a:r>
            <a:r>
              <a:rPr sz="1400" i="1" spc="-30" dirty="0">
                <a:latin typeface="Arial"/>
                <a:cs typeface="Arial"/>
              </a:rPr>
              <a:t>nothing</a:t>
            </a:r>
            <a:r>
              <a:rPr sz="1400" i="1" spc="80" dirty="0">
                <a:latin typeface="Arial"/>
                <a:cs typeface="Arial"/>
              </a:rPr>
              <a:t> </a:t>
            </a:r>
            <a:r>
              <a:rPr sz="1400" i="1" spc="-55" dirty="0">
                <a:latin typeface="Arial"/>
                <a:cs typeface="Arial"/>
              </a:rPr>
              <a:t>wrong</a:t>
            </a:r>
            <a:r>
              <a:rPr sz="1400" i="1" spc="80" dirty="0">
                <a:latin typeface="Arial"/>
                <a:cs typeface="Arial"/>
              </a:rPr>
              <a:t> </a:t>
            </a:r>
            <a:r>
              <a:rPr sz="1400" i="1" spc="5" dirty="0">
                <a:latin typeface="Arial"/>
                <a:cs typeface="Arial"/>
              </a:rPr>
              <a:t>with</a:t>
            </a:r>
            <a:r>
              <a:rPr sz="1400" i="1" spc="75" dirty="0">
                <a:latin typeface="Arial"/>
                <a:cs typeface="Arial"/>
              </a:rPr>
              <a:t> </a:t>
            </a:r>
            <a:r>
              <a:rPr sz="1400" i="1" dirty="0">
                <a:latin typeface="Arial"/>
                <a:cs typeface="Arial"/>
              </a:rPr>
              <a:t>you.”</a:t>
            </a:r>
            <a:r>
              <a:rPr sz="1400" i="1" spc="235" dirty="0">
                <a:latin typeface="Arial"/>
                <a:cs typeface="Arial"/>
              </a:rPr>
              <a:t> </a:t>
            </a:r>
            <a:r>
              <a:rPr sz="1400" i="1" spc="-30" dirty="0">
                <a:latin typeface="Arial"/>
                <a:cs typeface="Arial"/>
              </a:rPr>
              <a:t>Mehrotra</a:t>
            </a:r>
            <a:r>
              <a:rPr sz="1400" i="1" spc="80" dirty="0">
                <a:latin typeface="Arial"/>
                <a:cs typeface="Arial"/>
              </a:rPr>
              <a:t> </a:t>
            </a:r>
            <a:r>
              <a:rPr sz="1400" i="1" spc="-110" dirty="0">
                <a:latin typeface="Arial"/>
                <a:cs typeface="Arial"/>
              </a:rPr>
              <a:t>says.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spc="8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http://www.washingtonpost.com/national/health-science/</a:t>
            </a:r>
            <a:endParaRPr sz="1100">
              <a:latin typeface="Calibri"/>
              <a:cs typeface="Calibri"/>
            </a:endParaRPr>
          </a:p>
          <a:p>
            <a:pPr marL="12700" marR="5080">
              <a:lnSpc>
                <a:spcPct val="102600"/>
              </a:lnSpc>
            </a:pPr>
            <a:r>
              <a:rPr sz="1100" spc="9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annual</a:t>
            </a:r>
            <a:r>
              <a:rPr sz="1100" spc="11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-</a:t>
            </a:r>
            <a:r>
              <a:rPr sz="1100" spc="14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physical</a:t>
            </a:r>
            <a:r>
              <a:rPr sz="1100" spc="15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-</a:t>
            </a:r>
            <a:r>
              <a:rPr sz="1100" spc="2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exam</a:t>
            </a:r>
            <a:r>
              <a:rPr sz="1100" spc="6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-</a:t>
            </a:r>
            <a:r>
              <a:rPr sz="1100" spc="229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is</a:t>
            </a:r>
            <a:r>
              <a:rPr sz="1100" spc="28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-</a:t>
            </a:r>
            <a:r>
              <a:rPr sz="1100" spc="95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probably</a:t>
            </a:r>
            <a:r>
              <a:rPr sz="1100" spc="11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-</a:t>
            </a:r>
            <a:r>
              <a:rPr sz="1100" spc="8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unnecessary</a:t>
            </a:r>
            <a:r>
              <a:rPr sz="1100" spc="105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-</a:t>
            </a:r>
            <a:r>
              <a:rPr sz="1100" spc="25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if</a:t>
            </a:r>
            <a:r>
              <a:rPr sz="1100" spc="33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-</a:t>
            </a:r>
            <a:r>
              <a:rPr sz="1100" spc="9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youre</a:t>
            </a:r>
            <a:r>
              <a:rPr sz="1100" spc="105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-</a:t>
            </a:r>
            <a:r>
              <a:rPr sz="1100" spc="114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generall </a:t>
            </a:r>
            <a:r>
              <a:rPr sz="1100" spc="6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100" spc="65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2013/02/08/2c1e326a-5f2b-11e2-a389-ee565c81c565_story.html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20891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45" dirty="0"/>
              <a:t>Table</a:t>
            </a:r>
            <a:r>
              <a:rPr spc="15" dirty="0"/>
              <a:t> </a:t>
            </a:r>
            <a:r>
              <a:rPr spc="-45" dirty="0"/>
              <a:t>Question:</a:t>
            </a:r>
            <a:r>
              <a:rPr spc="170" dirty="0"/>
              <a:t> </a:t>
            </a:r>
            <a:r>
              <a:rPr spc="-20" dirty="0"/>
              <a:t>Dice</a:t>
            </a:r>
            <a:r>
              <a:rPr spc="15" dirty="0"/>
              <a:t> </a:t>
            </a:r>
            <a:r>
              <a:rPr spc="-65" dirty="0"/>
              <a:t>Game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8279" y="753627"/>
            <a:ext cx="114214" cy="11421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32524" y="740694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endParaRPr sz="600">
              <a:latin typeface="Trebuchet MS"/>
              <a:cs typeface="Trebuchet MS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8279" y="1247073"/>
            <a:ext cx="114214" cy="11421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232524" y="1234140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600">
              <a:latin typeface="Trebuchet MS"/>
              <a:cs typeface="Trebuchet MS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8279" y="1740519"/>
            <a:ext cx="114214" cy="114214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232524" y="1727598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dirty="0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dirty="0"/>
              <a:t>January 1,</a:t>
            </a:r>
            <a:r>
              <a:rPr spc="-5" dirty="0"/>
              <a:t> </a:t>
            </a:r>
            <a:r>
              <a:rPr dirty="0"/>
              <a:t>2017     </a:t>
            </a:r>
            <a:r>
              <a:rPr spc="130" dirty="0"/>
              <a:t> </a:t>
            </a:r>
            <a:fld id="{81D60167-4931-47E6-BA6A-407CBD079E47}" type="slidenum">
              <a:rPr dirty="0"/>
              <a:t>23</a:t>
            </a:fld>
            <a:r>
              <a:rPr spc="-30" dirty="0"/>
              <a:t> </a:t>
            </a:r>
            <a:r>
              <a:rPr dirty="0"/>
              <a:t>/</a:t>
            </a:r>
            <a:r>
              <a:rPr spc="-35" dirty="0"/>
              <a:t> </a:t>
            </a:r>
            <a:r>
              <a:rPr dirty="0"/>
              <a:t>23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02932" y="668462"/>
            <a:ext cx="4079875" cy="145859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116205">
              <a:lnSpc>
                <a:spcPct val="106700"/>
              </a:lnSpc>
              <a:spcBef>
                <a:spcPts val="20"/>
              </a:spcBef>
            </a:pPr>
            <a:r>
              <a:rPr sz="1400" spc="-15" dirty="0">
                <a:latin typeface="Tahoma"/>
                <a:cs typeface="Tahoma"/>
              </a:rPr>
              <a:t>The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45" dirty="0">
                <a:latin typeface="Tahoma"/>
                <a:cs typeface="Tahoma"/>
              </a:rPr>
              <a:t>Randomizer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holds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spc="-60" dirty="0">
                <a:latin typeface="Tahoma"/>
                <a:cs typeface="Tahoma"/>
              </a:rPr>
              <a:t>6-sided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5" dirty="0">
                <a:latin typeface="Tahoma"/>
                <a:cs typeface="Tahoma"/>
              </a:rPr>
              <a:t>die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30" dirty="0">
                <a:latin typeface="Tahoma"/>
                <a:cs typeface="Tahoma"/>
              </a:rPr>
              <a:t>in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80" dirty="0">
                <a:latin typeface="Tahoma"/>
                <a:cs typeface="Tahoma"/>
              </a:rPr>
              <a:t>one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15" dirty="0">
                <a:latin typeface="Tahoma"/>
                <a:cs typeface="Tahoma"/>
              </a:rPr>
              <a:t>ﬁst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60" dirty="0">
                <a:latin typeface="Tahoma"/>
                <a:cs typeface="Tahoma"/>
              </a:rPr>
              <a:t>and </a:t>
            </a:r>
            <a:r>
              <a:rPr sz="1400" spc="-42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</a:t>
            </a:r>
            <a:r>
              <a:rPr sz="1400" spc="20" dirty="0">
                <a:latin typeface="Tahoma"/>
                <a:cs typeface="Tahoma"/>
              </a:rPr>
              <a:t> </a:t>
            </a:r>
            <a:r>
              <a:rPr sz="1400" spc="-60" dirty="0">
                <a:latin typeface="Tahoma"/>
                <a:cs typeface="Tahoma"/>
              </a:rPr>
              <a:t>8-sided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5" dirty="0">
                <a:latin typeface="Tahoma"/>
                <a:cs typeface="Tahoma"/>
              </a:rPr>
              <a:t>die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30" dirty="0">
                <a:latin typeface="Tahoma"/>
                <a:cs typeface="Tahoma"/>
              </a:rPr>
              <a:t>in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45" dirty="0">
                <a:latin typeface="Tahoma"/>
                <a:cs typeface="Tahoma"/>
              </a:rPr>
              <a:t>other.</a:t>
            </a:r>
            <a:endParaRPr sz="1400">
              <a:latin typeface="Tahoma"/>
              <a:cs typeface="Tahoma"/>
            </a:endParaRPr>
          </a:p>
          <a:p>
            <a:pPr marL="12700" marR="187325">
              <a:lnSpc>
                <a:spcPct val="106700"/>
              </a:lnSpc>
              <a:spcBef>
                <a:spcPts val="300"/>
              </a:spcBef>
            </a:pPr>
            <a:r>
              <a:rPr sz="1400" spc="-15" dirty="0">
                <a:latin typeface="Tahoma"/>
                <a:cs typeface="Tahoma"/>
              </a:rPr>
              <a:t>The</a:t>
            </a:r>
            <a:r>
              <a:rPr sz="1400" spc="20" dirty="0">
                <a:latin typeface="Tahoma"/>
                <a:cs typeface="Tahoma"/>
              </a:rPr>
              <a:t> </a:t>
            </a:r>
            <a:r>
              <a:rPr sz="1400" spc="-25" dirty="0">
                <a:latin typeface="Tahoma"/>
                <a:cs typeface="Tahoma"/>
              </a:rPr>
              <a:t>Roller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5" dirty="0">
                <a:latin typeface="Tahoma"/>
                <a:cs typeface="Tahoma"/>
              </a:rPr>
              <a:t>selects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80" dirty="0">
                <a:latin typeface="Tahoma"/>
                <a:cs typeface="Tahoma"/>
              </a:rPr>
              <a:t>one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45" dirty="0">
                <a:latin typeface="Tahoma"/>
                <a:cs typeface="Tahoma"/>
              </a:rPr>
              <a:t>of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Randomizer’s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ﬁsts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60" dirty="0">
                <a:latin typeface="Tahoma"/>
                <a:cs typeface="Tahoma"/>
              </a:rPr>
              <a:t>and </a:t>
            </a:r>
            <a:r>
              <a:rPr sz="1400" spc="-425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covertly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60" dirty="0">
                <a:latin typeface="Tahoma"/>
                <a:cs typeface="Tahoma"/>
              </a:rPr>
              <a:t>takes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die.</a:t>
            </a:r>
            <a:endParaRPr sz="1400">
              <a:latin typeface="Tahoma"/>
              <a:cs typeface="Tahoma"/>
            </a:endParaRPr>
          </a:p>
          <a:p>
            <a:pPr marL="12700" marR="5080">
              <a:lnSpc>
                <a:spcPct val="106700"/>
              </a:lnSpc>
              <a:spcBef>
                <a:spcPts val="300"/>
              </a:spcBef>
            </a:pPr>
            <a:r>
              <a:rPr sz="1400" spc="-15" dirty="0">
                <a:latin typeface="Tahoma"/>
                <a:cs typeface="Tahoma"/>
              </a:rPr>
              <a:t>The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25" dirty="0">
                <a:latin typeface="Tahoma"/>
                <a:cs typeface="Tahoma"/>
              </a:rPr>
              <a:t>Roller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rolls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5" dirty="0">
                <a:latin typeface="Tahoma"/>
                <a:cs typeface="Tahoma"/>
              </a:rPr>
              <a:t>die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30" dirty="0">
                <a:latin typeface="Tahoma"/>
                <a:cs typeface="Tahoma"/>
              </a:rPr>
              <a:t>in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5" dirty="0">
                <a:latin typeface="Tahoma"/>
                <a:cs typeface="Tahoma"/>
              </a:rPr>
              <a:t>secret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spc="-60" dirty="0">
                <a:latin typeface="Tahoma"/>
                <a:cs typeface="Tahoma"/>
              </a:rPr>
              <a:t>and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reports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result </a:t>
            </a:r>
            <a:r>
              <a:rPr sz="1400" spc="-420" dirty="0">
                <a:latin typeface="Tahoma"/>
                <a:cs typeface="Tahoma"/>
              </a:rPr>
              <a:t> </a:t>
            </a:r>
            <a:r>
              <a:rPr sz="1400" spc="-15" dirty="0">
                <a:latin typeface="Tahoma"/>
                <a:cs typeface="Tahoma"/>
              </a:rPr>
              <a:t>to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table.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5811" y="2282725"/>
            <a:ext cx="4341495" cy="61087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marR="5080">
              <a:lnSpc>
                <a:spcPct val="85900"/>
              </a:lnSpc>
              <a:spcBef>
                <a:spcPts val="370"/>
              </a:spcBef>
            </a:pPr>
            <a:r>
              <a:rPr sz="1400" spc="-50" dirty="0">
                <a:latin typeface="Tahoma"/>
                <a:cs typeface="Tahoma"/>
              </a:rPr>
              <a:t>Given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5" dirty="0">
                <a:latin typeface="Tahoma"/>
                <a:cs typeface="Tahoma"/>
              </a:rPr>
              <a:t>reported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5" dirty="0">
                <a:latin typeface="Tahoma"/>
                <a:cs typeface="Tahoma"/>
              </a:rPr>
              <a:t>number,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45" dirty="0">
                <a:latin typeface="Tahoma"/>
                <a:cs typeface="Tahoma"/>
              </a:rPr>
              <a:t>what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is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probability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15" dirty="0">
                <a:latin typeface="Tahoma"/>
                <a:cs typeface="Tahoma"/>
              </a:rPr>
              <a:t>that 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60" dirty="0">
                <a:latin typeface="Tahoma"/>
                <a:cs typeface="Tahoma"/>
              </a:rPr>
              <a:t>6-sided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5" dirty="0">
                <a:latin typeface="Tahoma"/>
                <a:cs typeface="Tahoma"/>
              </a:rPr>
              <a:t>die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spc="-95" dirty="0">
                <a:latin typeface="Tahoma"/>
                <a:cs typeface="Tahoma"/>
              </a:rPr>
              <a:t>was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spc="-60" dirty="0">
                <a:latin typeface="Tahoma"/>
                <a:cs typeface="Tahoma"/>
              </a:rPr>
              <a:t>chosen?</a:t>
            </a:r>
            <a:r>
              <a:rPr sz="1400" spc="190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(Find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probability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for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spc="-70" dirty="0">
                <a:latin typeface="Tahoma"/>
                <a:cs typeface="Tahoma"/>
              </a:rPr>
              <a:t>each </a:t>
            </a:r>
            <a:r>
              <a:rPr sz="1400" spc="-42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possible</a:t>
            </a:r>
            <a:r>
              <a:rPr sz="1400" spc="20" dirty="0">
                <a:latin typeface="Tahoma"/>
                <a:cs typeface="Tahoma"/>
              </a:rPr>
              <a:t> </a:t>
            </a:r>
            <a:r>
              <a:rPr sz="1400" spc="-55" dirty="0">
                <a:latin typeface="Tahoma"/>
                <a:cs typeface="Tahoma"/>
              </a:rPr>
              <a:t>reported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number.)</a:t>
            </a:r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5006" y="365998"/>
            <a:ext cx="791845" cy="20574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marR="5080">
              <a:lnSpc>
                <a:spcPts val="700"/>
              </a:lnSpc>
              <a:spcBef>
                <a:spcPts val="140"/>
              </a:spcBef>
            </a:pPr>
            <a:r>
              <a:rPr sz="600" dirty="0">
                <a:latin typeface="Arial MT"/>
                <a:cs typeface="Arial MT"/>
              </a:rPr>
              <a:t>MIT OpenCourseWare  </a:t>
            </a:r>
            <a:r>
              <a:rPr sz="600" spc="-5" dirty="0">
                <a:solidFill>
                  <a:srgbClr val="0000FF"/>
                </a:solidFill>
                <a:latin typeface="Arial MT"/>
                <a:cs typeface="Arial MT"/>
                <a:hlinkClick r:id="rId2"/>
              </a:rPr>
              <a:t>https://ocw.mit.edu</a:t>
            </a:r>
            <a:endParaRPr sz="60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548" y="819281"/>
            <a:ext cx="2087880" cy="25146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800" spc="-5" dirty="0">
                <a:solidFill>
                  <a:srgbClr val="000000"/>
                </a:solidFill>
                <a:latin typeface="Arial MT"/>
                <a:cs typeface="Arial MT"/>
              </a:rPr>
              <a:t>18.05</a:t>
            </a:r>
            <a:r>
              <a:rPr sz="800" spc="-20" dirty="0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sz="800" dirty="0">
                <a:solidFill>
                  <a:srgbClr val="000000"/>
                </a:solidFill>
                <a:latin typeface="Arial MT"/>
                <a:cs typeface="Arial MT"/>
              </a:rPr>
              <a:t>Introduction</a:t>
            </a:r>
            <a:r>
              <a:rPr sz="800" spc="-15" dirty="0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sz="800" dirty="0">
                <a:solidFill>
                  <a:srgbClr val="000000"/>
                </a:solidFill>
                <a:latin typeface="Arial MT"/>
                <a:cs typeface="Arial MT"/>
              </a:rPr>
              <a:t>to</a:t>
            </a:r>
            <a:r>
              <a:rPr sz="800" spc="-15" dirty="0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sz="800" dirty="0">
                <a:solidFill>
                  <a:srgbClr val="000000"/>
                </a:solidFill>
                <a:latin typeface="Arial MT"/>
                <a:cs typeface="Arial MT"/>
              </a:rPr>
              <a:t>Probability</a:t>
            </a:r>
            <a:r>
              <a:rPr sz="800" spc="-15" dirty="0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sz="800" spc="-5" dirty="0">
                <a:solidFill>
                  <a:srgbClr val="000000"/>
                </a:solidFill>
                <a:latin typeface="Arial MT"/>
                <a:cs typeface="Arial MT"/>
              </a:rPr>
              <a:t>and</a:t>
            </a:r>
            <a:r>
              <a:rPr sz="800" spc="-20" dirty="0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sz="800" dirty="0">
                <a:solidFill>
                  <a:srgbClr val="000000"/>
                </a:solidFill>
                <a:latin typeface="Arial MT"/>
                <a:cs typeface="Arial MT"/>
              </a:rPr>
              <a:t>Statistics</a:t>
            </a:r>
            <a:endParaRPr sz="800">
              <a:latin typeface="Arial MT"/>
              <a:cs typeface="Arial MT"/>
            </a:endParaRPr>
          </a:p>
          <a:p>
            <a:pPr marL="20955">
              <a:lnSpc>
                <a:spcPct val="100000"/>
              </a:lnSpc>
              <a:spcBef>
                <a:spcPts val="40"/>
              </a:spcBef>
            </a:pPr>
            <a:r>
              <a:rPr sz="600" dirty="0">
                <a:solidFill>
                  <a:srgbClr val="000000"/>
                </a:solidFill>
                <a:latin typeface="Arial MT"/>
                <a:cs typeface="Arial MT"/>
              </a:rPr>
              <a:t>Spring</a:t>
            </a:r>
            <a:r>
              <a:rPr sz="600" spc="-5" dirty="0">
                <a:solidFill>
                  <a:srgbClr val="000000"/>
                </a:solidFill>
                <a:latin typeface="Arial MT"/>
                <a:cs typeface="Arial MT"/>
              </a:rPr>
              <a:t> 201</a:t>
            </a:r>
            <a:r>
              <a:rPr sz="600" dirty="0">
                <a:solidFill>
                  <a:srgbClr val="000000"/>
                </a:solidFill>
                <a:latin typeface="Arial MT"/>
                <a:cs typeface="Arial MT"/>
              </a:rPr>
              <a:t>4</a:t>
            </a:r>
            <a:endParaRPr sz="6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4516" y="1337319"/>
            <a:ext cx="327787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 MT"/>
                <a:cs typeface="Arial MT"/>
              </a:rPr>
              <a:t>For </a:t>
            </a:r>
            <a:r>
              <a:rPr sz="600" spc="-5" dirty="0">
                <a:latin typeface="Arial MT"/>
                <a:cs typeface="Arial MT"/>
              </a:rPr>
              <a:t>informatio</a:t>
            </a:r>
            <a:r>
              <a:rPr sz="600" dirty="0">
                <a:latin typeface="Arial MT"/>
                <a:cs typeface="Arial MT"/>
              </a:rPr>
              <a:t>n</a:t>
            </a:r>
            <a:r>
              <a:rPr sz="600" spc="-5" dirty="0">
                <a:latin typeface="Arial MT"/>
                <a:cs typeface="Arial MT"/>
              </a:rPr>
              <a:t> abou</a:t>
            </a:r>
            <a:r>
              <a:rPr sz="600" dirty="0">
                <a:latin typeface="Arial MT"/>
                <a:cs typeface="Arial MT"/>
              </a:rPr>
              <a:t>t</a:t>
            </a:r>
            <a:r>
              <a:rPr sz="600" spc="-5" dirty="0">
                <a:latin typeface="Arial MT"/>
                <a:cs typeface="Arial MT"/>
              </a:rPr>
              <a:t> </a:t>
            </a:r>
            <a:r>
              <a:rPr sz="600" dirty="0">
                <a:latin typeface="Arial MT"/>
                <a:cs typeface="Arial MT"/>
              </a:rPr>
              <a:t>citing these materials </a:t>
            </a:r>
            <a:r>
              <a:rPr sz="600" spc="-5" dirty="0">
                <a:latin typeface="Arial MT"/>
                <a:cs typeface="Arial MT"/>
              </a:rPr>
              <a:t>o</a:t>
            </a:r>
            <a:r>
              <a:rPr sz="600" dirty="0">
                <a:latin typeface="Arial MT"/>
                <a:cs typeface="Arial MT"/>
              </a:rPr>
              <a:t>r</a:t>
            </a:r>
            <a:r>
              <a:rPr sz="600" spc="-5" dirty="0">
                <a:latin typeface="Arial MT"/>
                <a:cs typeface="Arial MT"/>
              </a:rPr>
              <a:t> ou</a:t>
            </a:r>
            <a:r>
              <a:rPr sz="600" dirty="0">
                <a:latin typeface="Arial MT"/>
                <a:cs typeface="Arial MT"/>
              </a:rPr>
              <a:t>r</a:t>
            </a:r>
            <a:r>
              <a:rPr sz="600" spc="-5" dirty="0">
                <a:latin typeface="Arial MT"/>
                <a:cs typeface="Arial MT"/>
              </a:rPr>
              <a:t> </a:t>
            </a:r>
            <a:r>
              <a:rPr sz="600" dirty="0">
                <a:latin typeface="Arial MT"/>
                <a:cs typeface="Arial MT"/>
              </a:rPr>
              <a:t>Terms </a:t>
            </a:r>
            <a:r>
              <a:rPr sz="600" spc="-5" dirty="0">
                <a:latin typeface="Arial MT"/>
                <a:cs typeface="Arial MT"/>
              </a:rPr>
              <a:t>o</a:t>
            </a:r>
            <a:r>
              <a:rPr sz="600" dirty="0">
                <a:latin typeface="Arial MT"/>
                <a:cs typeface="Arial MT"/>
              </a:rPr>
              <a:t>f</a:t>
            </a:r>
            <a:r>
              <a:rPr sz="600" spc="-5" dirty="0">
                <a:latin typeface="Arial MT"/>
                <a:cs typeface="Arial MT"/>
              </a:rPr>
              <a:t> Use</a:t>
            </a:r>
            <a:r>
              <a:rPr sz="600" dirty="0">
                <a:latin typeface="Arial MT"/>
                <a:cs typeface="Arial MT"/>
              </a:rPr>
              <a:t>,</a:t>
            </a:r>
            <a:r>
              <a:rPr sz="600" spc="-5" dirty="0">
                <a:latin typeface="Arial MT"/>
                <a:cs typeface="Arial MT"/>
              </a:rPr>
              <a:t> </a:t>
            </a:r>
            <a:r>
              <a:rPr sz="600" dirty="0">
                <a:latin typeface="Arial MT"/>
                <a:cs typeface="Arial MT"/>
              </a:rPr>
              <a:t>visit: </a:t>
            </a:r>
            <a:r>
              <a:rPr sz="600" spc="-5" dirty="0">
                <a:solidFill>
                  <a:srgbClr val="0000FF"/>
                </a:solidFill>
                <a:latin typeface="Arial MT"/>
                <a:cs typeface="Arial MT"/>
                <a:hlinkClick r:id="rId3"/>
              </a:rPr>
              <a:t>https://ocw.mit.edu/term</a:t>
            </a:r>
            <a:r>
              <a:rPr sz="600" dirty="0">
                <a:solidFill>
                  <a:srgbClr val="0000FF"/>
                </a:solidFill>
                <a:latin typeface="Arial MT"/>
                <a:cs typeface="Arial MT"/>
                <a:hlinkClick r:id="rId3"/>
              </a:rPr>
              <a:t>s</a:t>
            </a:r>
            <a:r>
              <a:rPr sz="600" spc="-90" dirty="0">
                <a:solidFill>
                  <a:srgbClr val="0000FF"/>
                </a:solidFill>
                <a:latin typeface="Arial MT"/>
                <a:cs typeface="Arial MT"/>
                <a:hlinkClick r:id="rId3"/>
              </a:rPr>
              <a:t> </a:t>
            </a:r>
            <a:r>
              <a:rPr sz="900" baseline="4629" dirty="0">
                <a:latin typeface="Arial MT"/>
                <a:cs typeface="Arial MT"/>
              </a:rPr>
              <a:t>.</a:t>
            </a:r>
            <a:endParaRPr sz="900" baseline="4629">
              <a:latin typeface="Arial MT"/>
              <a:cs typeface="Arial MT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19177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50" dirty="0"/>
              <a:t>Sample</a:t>
            </a:r>
            <a:r>
              <a:rPr spc="10" dirty="0"/>
              <a:t> </a:t>
            </a:r>
            <a:r>
              <a:rPr spc="-55" dirty="0"/>
              <a:t>Space</a:t>
            </a:r>
            <a:r>
              <a:rPr spc="15" dirty="0"/>
              <a:t> </a:t>
            </a:r>
            <a:r>
              <a:rPr spc="-50" dirty="0"/>
              <a:t>Confusions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718528" y="3350336"/>
            <a:ext cx="849630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z="600" dirty="0">
                <a:latin typeface="Calibri"/>
                <a:cs typeface="Calibri"/>
              </a:rPr>
              <a:t>January 1,</a:t>
            </a:r>
            <a:r>
              <a:rPr sz="600" spc="-5" dirty="0">
                <a:latin typeface="Calibri"/>
                <a:cs typeface="Calibri"/>
              </a:rPr>
              <a:t> </a:t>
            </a:r>
            <a:r>
              <a:rPr sz="600" dirty="0">
                <a:latin typeface="Calibri"/>
                <a:cs typeface="Calibri"/>
              </a:rPr>
              <a:t>2017     </a:t>
            </a:r>
            <a:r>
              <a:rPr sz="600" spc="130" dirty="0">
                <a:latin typeface="Calibri"/>
                <a:cs typeface="Calibri"/>
              </a:rPr>
              <a:t> </a:t>
            </a:r>
            <a:fld id="{81D60167-4931-47E6-BA6A-407CBD079E47}" type="slidenum">
              <a:rPr sz="600" dirty="0">
                <a:latin typeface="Calibri"/>
                <a:cs typeface="Calibri"/>
              </a:rPr>
              <a:t>3</a:t>
            </a:fld>
            <a:r>
              <a:rPr sz="600" spc="-30" dirty="0">
                <a:latin typeface="Calibri"/>
                <a:cs typeface="Calibri"/>
              </a:rPr>
              <a:t> </a:t>
            </a:r>
            <a:r>
              <a:rPr sz="600" dirty="0">
                <a:latin typeface="Calibri"/>
                <a:cs typeface="Calibri"/>
              </a:rPr>
              <a:t>/</a:t>
            </a:r>
            <a:r>
              <a:rPr sz="600" spc="-35" dirty="0">
                <a:latin typeface="Calibri"/>
                <a:cs typeface="Calibri"/>
              </a:rPr>
              <a:t> </a:t>
            </a:r>
            <a:r>
              <a:rPr sz="600" dirty="0">
                <a:latin typeface="Calibri"/>
                <a:cs typeface="Calibri"/>
              </a:rPr>
              <a:t>23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292" y="530244"/>
            <a:ext cx="4367530" cy="188595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222885" indent="-185420">
              <a:lnSpc>
                <a:spcPct val="100000"/>
              </a:lnSpc>
              <a:spcBef>
                <a:spcPts val="355"/>
              </a:spcBef>
              <a:buClr>
                <a:srgbClr val="3333B2"/>
              </a:buClr>
              <a:buAutoNum type="arabicPeriod"/>
              <a:tabLst>
                <a:tab pos="223520" algn="l"/>
              </a:tabLst>
            </a:pPr>
            <a:r>
              <a:rPr sz="1200" spc="-60" dirty="0">
                <a:latin typeface="Tahoma"/>
                <a:cs typeface="Tahoma"/>
              </a:rPr>
              <a:t>Sample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space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35" dirty="0">
                <a:latin typeface="Tahoma"/>
                <a:cs typeface="Tahoma"/>
              </a:rPr>
              <a:t>=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i="1" spc="-75" dirty="0">
                <a:latin typeface="Arial"/>
                <a:cs typeface="Arial"/>
              </a:rPr>
              <a:t>set</a:t>
            </a:r>
            <a:r>
              <a:rPr sz="1200" i="1" spc="55" dirty="0">
                <a:latin typeface="Arial"/>
                <a:cs typeface="Arial"/>
              </a:rPr>
              <a:t> </a:t>
            </a:r>
            <a:r>
              <a:rPr sz="1200" spc="-50" dirty="0">
                <a:latin typeface="Tahoma"/>
                <a:cs typeface="Tahoma"/>
              </a:rPr>
              <a:t>of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25" dirty="0">
                <a:latin typeface="Tahoma"/>
                <a:cs typeface="Tahoma"/>
              </a:rPr>
              <a:t>all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possible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outcomes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of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an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experiment.</a:t>
            </a:r>
            <a:endParaRPr sz="1200">
              <a:latin typeface="Tahoma"/>
              <a:cs typeface="Tahoma"/>
            </a:endParaRPr>
          </a:p>
          <a:p>
            <a:pPr marL="222885" indent="-185420">
              <a:lnSpc>
                <a:spcPct val="100000"/>
              </a:lnSpc>
              <a:spcBef>
                <a:spcPts val="254"/>
              </a:spcBef>
              <a:buClr>
                <a:srgbClr val="3333B2"/>
              </a:buClr>
              <a:buAutoNum type="arabicPeriod"/>
              <a:tabLst>
                <a:tab pos="223520" algn="l"/>
              </a:tabLst>
            </a:pPr>
            <a:r>
              <a:rPr sz="1200" spc="-30" dirty="0">
                <a:latin typeface="Tahoma"/>
                <a:cs typeface="Tahoma"/>
              </a:rPr>
              <a:t>The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size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of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the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set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is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b="1" spc="80" dirty="0">
                <a:solidFill>
                  <a:srgbClr val="0000FF"/>
                </a:solidFill>
                <a:latin typeface="Arial"/>
                <a:cs typeface="Arial"/>
              </a:rPr>
              <a:t>NOT</a:t>
            </a:r>
            <a:r>
              <a:rPr sz="1200" b="1" spc="5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200" spc="-55" dirty="0">
                <a:latin typeface="Tahoma"/>
                <a:cs typeface="Tahoma"/>
              </a:rPr>
              <a:t>the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sample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space.</a:t>
            </a:r>
            <a:endParaRPr sz="1200">
              <a:latin typeface="Tahoma"/>
              <a:cs typeface="Tahoma"/>
            </a:endParaRPr>
          </a:p>
          <a:p>
            <a:pPr marL="222885" indent="-185420">
              <a:lnSpc>
                <a:spcPct val="100000"/>
              </a:lnSpc>
              <a:spcBef>
                <a:spcPts val="250"/>
              </a:spcBef>
              <a:buClr>
                <a:srgbClr val="3333B2"/>
              </a:buClr>
              <a:buAutoNum type="arabicPeriod"/>
              <a:tabLst>
                <a:tab pos="223520" algn="l"/>
              </a:tabLst>
            </a:pPr>
            <a:r>
              <a:rPr sz="1200" spc="-55" dirty="0">
                <a:latin typeface="Tahoma"/>
                <a:cs typeface="Tahoma"/>
              </a:rPr>
              <a:t>Outcomes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can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be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85" dirty="0">
                <a:latin typeface="Tahoma"/>
                <a:cs typeface="Tahoma"/>
              </a:rPr>
              <a:t>sequences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of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numbers.</a:t>
            </a:r>
            <a:endParaRPr sz="1200">
              <a:latin typeface="Tahoma"/>
              <a:cs typeface="Tahoma"/>
            </a:endParaRPr>
          </a:p>
          <a:p>
            <a:pPr marL="38100">
              <a:lnSpc>
                <a:spcPts val="1420"/>
              </a:lnSpc>
              <a:spcBef>
                <a:spcPts val="555"/>
              </a:spcBef>
            </a:pPr>
            <a:r>
              <a:rPr sz="1200" b="1" spc="-55" dirty="0">
                <a:latin typeface="Arial"/>
                <a:cs typeface="Arial"/>
              </a:rPr>
              <a:t>Examples.</a:t>
            </a:r>
            <a:endParaRPr sz="1200">
              <a:latin typeface="Arial"/>
              <a:cs typeface="Arial"/>
            </a:endParaRPr>
          </a:p>
          <a:p>
            <a:pPr marL="38100" marR="30480">
              <a:lnSpc>
                <a:spcPts val="1400"/>
              </a:lnSpc>
              <a:spcBef>
                <a:spcPts val="55"/>
              </a:spcBef>
              <a:buFont typeface="Arial"/>
              <a:buAutoNum type="arabicPeriod"/>
              <a:tabLst>
                <a:tab pos="234315" algn="l"/>
              </a:tabLst>
            </a:pPr>
            <a:r>
              <a:rPr sz="1200" spc="-15" dirty="0">
                <a:latin typeface="Tahoma"/>
                <a:cs typeface="Tahoma"/>
              </a:rPr>
              <a:t>Roll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5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dice:</a:t>
            </a:r>
            <a:r>
              <a:rPr sz="1200" spc="14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Ω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35" dirty="0">
                <a:latin typeface="Tahoma"/>
                <a:cs typeface="Tahoma"/>
              </a:rPr>
              <a:t>=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set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of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25" dirty="0">
                <a:latin typeface="Tahoma"/>
                <a:cs typeface="Tahoma"/>
              </a:rPr>
              <a:t>all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85" dirty="0">
                <a:latin typeface="Tahoma"/>
                <a:cs typeface="Tahoma"/>
              </a:rPr>
              <a:t>sequences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of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5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numbers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85" dirty="0">
                <a:latin typeface="Tahoma"/>
                <a:cs typeface="Tahoma"/>
              </a:rPr>
              <a:t>between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1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and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6,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e.g.</a:t>
            </a:r>
            <a:r>
              <a:rPr sz="1200" spc="145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(1</a:t>
            </a:r>
            <a:r>
              <a:rPr sz="1200" i="1" spc="-10" dirty="0">
                <a:latin typeface="Arial"/>
                <a:cs typeface="Arial"/>
              </a:rPr>
              <a:t>,</a:t>
            </a:r>
            <a:r>
              <a:rPr sz="1200" i="1" spc="-135" dirty="0">
                <a:latin typeface="Arial"/>
                <a:cs typeface="Arial"/>
              </a:rPr>
              <a:t> </a:t>
            </a:r>
            <a:r>
              <a:rPr sz="1200" spc="-75" dirty="0">
                <a:latin typeface="Tahoma"/>
                <a:cs typeface="Tahoma"/>
              </a:rPr>
              <a:t>2</a:t>
            </a:r>
            <a:r>
              <a:rPr sz="1200" i="1" spc="-10" dirty="0">
                <a:latin typeface="Arial"/>
                <a:cs typeface="Arial"/>
              </a:rPr>
              <a:t>,</a:t>
            </a:r>
            <a:r>
              <a:rPr sz="1200" i="1" spc="-135" dirty="0">
                <a:latin typeface="Arial"/>
                <a:cs typeface="Arial"/>
              </a:rPr>
              <a:t> </a:t>
            </a:r>
            <a:r>
              <a:rPr sz="1200" spc="-75" dirty="0">
                <a:latin typeface="Tahoma"/>
                <a:cs typeface="Tahoma"/>
              </a:rPr>
              <a:t>1</a:t>
            </a:r>
            <a:r>
              <a:rPr sz="1200" i="1" spc="-10" dirty="0">
                <a:latin typeface="Arial"/>
                <a:cs typeface="Arial"/>
              </a:rPr>
              <a:t>,</a:t>
            </a:r>
            <a:r>
              <a:rPr sz="1200" i="1" spc="-135" dirty="0">
                <a:latin typeface="Arial"/>
                <a:cs typeface="Arial"/>
              </a:rPr>
              <a:t> </a:t>
            </a:r>
            <a:r>
              <a:rPr sz="1200" spc="-75" dirty="0">
                <a:latin typeface="Tahoma"/>
                <a:cs typeface="Tahoma"/>
              </a:rPr>
              <a:t>3</a:t>
            </a:r>
            <a:r>
              <a:rPr sz="1200" i="1" spc="-10" dirty="0">
                <a:latin typeface="Arial"/>
                <a:cs typeface="Arial"/>
              </a:rPr>
              <a:t>,</a:t>
            </a:r>
            <a:r>
              <a:rPr sz="1200" i="1" spc="-135" dirty="0">
                <a:latin typeface="Arial"/>
                <a:cs typeface="Arial"/>
              </a:rPr>
              <a:t> </a:t>
            </a:r>
            <a:r>
              <a:rPr sz="1200" spc="-75" dirty="0">
                <a:latin typeface="Tahoma"/>
                <a:cs typeface="Tahoma"/>
              </a:rPr>
              <a:t>1</a:t>
            </a:r>
            <a:r>
              <a:rPr sz="1200" i="1" spc="-10" dirty="0">
                <a:latin typeface="Arial"/>
                <a:cs typeface="Arial"/>
              </a:rPr>
              <a:t>,</a:t>
            </a:r>
            <a:r>
              <a:rPr sz="1200" i="1" spc="-135" dirty="0">
                <a:latin typeface="Arial"/>
                <a:cs typeface="Arial"/>
              </a:rPr>
              <a:t> </a:t>
            </a:r>
            <a:r>
              <a:rPr sz="1200" spc="-40" dirty="0">
                <a:latin typeface="Tahoma"/>
                <a:cs typeface="Tahoma"/>
              </a:rPr>
              <a:t>5)</a:t>
            </a:r>
            <a:r>
              <a:rPr sz="1200" spc="-45" dirty="0">
                <a:latin typeface="Tahoma"/>
                <a:cs typeface="Tahoma"/>
              </a:rPr>
              <a:t> </a:t>
            </a:r>
            <a:r>
              <a:rPr sz="1200" spc="-160" dirty="0">
                <a:latin typeface="Lucida Sans Unicode"/>
                <a:cs typeface="Lucida Sans Unicode"/>
              </a:rPr>
              <a:t>∈</a:t>
            </a:r>
            <a:r>
              <a:rPr sz="1200" spc="-50" dirty="0">
                <a:latin typeface="Lucida Sans Unicode"/>
                <a:cs typeface="Lucida Sans Unicode"/>
              </a:rPr>
              <a:t> </a:t>
            </a:r>
            <a:r>
              <a:rPr sz="1200" spc="-20" dirty="0">
                <a:latin typeface="Tahoma"/>
                <a:cs typeface="Tahoma"/>
              </a:rPr>
              <a:t>Ω.</a:t>
            </a:r>
            <a:endParaRPr sz="1200">
              <a:latin typeface="Tahoma"/>
              <a:cs typeface="Tahoma"/>
            </a:endParaRPr>
          </a:p>
          <a:p>
            <a:pPr marL="38100">
              <a:lnSpc>
                <a:spcPts val="1350"/>
              </a:lnSpc>
            </a:pPr>
            <a:r>
              <a:rPr sz="1200" spc="-30" dirty="0">
                <a:latin typeface="Tahoma"/>
                <a:cs typeface="Tahoma"/>
              </a:rPr>
              <a:t>The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size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120" dirty="0">
                <a:latin typeface="Lucida Sans Unicode"/>
                <a:cs typeface="Lucida Sans Unicode"/>
              </a:rPr>
              <a:t>|</a:t>
            </a:r>
            <a:r>
              <a:rPr sz="1200" dirty="0">
                <a:latin typeface="Tahoma"/>
                <a:cs typeface="Tahoma"/>
              </a:rPr>
              <a:t>Ω</a:t>
            </a:r>
            <a:r>
              <a:rPr sz="1200" spc="-120" dirty="0">
                <a:latin typeface="Lucida Sans Unicode"/>
                <a:cs typeface="Lucida Sans Unicode"/>
              </a:rPr>
              <a:t>|</a:t>
            </a:r>
            <a:r>
              <a:rPr sz="1200" spc="-50" dirty="0">
                <a:latin typeface="Lucida Sans Unicode"/>
                <a:cs typeface="Lucida Sans Unicode"/>
              </a:rPr>
              <a:t> </a:t>
            </a:r>
            <a:r>
              <a:rPr sz="1200" spc="35" dirty="0">
                <a:latin typeface="Tahoma"/>
                <a:cs typeface="Tahoma"/>
              </a:rPr>
              <a:t>=</a:t>
            </a:r>
            <a:r>
              <a:rPr sz="1200" spc="-45" dirty="0"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6</a:t>
            </a:r>
            <a:r>
              <a:rPr sz="1200" baseline="31250" dirty="0">
                <a:latin typeface="Trebuchet MS"/>
                <a:cs typeface="Trebuchet MS"/>
              </a:rPr>
              <a:t>5 </a:t>
            </a:r>
            <a:r>
              <a:rPr sz="1200" spc="-67" baseline="31250" dirty="0">
                <a:latin typeface="Trebuchet MS"/>
                <a:cs typeface="Trebuchet MS"/>
              </a:rPr>
              <a:t> </a:t>
            </a:r>
            <a:r>
              <a:rPr sz="1200" spc="-45" dirty="0">
                <a:latin typeface="Tahoma"/>
                <a:cs typeface="Tahoma"/>
              </a:rPr>
              <a:t>is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40" dirty="0">
                <a:latin typeface="Tahoma"/>
                <a:cs typeface="Tahoma"/>
              </a:rPr>
              <a:t>not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a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set.</a:t>
            </a:r>
            <a:endParaRPr sz="1200">
              <a:latin typeface="Tahoma"/>
              <a:cs typeface="Tahoma"/>
            </a:endParaRPr>
          </a:p>
          <a:p>
            <a:pPr marL="234315" indent="-196215">
              <a:lnSpc>
                <a:spcPts val="1420"/>
              </a:lnSpc>
              <a:spcBef>
                <a:spcPts val="555"/>
              </a:spcBef>
              <a:buFont typeface="Arial"/>
              <a:buAutoNum type="arabicPeriod" startAt="2"/>
              <a:tabLst>
                <a:tab pos="234315" algn="l"/>
              </a:tabLst>
            </a:pPr>
            <a:r>
              <a:rPr sz="1200" dirty="0">
                <a:latin typeface="Tahoma"/>
                <a:cs typeface="Tahoma"/>
              </a:rPr>
              <a:t>Ω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35" dirty="0">
                <a:latin typeface="Tahoma"/>
                <a:cs typeface="Tahoma"/>
              </a:rPr>
              <a:t>=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set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of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25" dirty="0">
                <a:latin typeface="Tahoma"/>
                <a:cs typeface="Tahoma"/>
              </a:rPr>
              <a:t>all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85" dirty="0">
                <a:latin typeface="Tahoma"/>
                <a:cs typeface="Tahoma"/>
              </a:rPr>
              <a:t>sequences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of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10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birthdays,</a:t>
            </a:r>
            <a:endParaRPr sz="1200">
              <a:latin typeface="Tahoma"/>
              <a:cs typeface="Tahoma"/>
            </a:endParaRPr>
          </a:p>
          <a:p>
            <a:pPr marL="38100">
              <a:lnSpc>
                <a:spcPts val="1420"/>
              </a:lnSpc>
            </a:pPr>
            <a:r>
              <a:rPr sz="1200" spc="-70" dirty="0">
                <a:latin typeface="Tahoma"/>
                <a:cs typeface="Tahoma"/>
              </a:rPr>
              <a:t>e.g.</a:t>
            </a:r>
            <a:r>
              <a:rPr sz="1200" spc="15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(111</a:t>
            </a:r>
            <a:r>
              <a:rPr sz="1200" i="1" spc="-50" dirty="0">
                <a:latin typeface="Arial"/>
                <a:cs typeface="Arial"/>
              </a:rPr>
              <a:t>,</a:t>
            </a:r>
            <a:r>
              <a:rPr sz="1200" i="1" spc="-130" dirty="0">
                <a:latin typeface="Arial"/>
                <a:cs typeface="Arial"/>
              </a:rPr>
              <a:t> </a:t>
            </a:r>
            <a:r>
              <a:rPr sz="1200" spc="-60" dirty="0">
                <a:latin typeface="Tahoma"/>
                <a:cs typeface="Tahoma"/>
              </a:rPr>
              <a:t>231</a:t>
            </a:r>
            <a:r>
              <a:rPr sz="1200" i="1" spc="-60" dirty="0">
                <a:latin typeface="Arial"/>
                <a:cs typeface="Arial"/>
              </a:rPr>
              <a:t>,</a:t>
            </a:r>
            <a:r>
              <a:rPr sz="1200" i="1" spc="-130" dirty="0">
                <a:latin typeface="Arial"/>
                <a:cs typeface="Arial"/>
              </a:rPr>
              <a:t> </a:t>
            </a:r>
            <a:r>
              <a:rPr sz="1200" spc="-40" dirty="0">
                <a:latin typeface="Tahoma"/>
                <a:cs typeface="Tahoma"/>
              </a:rPr>
              <a:t>3</a:t>
            </a:r>
            <a:r>
              <a:rPr sz="1200" i="1" spc="-40" dirty="0">
                <a:latin typeface="Arial"/>
                <a:cs typeface="Arial"/>
              </a:rPr>
              <a:t>,</a:t>
            </a:r>
            <a:r>
              <a:rPr sz="1200" i="1" spc="-135" dirty="0">
                <a:latin typeface="Arial"/>
                <a:cs typeface="Arial"/>
              </a:rPr>
              <a:t> </a:t>
            </a:r>
            <a:r>
              <a:rPr sz="1200" spc="-55" dirty="0">
                <a:latin typeface="Tahoma"/>
                <a:cs typeface="Tahoma"/>
              </a:rPr>
              <a:t>44</a:t>
            </a:r>
            <a:r>
              <a:rPr sz="1200" i="1" spc="-55" dirty="0">
                <a:latin typeface="Arial"/>
                <a:cs typeface="Arial"/>
              </a:rPr>
              <a:t>,</a:t>
            </a:r>
            <a:r>
              <a:rPr sz="1200" i="1" spc="-130" dirty="0">
                <a:latin typeface="Arial"/>
                <a:cs typeface="Arial"/>
              </a:rPr>
              <a:t> </a:t>
            </a:r>
            <a:r>
              <a:rPr sz="1200" spc="-55" dirty="0">
                <a:latin typeface="Tahoma"/>
                <a:cs typeface="Tahoma"/>
              </a:rPr>
              <a:t>55</a:t>
            </a:r>
            <a:r>
              <a:rPr sz="1200" i="1" spc="-55" dirty="0">
                <a:latin typeface="Arial"/>
                <a:cs typeface="Arial"/>
              </a:rPr>
              <a:t>,</a:t>
            </a:r>
            <a:r>
              <a:rPr sz="1200" i="1" spc="-130" dirty="0">
                <a:latin typeface="Arial"/>
                <a:cs typeface="Arial"/>
              </a:rPr>
              <a:t> </a:t>
            </a:r>
            <a:r>
              <a:rPr sz="1200" spc="-60" dirty="0">
                <a:latin typeface="Tahoma"/>
                <a:cs typeface="Tahoma"/>
              </a:rPr>
              <a:t>129</a:t>
            </a:r>
            <a:r>
              <a:rPr sz="1200" i="1" spc="-60" dirty="0">
                <a:latin typeface="Arial"/>
                <a:cs typeface="Arial"/>
              </a:rPr>
              <a:t>,</a:t>
            </a:r>
            <a:r>
              <a:rPr sz="1200" i="1" spc="-135" dirty="0">
                <a:latin typeface="Arial"/>
                <a:cs typeface="Arial"/>
              </a:rPr>
              <a:t> </a:t>
            </a:r>
            <a:r>
              <a:rPr sz="1200" spc="-60" dirty="0">
                <a:latin typeface="Tahoma"/>
                <a:cs typeface="Tahoma"/>
              </a:rPr>
              <a:t>345</a:t>
            </a:r>
            <a:r>
              <a:rPr sz="1200" i="1" spc="-60" dirty="0">
                <a:latin typeface="Arial"/>
                <a:cs typeface="Arial"/>
              </a:rPr>
              <a:t>,</a:t>
            </a:r>
            <a:r>
              <a:rPr sz="1200" i="1" spc="-130" dirty="0">
                <a:latin typeface="Arial"/>
                <a:cs typeface="Arial"/>
              </a:rPr>
              <a:t> </a:t>
            </a:r>
            <a:r>
              <a:rPr sz="1200" spc="-55" dirty="0">
                <a:latin typeface="Tahoma"/>
                <a:cs typeface="Tahoma"/>
              </a:rPr>
              <a:t>14</a:t>
            </a:r>
            <a:r>
              <a:rPr sz="1200" i="1" spc="-55" dirty="0">
                <a:latin typeface="Arial"/>
                <a:cs typeface="Arial"/>
              </a:rPr>
              <a:t>,</a:t>
            </a:r>
            <a:r>
              <a:rPr sz="1200" i="1" spc="-130" dirty="0">
                <a:latin typeface="Arial"/>
                <a:cs typeface="Arial"/>
              </a:rPr>
              <a:t> </a:t>
            </a:r>
            <a:r>
              <a:rPr sz="1200" spc="-55" dirty="0">
                <a:latin typeface="Tahoma"/>
                <a:cs typeface="Tahoma"/>
              </a:rPr>
              <a:t>24</a:t>
            </a:r>
            <a:r>
              <a:rPr sz="1200" i="1" spc="-55" dirty="0">
                <a:latin typeface="Arial"/>
                <a:cs typeface="Arial"/>
              </a:rPr>
              <a:t>,</a:t>
            </a:r>
            <a:r>
              <a:rPr sz="1200" i="1" spc="-135" dirty="0">
                <a:latin typeface="Arial"/>
                <a:cs typeface="Arial"/>
              </a:rPr>
              <a:t> </a:t>
            </a:r>
            <a:r>
              <a:rPr sz="1200" spc="-50" dirty="0">
                <a:latin typeface="Tahoma"/>
                <a:cs typeface="Tahoma"/>
              </a:rPr>
              <a:t>14)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-160" dirty="0">
                <a:latin typeface="Lucida Sans Unicode"/>
                <a:cs typeface="Lucida Sans Unicode"/>
              </a:rPr>
              <a:t>∈</a:t>
            </a:r>
            <a:r>
              <a:rPr sz="1200" spc="-45" dirty="0">
                <a:latin typeface="Lucida Sans Unicode"/>
                <a:cs typeface="Lucida Sans Unicode"/>
              </a:rPr>
              <a:t> </a:t>
            </a:r>
            <a:r>
              <a:rPr sz="1200" spc="-20" dirty="0">
                <a:latin typeface="Tahoma"/>
                <a:cs typeface="Tahoma"/>
              </a:rPr>
              <a:t>Ω.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739" y="2385308"/>
            <a:ext cx="64071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120" dirty="0">
                <a:latin typeface="Lucida Sans Unicode"/>
                <a:cs typeface="Lucida Sans Unicode"/>
              </a:rPr>
              <a:t>|</a:t>
            </a:r>
            <a:r>
              <a:rPr sz="1200" dirty="0">
                <a:latin typeface="Tahoma"/>
                <a:cs typeface="Tahoma"/>
              </a:rPr>
              <a:t>Ω</a:t>
            </a:r>
            <a:r>
              <a:rPr sz="1200" spc="-120" dirty="0">
                <a:latin typeface="Lucida Sans Unicode"/>
                <a:cs typeface="Lucida Sans Unicode"/>
              </a:rPr>
              <a:t>|</a:t>
            </a:r>
            <a:r>
              <a:rPr sz="1200" spc="-50" dirty="0">
                <a:latin typeface="Lucida Sans Unicode"/>
                <a:cs typeface="Lucida Sans Unicode"/>
              </a:rPr>
              <a:t> </a:t>
            </a:r>
            <a:r>
              <a:rPr sz="1200" spc="35" dirty="0">
                <a:latin typeface="Tahoma"/>
                <a:cs typeface="Tahoma"/>
              </a:rPr>
              <a:t>=</a:t>
            </a:r>
            <a:r>
              <a:rPr sz="1200" spc="-45" dirty="0"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365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0537" y="2380677"/>
            <a:ext cx="13335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dirty="0">
                <a:latin typeface="Trebuchet MS"/>
                <a:cs typeface="Trebuchet MS"/>
              </a:rPr>
              <a:t>10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744" y="2638206"/>
            <a:ext cx="3788410" cy="3848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ts val="1420"/>
              </a:lnSpc>
              <a:spcBef>
                <a:spcPts val="95"/>
              </a:spcBef>
            </a:pPr>
            <a:r>
              <a:rPr sz="1200" b="1" spc="10" dirty="0">
                <a:latin typeface="Arial"/>
                <a:cs typeface="Arial"/>
              </a:rPr>
              <a:t>3.</a:t>
            </a:r>
            <a:r>
              <a:rPr sz="1200" b="1" spc="185" dirty="0">
                <a:latin typeface="Arial"/>
                <a:cs typeface="Arial"/>
              </a:rPr>
              <a:t> </a:t>
            </a:r>
            <a:r>
              <a:rPr sz="1200" i="1" spc="-70" dirty="0">
                <a:latin typeface="Arial"/>
                <a:cs typeface="Arial"/>
              </a:rPr>
              <a:t>n</a:t>
            </a:r>
            <a:r>
              <a:rPr sz="1200" i="1" spc="80" dirty="0">
                <a:latin typeface="Arial"/>
                <a:cs typeface="Arial"/>
              </a:rPr>
              <a:t> </a:t>
            </a:r>
            <a:r>
              <a:rPr sz="1200" spc="-90" dirty="0">
                <a:latin typeface="Tahoma"/>
                <a:cs typeface="Tahoma"/>
              </a:rPr>
              <a:t>some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number,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Ω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35" dirty="0">
                <a:latin typeface="Tahoma"/>
                <a:cs typeface="Tahoma"/>
              </a:rPr>
              <a:t>=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set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of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25" dirty="0">
                <a:latin typeface="Tahoma"/>
                <a:cs typeface="Tahoma"/>
              </a:rPr>
              <a:t>all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85" dirty="0">
                <a:latin typeface="Tahoma"/>
                <a:cs typeface="Tahoma"/>
              </a:rPr>
              <a:t>sequences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of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i="1" spc="-70" dirty="0">
                <a:latin typeface="Arial"/>
                <a:cs typeface="Arial"/>
              </a:rPr>
              <a:t>n</a:t>
            </a:r>
            <a:r>
              <a:rPr sz="1200" i="1" spc="85" dirty="0">
                <a:latin typeface="Arial"/>
                <a:cs typeface="Arial"/>
              </a:rPr>
              <a:t> </a:t>
            </a:r>
            <a:r>
              <a:rPr sz="1200" spc="-55" dirty="0">
                <a:latin typeface="Tahoma"/>
                <a:cs typeface="Tahoma"/>
              </a:rPr>
              <a:t>birthdays.</a:t>
            </a:r>
            <a:endParaRPr sz="1200">
              <a:latin typeface="Tahoma"/>
              <a:cs typeface="Tahoma"/>
            </a:endParaRPr>
          </a:p>
          <a:p>
            <a:pPr marL="50800">
              <a:lnSpc>
                <a:spcPts val="1420"/>
              </a:lnSpc>
            </a:pPr>
            <a:r>
              <a:rPr sz="1200" spc="-120" dirty="0">
                <a:latin typeface="Lucida Sans Unicode"/>
                <a:cs typeface="Lucida Sans Unicode"/>
              </a:rPr>
              <a:t>|</a:t>
            </a:r>
            <a:r>
              <a:rPr sz="1200" dirty="0">
                <a:latin typeface="Tahoma"/>
                <a:cs typeface="Tahoma"/>
              </a:rPr>
              <a:t>Ω</a:t>
            </a:r>
            <a:r>
              <a:rPr sz="1200" spc="-120" dirty="0">
                <a:latin typeface="Lucida Sans Unicode"/>
                <a:cs typeface="Lucida Sans Unicode"/>
              </a:rPr>
              <a:t>|</a:t>
            </a:r>
            <a:r>
              <a:rPr sz="1200" spc="-50" dirty="0">
                <a:latin typeface="Lucida Sans Unicode"/>
                <a:cs typeface="Lucida Sans Unicode"/>
              </a:rPr>
              <a:t> </a:t>
            </a:r>
            <a:r>
              <a:rPr sz="1200" spc="35" dirty="0">
                <a:latin typeface="Tahoma"/>
                <a:cs typeface="Tahoma"/>
              </a:rPr>
              <a:t>=</a:t>
            </a:r>
            <a:r>
              <a:rPr sz="1200" spc="-45" dirty="0"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365</a:t>
            </a:r>
            <a:r>
              <a:rPr sz="1200" i="1" spc="-15" baseline="31250" dirty="0">
                <a:latin typeface="Arial"/>
                <a:cs typeface="Arial"/>
              </a:rPr>
              <a:t>n</a:t>
            </a:r>
            <a:r>
              <a:rPr sz="1200" i="1" spc="-240" baseline="31250" dirty="0">
                <a:latin typeface="Arial"/>
                <a:cs typeface="Arial"/>
              </a:rPr>
              <a:t> </a:t>
            </a:r>
            <a:r>
              <a:rPr sz="1200" spc="-40" dirty="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17252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30" dirty="0"/>
              <a:t>Conditional</a:t>
            </a:r>
            <a:r>
              <a:rPr spc="-15" dirty="0"/>
              <a:t> Probability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09" y="397566"/>
            <a:ext cx="225742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15" dirty="0">
                <a:latin typeface="Tahoma"/>
                <a:cs typeface="Tahoma"/>
              </a:rPr>
              <a:t>‘the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95" dirty="0">
                <a:latin typeface="Tahoma"/>
                <a:cs typeface="Tahoma"/>
              </a:rPr>
              <a:t>p</a:t>
            </a:r>
            <a:r>
              <a:rPr sz="1400" spc="-25" dirty="0">
                <a:latin typeface="Tahoma"/>
                <a:cs typeface="Tahoma"/>
              </a:rPr>
              <a:t>robabili</a:t>
            </a:r>
            <a:r>
              <a:rPr sz="1400" spc="-60" dirty="0">
                <a:latin typeface="Tahoma"/>
                <a:cs typeface="Tahoma"/>
              </a:rPr>
              <a:t>ty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of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i="1" spc="-10" dirty="0">
                <a:latin typeface="Arial"/>
                <a:cs typeface="Arial"/>
              </a:rPr>
              <a:t>A</a:t>
            </a:r>
            <a:r>
              <a:rPr sz="1400" i="1" spc="75" dirty="0">
                <a:latin typeface="Arial"/>
                <a:cs typeface="Arial"/>
              </a:rPr>
              <a:t> </a:t>
            </a:r>
            <a:r>
              <a:rPr sz="1400" spc="-60" dirty="0">
                <a:latin typeface="Tahoma"/>
                <a:cs typeface="Tahoma"/>
              </a:rPr>
              <a:t>given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i="1" spc="-5" dirty="0">
                <a:latin typeface="Arial"/>
                <a:cs typeface="Arial"/>
              </a:rPr>
              <a:t>B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25" dirty="0">
                <a:latin typeface="Tahoma"/>
                <a:cs typeface="Tahoma"/>
              </a:rPr>
              <a:t>’.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9970" y="844677"/>
            <a:ext cx="78422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(</a:t>
            </a:r>
            <a:r>
              <a:rPr sz="1400" i="1" spc="-10" dirty="0">
                <a:latin typeface="Arial"/>
                <a:cs typeface="Arial"/>
              </a:rPr>
              <a:t>A</a:t>
            </a:r>
            <a:r>
              <a:rPr sz="1400" spc="-130" dirty="0">
                <a:latin typeface="Lucida Sans Unicode"/>
                <a:cs typeface="Lucida Sans Unicode"/>
              </a:rPr>
              <a:t>|</a:t>
            </a:r>
            <a:r>
              <a:rPr sz="1400" i="1" spc="-5" dirty="0">
                <a:latin typeface="Arial"/>
                <a:cs typeface="Arial"/>
              </a:rPr>
              <a:t>B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)</a:t>
            </a:r>
            <a:r>
              <a:rPr sz="1400" spc="-40" dirty="0">
                <a:latin typeface="Tahoma"/>
                <a:cs typeface="Tahoma"/>
              </a:rPr>
              <a:t> </a:t>
            </a:r>
            <a:r>
              <a:rPr sz="1400" spc="70" dirty="0">
                <a:latin typeface="Tahoma"/>
                <a:cs typeface="Tahoma"/>
              </a:rPr>
              <a:t>=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01885" y="844677"/>
            <a:ext cx="16262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474470" algn="l"/>
              </a:tabLst>
            </a:pPr>
            <a:r>
              <a:rPr sz="1400" i="1" spc="-5" dirty="0">
                <a:latin typeface="Arial"/>
                <a:cs typeface="Arial"/>
              </a:rPr>
              <a:t>, </a:t>
            </a:r>
            <a:r>
              <a:rPr sz="1400" i="1" spc="-70" dirty="0">
                <a:latin typeface="Arial"/>
                <a:cs typeface="Arial"/>
              </a:rPr>
              <a:t> </a:t>
            </a:r>
            <a:r>
              <a:rPr sz="1400" spc="-95" dirty="0">
                <a:latin typeface="Tahoma"/>
                <a:cs typeface="Tahoma"/>
              </a:rPr>
              <a:t>p</a:t>
            </a:r>
            <a:r>
              <a:rPr sz="1400" spc="-55" dirty="0">
                <a:latin typeface="Tahoma"/>
                <a:cs typeface="Tahoma"/>
              </a:rPr>
              <a:t>rovided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(</a:t>
            </a:r>
            <a:r>
              <a:rPr sz="1400" i="1" spc="-5" dirty="0">
                <a:latin typeface="Arial"/>
                <a:cs typeface="Arial"/>
              </a:rPr>
              <a:t>B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)</a:t>
            </a:r>
            <a:r>
              <a:rPr sz="1400" spc="-40" dirty="0">
                <a:latin typeface="Tahoma"/>
                <a:cs typeface="Tahoma"/>
              </a:rPr>
              <a:t> </a:t>
            </a:r>
            <a:r>
              <a:rPr sz="1400" spc="-1025" dirty="0">
                <a:latin typeface="Tahoma"/>
                <a:cs typeface="Tahoma"/>
              </a:rPr>
              <a:t>=</a:t>
            </a:r>
            <a:r>
              <a:rPr sz="1400" spc="15" dirty="0">
                <a:latin typeface="Lucida Sans Unicode"/>
                <a:cs typeface="Lucida Sans Unicode"/>
              </a:rPr>
              <a:t>/</a:t>
            </a:r>
            <a:r>
              <a:rPr sz="1400" dirty="0">
                <a:latin typeface="Lucida Sans Unicode"/>
                <a:cs typeface="Lucida Sans Unicode"/>
              </a:rPr>
              <a:t>	</a:t>
            </a:r>
            <a:r>
              <a:rPr sz="1400" spc="-70" dirty="0">
                <a:latin typeface="Tahoma"/>
                <a:cs typeface="Tahoma"/>
              </a:rPr>
              <a:t>0</a:t>
            </a:r>
            <a:r>
              <a:rPr sz="1400" i="1" spc="-5" dirty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04592" y="691996"/>
            <a:ext cx="807720" cy="52197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5"/>
              </a:spcBef>
            </a:pPr>
            <a:r>
              <a:rPr sz="1400" i="1" u="sng" spc="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</a:t>
            </a:r>
            <a:r>
              <a:rPr sz="1400" u="sng" spc="2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</a:t>
            </a:r>
            <a:r>
              <a:rPr sz="1400" i="1" u="sng" spc="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sz="1400" i="1" u="sng" spc="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spc="-16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∩</a:t>
            </a:r>
            <a:r>
              <a:rPr sz="1400" u="sng" spc="8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1400" i="1" u="sng" spc="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</a:t>
            </a:r>
            <a:r>
              <a:rPr sz="1400" u="sng" spc="6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)</a:t>
            </a:r>
            <a:endParaRPr sz="14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275"/>
              </a:spcBef>
            </a:pP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(</a:t>
            </a:r>
            <a:r>
              <a:rPr sz="1400" i="1" spc="-5" dirty="0">
                <a:latin typeface="Arial"/>
                <a:cs typeface="Arial"/>
              </a:rPr>
              <a:t>B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)</a:t>
            </a:r>
            <a:endParaRPr sz="1400">
              <a:latin typeface="Tahoma"/>
              <a:cs typeface="Tahom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35483" y="1401076"/>
            <a:ext cx="1334135" cy="1568450"/>
            <a:chOff x="535483" y="1401076"/>
            <a:chExt cx="1334135" cy="1568450"/>
          </a:xfrm>
        </p:grpSpPr>
        <p:sp>
          <p:nvSpPr>
            <p:cNvPr id="8" name="object 8"/>
            <p:cNvSpPr/>
            <p:nvPr/>
          </p:nvSpPr>
          <p:spPr>
            <a:xfrm>
              <a:off x="538226" y="1403818"/>
              <a:ext cx="1016000" cy="1562735"/>
            </a:xfrm>
            <a:custGeom>
              <a:avLst/>
              <a:gdLst/>
              <a:ahLst/>
              <a:cxnLst/>
              <a:rect l="l" t="t" r="r" b="b"/>
              <a:pathLst>
                <a:path w="1016000" h="1562735">
                  <a:moveTo>
                    <a:pt x="178" y="0"/>
                  </a:moveTo>
                  <a:lnTo>
                    <a:pt x="0" y="0"/>
                  </a:lnTo>
                  <a:lnTo>
                    <a:pt x="0" y="1562469"/>
                  </a:lnTo>
                  <a:lnTo>
                    <a:pt x="855673" y="1562469"/>
                  </a:lnTo>
                  <a:lnTo>
                    <a:pt x="869304" y="1541044"/>
                  </a:lnTo>
                  <a:lnTo>
                    <a:pt x="891689" y="1502176"/>
                  </a:lnTo>
                  <a:lnTo>
                    <a:pt x="912383" y="1462250"/>
                  </a:lnTo>
                  <a:lnTo>
                    <a:pt x="931338" y="1421317"/>
                  </a:lnTo>
                  <a:lnTo>
                    <a:pt x="948504" y="1379424"/>
                  </a:lnTo>
                  <a:lnTo>
                    <a:pt x="963834" y="1336621"/>
                  </a:lnTo>
                  <a:lnTo>
                    <a:pt x="977278" y="1292957"/>
                  </a:lnTo>
                  <a:lnTo>
                    <a:pt x="988787" y="1248479"/>
                  </a:lnTo>
                  <a:lnTo>
                    <a:pt x="998313" y="1203238"/>
                  </a:lnTo>
                  <a:lnTo>
                    <a:pt x="1005807" y="1157281"/>
                  </a:lnTo>
                  <a:lnTo>
                    <a:pt x="1011220" y="1110658"/>
                  </a:lnTo>
                  <a:lnTo>
                    <a:pt x="1014504" y="1063417"/>
                  </a:lnTo>
                  <a:lnTo>
                    <a:pt x="1015610" y="1015607"/>
                  </a:lnTo>
                  <a:lnTo>
                    <a:pt x="1014504" y="967797"/>
                  </a:lnTo>
                  <a:lnTo>
                    <a:pt x="1011220" y="920556"/>
                  </a:lnTo>
                  <a:lnTo>
                    <a:pt x="1005807" y="873932"/>
                  </a:lnTo>
                  <a:lnTo>
                    <a:pt x="998313" y="827976"/>
                  </a:lnTo>
                  <a:lnTo>
                    <a:pt x="988787" y="782734"/>
                  </a:lnTo>
                  <a:lnTo>
                    <a:pt x="977278" y="738257"/>
                  </a:lnTo>
                  <a:lnTo>
                    <a:pt x="963834" y="694592"/>
                  </a:lnTo>
                  <a:lnTo>
                    <a:pt x="948504" y="651789"/>
                  </a:lnTo>
                  <a:lnTo>
                    <a:pt x="931338" y="609897"/>
                  </a:lnTo>
                  <a:lnTo>
                    <a:pt x="912383" y="568964"/>
                  </a:lnTo>
                  <a:lnTo>
                    <a:pt x="891689" y="529038"/>
                  </a:lnTo>
                  <a:lnTo>
                    <a:pt x="869304" y="490169"/>
                  </a:lnTo>
                  <a:lnTo>
                    <a:pt x="845277" y="452406"/>
                  </a:lnTo>
                  <a:lnTo>
                    <a:pt x="819657" y="415797"/>
                  </a:lnTo>
                  <a:lnTo>
                    <a:pt x="792493" y="380391"/>
                  </a:lnTo>
                  <a:lnTo>
                    <a:pt x="763834" y="346236"/>
                  </a:lnTo>
                  <a:lnTo>
                    <a:pt x="733727" y="313382"/>
                  </a:lnTo>
                  <a:lnTo>
                    <a:pt x="702222" y="281878"/>
                  </a:lnTo>
                  <a:lnTo>
                    <a:pt x="669369" y="251771"/>
                  </a:lnTo>
                  <a:lnTo>
                    <a:pt x="635214" y="223112"/>
                  </a:lnTo>
                  <a:lnTo>
                    <a:pt x="599808" y="195947"/>
                  </a:lnTo>
                  <a:lnTo>
                    <a:pt x="563199" y="170328"/>
                  </a:lnTo>
                  <a:lnTo>
                    <a:pt x="525436" y="146301"/>
                  </a:lnTo>
                  <a:lnTo>
                    <a:pt x="486567" y="123916"/>
                  </a:lnTo>
                  <a:lnTo>
                    <a:pt x="446641" y="103222"/>
                  </a:lnTo>
                  <a:lnTo>
                    <a:pt x="405708" y="84267"/>
                  </a:lnTo>
                  <a:lnTo>
                    <a:pt x="363815" y="67101"/>
                  </a:lnTo>
                  <a:lnTo>
                    <a:pt x="321013" y="51771"/>
                  </a:lnTo>
                  <a:lnTo>
                    <a:pt x="277348" y="38327"/>
                  </a:lnTo>
                  <a:lnTo>
                    <a:pt x="232871" y="26818"/>
                  </a:lnTo>
                  <a:lnTo>
                    <a:pt x="187629" y="17292"/>
                  </a:lnTo>
                  <a:lnTo>
                    <a:pt x="141672" y="9798"/>
                  </a:lnTo>
                  <a:lnTo>
                    <a:pt x="95049" y="4384"/>
                  </a:lnTo>
                  <a:lnTo>
                    <a:pt x="47808" y="1101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0000FF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38226" y="1403818"/>
              <a:ext cx="1016000" cy="1562735"/>
            </a:xfrm>
            <a:custGeom>
              <a:avLst/>
              <a:gdLst/>
              <a:ahLst/>
              <a:cxnLst/>
              <a:rect l="l" t="t" r="r" b="b"/>
              <a:pathLst>
                <a:path w="1016000" h="1562735">
                  <a:moveTo>
                    <a:pt x="1015610" y="1015607"/>
                  </a:moveTo>
                  <a:lnTo>
                    <a:pt x="1014504" y="967797"/>
                  </a:lnTo>
                  <a:lnTo>
                    <a:pt x="1011220" y="920556"/>
                  </a:lnTo>
                  <a:lnTo>
                    <a:pt x="1005807" y="873932"/>
                  </a:lnTo>
                  <a:lnTo>
                    <a:pt x="998313" y="827976"/>
                  </a:lnTo>
                  <a:lnTo>
                    <a:pt x="988787" y="782734"/>
                  </a:lnTo>
                  <a:lnTo>
                    <a:pt x="977278" y="738257"/>
                  </a:lnTo>
                  <a:lnTo>
                    <a:pt x="963834" y="694592"/>
                  </a:lnTo>
                  <a:lnTo>
                    <a:pt x="948504" y="651789"/>
                  </a:lnTo>
                  <a:lnTo>
                    <a:pt x="931338" y="609897"/>
                  </a:lnTo>
                  <a:lnTo>
                    <a:pt x="912383" y="568964"/>
                  </a:lnTo>
                  <a:lnTo>
                    <a:pt x="891689" y="529038"/>
                  </a:lnTo>
                  <a:lnTo>
                    <a:pt x="869304" y="490169"/>
                  </a:lnTo>
                  <a:lnTo>
                    <a:pt x="845277" y="452406"/>
                  </a:lnTo>
                  <a:lnTo>
                    <a:pt x="819657" y="415797"/>
                  </a:lnTo>
                  <a:lnTo>
                    <a:pt x="792493" y="380391"/>
                  </a:lnTo>
                  <a:lnTo>
                    <a:pt x="763834" y="346236"/>
                  </a:lnTo>
                  <a:lnTo>
                    <a:pt x="733727" y="313382"/>
                  </a:lnTo>
                  <a:lnTo>
                    <a:pt x="702222" y="281878"/>
                  </a:lnTo>
                  <a:lnTo>
                    <a:pt x="669369" y="251771"/>
                  </a:lnTo>
                  <a:lnTo>
                    <a:pt x="635214" y="223112"/>
                  </a:lnTo>
                  <a:lnTo>
                    <a:pt x="599808" y="195947"/>
                  </a:lnTo>
                  <a:lnTo>
                    <a:pt x="563199" y="170328"/>
                  </a:lnTo>
                  <a:lnTo>
                    <a:pt x="525436" y="146301"/>
                  </a:lnTo>
                  <a:lnTo>
                    <a:pt x="486567" y="123916"/>
                  </a:lnTo>
                  <a:lnTo>
                    <a:pt x="446641" y="103222"/>
                  </a:lnTo>
                  <a:lnTo>
                    <a:pt x="405708" y="84267"/>
                  </a:lnTo>
                  <a:lnTo>
                    <a:pt x="363815" y="67101"/>
                  </a:lnTo>
                  <a:lnTo>
                    <a:pt x="321013" y="51771"/>
                  </a:lnTo>
                  <a:lnTo>
                    <a:pt x="277348" y="38327"/>
                  </a:lnTo>
                  <a:lnTo>
                    <a:pt x="232871" y="26818"/>
                  </a:lnTo>
                  <a:lnTo>
                    <a:pt x="187629" y="17292"/>
                  </a:lnTo>
                  <a:lnTo>
                    <a:pt x="141672" y="9798"/>
                  </a:lnTo>
                  <a:lnTo>
                    <a:pt x="95049" y="4384"/>
                  </a:lnTo>
                  <a:lnTo>
                    <a:pt x="47808" y="1101"/>
                  </a:lnTo>
                  <a:lnTo>
                    <a:pt x="178" y="0"/>
                  </a:lnTo>
                  <a:lnTo>
                    <a:pt x="0" y="0"/>
                  </a:lnTo>
                  <a:lnTo>
                    <a:pt x="0" y="1562469"/>
                  </a:lnTo>
                  <a:lnTo>
                    <a:pt x="855673" y="1562469"/>
                  </a:lnTo>
                  <a:lnTo>
                    <a:pt x="869304" y="1541044"/>
                  </a:lnTo>
                  <a:lnTo>
                    <a:pt x="891689" y="1502176"/>
                  </a:lnTo>
                  <a:lnTo>
                    <a:pt x="912383" y="1462250"/>
                  </a:lnTo>
                  <a:lnTo>
                    <a:pt x="931338" y="1421317"/>
                  </a:lnTo>
                  <a:lnTo>
                    <a:pt x="948504" y="1379424"/>
                  </a:lnTo>
                  <a:lnTo>
                    <a:pt x="963834" y="1336621"/>
                  </a:lnTo>
                  <a:lnTo>
                    <a:pt x="977278" y="1292957"/>
                  </a:lnTo>
                  <a:lnTo>
                    <a:pt x="988787" y="1248480"/>
                  </a:lnTo>
                  <a:lnTo>
                    <a:pt x="998313" y="1203238"/>
                  </a:lnTo>
                  <a:lnTo>
                    <a:pt x="1005807" y="1157281"/>
                  </a:lnTo>
                  <a:lnTo>
                    <a:pt x="1011220" y="1110658"/>
                  </a:lnTo>
                  <a:lnTo>
                    <a:pt x="1014504" y="1063417"/>
                  </a:lnTo>
                  <a:lnTo>
                    <a:pt x="1015610" y="1015607"/>
                  </a:lnTo>
                </a:path>
              </a:pathLst>
            </a:custGeom>
            <a:ln w="54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85084" y="1794431"/>
              <a:ext cx="781685" cy="781685"/>
            </a:xfrm>
            <a:custGeom>
              <a:avLst/>
              <a:gdLst/>
              <a:ahLst/>
              <a:cxnLst/>
              <a:rect l="l" t="t" r="r" b="b"/>
              <a:pathLst>
                <a:path w="781685" h="781685">
                  <a:moveTo>
                    <a:pt x="390620" y="0"/>
                  </a:moveTo>
                  <a:lnTo>
                    <a:pt x="341621" y="3043"/>
                  </a:lnTo>
                  <a:lnTo>
                    <a:pt x="294438" y="11929"/>
                  </a:lnTo>
                  <a:lnTo>
                    <a:pt x="249437" y="26292"/>
                  </a:lnTo>
                  <a:lnTo>
                    <a:pt x="206985" y="45766"/>
                  </a:lnTo>
                  <a:lnTo>
                    <a:pt x="167448" y="69984"/>
                  </a:lnTo>
                  <a:lnTo>
                    <a:pt x="131191" y="98581"/>
                  </a:lnTo>
                  <a:lnTo>
                    <a:pt x="98581" y="131191"/>
                  </a:lnTo>
                  <a:lnTo>
                    <a:pt x="69984" y="167448"/>
                  </a:lnTo>
                  <a:lnTo>
                    <a:pt x="45766" y="206985"/>
                  </a:lnTo>
                  <a:lnTo>
                    <a:pt x="26292" y="249437"/>
                  </a:lnTo>
                  <a:lnTo>
                    <a:pt x="11929" y="294438"/>
                  </a:lnTo>
                  <a:lnTo>
                    <a:pt x="3043" y="341621"/>
                  </a:lnTo>
                  <a:lnTo>
                    <a:pt x="0" y="390620"/>
                  </a:lnTo>
                  <a:lnTo>
                    <a:pt x="3043" y="439620"/>
                  </a:lnTo>
                  <a:lnTo>
                    <a:pt x="11929" y="486803"/>
                  </a:lnTo>
                  <a:lnTo>
                    <a:pt x="26292" y="531804"/>
                  </a:lnTo>
                  <a:lnTo>
                    <a:pt x="45766" y="574256"/>
                  </a:lnTo>
                  <a:lnTo>
                    <a:pt x="69984" y="613793"/>
                  </a:lnTo>
                  <a:lnTo>
                    <a:pt x="98581" y="650049"/>
                  </a:lnTo>
                  <a:lnTo>
                    <a:pt x="131191" y="682659"/>
                  </a:lnTo>
                  <a:lnTo>
                    <a:pt x="167448" y="711256"/>
                  </a:lnTo>
                  <a:lnTo>
                    <a:pt x="206985" y="735475"/>
                  </a:lnTo>
                  <a:lnTo>
                    <a:pt x="249437" y="754949"/>
                  </a:lnTo>
                  <a:lnTo>
                    <a:pt x="294438" y="769312"/>
                  </a:lnTo>
                  <a:lnTo>
                    <a:pt x="341621" y="778198"/>
                  </a:lnTo>
                  <a:lnTo>
                    <a:pt x="390620" y="781241"/>
                  </a:lnTo>
                  <a:lnTo>
                    <a:pt x="439620" y="778198"/>
                  </a:lnTo>
                  <a:lnTo>
                    <a:pt x="486803" y="769312"/>
                  </a:lnTo>
                  <a:lnTo>
                    <a:pt x="531804" y="754949"/>
                  </a:lnTo>
                  <a:lnTo>
                    <a:pt x="574256" y="735475"/>
                  </a:lnTo>
                  <a:lnTo>
                    <a:pt x="613793" y="711256"/>
                  </a:lnTo>
                  <a:lnTo>
                    <a:pt x="650049" y="682659"/>
                  </a:lnTo>
                  <a:lnTo>
                    <a:pt x="682659" y="650049"/>
                  </a:lnTo>
                  <a:lnTo>
                    <a:pt x="711256" y="613793"/>
                  </a:lnTo>
                  <a:lnTo>
                    <a:pt x="735475" y="574256"/>
                  </a:lnTo>
                  <a:lnTo>
                    <a:pt x="754949" y="531804"/>
                  </a:lnTo>
                  <a:lnTo>
                    <a:pt x="769312" y="486803"/>
                  </a:lnTo>
                  <a:lnTo>
                    <a:pt x="778198" y="439620"/>
                  </a:lnTo>
                  <a:lnTo>
                    <a:pt x="781241" y="390620"/>
                  </a:lnTo>
                  <a:lnTo>
                    <a:pt x="778198" y="341621"/>
                  </a:lnTo>
                  <a:lnTo>
                    <a:pt x="769312" y="294438"/>
                  </a:lnTo>
                  <a:lnTo>
                    <a:pt x="754949" y="249437"/>
                  </a:lnTo>
                  <a:lnTo>
                    <a:pt x="735475" y="206985"/>
                  </a:lnTo>
                  <a:lnTo>
                    <a:pt x="711256" y="167448"/>
                  </a:lnTo>
                  <a:lnTo>
                    <a:pt x="682659" y="131191"/>
                  </a:lnTo>
                  <a:lnTo>
                    <a:pt x="650049" y="98581"/>
                  </a:lnTo>
                  <a:lnTo>
                    <a:pt x="613793" y="69984"/>
                  </a:lnTo>
                  <a:lnTo>
                    <a:pt x="574256" y="45766"/>
                  </a:lnTo>
                  <a:lnTo>
                    <a:pt x="531804" y="26292"/>
                  </a:lnTo>
                  <a:lnTo>
                    <a:pt x="486803" y="11929"/>
                  </a:lnTo>
                  <a:lnTo>
                    <a:pt x="439620" y="3043"/>
                  </a:lnTo>
                  <a:lnTo>
                    <a:pt x="390620" y="0"/>
                  </a:ln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85084" y="1794431"/>
              <a:ext cx="781685" cy="781685"/>
            </a:xfrm>
            <a:custGeom>
              <a:avLst/>
              <a:gdLst/>
              <a:ahLst/>
              <a:cxnLst/>
              <a:rect l="l" t="t" r="r" b="b"/>
              <a:pathLst>
                <a:path w="781685" h="781685">
                  <a:moveTo>
                    <a:pt x="781241" y="390620"/>
                  </a:moveTo>
                  <a:lnTo>
                    <a:pt x="778198" y="341621"/>
                  </a:lnTo>
                  <a:lnTo>
                    <a:pt x="769312" y="294438"/>
                  </a:lnTo>
                  <a:lnTo>
                    <a:pt x="754949" y="249437"/>
                  </a:lnTo>
                  <a:lnTo>
                    <a:pt x="735475" y="206985"/>
                  </a:lnTo>
                  <a:lnTo>
                    <a:pt x="711256" y="167448"/>
                  </a:lnTo>
                  <a:lnTo>
                    <a:pt x="682659" y="131191"/>
                  </a:lnTo>
                  <a:lnTo>
                    <a:pt x="650049" y="98581"/>
                  </a:lnTo>
                  <a:lnTo>
                    <a:pt x="613793" y="69984"/>
                  </a:lnTo>
                  <a:lnTo>
                    <a:pt x="574256" y="45766"/>
                  </a:lnTo>
                  <a:lnTo>
                    <a:pt x="531804" y="26292"/>
                  </a:lnTo>
                  <a:lnTo>
                    <a:pt x="486803" y="11929"/>
                  </a:lnTo>
                  <a:lnTo>
                    <a:pt x="439620" y="3043"/>
                  </a:lnTo>
                  <a:lnTo>
                    <a:pt x="390620" y="0"/>
                  </a:lnTo>
                  <a:lnTo>
                    <a:pt x="341621" y="3043"/>
                  </a:lnTo>
                  <a:lnTo>
                    <a:pt x="294438" y="11929"/>
                  </a:lnTo>
                  <a:lnTo>
                    <a:pt x="249437" y="26292"/>
                  </a:lnTo>
                  <a:lnTo>
                    <a:pt x="206985" y="45766"/>
                  </a:lnTo>
                  <a:lnTo>
                    <a:pt x="167448" y="69984"/>
                  </a:lnTo>
                  <a:lnTo>
                    <a:pt x="131191" y="98581"/>
                  </a:lnTo>
                  <a:lnTo>
                    <a:pt x="98581" y="131191"/>
                  </a:lnTo>
                  <a:lnTo>
                    <a:pt x="69984" y="167448"/>
                  </a:lnTo>
                  <a:lnTo>
                    <a:pt x="45766" y="206985"/>
                  </a:lnTo>
                  <a:lnTo>
                    <a:pt x="26292" y="249437"/>
                  </a:lnTo>
                  <a:lnTo>
                    <a:pt x="11929" y="294438"/>
                  </a:lnTo>
                  <a:lnTo>
                    <a:pt x="3043" y="341621"/>
                  </a:lnTo>
                  <a:lnTo>
                    <a:pt x="0" y="390620"/>
                  </a:lnTo>
                  <a:lnTo>
                    <a:pt x="3043" y="439620"/>
                  </a:lnTo>
                  <a:lnTo>
                    <a:pt x="11929" y="486803"/>
                  </a:lnTo>
                  <a:lnTo>
                    <a:pt x="26292" y="531804"/>
                  </a:lnTo>
                  <a:lnTo>
                    <a:pt x="45766" y="574256"/>
                  </a:lnTo>
                  <a:lnTo>
                    <a:pt x="69984" y="613793"/>
                  </a:lnTo>
                  <a:lnTo>
                    <a:pt x="98581" y="650049"/>
                  </a:lnTo>
                  <a:lnTo>
                    <a:pt x="131191" y="682659"/>
                  </a:lnTo>
                  <a:lnTo>
                    <a:pt x="167448" y="711256"/>
                  </a:lnTo>
                  <a:lnTo>
                    <a:pt x="206985" y="735475"/>
                  </a:lnTo>
                  <a:lnTo>
                    <a:pt x="249437" y="754949"/>
                  </a:lnTo>
                  <a:lnTo>
                    <a:pt x="294438" y="769312"/>
                  </a:lnTo>
                  <a:lnTo>
                    <a:pt x="341621" y="778198"/>
                  </a:lnTo>
                  <a:lnTo>
                    <a:pt x="390620" y="781241"/>
                  </a:lnTo>
                  <a:lnTo>
                    <a:pt x="439620" y="778198"/>
                  </a:lnTo>
                  <a:lnTo>
                    <a:pt x="486803" y="769312"/>
                  </a:lnTo>
                  <a:lnTo>
                    <a:pt x="531804" y="754949"/>
                  </a:lnTo>
                  <a:lnTo>
                    <a:pt x="574256" y="735475"/>
                  </a:lnTo>
                  <a:lnTo>
                    <a:pt x="613793" y="711256"/>
                  </a:lnTo>
                  <a:lnTo>
                    <a:pt x="650049" y="682659"/>
                  </a:lnTo>
                  <a:lnTo>
                    <a:pt x="682659" y="650049"/>
                  </a:lnTo>
                  <a:lnTo>
                    <a:pt x="711256" y="613793"/>
                  </a:lnTo>
                  <a:lnTo>
                    <a:pt x="735475" y="574256"/>
                  </a:lnTo>
                  <a:lnTo>
                    <a:pt x="754949" y="531804"/>
                  </a:lnTo>
                  <a:lnTo>
                    <a:pt x="769312" y="486803"/>
                  </a:lnTo>
                  <a:lnTo>
                    <a:pt x="778198" y="439620"/>
                  </a:lnTo>
                  <a:lnTo>
                    <a:pt x="781241" y="390620"/>
                  </a:lnTo>
                  <a:close/>
                </a:path>
              </a:pathLst>
            </a:custGeom>
            <a:ln w="54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38225" y="1403818"/>
            <a:ext cx="1562735" cy="1562735"/>
          </a:xfrm>
          <a:prstGeom prst="rect">
            <a:avLst/>
          </a:prstGeom>
          <a:ln w="5484">
            <a:solidFill>
              <a:srgbClr val="000000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66370">
              <a:lnSpc>
                <a:spcPct val="100000"/>
              </a:lnSpc>
              <a:spcBef>
                <a:spcPts val="825"/>
              </a:spcBef>
            </a:pPr>
            <a:r>
              <a:rPr sz="1550" i="1" spc="90" dirty="0">
                <a:latin typeface="Verdana"/>
                <a:cs typeface="Verdana"/>
              </a:rPr>
              <a:t>B</a:t>
            </a:r>
            <a:endParaRPr sz="1550">
              <a:latin typeface="Verdana"/>
              <a:cs typeface="Verdana"/>
            </a:endParaRPr>
          </a:p>
          <a:p>
            <a:pPr marL="985519">
              <a:lnSpc>
                <a:spcPct val="100000"/>
              </a:lnSpc>
              <a:spcBef>
                <a:spcPts val="600"/>
              </a:spcBef>
            </a:pPr>
            <a:r>
              <a:rPr sz="1550" i="1" spc="80" dirty="0">
                <a:latin typeface="Verdana"/>
                <a:cs typeface="Verdana"/>
              </a:rPr>
              <a:t>A</a:t>
            </a:r>
            <a:endParaRPr sz="1550">
              <a:latin typeface="Verdana"/>
              <a:cs typeface="Verdana"/>
            </a:endParaRPr>
          </a:p>
          <a:p>
            <a:pPr marR="36830" algn="ctr">
              <a:lnSpc>
                <a:spcPct val="100000"/>
              </a:lnSpc>
              <a:spcBef>
                <a:spcPts val="325"/>
              </a:spcBef>
            </a:pPr>
            <a:r>
              <a:rPr sz="1050" i="1" spc="110" dirty="0">
                <a:latin typeface="Arial"/>
                <a:cs typeface="Arial"/>
              </a:rPr>
              <a:t>A</a:t>
            </a:r>
            <a:r>
              <a:rPr sz="1050" i="1" spc="125" dirty="0">
                <a:latin typeface="Arial"/>
                <a:cs typeface="Arial"/>
              </a:rPr>
              <a:t> </a:t>
            </a:r>
            <a:r>
              <a:rPr sz="1050" spc="-330" dirty="0">
                <a:latin typeface="MingLiU_HKSCS-ExtB"/>
                <a:cs typeface="MingLiU_HKSCS-ExtB"/>
              </a:rPr>
              <a:t>∩</a:t>
            </a:r>
            <a:r>
              <a:rPr sz="1050" spc="-105" dirty="0">
                <a:latin typeface="MingLiU_HKSCS-ExtB"/>
                <a:cs typeface="MingLiU_HKSCS-ExtB"/>
              </a:rPr>
              <a:t> </a:t>
            </a:r>
            <a:r>
              <a:rPr sz="1050" i="1" spc="114" dirty="0">
                <a:latin typeface="Arial"/>
                <a:cs typeface="Arial"/>
              </a:rPr>
              <a:t>B</a:t>
            </a:r>
            <a:endParaRPr sz="10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8536" y="2952379"/>
            <a:ext cx="41922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30" dirty="0">
                <a:latin typeface="Tahoma"/>
                <a:cs typeface="Tahoma"/>
              </a:rPr>
              <a:t>Conditional</a:t>
            </a:r>
            <a:r>
              <a:rPr sz="1400" spc="45" dirty="0">
                <a:latin typeface="Tahoma"/>
                <a:cs typeface="Tahoma"/>
              </a:rPr>
              <a:t> </a:t>
            </a:r>
            <a:r>
              <a:rPr sz="1400" spc="-45" dirty="0">
                <a:latin typeface="Tahoma"/>
                <a:cs typeface="Tahoma"/>
              </a:rPr>
              <a:t>probability:</a:t>
            </a:r>
            <a:r>
              <a:rPr sz="1400" spc="185" dirty="0">
                <a:latin typeface="Tahoma"/>
                <a:cs typeface="Tahoma"/>
              </a:rPr>
              <a:t> </a:t>
            </a:r>
            <a:r>
              <a:rPr sz="1400" spc="-15" dirty="0">
                <a:latin typeface="Tahoma"/>
                <a:cs typeface="Tahoma"/>
              </a:rPr>
              <a:t>Abstractly</a:t>
            </a:r>
            <a:r>
              <a:rPr sz="1400" spc="40" dirty="0">
                <a:latin typeface="Tahoma"/>
                <a:cs typeface="Tahoma"/>
              </a:rPr>
              <a:t> </a:t>
            </a:r>
            <a:r>
              <a:rPr sz="1400" spc="-60" dirty="0">
                <a:latin typeface="Tahoma"/>
                <a:cs typeface="Tahoma"/>
              </a:rPr>
              <a:t>and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for</a:t>
            </a:r>
            <a:r>
              <a:rPr sz="1400" spc="40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coin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spc="-65" dirty="0">
                <a:latin typeface="Tahoma"/>
                <a:cs typeface="Tahoma"/>
              </a:rPr>
              <a:t>example</a:t>
            </a:r>
            <a:endParaRPr sz="1400">
              <a:latin typeface="Tahoma"/>
              <a:cs typeface="Tahoma"/>
            </a:endParaRPr>
          </a:p>
        </p:txBody>
      </p:sp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71781" y="1524526"/>
            <a:ext cx="1802114" cy="696469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3718528" y="3350336"/>
            <a:ext cx="849630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z="600" dirty="0">
                <a:latin typeface="Calibri"/>
                <a:cs typeface="Calibri"/>
              </a:rPr>
              <a:t>January 1,</a:t>
            </a:r>
            <a:r>
              <a:rPr sz="600" spc="-5" dirty="0">
                <a:latin typeface="Calibri"/>
                <a:cs typeface="Calibri"/>
              </a:rPr>
              <a:t> </a:t>
            </a:r>
            <a:r>
              <a:rPr sz="600" dirty="0">
                <a:latin typeface="Calibri"/>
                <a:cs typeface="Calibri"/>
              </a:rPr>
              <a:t>2017     </a:t>
            </a:r>
            <a:r>
              <a:rPr sz="600" spc="130" dirty="0">
                <a:latin typeface="Calibri"/>
                <a:cs typeface="Calibri"/>
              </a:rPr>
              <a:t> </a:t>
            </a:r>
            <a:fld id="{81D60167-4931-47E6-BA6A-407CBD079E47}" type="slidenum">
              <a:rPr sz="600" dirty="0">
                <a:latin typeface="Calibri"/>
                <a:cs typeface="Calibri"/>
              </a:rPr>
              <a:t>4</a:t>
            </a:fld>
            <a:r>
              <a:rPr sz="600" spc="-30" dirty="0">
                <a:latin typeface="Calibri"/>
                <a:cs typeface="Calibri"/>
              </a:rPr>
              <a:t> </a:t>
            </a:r>
            <a:r>
              <a:rPr sz="600" dirty="0">
                <a:latin typeface="Calibri"/>
                <a:cs typeface="Calibri"/>
              </a:rPr>
              <a:t>/</a:t>
            </a:r>
            <a:r>
              <a:rPr sz="600" spc="-35" dirty="0">
                <a:latin typeface="Calibri"/>
                <a:cs typeface="Calibri"/>
              </a:rPr>
              <a:t> </a:t>
            </a:r>
            <a:r>
              <a:rPr sz="600" dirty="0">
                <a:latin typeface="Calibri"/>
                <a:cs typeface="Calibri"/>
              </a:rPr>
              <a:t>23</a:t>
            </a:r>
            <a:endParaRPr sz="6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3999865" cy="4330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20" dirty="0"/>
              <a:t>Table/Concept</a:t>
            </a:r>
            <a:r>
              <a:rPr dirty="0"/>
              <a:t> </a:t>
            </a:r>
            <a:r>
              <a:rPr spc="-40" dirty="0"/>
              <a:t>Question</a:t>
            </a: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1200" spc="-40" dirty="0">
                <a:solidFill>
                  <a:srgbClr val="0000FF"/>
                </a:solidFill>
              </a:rPr>
              <a:t>(Work</a:t>
            </a:r>
            <a:r>
              <a:rPr sz="1200" spc="10" dirty="0">
                <a:solidFill>
                  <a:srgbClr val="0000FF"/>
                </a:solidFill>
              </a:rPr>
              <a:t> </a:t>
            </a:r>
            <a:r>
              <a:rPr sz="1200" spc="-40" dirty="0">
                <a:solidFill>
                  <a:srgbClr val="0000FF"/>
                </a:solidFill>
              </a:rPr>
              <a:t>with</a:t>
            </a:r>
            <a:r>
              <a:rPr sz="1200" spc="15" dirty="0">
                <a:solidFill>
                  <a:srgbClr val="0000FF"/>
                </a:solidFill>
              </a:rPr>
              <a:t> </a:t>
            </a:r>
            <a:r>
              <a:rPr sz="1200" spc="-70" dirty="0">
                <a:solidFill>
                  <a:srgbClr val="0000FF"/>
                </a:solidFill>
              </a:rPr>
              <a:t>your</a:t>
            </a:r>
            <a:r>
              <a:rPr sz="1200" spc="15" dirty="0">
                <a:solidFill>
                  <a:srgbClr val="0000FF"/>
                </a:solidFill>
              </a:rPr>
              <a:t> </a:t>
            </a:r>
            <a:r>
              <a:rPr sz="1200" spc="-55" dirty="0">
                <a:solidFill>
                  <a:srgbClr val="0000FF"/>
                </a:solidFill>
              </a:rPr>
              <a:t>tablemates,</a:t>
            </a:r>
            <a:r>
              <a:rPr sz="1200" spc="10" dirty="0">
                <a:solidFill>
                  <a:srgbClr val="0000FF"/>
                </a:solidFill>
              </a:rPr>
              <a:t> </a:t>
            </a:r>
            <a:r>
              <a:rPr sz="1200" spc="-60" dirty="0">
                <a:solidFill>
                  <a:srgbClr val="0000FF"/>
                </a:solidFill>
              </a:rPr>
              <a:t>then</a:t>
            </a:r>
            <a:r>
              <a:rPr sz="1200" spc="15" dirty="0">
                <a:solidFill>
                  <a:srgbClr val="0000FF"/>
                </a:solidFill>
              </a:rPr>
              <a:t> </a:t>
            </a:r>
            <a:r>
              <a:rPr sz="1200" spc="-85" dirty="0">
                <a:solidFill>
                  <a:srgbClr val="0000FF"/>
                </a:solidFill>
              </a:rPr>
              <a:t>everyone</a:t>
            </a:r>
            <a:r>
              <a:rPr sz="1200" spc="15" dirty="0">
                <a:solidFill>
                  <a:srgbClr val="0000FF"/>
                </a:solidFill>
              </a:rPr>
              <a:t> </a:t>
            </a:r>
            <a:r>
              <a:rPr sz="1200" spc="-20" dirty="0">
                <a:solidFill>
                  <a:srgbClr val="0000FF"/>
                </a:solidFill>
              </a:rPr>
              <a:t>click</a:t>
            </a:r>
            <a:r>
              <a:rPr sz="1200" spc="15" dirty="0">
                <a:solidFill>
                  <a:srgbClr val="0000FF"/>
                </a:solidFill>
              </a:rPr>
              <a:t> </a:t>
            </a:r>
            <a:r>
              <a:rPr sz="1200" spc="-35" dirty="0">
                <a:solidFill>
                  <a:srgbClr val="0000FF"/>
                </a:solidFill>
              </a:rPr>
              <a:t>in</a:t>
            </a:r>
            <a:r>
              <a:rPr sz="1200" spc="10" dirty="0">
                <a:solidFill>
                  <a:srgbClr val="0000FF"/>
                </a:solidFill>
              </a:rPr>
              <a:t> </a:t>
            </a:r>
            <a:r>
              <a:rPr sz="1200" spc="-55" dirty="0">
                <a:solidFill>
                  <a:srgbClr val="0000FF"/>
                </a:solidFill>
              </a:rPr>
              <a:t>the</a:t>
            </a:r>
            <a:r>
              <a:rPr sz="1200" spc="15" dirty="0">
                <a:solidFill>
                  <a:srgbClr val="0000FF"/>
                </a:solidFill>
              </a:rPr>
              <a:t> </a:t>
            </a:r>
            <a:r>
              <a:rPr sz="1200" spc="-70" dirty="0">
                <a:solidFill>
                  <a:srgbClr val="0000FF"/>
                </a:solidFill>
              </a:rPr>
              <a:t>answer.)</a:t>
            </a:r>
            <a:endParaRPr sz="1200"/>
          </a:p>
        </p:txBody>
      </p:sp>
      <p:sp>
        <p:nvSpPr>
          <p:cNvPr id="8" name="object 8"/>
          <p:cNvSpPr txBox="1"/>
          <p:nvPr/>
        </p:nvSpPr>
        <p:spPr>
          <a:xfrm>
            <a:off x="3718528" y="3350336"/>
            <a:ext cx="849630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z="600" dirty="0">
                <a:latin typeface="Calibri"/>
                <a:cs typeface="Calibri"/>
              </a:rPr>
              <a:t>January 1,</a:t>
            </a:r>
            <a:r>
              <a:rPr sz="600" spc="-5" dirty="0">
                <a:latin typeface="Calibri"/>
                <a:cs typeface="Calibri"/>
              </a:rPr>
              <a:t> </a:t>
            </a:r>
            <a:r>
              <a:rPr sz="600" dirty="0">
                <a:latin typeface="Calibri"/>
                <a:cs typeface="Calibri"/>
              </a:rPr>
              <a:t>2017     </a:t>
            </a:r>
            <a:r>
              <a:rPr sz="600" spc="130" dirty="0">
                <a:latin typeface="Calibri"/>
                <a:cs typeface="Calibri"/>
              </a:rPr>
              <a:t> </a:t>
            </a:r>
            <a:fld id="{81D60167-4931-47E6-BA6A-407CBD079E47}" type="slidenum">
              <a:rPr sz="600" dirty="0">
                <a:latin typeface="Calibri"/>
                <a:cs typeface="Calibri"/>
              </a:rPr>
              <a:t>5</a:t>
            </a:fld>
            <a:r>
              <a:rPr sz="600" spc="-30" dirty="0">
                <a:latin typeface="Calibri"/>
                <a:cs typeface="Calibri"/>
              </a:rPr>
              <a:t> </a:t>
            </a:r>
            <a:r>
              <a:rPr sz="600" dirty="0">
                <a:latin typeface="Calibri"/>
                <a:cs typeface="Calibri"/>
              </a:rPr>
              <a:t>/</a:t>
            </a:r>
            <a:r>
              <a:rPr sz="600" spc="-35" dirty="0">
                <a:latin typeface="Calibri"/>
                <a:cs typeface="Calibri"/>
              </a:rPr>
              <a:t> </a:t>
            </a:r>
            <a:r>
              <a:rPr sz="600" dirty="0">
                <a:latin typeface="Calibri"/>
                <a:cs typeface="Calibri"/>
              </a:rPr>
              <a:t>23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844" y="815985"/>
            <a:ext cx="1958975" cy="69977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6700"/>
              </a:lnSpc>
              <a:spcBef>
                <a:spcPts val="20"/>
              </a:spcBef>
            </a:pPr>
            <a:r>
              <a:rPr sz="1400" spc="-55" dirty="0">
                <a:latin typeface="Tahoma"/>
                <a:cs typeface="Tahoma"/>
              </a:rPr>
              <a:t>Toss </a:t>
            </a:r>
            <a:r>
              <a:rPr sz="1400" spc="-65" dirty="0">
                <a:latin typeface="Tahoma"/>
                <a:cs typeface="Tahoma"/>
              </a:rPr>
              <a:t>a</a:t>
            </a:r>
            <a:r>
              <a:rPr sz="1400" spc="-60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coin </a:t>
            </a:r>
            <a:r>
              <a:rPr sz="1400" spc="-65" dirty="0">
                <a:latin typeface="Tahoma"/>
                <a:cs typeface="Tahoma"/>
              </a:rPr>
              <a:t>4</a:t>
            </a:r>
            <a:r>
              <a:rPr sz="1400" spc="305" dirty="0">
                <a:latin typeface="Tahoma"/>
                <a:cs typeface="Tahoma"/>
              </a:rPr>
              <a:t> </a:t>
            </a:r>
            <a:r>
              <a:rPr sz="1400" spc="-45" dirty="0">
                <a:latin typeface="Tahoma"/>
                <a:cs typeface="Tahoma"/>
              </a:rPr>
              <a:t>times.</a:t>
            </a:r>
            <a:r>
              <a:rPr sz="1400" spc="350" dirty="0">
                <a:latin typeface="Tahoma"/>
                <a:cs typeface="Tahoma"/>
              </a:rPr>
              <a:t> </a:t>
            </a:r>
            <a:r>
              <a:rPr sz="1400" spc="-5" dirty="0">
                <a:latin typeface="Tahoma"/>
                <a:cs typeface="Tahoma"/>
              </a:rPr>
              <a:t>Let </a:t>
            </a:r>
            <a:r>
              <a:rPr sz="1400" spc="-425" dirty="0">
                <a:latin typeface="Tahoma"/>
                <a:cs typeface="Tahoma"/>
              </a:rPr>
              <a:t> </a:t>
            </a:r>
            <a:r>
              <a:rPr sz="1400" i="1" spc="-10" dirty="0">
                <a:latin typeface="Arial"/>
                <a:cs typeface="Arial"/>
              </a:rPr>
              <a:t>A</a:t>
            </a:r>
            <a:r>
              <a:rPr sz="1400" i="1" spc="65" dirty="0">
                <a:latin typeface="Arial"/>
                <a:cs typeface="Arial"/>
              </a:rPr>
              <a:t> </a:t>
            </a:r>
            <a:r>
              <a:rPr sz="1400" spc="70" dirty="0">
                <a:latin typeface="Tahoma"/>
                <a:cs typeface="Tahoma"/>
              </a:rPr>
              <a:t>=</a:t>
            </a:r>
            <a:r>
              <a:rPr sz="1400" spc="20" dirty="0">
                <a:latin typeface="Tahoma"/>
                <a:cs typeface="Tahoma"/>
              </a:rPr>
              <a:t> ‘at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45" dirty="0">
                <a:latin typeface="Tahoma"/>
                <a:cs typeface="Tahoma"/>
              </a:rPr>
              <a:t>least</a:t>
            </a:r>
            <a:r>
              <a:rPr sz="1400" spc="20" dirty="0">
                <a:latin typeface="Tahoma"/>
                <a:cs typeface="Tahoma"/>
              </a:rPr>
              <a:t> </a:t>
            </a:r>
            <a:r>
              <a:rPr sz="1400" spc="-60" dirty="0">
                <a:latin typeface="Tahoma"/>
                <a:cs typeface="Tahoma"/>
              </a:rPr>
              <a:t>three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heads’ </a:t>
            </a:r>
            <a:r>
              <a:rPr sz="1400" spc="-425" dirty="0">
                <a:latin typeface="Tahoma"/>
                <a:cs typeface="Tahoma"/>
              </a:rPr>
              <a:t> </a:t>
            </a:r>
            <a:r>
              <a:rPr sz="1400" i="1" spc="-5" dirty="0">
                <a:latin typeface="Arial"/>
                <a:cs typeface="Arial"/>
              </a:rPr>
              <a:t>B</a:t>
            </a:r>
            <a:r>
              <a:rPr sz="1400" i="1" spc="190" dirty="0">
                <a:latin typeface="Arial"/>
                <a:cs typeface="Arial"/>
              </a:rPr>
              <a:t> </a:t>
            </a:r>
            <a:r>
              <a:rPr sz="1400" spc="70" dirty="0">
                <a:latin typeface="Tahoma"/>
                <a:cs typeface="Tahoma"/>
              </a:rPr>
              <a:t>=</a:t>
            </a:r>
            <a:r>
              <a:rPr sz="1400" spc="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‘ﬁrst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toss</a:t>
            </a:r>
            <a:r>
              <a:rPr sz="1400" spc="20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is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" dirty="0">
                <a:latin typeface="Tahoma"/>
                <a:cs typeface="Tahoma"/>
              </a:rPr>
              <a:t>tails’.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844" y="1603986"/>
            <a:ext cx="1535430" cy="5568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24500"/>
              </a:lnSpc>
              <a:spcBef>
                <a:spcPts val="90"/>
              </a:spcBef>
              <a:tabLst>
                <a:tab pos="890269" algn="l"/>
              </a:tabLst>
            </a:pPr>
            <a:r>
              <a:rPr sz="1400" spc="-50" dirty="0">
                <a:latin typeface="Tahoma"/>
                <a:cs typeface="Tahoma"/>
              </a:rPr>
              <a:t>1.</a:t>
            </a:r>
            <a:r>
              <a:rPr sz="1400" spc="185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What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is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(</a:t>
            </a:r>
            <a:r>
              <a:rPr sz="1400" i="1" spc="-10" dirty="0">
                <a:latin typeface="Arial"/>
                <a:cs typeface="Arial"/>
              </a:rPr>
              <a:t>A</a:t>
            </a:r>
            <a:r>
              <a:rPr sz="1400" spc="-130" dirty="0">
                <a:latin typeface="Lucida Sans Unicode"/>
                <a:cs typeface="Lucida Sans Unicode"/>
              </a:rPr>
              <a:t>|</a:t>
            </a:r>
            <a:r>
              <a:rPr sz="1400" i="1" spc="-5" dirty="0">
                <a:latin typeface="Arial"/>
                <a:cs typeface="Arial"/>
              </a:rPr>
              <a:t>B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dirty="0">
                <a:latin typeface="Tahoma"/>
                <a:cs typeface="Tahoma"/>
              </a:rPr>
              <a:t>)?  </a:t>
            </a:r>
            <a:r>
              <a:rPr sz="1400" spc="-15" dirty="0">
                <a:latin typeface="Tahoma"/>
                <a:cs typeface="Tahoma"/>
              </a:rPr>
              <a:t>(a)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1/16	</a:t>
            </a:r>
            <a:r>
              <a:rPr sz="1400" spc="-15" dirty="0">
                <a:latin typeface="Tahoma"/>
                <a:cs typeface="Tahoma"/>
              </a:rPr>
              <a:t>(b)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spc="10" dirty="0">
                <a:latin typeface="Tahoma"/>
                <a:cs typeface="Tahoma"/>
              </a:rPr>
              <a:t>1/8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99321" y="1916635"/>
            <a:ext cx="57086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5" dirty="0">
                <a:latin typeface="Tahoma"/>
                <a:cs typeface="Tahoma"/>
              </a:rPr>
              <a:t>(c)</a:t>
            </a:r>
            <a:r>
              <a:rPr sz="1400" spc="-35" dirty="0">
                <a:latin typeface="Tahoma"/>
                <a:cs typeface="Tahoma"/>
              </a:rPr>
              <a:t> </a:t>
            </a:r>
            <a:r>
              <a:rPr sz="1400" spc="10" dirty="0">
                <a:latin typeface="Tahoma"/>
                <a:cs typeface="Tahoma"/>
              </a:rPr>
              <a:t>1/4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82220" y="1916635"/>
            <a:ext cx="5829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15" dirty="0">
                <a:latin typeface="Tahoma"/>
                <a:cs typeface="Tahoma"/>
              </a:rPr>
              <a:t>(d)</a:t>
            </a:r>
            <a:r>
              <a:rPr sz="1400" spc="-35" dirty="0">
                <a:latin typeface="Tahoma"/>
                <a:cs typeface="Tahoma"/>
              </a:rPr>
              <a:t> </a:t>
            </a:r>
            <a:r>
              <a:rPr sz="1400" spc="10" dirty="0">
                <a:latin typeface="Tahoma"/>
                <a:cs typeface="Tahoma"/>
              </a:rPr>
              <a:t>1/5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844" y="2433892"/>
            <a:ext cx="3039745" cy="49149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sz="1400" spc="-50" dirty="0">
                <a:latin typeface="Tahoma"/>
                <a:cs typeface="Tahoma"/>
              </a:rPr>
              <a:t>2.</a:t>
            </a:r>
            <a:r>
              <a:rPr sz="1400" spc="185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What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is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(</a:t>
            </a:r>
            <a:r>
              <a:rPr sz="1400" i="1" spc="-5" dirty="0">
                <a:latin typeface="Arial"/>
                <a:cs typeface="Arial"/>
              </a:rPr>
              <a:t>B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-130" dirty="0">
                <a:latin typeface="Lucida Sans Unicode"/>
                <a:cs typeface="Lucida Sans Unicode"/>
              </a:rPr>
              <a:t>|</a:t>
            </a:r>
            <a:r>
              <a:rPr sz="1400" i="1" spc="-10" dirty="0">
                <a:latin typeface="Arial"/>
                <a:cs typeface="Arial"/>
              </a:rPr>
              <a:t>A</a:t>
            </a:r>
            <a:r>
              <a:rPr sz="1400" dirty="0">
                <a:latin typeface="Tahoma"/>
                <a:cs typeface="Tahoma"/>
              </a:rPr>
              <a:t>)?</a:t>
            </a:r>
            <a:endParaRPr sz="1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  <a:tabLst>
                <a:tab pos="890269" algn="l"/>
                <a:tab pos="1685925" algn="l"/>
                <a:tab pos="2468880" algn="l"/>
              </a:tabLst>
            </a:pPr>
            <a:r>
              <a:rPr sz="1400" spc="-15" dirty="0">
                <a:latin typeface="Tahoma"/>
                <a:cs typeface="Tahoma"/>
              </a:rPr>
              <a:t>(a)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1/16	</a:t>
            </a:r>
            <a:r>
              <a:rPr sz="1400" spc="-15" dirty="0">
                <a:latin typeface="Tahoma"/>
                <a:cs typeface="Tahoma"/>
              </a:rPr>
              <a:t>(b)</a:t>
            </a:r>
            <a:r>
              <a:rPr sz="1400" spc="35" dirty="0">
                <a:latin typeface="Tahoma"/>
                <a:cs typeface="Tahoma"/>
              </a:rPr>
              <a:t> </a:t>
            </a:r>
            <a:r>
              <a:rPr sz="1400" spc="10" dirty="0">
                <a:latin typeface="Tahoma"/>
                <a:cs typeface="Tahoma"/>
              </a:rPr>
              <a:t>1/8	</a:t>
            </a:r>
            <a:r>
              <a:rPr sz="1400" spc="-5" dirty="0">
                <a:latin typeface="Tahoma"/>
                <a:cs typeface="Tahoma"/>
              </a:rPr>
              <a:t>(c)</a:t>
            </a:r>
            <a:r>
              <a:rPr sz="1400" spc="40" dirty="0">
                <a:latin typeface="Tahoma"/>
                <a:cs typeface="Tahoma"/>
              </a:rPr>
              <a:t> </a:t>
            </a:r>
            <a:r>
              <a:rPr sz="1400" spc="10" dirty="0">
                <a:latin typeface="Tahoma"/>
                <a:cs typeface="Tahoma"/>
              </a:rPr>
              <a:t>1/4	</a:t>
            </a:r>
            <a:r>
              <a:rPr sz="1400" spc="-15" dirty="0">
                <a:latin typeface="Tahoma"/>
                <a:cs typeface="Tahoma"/>
              </a:rPr>
              <a:t>(d)</a:t>
            </a:r>
            <a:r>
              <a:rPr sz="1400" spc="-35" dirty="0">
                <a:latin typeface="Tahoma"/>
                <a:cs typeface="Tahoma"/>
              </a:rPr>
              <a:t> </a:t>
            </a:r>
            <a:r>
              <a:rPr sz="1400" spc="10" dirty="0">
                <a:latin typeface="Tahoma"/>
                <a:cs typeface="Tahoma"/>
              </a:rPr>
              <a:t>1/5</a:t>
            </a:r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11480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45" dirty="0"/>
              <a:t>Table</a:t>
            </a:r>
            <a:r>
              <a:rPr spc="-5" dirty="0"/>
              <a:t> </a:t>
            </a:r>
            <a:r>
              <a:rPr spc="-40" dirty="0"/>
              <a:t>Question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718528" y="3350336"/>
            <a:ext cx="849630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z="600" dirty="0">
                <a:latin typeface="Calibri"/>
                <a:cs typeface="Calibri"/>
              </a:rPr>
              <a:t>January 1,</a:t>
            </a:r>
            <a:r>
              <a:rPr sz="600" spc="-5" dirty="0">
                <a:latin typeface="Calibri"/>
                <a:cs typeface="Calibri"/>
              </a:rPr>
              <a:t> </a:t>
            </a:r>
            <a:r>
              <a:rPr sz="600" dirty="0">
                <a:latin typeface="Calibri"/>
                <a:cs typeface="Calibri"/>
              </a:rPr>
              <a:t>2017     </a:t>
            </a:r>
            <a:r>
              <a:rPr sz="600" spc="130" dirty="0">
                <a:latin typeface="Calibri"/>
                <a:cs typeface="Calibri"/>
              </a:rPr>
              <a:t> </a:t>
            </a:r>
            <a:fld id="{81D60167-4931-47E6-BA6A-407CBD079E47}" type="slidenum">
              <a:rPr sz="600" dirty="0">
                <a:latin typeface="Calibri"/>
                <a:cs typeface="Calibri"/>
              </a:rPr>
              <a:t>6</a:t>
            </a:fld>
            <a:r>
              <a:rPr sz="600" spc="-30" dirty="0">
                <a:latin typeface="Calibri"/>
                <a:cs typeface="Calibri"/>
              </a:rPr>
              <a:t> </a:t>
            </a:r>
            <a:r>
              <a:rPr sz="600" dirty="0">
                <a:latin typeface="Calibri"/>
                <a:cs typeface="Calibri"/>
              </a:rPr>
              <a:t>/</a:t>
            </a:r>
            <a:r>
              <a:rPr sz="600" spc="-35" dirty="0">
                <a:latin typeface="Calibri"/>
                <a:cs typeface="Calibri"/>
              </a:rPr>
              <a:t> </a:t>
            </a:r>
            <a:r>
              <a:rPr sz="600" dirty="0">
                <a:latin typeface="Calibri"/>
                <a:cs typeface="Calibri"/>
              </a:rPr>
              <a:t>23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411" y="650819"/>
            <a:ext cx="4325620" cy="217360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314960" marR="300355">
              <a:lnSpc>
                <a:spcPct val="106700"/>
              </a:lnSpc>
              <a:spcBef>
                <a:spcPts val="20"/>
              </a:spcBef>
            </a:pPr>
            <a:r>
              <a:rPr sz="1400" i="1" spc="-30" dirty="0">
                <a:latin typeface="Arial"/>
                <a:cs typeface="Arial"/>
              </a:rPr>
              <a:t>“Steve </a:t>
            </a:r>
            <a:r>
              <a:rPr sz="1400" i="1" spc="-75" dirty="0">
                <a:latin typeface="Arial"/>
                <a:cs typeface="Arial"/>
              </a:rPr>
              <a:t>is</a:t>
            </a:r>
            <a:r>
              <a:rPr sz="1400" i="1" spc="-70" dirty="0">
                <a:latin typeface="Arial"/>
                <a:cs typeface="Arial"/>
              </a:rPr>
              <a:t> very</a:t>
            </a:r>
            <a:r>
              <a:rPr sz="1400" i="1" spc="-65" dirty="0">
                <a:latin typeface="Arial"/>
                <a:cs typeface="Arial"/>
              </a:rPr>
              <a:t> </a:t>
            </a:r>
            <a:r>
              <a:rPr sz="1400" i="1" spc="-95" dirty="0">
                <a:latin typeface="Arial"/>
                <a:cs typeface="Arial"/>
              </a:rPr>
              <a:t>shy</a:t>
            </a:r>
            <a:r>
              <a:rPr sz="1400" i="1" spc="-90" dirty="0">
                <a:latin typeface="Arial"/>
                <a:cs typeface="Arial"/>
              </a:rPr>
              <a:t> </a:t>
            </a:r>
            <a:r>
              <a:rPr sz="1400" i="1" spc="-75" dirty="0">
                <a:latin typeface="Arial"/>
                <a:cs typeface="Arial"/>
              </a:rPr>
              <a:t>and</a:t>
            </a:r>
            <a:r>
              <a:rPr sz="1400" i="1" spc="-70" dirty="0">
                <a:latin typeface="Arial"/>
                <a:cs typeface="Arial"/>
              </a:rPr>
              <a:t> </a:t>
            </a:r>
            <a:r>
              <a:rPr sz="1400" i="1" spc="-30" dirty="0">
                <a:latin typeface="Arial"/>
                <a:cs typeface="Arial"/>
              </a:rPr>
              <a:t>withdrawn, </a:t>
            </a:r>
            <a:r>
              <a:rPr sz="1400" i="1" spc="-45" dirty="0">
                <a:latin typeface="Arial"/>
                <a:cs typeface="Arial"/>
              </a:rPr>
              <a:t>invariably </a:t>
            </a:r>
            <a:r>
              <a:rPr sz="1400" i="1" spc="-40" dirty="0">
                <a:latin typeface="Arial"/>
                <a:cs typeface="Arial"/>
              </a:rPr>
              <a:t> </a:t>
            </a:r>
            <a:r>
              <a:rPr sz="1400" i="1" spc="-35" dirty="0">
                <a:latin typeface="Arial"/>
                <a:cs typeface="Arial"/>
              </a:rPr>
              <a:t>helpful,</a:t>
            </a:r>
            <a:r>
              <a:rPr sz="1400" i="1" spc="75" dirty="0">
                <a:latin typeface="Arial"/>
                <a:cs typeface="Arial"/>
              </a:rPr>
              <a:t> </a:t>
            </a:r>
            <a:r>
              <a:rPr sz="1400" i="1" dirty="0">
                <a:latin typeface="Arial"/>
                <a:cs typeface="Arial"/>
              </a:rPr>
              <a:t>but</a:t>
            </a:r>
            <a:r>
              <a:rPr sz="1400" i="1" spc="80" dirty="0">
                <a:latin typeface="Arial"/>
                <a:cs typeface="Arial"/>
              </a:rPr>
              <a:t> </a:t>
            </a:r>
            <a:r>
              <a:rPr sz="1400" i="1" spc="5" dirty="0">
                <a:latin typeface="Arial"/>
                <a:cs typeface="Arial"/>
              </a:rPr>
              <a:t>with</a:t>
            </a:r>
            <a:r>
              <a:rPr sz="1400" i="1" spc="75" dirty="0">
                <a:latin typeface="Arial"/>
                <a:cs typeface="Arial"/>
              </a:rPr>
              <a:t> </a:t>
            </a:r>
            <a:r>
              <a:rPr sz="1400" i="1" spc="20" dirty="0">
                <a:latin typeface="Arial"/>
                <a:cs typeface="Arial"/>
              </a:rPr>
              <a:t>little</a:t>
            </a:r>
            <a:r>
              <a:rPr sz="1400" i="1" spc="75" dirty="0">
                <a:latin typeface="Arial"/>
                <a:cs typeface="Arial"/>
              </a:rPr>
              <a:t> </a:t>
            </a:r>
            <a:r>
              <a:rPr sz="1400" i="1" spc="-35" dirty="0">
                <a:latin typeface="Arial"/>
                <a:cs typeface="Arial"/>
              </a:rPr>
              <a:t>interest</a:t>
            </a:r>
            <a:r>
              <a:rPr sz="1400" i="1" spc="80" dirty="0">
                <a:latin typeface="Arial"/>
                <a:cs typeface="Arial"/>
              </a:rPr>
              <a:t> </a:t>
            </a:r>
            <a:r>
              <a:rPr sz="1400" i="1" spc="-20" dirty="0">
                <a:latin typeface="Arial"/>
                <a:cs typeface="Arial"/>
              </a:rPr>
              <a:t>in</a:t>
            </a:r>
            <a:r>
              <a:rPr sz="1400" i="1" spc="75" dirty="0">
                <a:latin typeface="Arial"/>
                <a:cs typeface="Arial"/>
              </a:rPr>
              <a:t> </a:t>
            </a:r>
            <a:r>
              <a:rPr sz="1400" i="1" spc="-65" dirty="0">
                <a:latin typeface="Arial"/>
                <a:cs typeface="Arial"/>
              </a:rPr>
              <a:t>people,</a:t>
            </a:r>
            <a:r>
              <a:rPr sz="1400" i="1" spc="75" dirty="0">
                <a:latin typeface="Arial"/>
                <a:cs typeface="Arial"/>
              </a:rPr>
              <a:t> </a:t>
            </a:r>
            <a:r>
              <a:rPr sz="1400" i="1" spc="-55" dirty="0">
                <a:latin typeface="Arial"/>
                <a:cs typeface="Arial"/>
              </a:rPr>
              <a:t>or</a:t>
            </a:r>
            <a:r>
              <a:rPr sz="1400" i="1" spc="80" dirty="0">
                <a:latin typeface="Arial"/>
                <a:cs typeface="Arial"/>
              </a:rPr>
              <a:t> </a:t>
            </a:r>
            <a:r>
              <a:rPr sz="1400" i="1" spc="-20" dirty="0">
                <a:latin typeface="Arial"/>
                <a:cs typeface="Arial"/>
              </a:rPr>
              <a:t>in</a:t>
            </a:r>
            <a:r>
              <a:rPr sz="1400" i="1" spc="75" dirty="0">
                <a:latin typeface="Arial"/>
                <a:cs typeface="Arial"/>
              </a:rPr>
              <a:t> </a:t>
            </a:r>
            <a:r>
              <a:rPr sz="1400" i="1" spc="-35" dirty="0">
                <a:latin typeface="Arial"/>
                <a:cs typeface="Arial"/>
              </a:rPr>
              <a:t>the </a:t>
            </a:r>
            <a:r>
              <a:rPr sz="1400" i="1" spc="-375" dirty="0">
                <a:latin typeface="Arial"/>
                <a:cs typeface="Arial"/>
              </a:rPr>
              <a:t> </a:t>
            </a:r>
            <a:r>
              <a:rPr sz="1400" i="1" spc="-50" dirty="0">
                <a:latin typeface="Arial"/>
                <a:cs typeface="Arial"/>
              </a:rPr>
              <a:t>world </a:t>
            </a:r>
            <a:r>
              <a:rPr sz="1400" i="1" spc="-20" dirty="0">
                <a:latin typeface="Arial"/>
                <a:cs typeface="Arial"/>
              </a:rPr>
              <a:t>of </a:t>
            </a:r>
            <a:r>
              <a:rPr sz="1400" i="1" spc="-40" dirty="0">
                <a:latin typeface="Arial"/>
                <a:cs typeface="Arial"/>
              </a:rPr>
              <a:t>reality.</a:t>
            </a:r>
            <a:r>
              <a:rPr sz="1400" i="1" spc="-35" dirty="0">
                <a:latin typeface="Arial"/>
                <a:cs typeface="Arial"/>
              </a:rPr>
              <a:t> </a:t>
            </a:r>
            <a:r>
              <a:rPr sz="1400" i="1" spc="-10" dirty="0">
                <a:latin typeface="Arial"/>
                <a:cs typeface="Arial"/>
              </a:rPr>
              <a:t>A </a:t>
            </a:r>
            <a:r>
              <a:rPr sz="1400" i="1" spc="-100" dirty="0">
                <a:latin typeface="Arial"/>
                <a:cs typeface="Arial"/>
              </a:rPr>
              <a:t>meek</a:t>
            </a:r>
            <a:r>
              <a:rPr sz="1400" i="1" spc="-95" dirty="0">
                <a:latin typeface="Arial"/>
                <a:cs typeface="Arial"/>
              </a:rPr>
              <a:t> </a:t>
            </a:r>
            <a:r>
              <a:rPr sz="1400" i="1" spc="-75" dirty="0">
                <a:latin typeface="Arial"/>
                <a:cs typeface="Arial"/>
              </a:rPr>
              <a:t>and</a:t>
            </a:r>
            <a:r>
              <a:rPr sz="1400" i="1" spc="-70" dirty="0">
                <a:latin typeface="Arial"/>
                <a:cs typeface="Arial"/>
              </a:rPr>
              <a:t> </a:t>
            </a:r>
            <a:r>
              <a:rPr sz="1400" i="1" dirty="0">
                <a:latin typeface="Arial"/>
                <a:cs typeface="Arial"/>
              </a:rPr>
              <a:t>tidy </a:t>
            </a:r>
            <a:r>
              <a:rPr sz="1400" i="1" spc="-60" dirty="0">
                <a:latin typeface="Arial"/>
                <a:cs typeface="Arial"/>
              </a:rPr>
              <a:t>soul, </a:t>
            </a:r>
            <a:r>
              <a:rPr sz="1400" i="1" spc="-110" dirty="0">
                <a:latin typeface="Arial"/>
                <a:cs typeface="Arial"/>
              </a:rPr>
              <a:t>he</a:t>
            </a:r>
            <a:r>
              <a:rPr sz="1400" i="1" spc="165" dirty="0">
                <a:latin typeface="Arial"/>
                <a:cs typeface="Arial"/>
              </a:rPr>
              <a:t> </a:t>
            </a:r>
            <a:r>
              <a:rPr sz="1400" i="1" spc="-110" dirty="0">
                <a:latin typeface="Arial"/>
                <a:cs typeface="Arial"/>
              </a:rPr>
              <a:t>has</a:t>
            </a:r>
            <a:r>
              <a:rPr sz="1400" i="1" spc="170" dirty="0">
                <a:latin typeface="Arial"/>
                <a:cs typeface="Arial"/>
              </a:rPr>
              <a:t> </a:t>
            </a:r>
            <a:r>
              <a:rPr sz="1400" i="1" spc="-110" dirty="0">
                <a:latin typeface="Arial"/>
                <a:cs typeface="Arial"/>
              </a:rPr>
              <a:t>a </a:t>
            </a:r>
            <a:r>
              <a:rPr sz="1400" i="1" spc="-105" dirty="0">
                <a:latin typeface="Arial"/>
                <a:cs typeface="Arial"/>
              </a:rPr>
              <a:t> </a:t>
            </a:r>
            <a:r>
              <a:rPr sz="1400" i="1" spc="-110" dirty="0">
                <a:latin typeface="Arial"/>
                <a:cs typeface="Arial"/>
              </a:rPr>
              <a:t>need</a:t>
            </a:r>
            <a:r>
              <a:rPr sz="1400" i="1" spc="-105" dirty="0">
                <a:latin typeface="Arial"/>
                <a:cs typeface="Arial"/>
              </a:rPr>
              <a:t> </a:t>
            </a:r>
            <a:r>
              <a:rPr sz="1400" i="1" spc="-25" dirty="0">
                <a:latin typeface="Arial"/>
                <a:cs typeface="Arial"/>
              </a:rPr>
              <a:t>for </a:t>
            </a:r>
            <a:r>
              <a:rPr sz="1400" i="1" spc="-65" dirty="0">
                <a:latin typeface="Arial"/>
                <a:cs typeface="Arial"/>
              </a:rPr>
              <a:t>order</a:t>
            </a:r>
            <a:r>
              <a:rPr sz="1400" i="1" spc="-60" dirty="0">
                <a:latin typeface="Arial"/>
                <a:cs typeface="Arial"/>
              </a:rPr>
              <a:t> </a:t>
            </a:r>
            <a:r>
              <a:rPr sz="1400" i="1" spc="-75" dirty="0">
                <a:latin typeface="Arial"/>
                <a:cs typeface="Arial"/>
              </a:rPr>
              <a:t>and</a:t>
            </a:r>
            <a:r>
              <a:rPr sz="1400" i="1" spc="-70" dirty="0">
                <a:latin typeface="Arial"/>
                <a:cs typeface="Arial"/>
              </a:rPr>
              <a:t> </a:t>
            </a:r>
            <a:r>
              <a:rPr sz="1400" i="1" spc="-30" dirty="0">
                <a:latin typeface="Arial"/>
                <a:cs typeface="Arial"/>
              </a:rPr>
              <a:t>structure </a:t>
            </a:r>
            <a:r>
              <a:rPr sz="1400" i="1" spc="-75" dirty="0">
                <a:latin typeface="Arial"/>
                <a:cs typeface="Arial"/>
              </a:rPr>
              <a:t>and</a:t>
            </a:r>
            <a:r>
              <a:rPr sz="1400" i="1" spc="-70" dirty="0">
                <a:latin typeface="Arial"/>
                <a:cs typeface="Arial"/>
              </a:rPr>
              <a:t> </a:t>
            </a:r>
            <a:r>
              <a:rPr sz="1400" i="1" spc="-110" dirty="0">
                <a:latin typeface="Arial"/>
                <a:cs typeface="Arial"/>
              </a:rPr>
              <a:t>a</a:t>
            </a:r>
            <a:r>
              <a:rPr sz="1400" i="1" spc="-105" dirty="0">
                <a:latin typeface="Arial"/>
                <a:cs typeface="Arial"/>
              </a:rPr>
              <a:t> </a:t>
            </a:r>
            <a:r>
              <a:rPr sz="1400" i="1" spc="-90" dirty="0">
                <a:latin typeface="Arial"/>
                <a:cs typeface="Arial"/>
              </a:rPr>
              <a:t>passion</a:t>
            </a:r>
            <a:r>
              <a:rPr sz="1400" i="1" spc="-85" dirty="0">
                <a:latin typeface="Arial"/>
                <a:cs typeface="Arial"/>
              </a:rPr>
              <a:t> </a:t>
            </a:r>
            <a:r>
              <a:rPr sz="1400" i="1" spc="-25" dirty="0">
                <a:latin typeface="Arial"/>
                <a:cs typeface="Arial"/>
              </a:rPr>
              <a:t>for </a:t>
            </a:r>
            <a:r>
              <a:rPr sz="1400" i="1" spc="-20" dirty="0">
                <a:latin typeface="Arial"/>
                <a:cs typeface="Arial"/>
              </a:rPr>
              <a:t> </a:t>
            </a:r>
            <a:r>
              <a:rPr sz="1400" i="1" spc="-30" dirty="0">
                <a:latin typeface="Arial"/>
                <a:cs typeface="Arial"/>
              </a:rPr>
              <a:t>detail.”</a:t>
            </a:r>
            <a:r>
              <a:rPr sz="1500" spc="-44" baseline="27777" dirty="0">
                <a:latin typeface="Lucida Sans Unicode"/>
                <a:cs typeface="Lucida Sans Unicode"/>
              </a:rPr>
              <a:t>∗</a:t>
            </a:r>
            <a:endParaRPr sz="1500" baseline="27777">
              <a:latin typeface="Lucida Sans Unicode"/>
              <a:cs typeface="Lucida Sans Unicode"/>
            </a:endParaRPr>
          </a:p>
          <a:p>
            <a:pPr marL="38100" marR="696595">
              <a:lnSpc>
                <a:spcPct val="106700"/>
              </a:lnSpc>
              <a:spcBef>
                <a:spcPts val="600"/>
              </a:spcBef>
            </a:pPr>
            <a:r>
              <a:rPr sz="1400" spc="-10" dirty="0">
                <a:latin typeface="Tahoma"/>
                <a:cs typeface="Tahoma"/>
              </a:rPr>
              <a:t>What</a:t>
            </a:r>
            <a:r>
              <a:rPr sz="1400" spc="20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is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</a:t>
            </a:r>
            <a:r>
              <a:rPr sz="1400" spc="20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probability</a:t>
            </a:r>
            <a:r>
              <a:rPr sz="1400" spc="20" dirty="0">
                <a:latin typeface="Tahoma"/>
                <a:cs typeface="Tahoma"/>
              </a:rPr>
              <a:t> </a:t>
            </a:r>
            <a:r>
              <a:rPr sz="1400" spc="-15" dirty="0">
                <a:latin typeface="Tahoma"/>
                <a:cs typeface="Tahoma"/>
              </a:rPr>
              <a:t>that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Steve</a:t>
            </a:r>
            <a:r>
              <a:rPr sz="1400" spc="20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is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65" dirty="0">
                <a:latin typeface="Tahoma"/>
                <a:cs typeface="Tahoma"/>
              </a:rPr>
              <a:t>a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librarian? </a:t>
            </a:r>
            <a:r>
              <a:rPr sz="1400" spc="-420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What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is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probability</a:t>
            </a:r>
            <a:r>
              <a:rPr sz="1400" spc="20" dirty="0">
                <a:latin typeface="Tahoma"/>
                <a:cs typeface="Tahoma"/>
              </a:rPr>
              <a:t> </a:t>
            </a:r>
            <a:r>
              <a:rPr sz="1400" spc="-15" dirty="0">
                <a:latin typeface="Tahoma"/>
                <a:cs typeface="Tahoma"/>
              </a:rPr>
              <a:t>that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Steve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is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65" dirty="0">
                <a:latin typeface="Tahoma"/>
                <a:cs typeface="Tahoma"/>
              </a:rPr>
              <a:t>a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spc="-55" dirty="0">
                <a:latin typeface="Tahoma"/>
                <a:cs typeface="Tahoma"/>
              </a:rPr>
              <a:t>farmer?</a:t>
            </a:r>
            <a:endParaRPr sz="1400">
              <a:latin typeface="Tahoma"/>
              <a:cs typeface="Tahoma"/>
            </a:endParaRPr>
          </a:p>
          <a:p>
            <a:pPr marL="38100" marR="30480">
              <a:lnSpc>
                <a:spcPct val="102600"/>
              </a:lnSpc>
              <a:spcBef>
                <a:spcPts val="1135"/>
              </a:spcBef>
            </a:pPr>
            <a:r>
              <a:rPr sz="1200" spc="-15" baseline="27777" dirty="0">
                <a:latin typeface="Cambria"/>
                <a:cs typeface="Cambria"/>
              </a:rPr>
              <a:t>∗</a:t>
            </a:r>
            <a:r>
              <a:rPr sz="1100" spc="-10" dirty="0">
                <a:latin typeface="Tahoma"/>
                <a:cs typeface="Tahoma"/>
              </a:rPr>
              <a:t>From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i="1" spc="-50" dirty="0">
                <a:latin typeface="Trebuchet MS"/>
                <a:cs typeface="Trebuchet MS"/>
              </a:rPr>
              <a:t>Judgment</a:t>
            </a:r>
            <a:r>
              <a:rPr sz="1100" i="1" spc="30" dirty="0">
                <a:latin typeface="Trebuchet MS"/>
                <a:cs typeface="Trebuchet MS"/>
              </a:rPr>
              <a:t> </a:t>
            </a:r>
            <a:r>
              <a:rPr sz="1100" i="1" spc="-70" dirty="0">
                <a:latin typeface="Trebuchet MS"/>
                <a:cs typeface="Trebuchet MS"/>
              </a:rPr>
              <a:t>under</a:t>
            </a:r>
            <a:r>
              <a:rPr sz="1100" i="1" spc="30" dirty="0">
                <a:latin typeface="Trebuchet MS"/>
                <a:cs typeface="Trebuchet MS"/>
              </a:rPr>
              <a:t> </a:t>
            </a:r>
            <a:r>
              <a:rPr sz="1100" i="1" spc="-65" dirty="0">
                <a:latin typeface="Trebuchet MS"/>
                <a:cs typeface="Trebuchet MS"/>
              </a:rPr>
              <a:t>uncertainty:</a:t>
            </a:r>
            <a:r>
              <a:rPr sz="1100" i="1" spc="150" dirty="0">
                <a:latin typeface="Trebuchet MS"/>
                <a:cs typeface="Trebuchet MS"/>
              </a:rPr>
              <a:t> </a:t>
            </a:r>
            <a:r>
              <a:rPr sz="1100" i="1" spc="-60" dirty="0">
                <a:latin typeface="Trebuchet MS"/>
                <a:cs typeface="Trebuchet MS"/>
              </a:rPr>
              <a:t>heuristics</a:t>
            </a:r>
            <a:r>
              <a:rPr sz="1100" i="1" spc="30" dirty="0">
                <a:latin typeface="Trebuchet MS"/>
                <a:cs typeface="Trebuchet MS"/>
              </a:rPr>
              <a:t> </a:t>
            </a:r>
            <a:r>
              <a:rPr sz="1100" i="1" spc="-50" dirty="0">
                <a:latin typeface="Trebuchet MS"/>
                <a:cs typeface="Trebuchet MS"/>
              </a:rPr>
              <a:t>and</a:t>
            </a:r>
            <a:r>
              <a:rPr sz="1100" i="1" spc="30" dirty="0">
                <a:latin typeface="Trebuchet MS"/>
                <a:cs typeface="Trebuchet MS"/>
              </a:rPr>
              <a:t> </a:t>
            </a:r>
            <a:r>
              <a:rPr sz="1100" i="1" spc="-60" dirty="0">
                <a:latin typeface="Trebuchet MS"/>
                <a:cs typeface="Trebuchet MS"/>
              </a:rPr>
              <a:t>biases</a:t>
            </a:r>
            <a:r>
              <a:rPr sz="1100" i="1" spc="30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ahoma"/>
                <a:cs typeface="Tahoma"/>
              </a:rPr>
              <a:t>by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Tversky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and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Kahneman.</a:t>
            </a:r>
            <a:endParaRPr sz="11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41371"/>
            <a:ext cx="3891915" cy="5251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3180" marR="5080" indent="-31115">
              <a:lnSpc>
                <a:spcPct val="117100"/>
              </a:lnSpc>
              <a:spcBef>
                <a:spcPts val="90"/>
              </a:spcBef>
              <a:tabLst>
                <a:tab pos="1704975" algn="l"/>
              </a:tabLst>
            </a:pPr>
            <a:r>
              <a:rPr spc="-5" dirty="0"/>
              <a:t>Multiplication</a:t>
            </a:r>
            <a:r>
              <a:rPr spc="25" dirty="0"/>
              <a:t> </a:t>
            </a:r>
            <a:r>
              <a:rPr spc="-35" dirty="0"/>
              <a:t>Rule,</a:t>
            </a:r>
            <a:r>
              <a:rPr spc="25" dirty="0"/>
              <a:t> </a:t>
            </a:r>
            <a:r>
              <a:rPr spc="-45" dirty="0"/>
              <a:t>Law</a:t>
            </a:r>
            <a:r>
              <a:rPr spc="30" dirty="0"/>
              <a:t> </a:t>
            </a:r>
            <a:r>
              <a:rPr spc="-40" dirty="0"/>
              <a:t>of</a:t>
            </a:r>
            <a:r>
              <a:rPr spc="25" dirty="0"/>
              <a:t> </a:t>
            </a:r>
            <a:r>
              <a:rPr spc="-15" dirty="0"/>
              <a:t>Total</a:t>
            </a:r>
            <a:r>
              <a:rPr spc="30" dirty="0"/>
              <a:t> </a:t>
            </a:r>
            <a:r>
              <a:rPr spc="-15" dirty="0"/>
              <a:t>Probability </a:t>
            </a:r>
            <a:r>
              <a:rPr spc="-10" dirty="0"/>
              <a:t> </a:t>
            </a:r>
            <a:r>
              <a:rPr spc="-5" dirty="0">
                <a:solidFill>
                  <a:srgbClr val="000000"/>
                </a:solidFill>
              </a:rPr>
              <a:t>Multiplication</a:t>
            </a:r>
            <a:r>
              <a:rPr spc="30" dirty="0">
                <a:solidFill>
                  <a:srgbClr val="000000"/>
                </a:solidFill>
              </a:rPr>
              <a:t> </a:t>
            </a:r>
            <a:r>
              <a:rPr spc="-35" dirty="0">
                <a:solidFill>
                  <a:srgbClr val="000000"/>
                </a:solidFill>
              </a:rPr>
              <a:t>r</a:t>
            </a:r>
            <a:r>
              <a:rPr spc="-70" dirty="0">
                <a:solidFill>
                  <a:srgbClr val="000000"/>
                </a:solidFill>
              </a:rPr>
              <a:t>ule:</a:t>
            </a:r>
            <a:r>
              <a:rPr dirty="0">
                <a:solidFill>
                  <a:srgbClr val="000000"/>
                </a:solidFill>
              </a:rPr>
              <a:t>	</a:t>
            </a:r>
            <a:r>
              <a:rPr i="1" spc="-45" dirty="0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i="1" spc="-2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5" dirty="0">
                <a:solidFill>
                  <a:srgbClr val="000000"/>
                </a:solidFill>
              </a:rPr>
              <a:t>(</a:t>
            </a:r>
            <a:r>
              <a:rPr i="1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i="1" spc="16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160" dirty="0">
                <a:solidFill>
                  <a:srgbClr val="000000"/>
                </a:solidFill>
                <a:latin typeface="Lucida Sans Unicode"/>
                <a:cs typeface="Lucida Sans Unicode"/>
              </a:rPr>
              <a:t>∩</a:t>
            </a:r>
            <a:r>
              <a:rPr spc="114" dirty="0">
                <a:solidFill>
                  <a:srgbClr val="000000"/>
                </a:solidFill>
                <a:latin typeface="Lucida Sans Unicode"/>
                <a:cs typeface="Lucida Sans Unicode"/>
              </a:rPr>
              <a:t> </a:t>
            </a:r>
            <a:r>
              <a:rPr i="1" spc="-5" dirty="0">
                <a:solidFill>
                  <a:srgbClr val="000000"/>
                </a:solidFill>
                <a:latin typeface="Arial"/>
                <a:cs typeface="Arial"/>
              </a:rPr>
              <a:t>B</a:t>
            </a:r>
            <a:r>
              <a:rPr i="1" spc="-2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5" dirty="0">
                <a:solidFill>
                  <a:srgbClr val="000000"/>
                </a:solidFill>
              </a:rPr>
              <a:t>)</a:t>
            </a:r>
            <a:r>
              <a:rPr spc="-40" dirty="0">
                <a:solidFill>
                  <a:srgbClr val="000000"/>
                </a:solidFill>
              </a:rPr>
              <a:t> </a:t>
            </a:r>
            <a:r>
              <a:rPr spc="70" dirty="0">
                <a:solidFill>
                  <a:srgbClr val="000000"/>
                </a:solidFill>
              </a:rPr>
              <a:t>=</a:t>
            </a:r>
            <a:r>
              <a:rPr spc="-40" dirty="0">
                <a:solidFill>
                  <a:srgbClr val="000000"/>
                </a:solidFill>
              </a:rPr>
              <a:t> </a:t>
            </a:r>
            <a:r>
              <a:rPr i="1" spc="-45" dirty="0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i="1" spc="-2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5" dirty="0">
                <a:solidFill>
                  <a:srgbClr val="000000"/>
                </a:solidFill>
              </a:rPr>
              <a:t>(</a:t>
            </a:r>
            <a:r>
              <a:rPr i="1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pc="-130" dirty="0">
                <a:solidFill>
                  <a:srgbClr val="000000"/>
                </a:solidFill>
                <a:latin typeface="Lucida Sans Unicode"/>
                <a:cs typeface="Lucida Sans Unicode"/>
              </a:rPr>
              <a:t>|</a:t>
            </a:r>
            <a:r>
              <a:rPr i="1" spc="-5" dirty="0">
                <a:solidFill>
                  <a:srgbClr val="000000"/>
                </a:solidFill>
                <a:latin typeface="Arial"/>
                <a:cs typeface="Arial"/>
              </a:rPr>
              <a:t>B</a:t>
            </a:r>
            <a:r>
              <a:rPr i="1" spc="-2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5" dirty="0">
                <a:solidFill>
                  <a:srgbClr val="000000"/>
                </a:solidFill>
              </a:rPr>
              <a:t>)</a:t>
            </a:r>
            <a:r>
              <a:rPr spc="-120" dirty="0">
                <a:solidFill>
                  <a:srgbClr val="000000"/>
                </a:solidFill>
              </a:rPr>
              <a:t> </a:t>
            </a:r>
            <a:r>
              <a:rPr spc="-490" dirty="0">
                <a:solidFill>
                  <a:srgbClr val="000000"/>
                </a:solidFill>
                <a:latin typeface="Lucida Sans Unicode"/>
                <a:cs typeface="Lucida Sans Unicode"/>
              </a:rPr>
              <a:t>·</a:t>
            </a:r>
            <a:r>
              <a:rPr spc="-125" dirty="0">
                <a:solidFill>
                  <a:srgbClr val="000000"/>
                </a:solidFill>
                <a:latin typeface="Lucida Sans Unicode"/>
                <a:cs typeface="Lucida Sans Unicode"/>
              </a:rPr>
              <a:t> </a:t>
            </a:r>
            <a:r>
              <a:rPr i="1" spc="-45" dirty="0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i="1" spc="-2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5" dirty="0">
                <a:solidFill>
                  <a:srgbClr val="000000"/>
                </a:solidFill>
              </a:rPr>
              <a:t>(</a:t>
            </a:r>
            <a:r>
              <a:rPr i="1" spc="-5" dirty="0">
                <a:solidFill>
                  <a:srgbClr val="000000"/>
                </a:solidFill>
                <a:latin typeface="Arial"/>
                <a:cs typeface="Arial"/>
              </a:rPr>
              <a:t>B</a:t>
            </a:r>
            <a:r>
              <a:rPr i="1" spc="-2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15" dirty="0">
                <a:solidFill>
                  <a:srgbClr val="000000"/>
                </a:solidFill>
              </a:rPr>
              <a:t>).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621006" y="1956656"/>
            <a:ext cx="1306830" cy="1306830"/>
            <a:chOff x="1621006" y="1956656"/>
            <a:chExt cx="1306830" cy="1306830"/>
          </a:xfrm>
        </p:grpSpPr>
        <p:sp>
          <p:nvSpPr>
            <p:cNvPr id="4" name="object 4"/>
            <p:cNvSpPr/>
            <p:nvPr/>
          </p:nvSpPr>
          <p:spPr>
            <a:xfrm>
              <a:off x="1623296" y="1958948"/>
              <a:ext cx="1302385" cy="1302385"/>
            </a:xfrm>
            <a:custGeom>
              <a:avLst/>
              <a:gdLst/>
              <a:ahLst/>
              <a:cxnLst/>
              <a:rect l="l" t="t" r="r" b="b"/>
              <a:pathLst>
                <a:path w="1302385" h="1302385">
                  <a:moveTo>
                    <a:pt x="0" y="1301959"/>
                  </a:moveTo>
                  <a:lnTo>
                    <a:pt x="0" y="0"/>
                  </a:lnTo>
                  <a:lnTo>
                    <a:pt x="1301959" y="0"/>
                  </a:lnTo>
                  <a:lnTo>
                    <a:pt x="1301959" y="1301959"/>
                  </a:lnTo>
                  <a:lnTo>
                    <a:pt x="0" y="1301959"/>
                  </a:lnTo>
                  <a:close/>
                </a:path>
              </a:pathLst>
            </a:custGeom>
            <a:ln w="45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805569" y="2141225"/>
              <a:ext cx="937894" cy="937894"/>
            </a:xfrm>
            <a:custGeom>
              <a:avLst/>
              <a:gdLst/>
              <a:ahLst/>
              <a:cxnLst/>
              <a:rect l="l" t="t" r="r" b="b"/>
              <a:pathLst>
                <a:path w="937894" h="937894">
                  <a:moveTo>
                    <a:pt x="468713" y="0"/>
                  </a:moveTo>
                  <a:lnTo>
                    <a:pt x="420788" y="2419"/>
                  </a:lnTo>
                  <a:lnTo>
                    <a:pt x="374248" y="9522"/>
                  </a:lnTo>
                  <a:lnTo>
                    <a:pt x="329329" y="21071"/>
                  </a:lnTo>
                  <a:lnTo>
                    <a:pt x="286265" y="36832"/>
                  </a:lnTo>
                  <a:lnTo>
                    <a:pt x="245292" y="56569"/>
                  </a:lnTo>
                  <a:lnTo>
                    <a:pt x="206647" y="80046"/>
                  </a:lnTo>
                  <a:lnTo>
                    <a:pt x="170564" y="107027"/>
                  </a:lnTo>
                  <a:lnTo>
                    <a:pt x="137279" y="137278"/>
                  </a:lnTo>
                  <a:lnTo>
                    <a:pt x="107028" y="170562"/>
                  </a:lnTo>
                  <a:lnTo>
                    <a:pt x="80046" y="206644"/>
                  </a:lnTo>
                  <a:lnTo>
                    <a:pt x="56569" y="245289"/>
                  </a:lnTo>
                  <a:lnTo>
                    <a:pt x="36832" y="286260"/>
                  </a:lnTo>
                  <a:lnTo>
                    <a:pt x="21071" y="329322"/>
                  </a:lnTo>
                  <a:lnTo>
                    <a:pt x="9522" y="374240"/>
                  </a:lnTo>
                  <a:lnTo>
                    <a:pt x="2419" y="420779"/>
                  </a:lnTo>
                  <a:lnTo>
                    <a:pt x="0" y="468701"/>
                  </a:lnTo>
                  <a:lnTo>
                    <a:pt x="2419" y="516624"/>
                  </a:lnTo>
                  <a:lnTo>
                    <a:pt x="9522" y="563162"/>
                  </a:lnTo>
                  <a:lnTo>
                    <a:pt x="21071" y="608080"/>
                  </a:lnTo>
                  <a:lnTo>
                    <a:pt x="36832" y="651142"/>
                  </a:lnTo>
                  <a:lnTo>
                    <a:pt x="56569" y="692114"/>
                  </a:lnTo>
                  <a:lnTo>
                    <a:pt x="80046" y="730758"/>
                  </a:lnTo>
                  <a:lnTo>
                    <a:pt x="107028" y="766840"/>
                  </a:lnTo>
                  <a:lnTo>
                    <a:pt x="137279" y="800125"/>
                  </a:lnTo>
                  <a:lnTo>
                    <a:pt x="170564" y="830375"/>
                  </a:lnTo>
                  <a:lnTo>
                    <a:pt x="206647" y="857357"/>
                  </a:lnTo>
                  <a:lnTo>
                    <a:pt x="245292" y="880834"/>
                  </a:lnTo>
                  <a:lnTo>
                    <a:pt x="286265" y="900570"/>
                  </a:lnTo>
                  <a:lnTo>
                    <a:pt x="329329" y="916331"/>
                  </a:lnTo>
                  <a:lnTo>
                    <a:pt x="374248" y="927881"/>
                  </a:lnTo>
                  <a:lnTo>
                    <a:pt x="420788" y="934983"/>
                  </a:lnTo>
                  <a:lnTo>
                    <a:pt x="468713" y="937403"/>
                  </a:lnTo>
                  <a:lnTo>
                    <a:pt x="516635" y="934983"/>
                  </a:lnTo>
                  <a:lnTo>
                    <a:pt x="563173" y="927881"/>
                  </a:lnTo>
                  <a:lnTo>
                    <a:pt x="608091" y="916331"/>
                  </a:lnTo>
                  <a:lnTo>
                    <a:pt x="651154" y="900570"/>
                  </a:lnTo>
                  <a:lnTo>
                    <a:pt x="692125" y="880834"/>
                  </a:lnTo>
                  <a:lnTo>
                    <a:pt x="730770" y="857357"/>
                  </a:lnTo>
                  <a:lnTo>
                    <a:pt x="766852" y="830375"/>
                  </a:lnTo>
                  <a:lnTo>
                    <a:pt x="800136" y="800125"/>
                  </a:lnTo>
                  <a:lnTo>
                    <a:pt x="830387" y="766840"/>
                  </a:lnTo>
                  <a:lnTo>
                    <a:pt x="857368" y="730758"/>
                  </a:lnTo>
                  <a:lnTo>
                    <a:pt x="880845" y="692114"/>
                  </a:lnTo>
                  <a:lnTo>
                    <a:pt x="900582" y="651142"/>
                  </a:lnTo>
                  <a:lnTo>
                    <a:pt x="916343" y="608080"/>
                  </a:lnTo>
                  <a:lnTo>
                    <a:pt x="927892" y="563162"/>
                  </a:lnTo>
                  <a:lnTo>
                    <a:pt x="934994" y="516624"/>
                  </a:lnTo>
                  <a:lnTo>
                    <a:pt x="937414" y="468701"/>
                  </a:lnTo>
                  <a:lnTo>
                    <a:pt x="934994" y="420779"/>
                  </a:lnTo>
                  <a:lnTo>
                    <a:pt x="927892" y="374240"/>
                  </a:lnTo>
                  <a:lnTo>
                    <a:pt x="916343" y="329322"/>
                  </a:lnTo>
                  <a:lnTo>
                    <a:pt x="900582" y="286260"/>
                  </a:lnTo>
                  <a:lnTo>
                    <a:pt x="880845" y="245289"/>
                  </a:lnTo>
                  <a:lnTo>
                    <a:pt x="857368" y="206644"/>
                  </a:lnTo>
                  <a:lnTo>
                    <a:pt x="830387" y="170562"/>
                  </a:lnTo>
                  <a:lnTo>
                    <a:pt x="800136" y="137278"/>
                  </a:lnTo>
                  <a:lnTo>
                    <a:pt x="766852" y="107027"/>
                  </a:lnTo>
                  <a:lnTo>
                    <a:pt x="730770" y="80046"/>
                  </a:lnTo>
                  <a:lnTo>
                    <a:pt x="692125" y="56569"/>
                  </a:lnTo>
                  <a:lnTo>
                    <a:pt x="651154" y="36832"/>
                  </a:lnTo>
                  <a:lnTo>
                    <a:pt x="608091" y="21071"/>
                  </a:lnTo>
                  <a:lnTo>
                    <a:pt x="563173" y="9522"/>
                  </a:lnTo>
                  <a:lnTo>
                    <a:pt x="516635" y="2419"/>
                  </a:lnTo>
                  <a:lnTo>
                    <a:pt x="468713" y="0"/>
                  </a:lnTo>
                  <a:close/>
                </a:path>
              </a:pathLst>
            </a:custGeom>
            <a:solidFill>
              <a:srgbClr val="FF0000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805569" y="2141225"/>
              <a:ext cx="937894" cy="937894"/>
            </a:xfrm>
            <a:custGeom>
              <a:avLst/>
              <a:gdLst/>
              <a:ahLst/>
              <a:cxnLst/>
              <a:rect l="l" t="t" r="r" b="b"/>
              <a:pathLst>
                <a:path w="937894" h="937894">
                  <a:moveTo>
                    <a:pt x="937414" y="468701"/>
                  </a:moveTo>
                  <a:lnTo>
                    <a:pt x="934994" y="420779"/>
                  </a:lnTo>
                  <a:lnTo>
                    <a:pt x="927892" y="374240"/>
                  </a:lnTo>
                  <a:lnTo>
                    <a:pt x="916343" y="329322"/>
                  </a:lnTo>
                  <a:lnTo>
                    <a:pt x="900582" y="286260"/>
                  </a:lnTo>
                  <a:lnTo>
                    <a:pt x="880845" y="245289"/>
                  </a:lnTo>
                  <a:lnTo>
                    <a:pt x="857368" y="206644"/>
                  </a:lnTo>
                  <a:lnTo>
                    <a:pt x="830387" y="170562"/>
                  </a:lnTo>
                  <a:lnTo>
                    <a:pt x="800136" y="137278"/>
                  </a:lnTo>
                  <a:lnTo>
                    <a:pt x="766852" y="107027"/>
                  </a:lnTo>
                  <a:lnTo>
                    <a:pt x="730770" y="80046"/>
                  </a:lnTo>
                  <a:lnTo>
                    <a:pt x="692125" y="56569"/>
                  </a:lnTo>
                  <a:lnTo>
                    <a:pt x="651154" y="36832"/>
                  </a:lnTo>
                  <a:lnTo>
                    <a:pt x="608091" y="21071"/>
                  </a:lnTo>
                  <a:lnTo>
                    <a:pt x="563173" y="9522"/>
                  </a:lnTo>
                  <a:lnTo>
                    <a:pt x="516635" y="2419"/>
                  </a:lnTo>
                  <a:lnTo>
                    <a:pt x="468713" y="0"/>
                  </a:lnTo>
                  <a:lnTo>
                    <a:pt x="420788" y="2419"/>
                  </a:lnTo>
                  <a:lnTo>
                    <a:pt x="374248" y="9522"/>
                  </a:lnTo>
                  <a:lnTo>
                    <a:pt x="329329" y="21071"/>
                  </a:lnTo>
                  <a:lnTo>
                    <a:pt x="286265" y="36832"/>
                  </a:lnTo>
                  <a:lnTo>
                    <a:pt x="245292" y="56569"/>
                  </a:lnTo>
                  <a:lnTo>
                    <a:pt x="206647" y="80046"/>
                  </a:lnTo>
                  <a:lnTo>
                    <a:pt x="170564" y="107027"/>
                  </a:lnTo>
                  <a:lnTo>
                    <a:pt x="137279" y="137278"/>
                  </a:lnTo>
                  <a:lnTo>
                    <a:pt x="107028" y="170562"/>
                  </a:lnTo>
                  <a:lnTo>
                    <a:pt x="80046" y="206644"/>
                  </a:lnTo>
                  <a:lnTo>
                    <a:pt x="56569" y="245289"/>
                  </a:lnTo>
                  <a:lnTo>
                    <a:pt x="36832" y="286260"/>
                  </a:lnTo>
                  <a:lnTo>
                    <a:pt x="21071" y="329322"/>
                  </a:lnTo>
                  <a:lnTo>
                    <a:pt x="9522" y="374240"/>
                  </a:lnTo>
                  <a:lnTo>
                    <a:pt x="2419" y="420779"/>
                  </a:lnTo>
                  <a:lnTo>
                    <a:pt x="0" y="468701"/>
                  </a:lnTo>
                  <a:lnTo>
                    <a:pt x="2419" y="516624"/>
                  </a:lnTo>
                  <a:lnTo>
                    <a:pt x="9522" y="563162"/>
                  </a:lnTo>
                  <a:lnTo>
                    <a:pt x="21071" y="608080"/>
                  </a:lnTo>
                  <a:lnTo>
                    <a:pt x="36832" y="651142"/>
                  </a:lnTo>
                  <a:lnTo>
                    <a:pt x="56569" y="692114"/>
                  </a:lnTo>
                  <a:lnTo>
                    <a:pt x="80046" y="730758"/>
                  </a:lnTo>
                  <a:lnTo>
                    <a:pt x="107028" y="766840"/>
                  </a:lnTo>
                  <a:lnTo>
                    <a:pt x="137279" y="800125"/>
                  </a:lnTo>
                  <a:lnTo>
                    <a:pt x="170564" y="830375"/>
                  </a:lnTo>
                  <a:lnTo>
                    <a:pt x="206647" y="857357"/>
                  </a:lnTo>
                  <a:lnTo>
                    <a:pt x="245292" y="880834"/>
                  </a:lnTo>
                  <a:lnTo>
                    <a:pt x="286265" y="900570"/>
                  </a:lnTo>
                  <a:lnTo>
                    <a:pt x="329329" y="916331"/>
                  </a:lnTo>
                  <a:lnTo>
                    <a:pt x="374248" y="927881"/>
                  </a:lnTo>
                  <a:lnTo>
                    <a:pt x="420788" y="934983"/>
                  </a:lnTo>
                  <a:lnTo>
                    <a:pt x="468713" y="937403"/>
                  </a:lnTo>
                  <a:lnTo>
                    <a:pt x="516635" y="934983"/>
                  </a:lnTo>
                  <a:lnTo>
                    <a:pt x="563173" y="927881"/>
                  </a:lnTo>
                  <a:lnTo>
                    <a:pt x="608091" y="916331"/>
                  </a:lnTo>
                  <a:lnTo>
                    <a:pt x="651154" y="900570"/>
                  </a:lnTo>
                  <a:lnTo>
                    <a:pt x="692125" y="880834"/>
                  </a:lnTo>
                  <a:lnTo>
                    <a:pt x="730770" y="857357"/>
                  </a:lnTo>
                  <a:lnTo>
                    <a:pt x="766852" y="830375"/>
                  </a:lnTo>
                  <a:lnTo>
                    <a:pt x="800136" y="800125"/>
                  </a:lnTo>
                  <a:lnTo>
                    <a:pt x="830387" y="766840"/>
                  </a:lnTo>
                  <a:lnTo>
                    <a:pt x="857368" y="730758"/>
                  </a:lnTo>
                  <a:lnTo>
                    <a:pt x="880845" y="692114"/>
                  </a:lnTo>
                  <a:lnTo>
                    <a:pt x="900582" y="651142"/>
                  </a:lnTo>
                  <a:lnTo>
                    <a:pt x="916343" y="608080"/>
                  </a:lnTo>
                  <a:lnTo>
                    <a:pt x="927892" y="563162"/>
                  </a:lnTo>
                  <a:lnTo>
                    <a:pt x="934994" y="516624"/>
                  </a:lnTo>
                  <a:lnTo>
                    <a:pt x="937414" y="468701"/>
                  </a:lnTo>
                  <a:close/>
                </a:path>
              </a:pathLst>
            </a:custGeom>
            <a:ln w="45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23291" y="1958941"/>
              <a:ext cx="1302385" cy="1302385"/>
            </a:xfrm>
            <a:custGeom>
              <a:avLst/>
              <a:gdLst/>
              <a:ahLst/>
              <a:cxnLst/>
              <a:rect l="l" t="t" r="r" b="b"/>
              <a:pathLst>
                <a:path w="1302385" h="1302385">
                  <a:moveTo>
                    <a:pt x="650985" y="650985"/>
                  </a:moveTo>
                  <a:lnTo>
                    <a:pt x="1301970" y="0"/>
                  </a:lnTo>
                </a:path>
                <a:path w="1302385" h="1302385">
                  <a:moveTo>
                    <a:pt x="650985" y="650985"/>
                  </a:moveTo>
                  <a:lnTo>
                    <a:pt x="0" y="0"/>
                  </a:lnTo>
                </a:path>
                <a:path w="1302385" h="1302385">
                  <a:moveTo>
                    <a:pt x="650985" y="650985"/>
                  </a:moveTo>
                  <a:lnTo>
                    <a:pt x="650985" y="1301970"/>
                  </a:lnTo>
                </a:path>
              </a:pathLst>
            </a:custGeom>
            <a:ln w="45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664230" y="2997206"/>
            <a:ext cx="25654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300" i="1" spc="35" dirty="0">
                <a:latin typeface="Verdana"/>
                <a:cs typeface="Verdana"/>
              </a:rPr>
              <a:t>B</a:t>
            </a:r>
            <a:r>
              <a:rPr sz="1350" spc="52" baseline="-12345" dirty="0">
                <a:latin typeface="SimSun"/>
                <a:cs typeface="SimSun"/>
              </a:rPr>
              <a:t>3</a:t>
            </a:r>
            <a:endParaRPr sz="1350" baseline="-12345">
              <a:latin typeface="SimSun"/>
              <a:cs typeface="SimSu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18528" y="3350336"/>
            <a:ext cx="849630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z="600" dirty="0">
                <a:latin typeface="Calibri"/>
                <a:cs typeface="Calibri"/>
              </a:rPr>
              <a:t>January 1,</a:t>
            </a:r>
            <a:r>
              <a:rPr sz="600" spc="-5" dirty="0">
                <a:latin typeface="Calibri"/>
                <a:cs typeface="Calibri"/>
              </a:rPr>
              <a:t> </a:t>
            </a:r>
            <a:r>
              <a:rPr sz="600" dirty="0">
                <a:latin typeface="Calibri"/>
                <a:cs typeface="Calibri"/>
              </a:rPr>
              <a:t>2017     </a:t>
            </a:r>
            <a:r>
              <a:rPr sz="600" spc="130" dirty="0">
                <a:latin typeface="Calibri"/>
                <a:cs typeface="Calibri"/>
              </a:rPr>
              <a:t> </a:t>
            </a:r>
            <a:fld id="{81D60167-4931-47E6-BA6A-407CBD079E47}" type="slidenum">
              <a:rPr sz="600" dirty="0">
                <a:latin typeface="Calibri"/>
                <a:cs typeface="Calibri"/>
              </a:rPr>
              <a:t>7</a:t>
            </a:fld>
            <a:r>
              <a:rPr sz="600" spc="-30" dirty="0">
                <a:latin typeface="Calibri"/>
                <a:cs typeface="Calibri"/>
              </a:rPr>
              <a:t> </a:t>
            </a:r>
            <a:r>
              <a:rPr sz="600" dirty="0">
                <a:latin typeface="Calibri"/>
                <a:cs typeface="Calibri"/>
              </a:rPr>
              <a:t>/</a:t>
            </a:r>
            <a:r>
              <a:rPr sz="600" spc="-35" dirty="0">
                <a:latin typeface="Calibri"/>
                <a:cs typeface="Calibri"/>
              </a:rPr>
              <a:t> </a:t>
            </a:r>
            <a:r>
              <a:rPr sz="600" dirty="0">
                <a:latin typeface="Calibri"/>
                <a:cs typeface="Calibri"/>
              </a:rPr>
              <a:t>23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22670" y="2997206"/>
            <a:ext cx="25654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300" i="1" spc="35" dirty="0">
                <a:latin typeface="Verdana"/>
                <a:cs typeface="Verdana"/>
              </a:rPr>
              <a:t>B</a:t>
            </a:r>
            <a:r>
              <a:rPr sz="1350" spc="52" baseline="-12345" dirty="0">
                <a:latin typeface="SimSun"/>
                <a:cs typeface="SimSun"/>
              </a:rPr>
              <a:t>2</a:t>
            </a:r>
            <a:endParaRPr sz="1350" baseline="-12345">
              <a:latin typeface="SimSun"/>
              <a:cs typeface="SimSu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09" y="698372"/>
            <a:ext cx="4418330" cy="148082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35"/>
              </a:spcBef>
              <a:tabLst>
                <a:tab pos="2095500" algn="l"/>
              </a:tabLst>
            </a:pPr>
            <a:r>
              <a:rPr sz="1400" spc="-45" dirty="0">
                <a:latin typeface="Tahoma"/>
                <a:cs typeface="Tahoma"/>
              </a:rPr>
              <a:t>Law</a:t>
            </a:r>
            <a:r>
              <a:rPr sz="1400" spc="45" dirty="0">
                <a:latin typeface="Tahoma"/>
                <a:cs typeface="Tahoma"/>
              </a:rPr>
              <a:t> </a:t>
            </a:r>
            <a:r>
              <a:rPr sz="1400" spc="-40" dirty="0">
                <a:latin typeface="Tahoma"/>
                <a:cs typeface="Tahoma"/>
              </a:rPr>
              <a:t>of</a:t>
            </a:r>
            <a:r>
              <a:rPr sz="1400" spc="45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total</a:t>
            </a:r>
            <a:r>
              <a:rPr sz="1400" spc="45" dirty="0">
                <a:latin typeface="Tahoma"/>
                <a:cs typeface="Tahoma"/>
              </a:rPr>
              <a:t> </a:t>
            </a:r>
            <a:r>
              <a:rPr sz="1400" spc="-45" dirty="0">
                <a:latin typeface="Tahoma"/>
                <a:cs typeface="Tahoma"/>
              </a:rPr>
              <a:t>probability:	</a:t>
            </a:r>
            <a:r>
              <a:rPr sz="1400" spc="-80" dirty="0">
                <a:latin typeface="Tahoma"/>
                <a:cs typeface="Tahoma"/>
              </a:rPr>
              <a:t>If</a:t>
            </a:r>
            <a:r>
              <a:rPr sz="1400" spc="20" dirty="0">
                <a:latin typeface="Tahoma"/>
                <a:cs typeface="Tahoma"/>
              </a:rPr>
              <a:t> </a:t>
            </a:r>
            <a:r>
              <a:rPr sz="1400" i="1" spc="-15" dirty="0">
                <a:latin typeface="Arial"/>
                <a:cs typeface="Arial"/>
              </a:rPr>
              <a:t>B</a:t>
            </a:r>
            <a:r>
              <a:rPr sz="1500" spc="-22" baseline="-11111" dirty="0">
                <a:latin typeface="Tahoma"/>
                <a:cs typeface="Tahoma"/>
              </a:rPr>
              <a:t>1</a:t>
            </a:r>
            <a:r>
              <a:rPr sz="1400" spc="-15" dirty="0">
                <a:latin typeface="Tahoma"/>
                <a:cs typeface="Tahoma"/>
              </a:rPr>
              <a:t>,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i="1" spc="-15" dirty="0">
                <a:latin typeface="Arial"/>
                <a:cs typeface="Arial"/>
              </a:rPr>
              <a:t>B</a:t>
            </a:r>
            <a:r>
              <a:rPr sz="1500" spc="-22" baseline="-11111" dirty="0">
                <a:latin typeface="Tahoma"/>
                <a:cs typeface="Tahoma"/>
              </a:rPr>
              <a:t>2</a:t>
            </a:r>
            <a:r>
              <a:rPr sz="1400" spc="-15" dirty="0">
                <a:latin typeface="Tahoma"/>
                <a:cs typeface="Tahoma"/>
              </a:rPr>
              <a:t>,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i="1" spc="-30" dirty="0">
                <a:latin typeface="Arial"/>
                <a:cs typeface="Arial"/>
              </a:rPr>
              <a:t>B</a:t>
            </a:r>
            <a:r>
              <a:rPr sz="1500" spc="-44" baseline="-11111" dirty="0">
                <a:latin typeface="Tahoma"/>
                <a:cs typeface="Tahoma"/>
              </a:rPr>
              <a:t>3</a:t>
            </a:r>
            <a:r>
              <a:rPr sz="1500" spc="292" baseline="-11111" dirty="0">
                <a:latin typeface="Tahoma"/>
                <a:cs typeface="Tahoma"/>
              </a:rPr>
              <a:t> </a:t>
            </a:r>
            <a:r>
              <a:rPr sz="1400" i="1" spc="-10" dirty="0">
                <a:latin typeface="Arial"/>
                <a:cs typeface="Arial"/>
              </a:rPr>
              <a:t>partition</a:t>
            </a:r>
            <a:r>
              <a:rPr sz="1400" i="1" spc="70" dirty="0">
                <a:latin typeface="Arial"/>
                <a:cs typeface="Arial"/>
              </a:rPr>
              <a:t> </a:t>
            </a:r>
            <a:r>
              <a:rPr sz="1400" spc="30" dirty="0">
                <a:latin typeface="Tahoma"/>
                <a:cs typeface="Tahoma"/>
              </a:rPr>
              <a:t>Ω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0" dirty="0">
                <a:latin typeface="Tahoma"/>
                <a:cs typeface="Tahoma"/>
              </a:rPr>
              <a:t>then</a:t>
            </a:r>
            <a:endParaRPr sz="1400">
              <a:latin typeface="Tahoma"/>
              <a:cs typeface="Tahoma"/>
            </a:endParaRPr>
          </a:p>
          <a:p>
            <a:pPr marL="64769">
              <a:lnSpc>
                <a:spcPct val="100000"/>
              </a:lnSpc>
              <a:spcBef>
                <a:spcPts val="1165"/>
              </a:spcBef>
            </a:pP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(</a:t>
            </a:r>
            <a:r>
              <a:rPr sz="1400" i="1" spc="-10" dirty="0">
                <a:latin typeface="Arial"/>
                <a:cs typeface="Arial"/>
              </a:rPr>
              <a:t>A</a:t>
            </a:r>
            <a:r>
              <a:rPr sz="1400" spc="5" dirty="0">
                <a:latin typeface="Tahoma"/>
                <a:cs typeface="Tahoma"/>
              </a:rPr>
              <a:t>)</a:t>
            </a:r>
            <a:r>
              <a:rPr sz="1400" spc="-40" dirty="0">
                <a:latin typeface="Tahoma"/>
                <a:cs typeface="Tahoma"/>
              </a:rPr>
              <a:t> </a:t>
            </a:r>
            <a:r>
              <a:rPr sz="1400" spc="70" dirty="0">
                <a:latin typeface="Tahoma"/>
                <a:cs typeface="Tahoma"/>
              </a:rPr>
              <a:t>=</a:t>
            </a:r>
            <a:r>
              <a:rPr sz="1400" spc="-40" dirty="0">
                <a:latin typeface="Tahoma"/>
                <a:cs typeface="Tahoma"/>
              </a:rPr>
              <a:t> </a:t>
            </a: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(</a:t>
            </a:r>
            <a:r>
              <a:rPr sz="1400" i="1" spc="-10" dirty="0">
                <a:latin typeface="Arial"/>
                <a:cs typeface="Arial"/>
              </a:rPr>
              <a:t>A</a:t>
            </a:r>
            <a:r>
              <a:rPr sz="1400" i="1" spc="165" dirty="0">
                <a:latin typeface="Arial"/>
                <a:cs typeface="Arial"/>
              </a:rPr>
              <a:t> </a:t>
            </a:r>
            <a:r>
              <a:rPr sz="1400" spc="-160" dirty="0">
                <a:latin typeface="Lucida Sans Unicode"/>
                <a:cs typeface="Lucida Sans Unicode"/>
              </a:rPr>
              <a:t>∩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i="1" spc="-5" dirty="0">
                <a:latin typeface="Arial"/>
                <a:cs typeface="Arial"/>
              </a:rPr>
              <a:t>B</a:t>
            </a:r>
            <a:r>
              <a:rPr sz="1500" spc="-7" baseline="-11111" dirty="0">
                <a:latin typeface="Tahoma"/>
                <a:cs typeface="Tahoma"/>
              </a:rPr>
              <a:t>1</a:t>
            </a:r>
            <a:r>
              <a:rPr sz="1400" spc="5" dirty="0">
                <a:latin typeface="Tahoma"/>
                <a:cs typeface="Tahoma"/>
              </a:rPr>
              <a:t>)</a:t>
            </a:r>
            <a:r>
              <a:rPr sz="1400" spc="-120" dirty="0">
                <a:latin typeface="Tahoma"/>
                <a:cs typeface="Tahoma"/>
              </a:rPr>
              <a:t> </a:t>
            </a:r>
            <a:r>
              <a:rPr sz="1400" spc="70" dirty="0">
                <a:latin typeface="Tahoma"/>
                <a:cs typeface="Tahoma"/>
              </a:rPr>
              <a:t>+</a:t>
            </a:r>
            <a:r>
              <a:rPr sz="1400" spc="-120" dirty="0">
                <a:latin typeface="Tahoma"/>
                <a:cs typeface="Tahoma"/>
              </a:rPr>
              <a:t> </a:t>
            </a: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(</a:t>
            </a:r>
            <a:r>
              <a:rPr sz="1400" i="1" spc="-10" dirty="0">
                <a:latin typeface="Arial"/>
                <a:cs typeface="Arial"/>
              </a:rPr>
              <a:t>A</a:t>
            </a:r>
            <a:r>
              <a:rPr sz="1400" i="1" spc="165" dirty="0">
                <a:latin typeface="Arial"/>
                <a:cs typeface="Arial"/>
              </a:rPr>
              <a:t> </a:t>
            </a:r>
            <a:r>
              <a:rPr sz="1400" spc="-160" dirty="0">
                <a:latin typeface="Lucida Sans Unicode"/>
                <a:cs typeface="Lucida Sans Unicode"/>
              </a:rPr>
              <a:t>∩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i="1" spc="-5" dirty="0">
                <a:latin typeface="Arial"/>
                <a:cs typeface="Arial"/>
              </a:rPr>
              <a:t>B</a:t>
            </a:r>
            <a:r>
              <a:rPr sz="1500" spc="-7" baseline="-11111" dirty="0">
                <a:latin typeface="Tahoma"/>
                <a:cs typeface="Tahoma"/>
              </a:rPr>
              <a:t>2</a:t>
            </a:r>
            <a:r>
              <a:rPr sz="1400" spc="5" dirty="0">
                <a:latin typeface="Tahoma"/>
                <a:cs typeface="Tahoma"/>
              </a:rPr>
              <a:t>)</a:t>
            </a:r>
            <a:r>
              <a:rPr sz="1400" spc="-120" dirty="0">
                <a:latin typeface="Tahoma"/>
                <a:cs typeface="Tahoma"/>
              </a:rPr>
              <a:t> </a:t>
            </a:r>
            <a:r>
              <a:rPr sz="1400" spc="70" dirty="0">
                <a:latin typeface="Tahoma"/>
                <a:cs typeface="Tahoma"/>
              </a:rPr>
              <a:t>+</a:t>
            </a:r>
            <a:r>
              <a:rPr sz="1400" spc="-120" dirty="0">
                <a:latin typeface="Tahoma"/>
                <a:cs typeface="Tahoma"/>
              </a:rPr>
              <a:t> </a:t>
            </a: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(</a:t>
            </a:r>
            <a:r>
              <a:rPr sz="1400" i="1" spc="-10" dirty="0">
                <a:latin typeface="Arial"/>
                <a:cs typeface="Arial"/>
              </a:rPr>
              <a:t>A</a:t>
            </a:r>
            <a:r>
              <a:rPr sz="1400" i="1" spc="165" dirty="0">
                <a:latin typeface="Arial"/>
                <a:cs typeface="Arial"/>
              </a:rPr>
              <a:t> </a:t>
            </a:r>
            <a:r>
              <a:rPr sz="1400" spc="-160" dirty="0">
                <a:latin typeface="Lucida Sans Unicode"/>
                <a:cs typeface="Lucida Sans Unicode"/>
              </a:rPr>
              <a:t>∩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i="1" spc="-5" dirty="0">
                <a:latin typeface="Arial"/>
                <a:cs typeface="Arial"/>
              </a:rPr>
              <a:t>B</a:t>
            </a:r>
            <a:r>
              <a:rPr sz="1500" spc="-7" baseline="-11111" dirty="0">
                <a:latin typeface="Tahoma"/>
                <a:cs typeface="Tahoma"/>
              </a:rPr>
              <a:t>3</a:t>
            </a:r>
            <a:r>
              <a:rPr sz="1400" spc="5" dirty="0">
                <a:latin typeface="Tahoma"/>
                <a:cs typeface="Tahoma"/>
              </a:rPr>
              <a:t>)</a:t>
            </a:r>
            <a:endParaRPr sz="1400">
              <a:latin typeface="Tahoma"/>
              <a:cs typeface="Tahoma"/>
            </a:endParaRPr>
          </a:p>
          <a:p>
            <a:pPr marL="500380">
              <a:lnSpc>
                <a:spcPct val="100000"/>
              </a:lnSpc>
              <a:spcBef>
                <a:spcPts val="409"/>
              </a:spcBef>
            </a:pPr>
            <a:r>
              <a:rPr sz="1400" spc="70" dirty="0">
                <a:latin typeface="Tahoma"/>
                <a:cs typeface="Tahoma"/>
              </a:rPr>
              <a:t>=</a:t>
            </a:r>
            <a:r>
              <a:rPr sz="1400" spc="-40" dirty="0">
                <a:latin typeface="Tahoma"/>
                <a:cs typeface="Tahoma"/>
              </a:rPr>
              <a:t> </a:t>
            </a: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-25" dirty="0">
                <a:latin typeface="Tahoma"/>
                <a:cs typeface="Tahoma"/>
              </a:rPr>
              <a:t>(</a:t>
            </a:r>
            <a:r>
              <a:rPr sz="1400" i="1" spc="-25" dirty="0">
                <a:latin typeface="Arial"/>
                <a:cs typeface="Arial"/>
              </a:rPr>
              <a:t>A</a:t>
            </a:r>
            <a:r>
              <a:rPr sz="1400" spc="-25" dirty="0">
                <a:latin typeface="Lucida Sans Unicode"/>
                <a:cs typeface="Lucida Sans Unicode"/>
              </a:rPr>
              <a:t>|</a:t>
            </a:r>
            <a:r>
              <a:rPr sz="1400" i="1" spc="-25" dirty="0">
                <a:latin typeface="Arial"/>
                <a:cs typeface="Arial"/>
              </a:rPr>
              <a:t>B</a:t>
            </a:r>
            <a:r>
              <a:rPr sz="1500" spc="-37" baseline="-11111" dirty="0">
                <a:latin typeface="Tahoma"/>
                <a:cs typeface="Tahoma"/>
              </a:rPr>
              <a:t>1</a:t>
            </a:r>
            <a:r>
              <a:rPr sz="1400" spc="-25" dirty="0">
                <a:latin typeface="Tahoma"/>
                <a:cs typeface="Tahoma"/>
              </a:rPr>
              <a:t>)</a:t>
            </a:r>
            <a:r>
              <a:rPr sz="1400" i="1" spc="-2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dirty="0">
                <a:latin typeface="Tahoma"/>
                <a:cs typeface="Tahoma"/>
              </a:rPr>
              <a:t>(</a:t>
            </a:r>
            <a:r>
              <a:rPr sz="1400" i="1" dirty="0">
                <a:latin typeface="Arial"/>
                <a:cs typeface="Arial"/>
              </a:rPr>
              <a:t>B</a:t>
            </a:r>
            <a:r>
              <a:rPr sz="1500" baseline="-11111" dirty="0">
                <a:latin typeface="Tahoma"/>
                <a:cs typeface="Tahoma"/>
              </a:rPr>
              <a:t>1</a:t>
            </a:r>
            <a:r>
              <a:rPr sz="1400" dirty="0">
                <a:latin typeface="Tahoma"/>
                <a:cs typeface="Tahoma"/>
              </a:rPr>
              <a:t>)</a:t>
            </a:r>
            <a:r>
              <a:rPr sz="1400" spc="-120" dirty="0">
                <a:latin typeface="Tahoma"/>
                <a:cs typeface="Tahoma"/>
              </a:rPr>
              <a:t> </a:t>
            </a:r>
            <a:r>
              <a:rPr sz="1400" spc="70" dirty="0">
                <a:latin typeface="Tahoma"/>
                <a:cs typeface="Tahoma"/>
              </a:rPr>
              <a:t>+</a:t>
            </a:r>
            <a:r>
              <a:rPr sz="1400" spc="-120" dirty="0">
                <a:latin typeface="Tahoma"/>
                <a:cs typeface="Tahoma"/>
              </a:rPr>
              <a:t> </a:t>
            </a: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-25" dirty="0">
                <a:latin typeface="Tahoma"/>
                <a:cs typeface="Tahoma"/>
              </a:rPr>
              <a:t>(</a:t>
            </a:r>
            <a:r>
              <a:rPr sz="1400" i="1" spc="-25" dirty="0">
                <a:latin typeface="Arial"/>
                <a:cs typeface="Arial"/>
              </a:rPr>
              <a:t>A</a:t>
            </a:r>
            <a:r>
              <a:rPr sz="1400" spc="-25" dirty="0">
                <a:latin typeface="Lucida Sans Unicode"/>
                <a:cs typeface="Lucida Sans Unicode"/>
              </a:rPr>
              <a:t>|</a:t>
            </a:r>
            <a:r>
              <a:rPr sz="1400" i="1" spc="-25" dirty="0">
                <a:latin typeface="Arial"/>
                <a:cs typeface="Arial"/>
              </a:rPr>
              <a:t>B</a:t>
            </a:r>
            <a:r>
              <a:rPr sz="1500" spc="-37" baseline="-11111" dirty="0">
                <a:latin typeface="Tahoma"/>
                <a:cs typeface="Tahoma"/>
              </a:rPr>
              <a:t>2</a:t>
            </a:r>
            <a:r>
              <a:rPr sz="1400" spc="-25" dirty="0">
                <a:latin typeface="Tahoma"/>
                <a:cs typeface="Tahoma"/>
              </a:rPr>
              <a:t>)</a:t>
            </a:r>
            <a:r>
              <a:rPr sz="1400" i="1" spc="-2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dirty="0">
                <a:latin typeface="Tahoma"/>
                <a:cs typeface="Tahoma"/>
              </a:rPr>
              <a:t>(</a:t>
            </a:r>
            <a:r>
              <a:rPr sz="1400" i="1" dirty="0">
                <a:latin typeface="Arial"/>
                <a:cs typeface="Arial"/>
              </a:rPr>
              <a:t>B</a:t>
            </a:r>
            <a:r>
              <a:rPr sz="1500" baseline="-11111" dirty="0">
                <a:latin typeface="Tahoma"/>
                <a:cs typeface="Tahoma"/>
              </a:rPr>
              <a:t>2</a:t>
            </a:r>
            <a:r>
              <a:rPr sz="1400" dirty="0">
                <a:latin typeface="Tahoma"/>
                <a:cs typeface="Tahoma"/>
              </a:rPr>
              <a:t>)</a:t>
            </a:r>
            <a:r>
              <a:rPr sz="1400" spc="-120" dirty="0">
                <a:latin typeface="Tahoma"/>
                <a:cs typeface="Tahoma"/>
              </a:rPr>
              <a:t> </a:t>
            </a:r>
            <a:r>
              <a:rPr sz="1400" spc="70" dirty="0">
                <a:latin typeface="Tahoma"/>
                <a:cs typeface="Tahoma"/>
              </a:rPr>
              <a:t>+</a:t>
            </a:r>
            <a:r>
              <a:rPr sz="1400" spc="-120" dirty="0">
                <a:latin typeface="Tahoma"/>
                <a:cs typeface="Tahoma"/>
              </a:rPr>
              <a:t> </a:t>
            </a: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-25" dirty="0">
                <a:latin typeface="Tahoma"/>
                <a:cs typeface="Tahoma"/>
              </a:rPr>
              <a:t>(</a:t>
            </a:r>
            <a:r>
              <a:rPr sz="1400" i="1" spc="-25" dirty="0">
                <a:latin typeface="Arial"/>
                <a:cs typeface="Arial"/>
              </a:rPr>
              <a:t>A</a:t>
            </a:r>
            <a:r>
              <a:rPr sz="1400" spc="-25" dirty="0">
                <a:latin typeface="Lucida Sans Unicode"/>
                <a:cs typeface="Lucida Sans Unicode"/>
              </a:rPr>
              <a:t>|</a:t>
            </a:r>
            <a:r>
              <a:rPr sz="1400" i="1" spc="-25" dirty="0">
                <a:latin typeface="Arial"/>
                <a:cs typeface="Arial"/>
              </a:rPr>
              <a:t>B</a:t>
            </a:r>
            <a:r>
              <a:rPr sz="1500" spc="-37" baseline="-11111" dirty="0">
                <a:latin typeface="Tahoma"/>
                <a:cs typeface="Tahoma"/>
              </a:rPr>
              <a:t>3</a:t>
            </a:r>
            <a:r>
              <a:rPr sz="1400" spc="-25" dirty="0">
                <a:latin typeface="Tahoma"/>
                <a:cs typeface="Tahoma"/>
              </a:rPr>
              <a:t>)</a:t>
            </a:r>
            <a:r>
              <a:rPr sz="1400" i="1" spc="-2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dirty="0">
                <a:latin typeface="Tahoma"/>
                <a:cs typeface="Tahoma"/>
              </a:rPr>
              <a:t>(</a:t>
            </a:r>
            <a:r>
              <a:rPr sz="1400" i="1" dirty="0">
                <a:latin typeface="Arial"/>
                <a:cs typeface="Arial"/>
              </a:rPr>
              <a:t>B</a:t>
            </a:r>
            <a:r>
              <a:rPr sz="1500" baseline="-11111" dirty="0">
                <a:latin typeface="Tahoma"/>
                <a:cs typeface="Tahoma"/>
              </a:rPr>
              <a:t>3</a:t>
            </a:r>
            <a:r>
              <a:rPr sz="1400" dirty="0">
                <a:latin typeface="Tahoma"/>
                <a:cs typeface="Tahoma"/>
              </a:rPr>
              <a:t>)</a:t>
            </a:r>
            <a:endParaRPr sz="1400">
              <a:latin typeface="Tahoma"/>
              <a:cs typeface="Tahoma"/>
            </a:endParaRPr>
          </a:p>
          <a:p>
            <a:pPr marR="1141730" algn="ctr">
              <a:lnSpc>
                <a:spcPct val="100000"/>
              </a:lnSpc>
              <a:spcBef>
                <a:spcPts val="1555"/>
              </a:spcBef>
            </a:pPr>
            <a:r>
              <a:rPr sz="1300" spc="45" dirty="0">
                <a:latin typeface="Trebuchet MS"/>
                <a:cs typeface="Trebuchet MS"/>
              </a:rPr>
              <a:t>Ω</a:t>
            </a:r>
            <a:endParaRPr sz="1300">
              <a:latin typeface="Trebuchet MS"/>
              <a:cs typeface="Trebuchet MS"/>
            </a:endParaRPr>
          </a:p>
          <a:p>
            <a:pPr marL="599440" algn="ctr">
              <a:lnSpc>
                <a:spcPct val="100000"/>
              </a:lnSpc>
              <a:spcBef>
                <a:spcPts val="130"/>
              </a:spcBef>
            </a:pPr>
            <a:r>
              <a:rPr sz="1300" i="1" spc="35" dirty="0">
                <a:latin typeface="Verdana"/>
                <a:cs typeface="Verdana"/>
              </a:rPr>
              <a:t>B</a:t>
            </a:r>
            <a:r>
              <a:rPr sz="1350" spc="52" baseline="-12345" dirty="0">
                <a:latin typeface="SimSun"/>
                <a:cs typeface="SimSun"/>
              </a:rPr>
              <a:t>1</a:t>
            </a:r>
            <a:endParaRPr sz="1350" baseline="-12345">
              <a:latin typeface="SimSun"/>
              <a:cs typeface="SimSu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70885" y="2253110"/>
            <a:ext cx="998219" cy="520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00"/>
              </a:spcBef>
            </a:pPr>
            <a:r>
              <a:rPr sz="900" b="1" spc="80" dirty="0">
                <a:latin typeface="Verdana"/>
                <a:cs typeface="Verdana"/>
              </a:rPr>
              <a:t>A</a:t>
            </a:r>
            <a:r>
              <a:rPr sz="900" b="1" spc="40" dirty="0">
                <a:latin typeface="Verdana"/>
                <a:cs typeface="Verdana"/>
              </a:rPr>
              <a:t> </a:t>
            </a:r>
            <a:r>
              <a:rPr sz="900" spc="-305" dirty="0">
                <a:latin typeface="MingLiU_HKSCS-ExtB"/>
                <a:cs typeface="MingLiU_HKSCS-ExtB"/>
              </a:rPr>
              <a:t>∩</a:t>
            </a:r>
            <a:r>
              <a:rPr sz="900" spc="-100" dirty="0">
                <a:latin typeface="MingLiU_HKSCS-ExtB"/>
                <a:cs typeface="MingLiU_HKSCS-ExtB"/>
              </a:rPr>
              <a:t> </a:t>
            </a:r>
            <a:r>
              <a:rPr sz="900" b="1" spc="50" dirty="0">
                <a:latin typeface="Verdana"/>
                <a:cs typeface="Verdana"/>
              </a:rPr>
              <a:t>B</a:t>
            </a:r>
            <a:r>
              <a:rPr sz="900" b="1" spc="150" baseline="-13888" dirty="0">
                <a:latin typeface="Calibri"/>
                <a:cs typeface="Calibri"/>
              </a:rPr>
              <a:t>1</a:t>
            </a:r>
            <a:endParaRPr sz="900" baseline="-13888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350" b="1" spc="120" baseline="3086" dirty="0">
                <a:latin typeface="Verdana"/>
                <a:cs typeface="Verdana"/>
              </a:rPr>
              <a:t>A</a:t>
            </a:r>
            <a:r>
              <a:rPr sz="1350" b="1" spc="60" baseline="3086" dirty="0">
                <a:latin typeface="Verdana"/>
                <a:cs typeface="Verdana"/>
              </a:rPr>
              <a:t> </a:t>
            </a:r>
            <a:r>
              <a:rPr sz="1350" spc="-457" baseline="3086" dirty="0">
                <a:latin typeface="MingLiU_HKSCS-ExtB"/>
                <a:cs typeface="MingLiU_HKSCS-ExtB"/>
              </a:rPr>
              <a:t>∩</a:t>
            </a:r>
            <a:r>
              <a:rPr sz="1350" spc="-150" baseline="3086" dirty="0">
                <a:latin typeface="MingLiU_HKSCS-ExtB"/>
                <a:cs typeface="MingLiU_HKSCS-ExtB"/>
              </a:rPr>
              <a:t> </a:t>
            </a:r>
            <a:r>
              <a:rPr sz="1350" b="1" spc="75" baseline="3086" dirty="0">
                <a:latin typeface="Verdana"/>
                <a:cs typeface="Verdana"/>
              </a:rPr>
              <a:t>B</a:t>
            </a:r>
            <a:r>
              <a:rPr sz="900" b="1" spc="150" baseline="-4629" dirty="0">
                <a:latin typeface="Calibri"/>
                <a:cs typeface="Calibri"/>
              </a:rPr>
              <a:t>2</a:t>
            </a:r>
            <a:r>
              <a:rPr sz="900" b="1" baseline="-4629" dirty="0">
                <a:latin typeface="Calibri"/>
                <a:cs typeface="Calibri"/>
              </a:rPr>
              <a:t>   </a:t>
            </a:r>
            <a:r>
              <a:rPr sz="900" b="1" spc="82" baseline="-4629" dirty="0">
                <a:latin typeface="Calibri"/>
                <a:cs typeface="Calibri"/>
              </a:rPr>
              <a:t> </a:t>
            </a:r>
            <a:r>
              <a:rPr sz="900" b="1" spc="80" dirty="0">
                <a:latin typeface="Verdana"/>
                <a:cs typeface="Verdana"/>
              </a:rPr>
              <a:t>A</a:t>
            </a:r>
            <a:r>
              <a:rPr sz="900" b="1" spc="40" dirty="0">
                <a:latin typeface="Verdana"/>
                <a:cs typeface="Verdana"/>
              </a:rPr>
              <a:t> </a:t>
            </a:r>
            <a:r>
              <a:rPr sz="900" spc="-305" dirty="0">
                <a:latin typeface="MingLiU_HKSCS-ExtB"/>
                <a:cs typeface="MingLiU_HKSCS-ExtB"/>
              </a:rPr>
              <a:t>∩</a:t>
            </a:r>
            <a:r>
              <a:rPr sz="900" spc="-100" dirty="0">
                <a:latin typeface="MingLiU_HKSCS-ExtB"/>
                <a:cs typeface="MingLiU_HKSCS-ExtB"/>
              </a:rPr>
              <a:t> </a:t>
            </a:r>
            <a:r>
              <a:rPr sz="900" b="1" spc="45" dirty="0">
                <a:latin typeface="Verdana"/>
                <a:cs typeface="Verdana"/>
              </a:rPr>
              <a:t>B</a:t>
            </a:r>
            <a:r>
              <a:rPr sz="900" b="1" spc="150" baseline="-13888" dirty="0">
                <a:latin typeface="Calibri"/>
                <a:cs typeface="Calibri"/>
              </a:rPr>
              <a:t>3</a:t>
            </a:r>
            <a:endParaRPr sz="900" baseline="-13888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4203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15" dirty="0"/>
              <a:t>T</a:t>
            </a:r>
            <a:r>
              <a:rPr spc="-90" dirty="0"/>
              <a:t>rees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089" y="451053"/>
            <a:ext cx="65265" cy="6526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1089" y="645909"/>
            <a:ext cx="65265" cy="6526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1089" y="840778"/>
            <a:ext cx="65265" cy="65265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1270242" y="2228392"/>
            <a:ext cx="2354580" cy="969010"/>
            <a:chOff x="1270242" y="2228392"/>
            <a:chExt cx="2354580" cy="969010"/>
          </a:xfrm>
        </p:grpSpPr>
        <p:sp>
          <p:nvSpPr>
            <p:cNvPr id="7" name="object 7"/>
            <p:cNvSpPr/>
            <p:nvPr/>
          </p:nvSpPr>
          <p:spPr>
            <a:xfrm>
              <a:off x="2504229" y="2230932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986" y="0"/>
                  </a:moveTo>
                  <a:lnTo>
                    <a:pt x="11594" y="1491"/>
                  </a:lnTo>
                  <a:lnTo>
                    <a:pt x="5559" y="5557"/>
                  </a:lnTo>
                  <a:lnTo>
                    <a:pt x="1491" y="11588"/>
                  </a:lnTo>
                  <a:lnTo>
                    <a:pt x="0" y="18973"/>
                  </a:lnTo>
                  <a:lnTo>
                    <a:pt x="1491" y="26358"/>
                  </a:lnTo>
                  <a:lnTo>
                    <a:pt x="5559" y="32389"/>
                  </a:lnTo>
                  <a:lnTo>
                    <a:pt x="11594" y="36456"/>
                  </a:lnTo>
                  <a:lnTo>
                    <a:pt x="18986" y="37947"/>
                  </a:lnTo>
                  <a:lnTo>
                    <a:pt x="26371" y="36456"/>
                  </a:lnTo>
                  <a:lnTo>
                    <a:pt x="32402" y="32389"/>
                  </a:lnTo>
                  <a:lnTo>
                    <a:pt x="36469" y="26358"/>
                  </a:lnTo>
                  <a:lnTo>
                    <a:pt x="37960" y="18973"/>
                  </a:lnTo>
                  <a:lnTo>
                    <a:pt x="36469" y="11588"/>
                  </a:lnTo>
                  <a:lnTo>
                    <a:pt x="32402" y="5557"/>
                  </a:lnTo>
                  <a:lnTo>
                    <a:pt x="26371" y="1491"/>
                  </a:lnTo>
                  <a:lnTo>
                    <a:pt x="1898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504229" y="2230932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37960" y="18973"/>
                  </a:moveTo>
                  <a:lnTo>
                    <a:pt x="36469" y="11588"/>
                  </a:lnTo>
                  <a:lnTo>
                    <a:pt x="32402" y="5557"/>
                  </a:lnTo>
                  <a:lnTo>
                    <a:pt x="26371" y="1491"/>
                  </a:lnTo>
                  <a:lnTo>
                    <a:pt x="18986" y="0"/>
                  </a:lnTo>
                  <a:lnTo>
                    <a:pt x="11594" y="1491"/>
                  </a:lnTo>
                  <a:lnTo>
                    <a:pt x="5559" y="5557"/>
                  </a:lnTo>
                  <a:lnTo>
                    <a:pt x="1491" y="11588"/>
                  </a:lnTo>
                  <a:lnTo>
                    <a:pt x="0" y="18973"/>
                  </a:lnTo>
                  <a:lnTo>
                    <a:pt x="1491" y="26358"/>
                  </a:lnTo>
                  <a:lnTo>
                    <a:pt x="5559" y="32389"/>
                  </a:lnTo>
                  <a:lnTo>
                    <a:pt x="11594" y="36456"/>
                  </a:lnTo>
                  <a:lnTo>
                    <a:pt x="18986" y="37947"/>
                  </a:lnTo>
                  <a:lnTo>
                    <a:pt x="26371" y="36456"/>
                  </a:lnTo>
                  <a:lnTo>
                    <a:pt x="32402" y="32389"/>
                  </a:lnTo>
                  <a:lnTo>
                    <a:pt x="36469" y="26358"/>
                  </a:lnTo>
                  <a:lnTo>
                    <a:pt x="37960" y="18973"/>
                  </a:lnTo>
                  <a:close/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84220" y="2590937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986" y="0"/>
                  </a:moveTo>
                  <a:lnTo>
                    <a:pt x="11594" y="1491"/>
                  </a:lnTo>
                  <a:lnTo>
                    <a:pt x="5559" y="5557"/>
                  </a:lnTo>
                  <a:lnTo>
                    <a:pt x="1491" y="11588"/>
                  </a:lnTo>
                  <a:lnTo>
                    <a:pt x="0" y="18973"/>
                  </a:lnTo>
                  <a:lnTo>
                    <a:pt x="1491" y="26358"/>
                  </a:lnTo>
                  <a:lnTo>
                    <a:pt x="5559" y="32389"/>
                  </a:lnTo>
                  <a:lnTo>
                    <a:pt x="11594" y="36456"/>
                  </a:lnTo>
                  <a:lnTo>
                    <a:pt x="18986" y="37947"/>
                  </a:lnTo>
                  <a:lnTo>
                    <a:pt x="26371" y="36456"/>
                  </a:lnTo>
                  <a:lnTo>
                    <a:pt x="32402" y="32389"/>
                  </a:lnTo>
                  <a:lnTo>
                    <a:pt x="36469" y="26358"/>
                  </a:lnTo>
                  <a:lnTo>
                    <a:pt x="37960" y="18973"/>
                  </a:lnTo>
                  <a:lnTo>
                    <a:pt x="36469" y="11588"/>
                  </a:lnTo>
                  <a:lnTo>
                    <a:pt x="32402" y="5557"/>
                  </a:lnTo>
                  <a:lnTo>
                    <a:pt x="26371" y="1491"/>
                  </a:lnTo>
                  <a:lnTo>
                    <a:pt x="1898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84220" y="2590937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37960" y="18973"/>
                  </a:moveTo>
                  <a:lnTo>
                    <a:pt x="36469" y="11588"/>
                  </a:lnTo>
                  <a:lnTo>
                    <a:pt x="32402" y="5557"/>
                  </a:lnTo>
                  <a:lnTo>
                    <a:pt x="26371" y="1491"/>
                  </a:lnTo>
                  <a:lnTo>
                    <a:pt x="18986" y="0"/>
                  </a:lnTo>
                  <a:lnTo>
                    <a:pt x="11594" y="1491"/>
                  </a:lnTo>
                  <a:lnTo>
                    <a:pt x="5559" y="5557"/>
                  </a:lnTo>
                  <a:lnTo>
                    <a:pt x="1491" y="11588"/>
                  </a:lnTo>
                  <a:lnTo>
                    <a:pt x="0" y="18973"/>
                  </a:lnTo>
                  <a:lnTo>
                    <a:pt x="1491" y="26358"/>
                  </a:lnTo>
                  <a:lnTo>
                    <a:pt x="5559" y="32389"/>
                  </a:lnTo>
                  <a:lnTo>
                    <a:pt x="11594" y="36456"/>
                  </a:lnTo>
                  <a:lnTo>
                    <a:pt x="18986" y="37947"/>
                  </a:lnTo>
                  <a:lnTo>
                    <a:pt x="26371" y="36456"/>
                  </a:lnTo>
                  <a:lnTo>
                    <a:pt x="32402" y="32389"/>
                  </a:lnTo>
                  <a:lnTo>
                    <a:pt x="36469" y="26358"/>
                  </a:lnTo>
                  <a:lnTo>
                    <a:pt x="37960" y="18973"/>
                  </a:lnTo>
                  <a:close/>
                </a:path>
              </a:pathLst>
            </a:custGeom>
            <a:ln w="505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803196" y="2249906"/>
              <a:ext cx="720090" cy="360045"/>
            </a:xfrm>
            <a:custGeom>
              <a:avLst/>
              <a:gdLst/>
              <a:ahLst/>
              <a:cxnLst/>
              <a:rect l="l" t="t" r="r" b="b"/>
              <a:pathLst>
                <a:path w="720089" h="360044">
                  <a:moveTo>
                    <a:pt x="720013" y="0"/>
                  </a:moveTo>
                  <a:lnTo>
                    <a:pt x="0" y="360006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224237" y="2590937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986" y="0"/>
                  </a:moveTo>
                  <a:lnTo>
                    <a:pt x="11594" y="1491"/>
                  </a:lnTo>
                  <a:lnTo>
                    <a:pt x="5559" y="5557"/>
                  </a:lnTo>
                  <a:lnTo>
                    <a:pt x="1491" y="11588"/>
                  </a:lnTo>
                  <a:lnTo>
                    <a:pt x="0" y="18973"/>
                  </a:lnTo>
                  <a:lnTo>
                    <a:pt x="1491" y="26358"/>
                  </a:lnTo>
                  <a:lnTo>
                    <a:pt x="5559" y="32389"/>
                  </a:lnTo>
                  <a:lnTo>
                    <a:pt x="11594" y="36456"/>
                  </a:lnTo>
                  <a:lnTo>
                    <a:pt x="18986" y="37947"/>
                  </a:lnTo>
                  <a:lnTo>
                    <a:pt x="26371" y="36456"/>
                  </a:lnTo>
                  <a:lnTo>
                    <a:pt x="32402" y="32389"/>
                  </a:lnTo>
                  <a:lnTo>
                    <a:pt x="36469" y="26358"/>
                  </a:lnTo>
                  <a:lnTo>
                    <a:pt x="37960" y="18973"/>
                  </a:lnTo>
                  <a:lnTo>
                    <a:pt x="36469" y="11588"/>
                  </a:lnTo>
                  <a:lnTo>
                    <a:pt x="32402" y="5557"/>
                  </a:lnTo>
                  <a:lnTo>
                    <a:pt x="26371" y="1491"/>
                  </a:lnTo>
                  <a:lnTo>
                    <a:pt x="18986" y="0"/>
                  </a:lnTo>
                  <a:close/>
                </a:path>
              </a:pathLst>
            </a:custGeom>
            <a:solidFill>
              <a:srgbClr val="00B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224237" y="2590937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37960" y="18973"/>
                  </a:moveTo>
                  <a:lnTo>
                    <a:pt x="36469" y="11588"/>
                  </a:lnTo>
                  <a:lnTo>
                    <a:pt x="32402" y="5557"/>
                  </a:lnTo>
                  <a:lnTo>
                    <a:pt x="26371" y="1491"/>
                  </a:lnTo>
                  <a:lnTo>
                    <a:pt x="18986" y="0"/>
                  </a:lnTo>
                  <a:lnTo>
                    <a:pt x="11594" y="1491"/>
                  </a:lnTo>
                  <a:lnTo>
                    <a:pt x="5559" y="5557"/>
                  </a:lnTo>
                  <a:lnTo>
                    <a:pt x="1491" y="11588"/>
                  </a:lnTo>
                  <a:lnTo>
                    <a:pt x="0" y="18973"/>
                  </a:lnTo>
                  <a:lnTo>
                    <a:pt x="1491" y="26358"/>
                  </a:lnTo>
                  <a:lnTo>
                    <a:pt x="5559" y="32389"/>
                  </a:lnTo>
                  <a:lnTo>
                    <a:pt x="11594" y="36456"/>
                  </a:lnTo>
                  <a:lnTo>
                    <a:pt x="18986" y="37947"/>
                  </a:lnTo>
                  <a:lnTo>
                    <a:pt x="26371" y="36456"/>
                  </a:lnTo>
                  <a:lnTo>
                    <a:pt x="32402" y="32389"/>
                  </a:lnTo>
                  <a:lnTo>
                    <a:pt x="36469" y="26358"/>
                  </a:lnTo>
                  <a:lnTo>
                    <a:pt x="37960" y="18973"/>
                  </a:lnTo>
                  <a:close/>
                </a:path>
              </a:pathLst>
            </a:custGeom>
            <a:ln w="5054">
              <a:solidFill>
                <a:srgbClr val="00B2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523210" y="2249906"/>
              <a:ext cx="720090" cy="360045"/>
            </a:xfrm>
            <a:custGeom>
              <a:avLst/>
              <a:gdLst/>
              <a:ahLst/>
              <a:cxnLst/>
              <a:rect l="l" t="t" r="r" b="b"/>
              <a:pathLst>
                <a:path w="720089" h="360044">
                  <a:moveTo>
                    <a:pt x="0" y="0"/>
                  </a:moveTo>
                  <a:lnTo>
                    <a:pt x="720013" y="360006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424216" y="295094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986" y="0"/>
                  </a:moveTo>
                  <a:lnTo>
                    <a:pt x="11594" y="1491"/>
                  </a:lnTo>
                  <a:lnTo>
                    <a:pt x="5559" y="5557"/>
                  </a:lnTo>
                  <a:lnTo>
                    <a:pt x="1491" y="11588"/>
                  </a:lnTo>
                  <a:lnTo>
                    <a:pt x="0" y="18973"/>
                  </a:lnTo>
                  <a:lnTo>
                    <a:pt x="1491" y="26358"/>
                  </a:lnTo>
                  <a:lnTo>
                    <a:pt x="5559" y="32389"/>
                  </a:lnTo>
                  <a:lnTo>
                    <a:pt x="11594" y="36456"/>
                  </a:lnTo>
                  <a:lnTo>
                    <a:pt x="18986" y="37947"/>
                  </a:lnTo>
                  <a:lnTo>
                    <a:pt x="26371" y="36456"/>
                  </a:lnTo>
                  <a:lnTo>
                    <a:pt x="32402" y="32389"/>
                  </a:lnTo>
                  <a:lnTo>
                    <a:pt x="36469" y="26358"/>
                  </a:lnTo>
                  <a:lnTo>
                    <a:pt x="37960" y="18973"/>
                  </a:lnTo>
                  <a:lnTo>
                    <a:pt x="36469" y="11588"/>
                  </a:lnTo>
                  <a:lnTo>
                    <a:pt x="32402" y="5557"/>
                  </a:lnTo>
                  <a:lnTo>
                    <a:pt x="26371" y="1491"/>
                  </a:lnTo>
                  <a:lnTo>
                    <a:pt x="1898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424216" y="295094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37960" y="18973"/>
                  </a:moveTo>
                  <a:lnTo>
                    <a:pt x="36469" y="11588"/>
                  </a:lnTo>
                  <a:lnTo>
                    <a:pt x="32402" y="5557"/>
                  </a:lnTo>
                  <a:lnTo>
                    <a:pt x="26371" y="1491"/>
                  </a:lnTo>
                  <a:lnTo>
                    <a:pt x="18986" y="0"/>
                  </a:lnTo>
                  <a:lnTo>
                    <a:pt x="11594" y="1491"/>
                  </a:lnTo>
                  <a:lnTo>
                    <a:pt x="5559" y="5557"/>
                  </a:lnTo>
                  <a:lnTo>
                    <a:pt x="1491" y="11588"/>
                  </a:lnTo>
                  <a:lnTo>
                    <a:pt x="0" y="18973"/>
                  </a:lnTo>
                  <a:lnTo>
                    <a:pt x="1491" y="26358"/>
                  </a:lnTo>
                  <a:lnTo>
                    <a:pt x="5559" y="32389"/>
                  </a:lnTo>
                  <a:lnTo>
                    <a:pt x="11594" y="36456"/>
                  </a:lnTo>
                  <a:lnTo>
                    <a:pt x="18986" y="37947"/>
                  </a:lnTo>
                  <a:lnTo>
                    <a:pt x="26371" y="36456"/>
                  </a:lnTo>
                  <a:lnTo>
                    <a:pt x="32402" y="32389"/>
                  </a:lnTo>
                  <a:lnTo>
                    <a:pt x="36469" y="26358"/>
                  </a:lnTo>
                  <a:lnTo>
                    <a:pt x="37960" y="18973"/>
                  </a:lnTo>
                  <a:close/>
                </a:path>
              </a:pathLst>
            </a:custGeom>
            <a:ln w="505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79767" y="2860955"/>
              <a:ext cx="327025" cy="327025"/>
            </a:xfrm>
            <a:custGeom>
              <a:avLst/>
              <a:gdLst/>
              <a:ahLst/>
              <a:cxnLst/>
              <a:rect l="l" t="t" r="r" b="b"/>
              <a:pathLst>
                <a:path w="327025" h="327025">
                  <a:moveTo>
                    <a:pt x="326859" y="163436"/>
                  </a:moveTo>
                  <a:lnTo>
                    <a:pt x="321022" y="119990"/>
                  </a:lnTo>
                  <a:lnTo>
                    <a:pt x="304547" y="80948"/>
                  </a:lnTo>
                  <a:lnTo>
                    <a:pt x="278993" y="47871"/>
                  </a:lnTo>
                  <a:lnTo>
                    <a:pt x="245916" y="22314"/>
                  </a:lnTo>
                  <a:lnTo>
                    <a:pt x="206874" y="5838"/>
                  </a:lnTo>
                  <a:lnTo>
                    <a:pt x="163423" y="0"/>
                  </a:lnTo>
                  <a:lnTo>
                    <a:pt x="119978" y="5838"/>
                  </a:lnTo>
                  <a:lnTo>
                    <a:pt x="80939" y="22314"/>
                  </a:lnTo>
                  <a:lnTo>
                    <a:pt x="47864" y="47871"/>
                  </a:lnTo>
                  <a:lnTo>
                    <a:pt x="22311" y="80948"/>
                  </a:lnTo>
                  <a:lnTo>
                    <a:pt x="5837" y="119990"/>
                  </a:lnTo>
                  <a:lnTo>
                    <a:pt x="0" y="163436"/>
                  </a:lnTo>
                  <a:lnTo>
                    <a:pt x="5837" y="206882"/>
                  </a:lnTo>
                  <a:lnTo>
                    <a:pt x="22311" y="245923"/>
                  </a:lnTo>
                  <a:lnTo>
                    <a:pt x="47864" y="279001"/>
                  </a:lnTo>
                  <a:lnTo>
                    <a:pt x="80939" y="304557"/>
                  </a:lnTo>
                  <a:lnTo>
                    <a:pt x="119978" y="321034"/>
                  </a:lnTo>
                  <a:lnTo>
                    <a:pt x="163423" y="326872"/>
                  </a:lnTo>
                  <a:lnTo>
                    <a:pt x="206874" y="321034"/>
                  </a:lnTo>
                  <a:lnTo>
                    <a:pt x="245916" y="304557"/>
                  </a:lnTo>
                  <a:lnTo>
                    <a:pt x="278993" y="279001"/>
                  </a:lnTo>
                  <a:lnTo>
                    <a:pt x="304547" y="245923"/>
                  </a:lnTo>
                  <a:lnTo>
                    <a:pt x="321022" y="206882"/>
                  </a:lnTo>
                  <a:lnTo>
                    <a:pt x="326859" y="163436"/>
                  </a:lnTo>
                  <a:close/>
                </a:path>
              </a:pathLst>
            </a:custGeom>
            <a:ln w="1897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144224" y="295094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986" y="0"/>
                  </a:moveTo>
                  <a:lnTo>
                    <a:pt x="11594" y="1491"/>
                  </a:lnTo>
                  <a:lnTo>
                    <a:pt x="5559" y="5557"/>
                  </a:lnTo>
                  <a:lnTo>
                    <a:pt x="1491" y="11588"/>
                  </a:lnTo>
                  <a:lnTo>
                    <a:pt x="0" y="18973"/>
                  </a:lnTo>
                  <a:lnTo>
                    <a:pt x="1491" y="26358"/>
                  </a:lnTo>
                  <a:lnTo>
                    <a:pt x="5559" y="32389"/>
                  </a:lnTo>
                  <a:lnTo>
                    <a:pt x="11594" y="36456"/>
                  </a:lnTo>
                  <a:lnTo>
                    <a:pt x="18986" y="37947"/>
                  </a:lnTo>
                  <a:lnTo>
                    <a:pt x="26371" y="36456"/>
                  </a:lnTo>
                  <a:lnTo>
                    <a:pt x="32402" y="32389"/>
                  </a:lnTo>
                  <a:lnTo>
                    <a:pt x="36469" y="26358"/>
                  </a:lnTo>
                  <a:lnTo>
                    <a:pt x="37960" y="18973"/>
                  </a:lnTo>
                  <a:lnTo>
                    <a:pt x="36469" y="11588"/>
                  </a:lnTo>
                  <a:lnTo>
                    <a:pt x="32402" y="5557"/>
                  </a:lnTo>
                  <a:lnTo>
                    <a:pt x="26371" y="1491"/>
                  </a:lnTo>
                  <a:lnTo>
                    <a:pt x="18986" y="0"/>
                  </a:lnTo>
                  <a:close/>
                </a:path>
              </a:pathLst>
            </a:custGeom>
            <a:solidFill>
              <a:srgbClr val="00B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144224" y="295094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37960" y="18973"/>
                  </a:moveTo>
                  <a:lnTo>
                    <a:pt x="36469" y="11588"/>
                  </a:lnTo>
                  <a:lnTo>
                    <a:pt x="32402" y="5557"/>
                  </a:lnTo>
                  <a:lnTo>
                    <a:pt x="26371" y="1491"/>
                  </a:lnTo>
                  <a:lnTo>
                    <a:pt x="18986" y="0"/>
                  </a:lnTo>
                  <a:lnTo>
                    <a:pt x="11594" y="1491"/>
                  </a:lnTo>
                  <a:lnTo>
                    <a:pt x="5559" y="5557"/>
                  </a:lnTo>
                  <a:lnTo>
                    <a:pt x="1491" y="11588"/>
                  </a:lnTo>
                  <a:lnTo>
                    <a:pt x="0" y="18973"/>
                  </a:lnTo>
                  <a:lnTo>
                    <a:pt x="1491" y="26358"/>
                  </a:lnTo>
                  <a:lnTo>
                    <a:pt x="5559" y="32389"/>
                  </a:lnTo>
                  <a:lnTo>
                    <a:pt x="11594" y="36456"/>
                  </a:lnTo>
                  <a:lnTo>
                    <a:pt x="18986" y="37947"/>
                  </a:lnTo>
                  <a:lnTo>
                    <a:pt x="26371" y="36456"/>
                  </a:lnTo>
                  <a:lnTo>
                    <a:pt x="32402" y="32389"/>
                  </a:lnTo>
                  <a:lnTo>
                    <a:pt x="36469" y="26358"/>
                  </a:lnTo>
                  <a:lnTo>
                    <a:pt x="37960" y="18973"/>
                  </a:lnTo>
                  <a:close/>
                </a:path>
              </a:pathLst>
            </a:custGeom>
            <a:ln w="5054">
              <a:solidFill>
                <a:srgbClr val="00B2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864233" y="295094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986" y="0"/>
                  </a:moveTo>
                  <a:lnTo>
                    <a:pt x="11594" y="1491"/>
                  </a:lnTo>
                  <a:lnTo>
                    <a:pt x="5559" y="5557"/>
                  </a:lnTo>
                  <a:lnTo>
                    <a:pt x="1491" y="11588"/>
                  </a:lnTo>
                  <a:lnTo>
                    <a:pt x="0" y="18973"/>
                  </a:lnTo>
                  <a:lnTo>
                    <a:pt x="1491" y="26358"/>
                  </a:lnTo>
                  <a:lnTo>
                    <a:pt x="5559" y="32389"/>
                  </a:lnTo>
                  <a:lnTo>
                    <a:pt x="11594" y="36456"/>
                  </a:lnTo>
                  <a:lnTo>
                    <a:pt x="18986" y="37947"/>
                  </a:lnTo>
                  <a:lnTo>
                    <a:pt x="26371" y="36456"/>
                  </a:lnTo>
                  <a:lnTo>
                    <a:pt x="32402" y="32389"/>
                  </a:lnTo>
                  <a:lnTo>
                    <a:pt x="36469" y="26358"/>
                  </a:lnTo>
                  <a:lnTo>
                    <a:pt x="37960" y="18973"/>
                  </a:lnTo>
                  <a:lnTo>
                    <a:pt x="36469" y="11588"/>
                  </a:lnTo>
                  <a:lnTo>
                    <a:pt x="32402" y="5557"/>
                  </a:lnTo>
                  <a:lnTo>
                    <a:pt x="26371" y="1491"/>
                  </a:lnTo>
                  <a:lnTo>
                    <a:pt x="1898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864233" y="295094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37960" y="18973"/>
                  </a:moveTo>
                  <a:lnTo>
                    <a:pt x="36469" y="11588"/>
                  </a:lnTo>
                  <a:lnTo>
                    <a:pt x="32402" y="5557"/>
                  </a:lnTo>
                  <a:lnTo>
                    <a:pt x="26371" y="1491"/>
                  </a:lnTo>
                  <a:lnTo>
                    <a:pt x="18986" y="0"/>
                  </a:lnTo>
                  <a:lnTo>
                    <a:pt x="11594" y="1491"/>
                  </a:lnTo>
                  <a:lnTo>
                    <a:pt x="5559" y="5557"/>
                  </a:lnTo>
                  <a:lnTo>
                    <a:pt x="1491" y="11588"/>
                  </a:lnTo>
                  <a:lnTo>
                    <a:pt x="0" y="18973"/>
                  </a:lnTo>
                  <a:lnTo>
                    <a:pt x="1491" y="26358"/>
                  </a:lnTo>
                  <a:lnTo>
                    <a:pt x="5559" y="32389"/>
                  </a:lnTo>
                  <a:lnTo>
                    <a:pt x="11594" y="36456"/>
                  </a:lnTo>
                  <a:lnTo>
                    <a:pt x="18986" y="37947"/>
                  </a:lnTo>
                  <a:lnTo>
                    <a:pt x="26371" y="36456"/>
                  </a:lnTo>
                  <a:lnTo>
                    <a:pt x="32402" y="32389"/>
                  </a:lnTo>
                  <a:lnTo>
                    <a:pt x="36469" y="26358"/>
                  </a:lnTo>
                  <a:lnTo>
                    <a:pt x="37960" y="18973"/>
                  </a:lnTo>
                  <a:close/>
                </a:path>
              </a:pathLst>
            </a:custGeom>
            <a:ln w="505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719784" y="2860955"/>
              <a:ext cx="327025" cy="327025"/>
            </a:xfrm>
            <a:custGeom>
              <a:avLst/>
              <a:gdLst/>
              <a:ahLst/>
              <a:cxnLst/>
              <a:rect l="l" t="t" r="r" b="b"/>
              <a:pathLst>
                <a:path w="327025" h="327025">
                  <a:moveTo>
                    <a:pt x="326859" y="163436"/>
                  </a:moveTo>
                  <a:lnTo>
                    <a:pt x="321022" y="119990"/>
                  </a:lnTo>
                  <a:lnTo>
                    <a:pt x="304547" y="80948"/>
                  </a:lnTo>
                  <a:lnTo>
                    <a:pt x="278993" y="47871"/>
                  </a:lnTo>
                  <a:lnTo>
                    <a:pt x="245916" y="22314"/>
                  </a:lnTo>
                  <a:lnTo>
                    <a:pt x="206874" y="5838"/>
                  </a:lnTo>
                  <a:lnTo>
                    <a:pt x="163423" y="0"/>
                  </a:lnTo>
                  <a:lnTo>
                    <a:pt x="119978" y="5838"/>
                  </a:lnTo>
                  <a:lnTo>
                    <a:pt x="80939" y="22314"/>
                  </a:lnTo>
                  <a:lnTo>
                    <a:pt x="47864" y="47871"/>
                  </a:lnTo>
                  <a:lnTo>
                    <a:pt x="22311" y="80948"/>
                  </a:lnTo>
                  <a:lnTo>
                    <a:pt x="5837" y="119990"/>
                  </a:lnTo>
                  <a:lnTo>
                    <a:pt x="0" y="163436"/>
                  </a:lnTo>
                  <a:lnTo>
                    <a:pt x="5837" y="206882"/>
                  </a:lnTo>
                  <a:lnTo>
                    <a:pt x="22311" y="245923"/>
                  </a:lnTo>
                  <a:lnTo>
                    <a:pt x="47864" y="279001"/>
                  </a:lnTo>
                  <a:lnTo>
                    <a:pt x="80939" y="304557"/>
                  </a:lnTo>
                  <a:lnTo>
                    <a:pt x="119978" y="321034"/>
                  </a:lnTo>
                  <a:lnTo>
                    <a:pt x="163423" y="326872"/>
                  </a:lnTo>
                  <a:lnTo>
                    <a:pt x="206874" y="321034"/>
                  </a:lnTo>
                  <a:lnTo>
                    <a:pt x="245916" y="304557"/>
                  </a:lnTo>
                  <a:lnTo>
                    <a:pt x="278993" y="279001"/>
                  </a:lnTo>
                  <a:lnTo>
                    <a:pt x="304547" y="245923"/>
                  </a:lnTo>
                  <a:lnTo>
                    <a:pt x="321022" y="206882"/>
                  </a:lnTo>
                  <a:lnTo>
                    <a:pt x="326859" y="163436"/>
                  </a:lnTo>
                  <a:close/>
                </a:path>
              </a:pathLst>
            </a:custGeom>
            <a:ln w="1897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584242" y="295094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986" y="0"/>
                  </a:moveTo>
                  <a:lnTo>
                    <a:pt x="11594" y="1491"/>
                  </a:lnTo>
                  <a:lnTo>
                    <a:pt x="5559" y="5557"/>
                  </a:lnTo>
                  <a:lnTo>
                    <a:pt x="1491" y="11588"/>
                  </a:lnTo>
                  <a:lnTo>
                    <a:pt x="0" y="18973"/>
                  </a:lnTo>
                  <a:lnTo>
                    <a:pt x="1491" y="26358"/>
                  </a:lnTo>
                  <a:lnTo>
                    <a:pt x="5559" y="32389"/>
                  </a:lnTo>
                  <a:lnTo>
                    <a:pt x="11594" y="36456"/>
                  </a:lnTo>
                  <a:lnTo>
                    <a:pt x="18986" y="37947"/>
                  </a:lnTo>
                  <a:lnTo>
                    <a:pt x="26371" y="36456"/>
                  </a:lnTo>
                  <a:lnTo>
                    <a:pt x="32402" y="32389"/>
                  </a:lnTo>
                  <a:lnTo>
                    <a:pt x="36469" y="26358"/>
                  </a:lnTo>
                  <a:lnTo>
                    <a:pt x="37960" y="18973"/>
                  </a:lnTo>
                  <a:lnTo>
                    <a:pt x="36469" y="11588"/>
                  </a:lnTo>
                  <a:lnTo>
                    <a:pt x="32402" y="5557"/>
                  </a:lnTo>
                  <a:lnTo>
                    <a:pt x="26371" y="1491"/>
                  </a:lnTo>
                  <a:lnTo>
                    <a:pt x="18986" y="0"/>
                  </a:lnTo>
                  <a:close/>
                </a:path>
              </a:pathLst>
            </a:custGeom>
            <a:solidFill>
              <a:srgbClr val="00B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584242" y="2950941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37960" y="18973"/>
                  </a:moveTo>
                  <a:lnTo>
                    <a:pt x="36469" y="11588"/>
                  </a:lnTo>
                  <a:lnTo>
                    <a:pt x="32402" y="5557"/>
                  </a:lnTo>
                  <a:lnTo>
                    <a:pt x="26371" y="1491"/>
                  </a:lnTo>
                  <a:lnTo>
                    <a:pt x="18986" y="0"/>
                  </a:lnTo>
                  <a:lnTo>
                    <a:pt x="11594" y="1491"/>
                  </a:lnTo>
                  <a:lnTo>
                    <a:pt x="5559" y="5557"/>
                  </a:lnTo>
                  <a:lnTo>
                    <a:pt x="1491" y="11588"/>
                  </a:lnTo>
                  <a:lnTo>
                    <a:pt x="0" y="18973"/>
                  </a:lnTo>
                  <a:lnTo>
                    <a:pt x="1491" y="26358"/>
                  </a:lnTo>
                  <a:lnTo>
                    <a:pt x="5559" y="32389"/>
                  </a:lnTo>
                  <a:lnTo>
                    <a:pt x="11594" y="36456"/>
                  </a:lnTo>
                  <a:lnTo>
                    <a:pt x="18986" y="37947"/>
                  </a:lnTo>
                  <a:lnTo>
                    <a:pt x="26371" y="36456"/>
                  </a:lnTo>
                  <a:lnTo>
                    <a:pt x="32402" y="32389"/>
                  </a:lnTo>
                  <a:lnTo>
                    <a:pt x="36469" y="26358"/>
                  </a:lnTo>
                  <a:lnTo>
                    <a:pt x="37960" y="18973"/>
                  </a:lnTo>
                  <a:close/>
                </a:path>
              </a:pathLst>
            </a:custGeom>
            <a:ln w="5054">
              <a:solidFill>
                <a:srgbClr val="00B2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125841" y="341643"/>
            <a:ext cx="4320540" cy="2158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9560" marR="2433320">
              <a:lnSpc>
                <a:spcPct val="106600"/>
              </a:lnSpc>
              <a:spcBef>
                <a:spcPts val="100"/>
              </a:spcBef>
            </a:pPr>
            <a:r>
              <a:rPr sz="1200" spc="-50" dirty="0">
                <a:latin typeface="Tahoma"/>
                <a:cs typeface="Tahoma"/>
              </a:rPr>
              <a:t>Organize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computations </a:t>
            </a:r>
            <a:r>
              <a:rPr sz="1200" spc="-4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Compute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20" dirty="0">
                <a:latin typeface="Tahoma"/>
                <a:cs typeface="Tahoma"/>
              </a:rPr>
              <a:t>total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probability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Compute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Bayes’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formula</a:t>
            </a:r>
            <a:endParaRPr sz="1200">
              <a:latin typeface="Tahoma"/>
              <a:cs typeface="Tahoma"/>
            </a:endParaRPr>
          </a:p>
          <a:p>
            <a:pPr marL="12700" marR="5080">
              <a:lnSpc>
                <a:spcPts val="1400"/>
              </a:lnSpc>
              <a:spcBef>
                <a:spcPts val="935"/>
              </a:spcBef>
            </a:pPr>
            <a:r>
              <a:rPr sz="1200" b="1" spc="-40" dirty="0">
                <a:latin typeface="Arial"/>
                <a:cs typeface="Arial"/>
              </a:rPr>
              <a:t>Example.</a:t>
            </a:r>
            <a:r>
              <a:rPr sz="1200" b="1" spc="250" dirty="0">
                <a:latin typeface="Arial"/>
                <a:cs typeface="Arial"/>
              </a:rPr>
              <a:t> </a:t>
            </a:r>
            <a:r>
              <a:rPr sz="1200" spc="-105" dirty="0">
                <a:latin typeface="Tahoma"/>
                <a:cs typeface="Tahoma"/>
              </a:rPr>
              <a:t>:</a:t>
            </a:r>
            <a:r>
              <a:rPr sz="1200" spc="145" dirty="0">
                <a:latin typeface="Tahoma"/>
                <a:cs typeface="Tahoma"/>
              </a:rPr>
              <a:t> </a:t>
            </a:r>
            <a:r>
              <a:rPr sz="1200" spc="-85" dirty="0">
                <a:latin typeface="Tahoma"/>
                <a:cs typeface="Tahoma"/>
              </a:rPr>
              <a:t>Game:</a:t>
            </a:r>
            <a:r>
              <a:rPr sz="1200" spc="150" dirty="0"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5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red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and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2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85" dirty="0">
                <a:latin typeface="Tahoma"/>
                <a:cs typeface="Tahoma"/>
              </a:rPr>
              <a:t>green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balls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35" dirty="0">
                <a:latin typeface="Tahoma"/>
                <a:cs typeface="Tahoma"/>
              </a:rPr>
              <a:t>in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an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urn.</a:t>
            </a:r>
            <a:r>
              <a:rPr sz="1200" spc="150" dirty="0">
                <a:latin typeface="Tahoma"/>
                <a:cs typeface="Tahoma"/>
              </a:rPr>
              <a:t> </a:t>
            </a:r>
            <a:r>
              <a:rPr sz="1200" spc="50" dirty="0">
                <a:latin typeface="Tahoma"/>
                <a:cs typeface="Tahoma"/>
              </a:rPr>
              <a:t>A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random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35" dirty="0">
                <a:latin typeface="Tahoma"/>
                <a:cs typeface="Tahoma"/>
              </a:rPr>
              <a:t>ball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is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selected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and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replaced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85" dirty="0">
                <a:latin typeface="Tahoma"/>
                <a:cs typeface="Tahoma"/>
              </a:rPr>
              <a:t>by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a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35" dirty="0">
                <a:latin typeface="Tahoma"/>
                <a:cs typeface="Tahoma"/>
              </a:rPr>
              <a:t>ball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50" dirty="0">
                <a:latin typeface="Tahoma"/>
                <a:cs typeface="Tahoma"/>
              </a:rPr>
              <a:t>of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the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other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color;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then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a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second </a:t>
            </a:r>
            <a:r>
              <a:rPr sz="1200" spc="-70" dirty="0">
                <a:latin typeface="Tahoma"/>
                <a:cs typeface="Tahoma"/>
              </a:rPr>
              <a:t> </a:t>
            </a:r>
            <a:r>
              <a:rPr sz="1200" spc="-35" dirty="0">
                <a:latin typeface="Tahoma"/>
                <a:cs typeface="Tahoma"/>
              </a:rPr>
              <a:t>ball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is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70" dirty="0">
                <a:latin typeface="Tahoma"/>
                <a:cs typeface="Tahoma"/>
              </a:rPr>
              <a:t>drawn.</a:t>
            </a:r>
            <a:endParaRPr sz="1200">
              <a:latin typeface="Tahoma"/>
              <a:cs typeface="Tahoma"/>
            </a:endParaRPr>
          </a:p>
          <a:p>
            <a:pPr marL="194310" indent="-182245">
              <a:lnSpc>
                <a:spcPct val="100000"/>
              </a:lnSpc>
              <a:spcBef>
                <a:spcPts val="400"/>
              </a:spcBef>
              <a:buAutoNum type="arabicPeriod"/>
              <a:tabLst>
                <a:tab pos="194945" algn="l"/>
              </a:tabLst>
            </a:pPr>
            <a:r>
              <a:rPr sz="1200" spc="-30" dirty="0">
                <a:latin typeface="Tahoma"/>
                <a:cs typeface="Tahoma"/>
              </a:rPr>
              <a:t>What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is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the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probability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the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second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35" dirty="0">
                <a:latin typeface="Tahoma"/>
                <a:cs typeface="Tahoma"/>
              </a:rPr>
              <a:t>ball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is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red?</a:t>
            </a:r>
            <a:endParaRPr sz="1200">
              <a:latin typeface="Tahoma"/>
              <a:cs typeface="Tahoma"/>
            </a:endParaRPr>
          </a:p>
          <a:p>
            <a:pPr marL="12700" marR="30480">
              <a:lnSpc>
                <a:spcPts val="1390"/>
              </a:lnSpc>
              <a:spcBef>
                <a:spcPts val="285"/>
              </a:spcBef>
              <a:buAutoNum type="arabicPeriod"/>
              <a:tabLst>
                <a:tab pos="194945" algn="l"/>
              </a:tabLst>
            </a:pPr>
            <a:r>
              <a:rPr sz="1200" spc="-30" dirty="0">
                <a:latin typeface="Tahoma"/>
                <a:cs typeface="Tahoma"/>
              </a:rPr>
              <a:t>What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is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the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probability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the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30" dirty="0">
                <a:latin typeface="Tahoma"/>
                <a:cs typeface="Tahoma"/>
              </a:rPr>
              <a:t>ﬁrst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35" dirty="0">
                <a:latin typeface="Tahoma"/>
                <a:cs typeface="Tahoma"/>
              </a:rPr>
              <a:t>ball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100" dirty="0">
                <a:latin typeface="Tahoma"/>
                <a:cs typeface="Tahoma"/>
              </a:rPr>
              <a:t>was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red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5" dirty="0">
                <a:latin typeface="Tahoma"/>
                <a:cs typeface="Tahoma"/>
              </a:rPr>
              <a:t>given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55" dirty="0">
                <a:latin typeface="Tahoma"/>
                <a:cs typeface="Tahoma"/>
              </a:rPr>
              <a:t>the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75" dirty="0">
                <a:latin typeface="Tahoma"/>
                <a:cs typeface="Tahoma"/>
              </a:rPr>
              <a:t>second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35" dirty="0">
                <a:latin typeface="Tahoma"/>
                <a:cs typeface="Tahoma"/>
              </a:rPr>
              <a:t>ball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100" dirty="0">
                <a:latin typeface="Tahoma"/>
                <a:cs typeface="Tahoma"/>
              </a:rPr>
              <a:t>was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spc="-60" dirty="0">
                <a:latin typeface="Tahoma"/>
                <a:cs typeface="Tahoma"/>
              </a:rPr>
              <a:t>red?</a:t>
            </a:r>
            <a:endParaRPr sz="1200">
              <a:latin typeface="Tahoma"/>
              <a:cs typeface="Tahoma"/>
            </a:endParaRPr>
          </a:p>
          <a:p>
            <a:pPr marL="1802764">
              <a:lnSpc>
                <a:spcPct val="100000"/>
              </a:lnSpc>
              <a:spcBef>
                <a:spcPts val="944"/>
              </a:spcBef>
              <a:tabLst>
                <a:tab pos="2801620" algn="l"/>
              </a:tabLst>
            </a:pPr>
            <a:r>
              <a:rPr sz="1000" spc="-5" dirty="0">
                <a:latin typeface="SimSun"/>
                <a:cs typeface="SimSun"/>
              </a:rPr>
              <a:t>5/7	2/7</a:t>
            </a:r>
            <a:endParaRPr sz="1000">
              <a:latin typeface="SimSun"/>
              <a:cs typeface="SimSun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1440667" y="2607383"/>
            <a:ext cx="2165350" cy="365125"/>
            <a:chOff x="1440667" y="2607383"/>
            <a:chExt cx="2165350" cy="365125"/>
          </a:xfrm>
        </p:grpSpPr>
        <p:sp>
          <p:nvSpPr>
            <p:cNvPr id="27" name="object 27"/>
            <p:cNvSpPr/>
            <p:nvPr/>
          </p:nvSpPr>
          <p:spPr>
            <a:xfrm>
              <a:off x="1443194" y="2609910"/>
              <a:ext cx="720090" cy="360045"/>
            </a:xfrm>
            <a:custGeom>
              <a:avLst/>
              <a:gdLst/>
              <a:ahLst/>
              <a:cxnLst/>
              <a:rect l="l" t="t" r="r" b="b"/>
              <a:pathLst>
                <a:path w="720089" h="360044">
                  <a:moveTo>
                    <a:pt x="360006" y="0"/>
                  </a:moveTo>
                  <a:lnTo>
                    <a:pt x="0" y="360006"/>
                  </a:lnTo>
                </a:path>
                <a:path w="720089" h="360044">
                  <a:moveTo>
                    <a:pt x="360006" y="0"/>
                  </a:moveTo>
                  <a:lnTo>
                    <a:pt x="720013" y="360006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883212" y="2609910"/>
              <a:ext cx="720090" cy="360045"/>
            </a:xfrm>
            <a:custGeom>
              <a:avLst/>
              <a:gdLst/>
              <a:ahLst/>
              <a:cxnLst/>
              <a:rect l="l" t="t" r="r" b="b"/>
              <a:pathLst>
                <a:path w="720089" h="360044">
                  <a:moveTo>
                    <a:pt x="360006" y="0"/>
                  </a:moveTo>
                  <a:lnTo>
                    <a:pt x="0" y="360006"/>
                  </a:lnTo>
                </a:path>
                <a:path w="720089" h="360044">
                  <a:moveTo>
                    <a:pt x="360006" y="0"/>
                  </a:moveTo>
                  <a:lnTo>
                    <a:pt x="720013" y="360006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277886" y="2478374"/>
            <a:ext cx="2460625" cy="66103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26670" algn="ctr">
              <a:lnSpc>
                <a:spcPct val="100000"/>
              </a:lnSpc>
              <a:spcBef>
                <a:spcPts val="300"/>
              </a:spcBef>
              <a:tabLst>
                <a:tab pos="1708785" algn="l"/>
              </a:tabLst>
            </a:pPr>
            <a:r>
              <a:rPr sz="1000" i="1" spc="10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050" spc="157" baseline="-11904" dirty="0">
                <a:solidFill>
                  <a:srgbClr val="FF0000"/>
                </a:solidFill>
                <a:latin typeface="Roboto"/>
                <a:cs typeface="Roboto"/>
              </a:rPr>
              <a:t>1	</a:t>
            </a:r>
            <a:r>
              <a:rPr sz="1000" i="1" spc="75" dirty="0">
                <a:solidFill>
                  <a:srgbClr val="00B200"/>
                </a:solidFill>
                <a:latin typeface="Calibri"/>
                <a:cs typeface="Calibri"/>
              </a:rPr>
              <a:t>G</a:t>
            </a:r>
            <a:r>
              <a:rPr sz="1050" spc="112" baseline="-11904" dirty="0">
                <a:solidFill>
                  <a:srgbClr val="00B200"/>
                </a:solidFill>
                <a:latin typeface="Roboto"/>
                <a:cs typeface="Roboto"/>
              </a:rPr>
              <a:t>1</a:t>
            </a:r>
            <a:endParaRPr sz="1050" baseline="-11904">
              <a:latin typeface="Roboto"/>
              <a:cs typeface="Roboto"/>
            </a:endParaRPr>
          </a:p>
          <a:p>
            <a:pPr marL="29845" algn="ctr">
              <a:lnSpc>
                <a:spcPct val="100000"/>
              </a:lnSpc>
              <a:spcBef>
                <a:spcPts val="200"/>
              </a:spcBef>
              <a:tabLst>
                <a:tab pos="668655" algn="l"/>
                <a:tab pos="1469390" algn="l"/>
                <a:tab pos="2108835" algn="l"/>
              </a:tabLst>
            </a:pPr>
            <a:r>
              <a:rPr sz="1000" spc="-5" dirty="0">
                <a:latin typeface="SimSun"/>
                <a:cs typeface="SimSun"/>
              </a:rPr>
              <a:t>4/7	3/7	6/7	1/7</a:t>
            </a:r>
            <a:endParaRPr sz="100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750">
              <a:latin typeface="SimSun"/>
              <a:cs typeface="SimSun"/>
            </a:endParaRPr>
          </a:p>
          <a:p>
            <a:pPr marL="25400" algn="ctr">
              <a:lnSpc>
                <a:spcPct val="100000"/>
              </a:lnSpc>
              <a:tabLst>
                <a:tab pos="743585" algn="l"/>
                <a:tab pos="1464945" algn="l"/>
                <a:tab pos="2183130" algn="l"/>
              </a:tabLst>
            </a:pPr>
            <a:r>
              <a:rPr sz="1000" i="1" spc="10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050" spc="157" baseline="-11904" dirty="0">
                <a:solidFill>
                  <a:srgbClr val="FF0000"/>
                </a:solidFill>
                <a:latin typeface="Roboto"/>
                <a:cs typeface="Roboto"/>
              </a:rPr>
              <a:t>2	</a:t>
            </a:r>
            <a:r>
              <a:rPr sz="1000" i="1" spc="75" dirty="0">
                <a:solidFill>
                  <a:srgbClr val="00B200"/>
                </a:solidFill>
                <a:latin typeface="Calibri"/>
                <a:cs typeface="Calibri"/>
              </a:rPr>
              <a:t>G</a:t>
            </a:r>
            <a:r>
              <a:rPr sz="1050" spc="112" baseline="-11904" dirty="0">
                <a:solidFill>
                  <a:srgbClr val="00B200"/>
                </a:solidFill>
                <a:latin typeface="Roboto"/>
                <a:cs typeface="Roboto"/>
              </a:rPr>
              <a:t>2	</a:t>
            </a:r>
            <a:r>
              <a:rPr sz="1000" i="1" spc="10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050" spc="157" baseline="-11904" dirty="0">
                <a:solidFill>
                  <a:srgbClr val="FF0000"/>
                </a:solidFill>
                <a:latin typeface="Roboto"/>
                <a:cs typeface="Roboto"/>
              </a:rPr>
              <a:t>2	</a:t>
            </a:r>
            <a:r>
              <a:rPr sz="1000" i="1" spc="75" dirty="0">
                <a:solidFill>
                  <a:srgbClr val="00B200"/>
                </a:solidFill>
                <a:latin typeface="Calibri"/>
                <a:cs typeface="Calibri"/>
              </a:rPr>
              <a:t>G</a:t>
            </a:r>
            <a:r>
              <a:rPr sz="1050" spc="112" baseline="-11904" dirty="0">
                <a:solidFill>
                  <a:srgbClr val="00B200"/>
                </a:solidFill>
                <a:latin typeface="Roboto"/>
                <a:cs typeface="Roboto"/>
              </a:rPr>
              <a:t>2</a:t>
            </a:r>
            <a:endParaRPr sz="1050" baseline="-11904">
              <a:latin typeface="Roboto"/>
              <a:cs typeface="Robo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718528" y="3350336"/>
            <a:ext cx="849630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z="600" dirty="0">
                <a:latin typeface="Calibri"/>
                <a:cs typeface="Calibri"/>
              </a:rPr>
              <a:t>January 1,</a:t>
            </a:r>
            <a:r>
              <a:rPr sz="600" spc="-5" dirty="0">
                <a:latin typeface="Calibri"/>
                <a:cs typeface="Calibri"/>
              </a:rPr>
              <a:t> </a:t>
            </a:r>
            <a:r>
              <a:rPr sz="600" dirty="0">
                <a:latin typeface="Calibri"/>
                <a:cs typeface="Calibri"/>
              </a:rPr>
              <a:t>2017     </a:t>
            </a:r>
            <a:r>
              <a:rPr sz="600" spc="130" dirty="0">
                <a:latin typeface="Calibri"/>
                <a:cs typeface="Calibri"/>
              </a:rPr>
              <a:t> </a:t>
            </a:r>
            <a:fld id="{81D60167-4931-47E6-BA6A-407CBD079E47}" type="slidenum">
              <a:rPr sz="600" dirty="0">
                <a:latin typeface="Calibri"/>
                <a:cs typeface="Calibri"/>
              </a:rPr>
              <a:t>8</a:t>
            </a:fld>
            <a:r>
              <a:rPr sz="600" spc="-30" dirty="0">
                <a:latin typeface="Calibri"/>
                <a:cs typeface="Calibri"/>
              </a:rPr>
              <a:t> </a:t>
            </a:r>
            <a:r>
              <a:rPr sz="600" dirty="0">
                <a:latin typeface="Calibri"/>
                <a:cs typeface="Calibri"/>
              </a:rPr>
              <a:t>/</a:t>
            </a:r>
            <a:r>
              <a:rPr sz="600" spc="-35" dirty="0">
                <a:latin typeface="Calibri"/>
                <a:cs typeface="Calibri"/>
              </a:rPr>
              <a:t> </a:t>
            </a:r>
            <a:r>
              <a:rPr sz="600" dirty="0">
                <a:latin typeface="Calibri"/>
                <a:cs typeface="Calibri"/>
              </a:rPr>
              <a:t>23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45693" y="2498102"/>
            <a:ext cx="70612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65" dirty="0">
                <a:latin typeface="Calibri"/>
                <a:cs typeface="Calibri"/>
              </a:rPr>
              <a:t>First </a:t>
            </a:r>
            <a:r>
              <a:rPr sz="1200" dirty="0">
                <a:latin typeface="Calibri"/>
                <a:cs typeface="Calibri"/>
              </a:rPr>
              <a:t>draw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4012" y="2858096"/>
            <a:ext cx="847725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dirty="0">
                <a:latin typeface="Calibri"/>
                <a:cs typeface="Calibri"/>
              </a:rPr>
              <a:t>Second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draw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20231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35" dirty="0"/>
              <a:t>Concept</a:t>
            </a:r>
            <a:r>
              <a:rPr dirty="0"/>
              <a:t> </a:t>
            </a:r>
            <a:r>
              <a:rPr spc="-45" dirty="0"/>
              <a:t>Question:</a:t>
            </a:r>
            <a:r>
              <a:rPr spc="160" dirty="0"/>
              <a:t> </a:t>
            </a:r>
            <a:r>
              <a:rPr spc="-65" dirty="0"/>
              <a:t>Trees</a:t>
            </a:r>
            <a:r>
              <a:rPr spc="5" dirty="0"/>
              <a:t> </a:t>
            </a:r>
            <a:r>
              <a:rPr spc="-65" dirty="0"/>
              <a:t>1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106536" y="497817"/>
            <a:ext cx="1187450" cy="323215"/>
            <a:chOff x="1106536" y="497817"/>
            <a:chExt cx="1187450" cy="323215"/>
          </a:xfrm>
        </p:grpSpPr>
        <p:sp>
          <p:nvSpPr>
            <p:cNvPr id="4" name="object 4"/>
            <p:cNvSpPr/>
            <p:nvPr/>
          </p:nvSpPr>
          <p:spPr>
            <a:xfrm>
              <a:off x="2260777" y="500040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79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260777" y="500040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79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08758" y="788045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08758" y="788045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025200" y="794224"/>
            <a:ext cx="19304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0" dirty="0">
                <a:latin typeface="Calibri"/>
                <a:cs typeface="Calibri"/>
              </a:rPr>
              <a:t>A</a:t>
            </a:r>
            <a:r>
              <a:rPr sz="825" spc="104" baseline="-10101" dirty="0">
                <a:latin typeface="Roboto"/>
                <a:cs typeface="Roboto"/>
              </a:rPr>
              <a:t>1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410574" y="785822"/>
            <a:ext cx="34925" cy="34925"/>
            <a:chOff x="3410574" y="785822"/>
            <a:chExt cx="34925" cy="34925"/>
          </a:xfrm>
        </p:grpSpPr>
        <p:sp>
          <p:nvSpPr>
            <p:cNvPr id="10" name="object 10"/>
            <p:cNvSpPr/>
            <p:nvPr/>
          </p:nvSpPr>
          <p:spPr>
            <a:xfrm>
              <a:off x="3412796" y="788045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412796" y="788045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329202" y="794224"/>
            <a:ext cx="19304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0" dirty="0">
                <a:latin typeface="Calibri"/>
                <a:cs typeface="Calibri"/>
              </a:rPr>
              <a:t>A</a:t>
            </a:r>
            <a:r>
              <a:rPr sz="825" spc="104" baseline="-10101" dirty="0">
                <a:latin typeface="Roboto"/>
                <a:cs typeface="Roboto"/>
              </a:rPr>
              <a:t>2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30527" y="1073827"/>
            <a:ext cx="34925" cy="34925"/>
            <a:chOff x="530527" y="1073827"/>
            <a:chExt cx="34925" cy="34925"/>
          </a:xfrm>
        </p:grpSpPr>
        <p:sp>
          <p:nvSpPr>
            <p:cNvPr id="14" name="object 14"/>
            <p:cNvSpPr/>
            <p:nvPr/>
          </p:nvSpPr>
          <p:spPr>
            <a:xfrm>
              <a:off x="532749" y="1076049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32749" y="1076049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448760" y="1082220"/>
            <a:ext cx="1936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85" dirty="0">
                <a:latin typeface="Calibri"/>
                <a:cs typeface="Calibri"/>
              </a:rPr>
              <a:t>B</a:t>
            </a:r>
            <a:r>
              <a:rPr sz="825" spc="127" baseline="-10101" dirty="0">
                <a:latin typeface="Roboto"/>
                <a:cs typeface="Roboto"/>
              </a:rPr>
              <a:t>1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682545" y="1073827"/>
            <a:ext cx="1187450" cy="34925"/>
            <a:chOff x="1682545" y="1073827"/>
            <a:chExt cx="1187450" cy="34925"/>
          </a:xfrm>
        </p:grpSpPr>
        <p:sp>
          <p:nvSpPr>
            <p:cNvPr id="18" name="object 18"/>
            <p:cNvSpPr/>
            <p:nvPr/>
          </p:nvSpPr>
          <p:spPr>
            <a:xfrm>
              <a:off x="1684768" y="1076049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684768" y="1076049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836786" y="1076049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836786" y="1076049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2752773" y="1082220"/>
            <a:ext cx="1936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85" dirty="0">
                <a:latin typeface="Calibri"/>
                <a:cs typeface="Calibri"/>
              </a:rPr>
              <a:t>B</a:t>
            </a:r>
            <a:r>
              <a:rPr sz="825" spc="127" baseline="-10101" dirty="0">
                <a:latin typeface="Roboto"/>
                <a:cs typeface="Roboto"/>
              </a:rPr>
              <a:t>1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3986583" y="1073827"/>
            <a:ext cx="34925" cy="34925"/>
            <a:chOff x="3986583" y="1073827"/>
            <a:chExt cx="34925" cy="34925"/>
          </a:xfrm>
        </p:grpSpPr>
        <p:sp>
          <p:nvSpPr>
            <p:cNvPr id="24" name="object 24"/>
            <p:cNvSpPr/>
            <p:nvPr/>
          </p:nvSpPr>
          <p:spPr>
            <a:xfrm>
              <a:off x="3988805" y="1076049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988805" y="1076049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3904779" y="1082220"/>
            <a:ext cx="1936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85" dirty="0">
                <a:latin typeface="Calibri"/>
                <a:cs typeface="Calibri"/>
              </a:rPr>
              <a:t>B</a:t>
            </a:r>
            <a:r>
              <a:rPr sz="825" spc="127" baseline="-10101" dirty="0">
                <a:latin typeface="Roboto"/>
                <a:cs typeface="Roboto"/>
              </a:rPr>
              <a:t>2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42522" y="1361831"/>
            <a:ext cx="34925" cy="34925"/>
            <a:chOff x="242522" y="1361831"/>
            <a:chExt cx="34925" cy="34925"/>
          </a:xfrm>
        </p:grpSpPr>
        <p:sp>
          <p:nvSpPr>
            <p:cNvPr id="28" name="object 28"/>
            <p:cNvSpPr/>
            <p:nvPr/>
          </p:nvSpPr>
          <p:spPr>
            <a:xfrm>
              <a:off x="244745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44745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162979" y="1370227"/>
            <a:ext cx="1892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5" dirty="0">
                <a:latin typeface="Calibri"/>
                <a:cs typeface="Calibri"/>
              </a:rPr>
              <a:t>C</a:t>
            </a:r>
            <a:r>
              <a:rPr sz="825" spc="112" baseline="-10101" dirty="0">
                <a:latin typeface="Roboto"/>
                <a:cs typeface="Roboto"/>
              </a:rPr>
              <a:t>1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818531" y="1361831"/>
            <a:ext cx="34925" cy="34925"/>
            <a:chOff x="818531" y="1361831"/>
            <a:chExt cx="34925" cy="34925"/>
          </a:xfrm>
        </p:grpSpPr>
        <p:sp>
          <p:nvSpPr>
            <p:cNvPr id="32" name="object 32"/>
            <p:cNvSpPr/>
            <p:nvPr/>
          </p:nvSpPr>
          <p:spPr>
            <a:xfrm>
              <a:off x="820754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20754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738982" y="1370227"/>
            <a:ext cx="1892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5" dirty="0">
                <a:latin typeface="Calibri"/>
                <a:cs typeface="Calibri"/>
              </a:rPr>
              <a:t>C</a:t>
            </a:r>
            <a:r>
              <a:rPr sz="825" spc="112" baseline="-10101" dirty="0">
                <a:latin typeface="Roboto"/>
                <a:cs typeface="Roboto"/>
              </a:rPr>
              <a:t>2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1394540" y="1361831"/>
            <a:ext cx="34925" cy="34925"/>
            <a:chOff x="1394540" y="1361831"/>
            <a:chExt cx="34925" cy="34925"/>
          </a:xfrm>
        </p:grpSpPr>
        <p:sp>
          <p:nvSpPr>
            <p:cNvPr id="36" name="object 36"/>
            <p:cNvSpPr/>
            <p:nvPr/>
          </p:nvSpPr>
          <p:spPr>
            <a:xfrm>
              <a:off x="1396763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396763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1314985" y="1370227"/>
            <a:ext cx="1892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5" dirty="0">
                <a:latin typeface="Calibri"/>
                <a:cs typeface="Calibri"/>
              </a:rPr>
              <a:t>C</a:t>
            </a:r>
            <a:r>
              <a:rPr sz="825" spc="112" baseline="-10101" dirty="0">
                <a:latin typeface="Roboto"/>
                <a:cs typeface="Roboto"/>
              </a:rPr>
              <a:t>1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1970550" y="1361831"/>
            <a:ext cx="34925" cy="34925"/>
            <a:chOff x="1970550" y="1361831"/>
            <a:chExt cx="34925" cy="34925"/>
          </a:xfrm>
        </p:grpSpPr>
        <p:sp>
          <p:nvSpPr>
            <p:cNvPr id="40" name="object 40"/>
            <p:cNvSpPr/>
            <p:nvPr/>
          </p:nvSpPr>
          <p:spPr>
            <a:xfrm>
              <a:off x="1972772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972772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1890988" y="1370227"/>
            <a:ext cx="1892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5" dirty="0">
                <a:latin typeface="Calibri"/>
                <a:cs typeface="Calibri"/>
              </a:rPr>
              <a:t>C</a:t>
            </a:r>
            <a:r>
              <a:rPr sz="825" spc="112" baseline="-10101" dirty="0">
                <a:latin typeface="Roboto"/>
                <a:cs typeface="Roboto"/>
              </a:rPr>
              <a:t>2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2546559" y="1361831"/>
            <a:ext cx="34925" cy="34925"/>
            <a:chOff x="2546559" y="1361831"/>
            <a:chExt cx="34925" cy="34925"/>
          </a:xfrm>
        </p:grpSpPr>
        <p:sp>
          <p:nvSpPr>
            <p:cNvPr id="44" name="object 44"/>
            <p:cNvSpPr/>
            <p:nvPr/>
          </p:nvSpPr>
          <p:spPr>
            <a:xfrm>
              <a:off x="2548781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548781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2466991" y="1370227"/>
            <a:ext cx="1892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5" dirty="0">
                <a:latin typeface="Calibri"/>
                <a:cs typeface="Calibri"/>
              </a:rPr>
              <a:t>C</a:t>
            </a:r>
            <a:r>
              <a:rPr sz="825" spc="112" baseline="-10101" dirty="0">
                <a:latin typeface="Roboto"/>
                <a:cs typeface="Roboto"/>
              </a:rPr>
              <a:t>1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3122568" y="1361831"/>
            <a:ext cx="34925" cy="34925"/>
            <a:chOff x="3122568" y="1361831"/>
            <a:chExt cx="34925" cy="34925"/>
          </a:xfrm>
        </p:grpSpPr>
        <p:sp>
          <p:nvSpPr>
            <p:cNvPr id="48" name="object 48"/>
            <p:cNvSpPr/>
            <p:nvPr/>
          </p:nvSpPr>
          <p:spPr>
            <a:xfrm>
              <a:off x="3124791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124791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80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3042994" y="1370227"/>
            <a:ext cx="1892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5" dirty="0">
                <a:latin typeface="Calibri"/>
                <a:cs typeface="Calibri"/>
              </a:rPr>
              <a:t>C</a:t>
            </a:r>
            <a:r>
              <a:rPr sz="825" spc="112" baseline="-10101" dirty="0">
                <a:latin typeface="Roboto"/>
                <a:cs typeface="Roboto"/>
              </a:rPr>
              <a:t>2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3698578" y="1361831"/>
            <a:ext cx="34925" cy="34925"/>
            <a:chOff x="3698578" y="1361831"/>
            <a:chExt cx="34925" cy="34925"/>
          </a:xfrm>
        </p:grpSpPr>
        <p:sp>
          <p:nvSpPr>
            <p:cNvPr id="52" name="object 52"/>
            <p:cNvSpPr/>
            <p:nvPr/>
          </p:nvSpPr>
          <p:spPr>
            <a:xfrm>
              <a:off x="3700801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700801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3618987" y="1370227"/>
            <a:ext cx="1892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5" dirty="0">
                <a:latin typeface="Calibri"/>
                <a:cs typeface="Calibri"/>
              </a:rPr>
              <a:t>C</a:t>
            </a:r>
            <a:r>
              <a:rPr sz="825" spc="112" baseline="-10101" dirty="0">
                <a:latin typeface="Roboto"/>
                <a:cs typeface="Roboto"/>
              </a:rPr>
              <a:t>1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4274588" y="1361831"/>
            <a:ext cx="34925" cy="34925"/>
            <a:chOff x="4274588" y="1361831"/>
            <a:chExt cx="34925" cy="34925"/>
          </a:xfrm>
        </p:grpSpPr>
        <p:sp>
          <p:nvSpPr>
            <p:cNvPr id="56" name="object 56"/>
            <p:cNvSpPr/>
            <p:nvPr/>
          </p:nvSpPr>
          <p:spPr>
            <a:xfrm>
              <a:off x="4276810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23571" y="0"/>
                  </a:moveTo>
                  <a:lnTo>
                    <a:pt x="6797" y="0"/>
                  </a:lnTo>
                  <a:lnTo>
                    <a:pt x="0" y="6797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lnTo>
                    <a:pt x="30368" y="6797"/>
                  </a:lnTo>
                  <a:lnTo>
                    <a:pt x="23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276810" y="136405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30368" y="15179"/>
                  </a:moveTo>
                  <a:lnTo>
                    <a:pt x="30368" y="6797"/>
                  </a:lnTo>
                  <a:lnTo>
                    <a:pt x="23571" y="0"/>
                  </a:lnTo>
                  <a:lnTo>
                    <a:pt x="15189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79"/>
                  </a:lnTo>
                  <a:lnTo>
                    <a:pt x="0" y="23561"/>
                  </a:lnTo>
                  <a:lnTo>
                    <a:pt x="6797" y="30358"/>
                  </a:lnTo>
                  <a:lnTo>
                    <a:pt x="15189" y="30358"/>
                  </a:lnTo>
                  <a:lnTo>
                    <a:pt x="23571" y="30358"/>
                  </a:lnTo>
                  <a:lnTo>
                    <a:pt x="30368" y="23561"/>
                  </a:lnTo>
                  <a:lnTo>
                    <a:pt x="30368" y="15179"/>
                  </a:lnTo>
                  <a:close/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4194990" y="1370227"/>
            <a:ext cx="1892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i="1" spc="75" dirty="0">
                <a:latin typeface="Calibri"/>
                <a:cs typeface="Calibri"/>
              </a:rPr>
              <a:t>C</a:t>
            </a:r>
            <a:r>
              <a:rPr sz="825" spc="112" baseline="-10101" dirty="0">
                <a:latin typeface="Roboto"/>
                <a:cs typeface="Roboto"/>
              </a:rPr>
              <a:t>2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1121723" y="512997"/>
            <a:ext cx="1156970" cy="1048385"/>
            <a:chOff x="1121723" y="512997"/>
            <a:chExt cx="1156970" cy="1048385"/>
          </a:xfrm>
        </p:grpSpPr>
        <p:sp>
          <p:nvSpPr>
            <p:cNvPr id="60" name="object 60"/>
            <p:cNvSpPr/>
            <p:nvPr/>
          </p:nvSpPr>
          <p:spPr>
            <a:xfrm>
              <a:off x="1123946" y="515219"/>
              <a:ext cx="1152525" cy="288290"/>
            </a:xfrm>
            <a:custGeom>
              <a:avLst/>
              <a:gdLst/>
              <a:ahLst/>
              <a:cxnLst/>
              <a:rect l="l" t="t" r="r" b="b"/>
              <a:pathLst>
                <a:path w="1152525" h="288290">
                  <a:moveTo>
                    <a:pt x="1152016" y="0"/>
                  </a:moveTo>
                  <a:lnTo>
                    <a:pt x="0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281204" y="1292065"/>
              <a:ext cx="261620" cy="261620"/>
            </a:xfrm>
            <a:custGeom>
              <a:avLst/>
              <a:gdLst/>
              <a:ahLst/>
              <a:cxnLst/>
              <a:rect l="l" t="t" r="r" b="b"/>
              <a:pathLst>
                <a:path w="261619" h="261619">
                  <a:moveTo>
                    <a:pt x="261488" y="130749"/>
                  </a:moveTo>
                  <a:lnTo>
                    <a:pt x="251214" y="79857"/>
                  </a:lnTo>
                  <a:lnTo>
                    <a:pt x="223195" y="38296"/>
                  </a:lnTo>
                  <a:lnTo>
                    <a:pt x="181635" y="10275"/>
                  </a:lnTo>
                  <a:lnTo>
                    <a:pt x="130739" y="0"/>
                  </a:lnTo>
                  <a:lnTo>
                    <a:pt x="79848" y="10275"/>
                  </a:lnTo>
                  <a:lnTo>
                    <a:pt x="38291" y="38296"/>
                  </a:lnTo>
                  <a:lnTo>
                    <a:pt x="10273" y="79857"/>
                  </a:lnTo>
                  <a:lnTo>
                    <a:pt x="0" y="130749"/>
                  </a:lnTo>
                  <a:lnTo>
                    <a:pt x="10273" y="181641"/>
                  </a:lnTo>
                  <a:lnTo>
                    <a:pt x="38291" y="223202"/>
                  </a:lnTo>
                  <a:lnTo>
                    <a:pt x="79848" y="251223"/>
                  </a:lnTo>
                  <a:lnTo>
                    <a:pt x="130739" y="261499"/>
                  </a:lnTo>
                  <a:lnTo>
                    <a:pt x="181635" y="251223"/>
                  </a:lnTo>
                  <a:lnTo>
                    <a:pt x="223195" y="223202"/>
                  </a:lnTo>
                  <a:lnTo>
                    <a:pt x="251214" y="181641"/>
                  </a:lnTo>
                  <a:lnTo>
                    <a:pt x="261488" y="130749"/>
                  </a:lnTo>
                  <a:close/>
                </a:path>
              </a:pathLst>
            </a:custGeom>
            <a:ln w="1517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1639232" y="464998"/>
            <a:ext cx="121920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" b="1" i="1" spc="225" dirty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endParaRPr sz="1150">
              <a:latin typeface="Calibri"/>
              <a:cs typeface="Calibri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545708" y="512997"/>
            <a:ext cx="2884805" cy="581025"/>
            <a:chOff x="545708" y="512997"/>
            <a:chExt cx="2884805" cy="581025"/>
          </a:xfrm>
        </p:grpSpPr>
        <p:sp>
          <p:nvSpPr>
            <p:cNvPr id="64" name="object 64"/>
            <p:cNvSpPr/>
            <p:nvPr/>
          </p:nvSpPr>
          <p:spPr>
            <a:xfrm>
              <a:off x="2275962" y="515219"/>
              <a:ext cx="1152525" cy="288290"/>
            </a:xfrm>
            <a:custGeom>
              <a:avLst/>
              <a:gdLst/>
              <a:ahLst/>
              <a:cxnLst/>
              <a:rect l="l" t="t" r="r" b="b"/>
              <a:pathLst>
                <a:path w="1152525" h="288290">
                  <a:moveTo>
                    <a:pt x="0" y="0"/>
                  </a:moveTo>
                  <a:lnTo>
                    <a:pt x="1152016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47930" y="803224"/>
              <a:ext cx="1152525" cy="288290"/>
            </a:xfrm>
            <a:custGeom>
              <a:avLst/>
              <a:gdLst/>
              <a:ahLst/>
              <a:cxnLst/>
              <a:rect l="l" t="t" r="r" b="b"/>
              <a:pathLst>
                <a:path w="1152525" h="288290">
                  <a:moveTo>
                    <a:pt x="576013" y="0"/>
                  </a:moveTo>
                  <a:lnTo>
                    <a:pt x="0" y="288006"/>
                  </a:lnTo>
                </a:path>
                <a:path w="1152525" h="288290">
                  <a:moveTo>
                    <a:pt x="576013" y="0"/>
                  </a:moveTo>
                  <a:lnTo>
                    <a:pt x="1152026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/>
          <p:nvPr/>
        </p:nvSpPr>
        <p:spPr>
          <a:xfrm>
            <a:off x="1411150" y="753462"/>
            <a:ext cx="111760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" b="1" i="1" spc="135" dirty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endParaRPr sz="1150">
              <a:latin typeface="Calibri"/>
              <a:cs typeface="Calibri"/>
            </a:endParaRPr>
          </a:p>
        </p:txBody>
      </p:sp>
      <p:grpSp>
        <p:nvGrpSpPr>
          <p:cNvPr id="67" name="object 67"/>
          <p:cNvGrpSpPr/>
          <p:nvPr/>
        </p:nvGrpSpPr>
        <p:grpSpPr>
          <a:xfrm>
            <a:off x="257704" y="801001"/>
            <a:ext cx="3749040" cy="581025"/>
            <a:chOff x="257704" y="801001"/>
            <a:chExt cx="3749040" cy="581025"/>
          </a:xfrm>
        </p:grpSpPr>
        <p:sp>
          <p:nvSpPr>
            <p:cNvPr id="68" name="object 68"/>
            <p:cNvSpPr/>
            <p:nvPr/>
          </p:nvSpPr>
          <p:spPr>
            <a:xfrm>
              <a:off x="2851967" y="803224"/>
              <a:ext cx="1152525" cy="288290"/>
            </a:xfrm>
            <a:custGeom>
              <a:avLst/>
              <a:gdLst/>
              <a:ahLst/>
              <a:cxnLst/>
              <a:rect l="l" t="t" r="r" b="b"/>
              <a:pathLst>
                <a:path w="1152525" h="288290">
                  <a:moveTo>
                    <a:pt x="576013" y="0"/>
                  </a:moveTo>
                  <a:lnTo>
                    <a:pt x="0" y="288006"/>
                  </a:lnTo>
                </a:path>
                <a:path w="1152525" h="288290">
                  <a:moveTo>
                    <a:pt x="576013" y="0"/>
                  </a:moveTo>
                  <a:lnTo>
                    <a:pt x="1152026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59927" y="1091228"/>
              <a:ext cx="576580" cy="288290"/>
            </a:xfrm>
            <a:custGeom>
              <a:avLst/>
              <a:gdLst/>
              <a:ahLst/>
              <a:cxnLst/>
              <a:rect l="l" t="t" r="r" b="b"/>
              <a:pathLst>
                <a:path w="576580" h="288290">
                  <a:moveTo>
                    <a:pt x="288006" y="0"/>
                  </a:moveTo>
                  <a:lnTo>
                    <a:pt x="0" y="288006"/>
                  </a:lnTo>
                </a:path>
                <a:path w="576580" h="288290">
                  <a:moveTo>
                    <a:pt x="288006" y="0"/>
                  </a:moveTo>
                  <a:lnTo>
                    <a:pt x="576013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411946" y="1091228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90">
                  <a:moveTo>
                    <a:pt x="288006" y="0"/>
                  </a:moveTo>
                  <a:lnTo>
                    <a:pt x="0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/>
          <p:nvPr/>
        </p:nvSpPr>
        <p:spPr>
          <a:xfrm>
            <a:off x="1445531" y="1037689"/>
            <a:ext cx="348615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725" b="1" i="1" spc="262" baseline="-12077" dirty="0">
                <a:solidFill>
                  <a:srgbClr val="FF0000"/>
                </a:solidFill>
                <a:latin typeface="Calibri"/>
                <a:cs typeface="Calibri"/>
              </a:rPr>
              <a:t>z</a:t>
            </a:r>
            <a:r>
              <a:rPr sz="1725" b="1" i="1" spc="397" baseline="-12077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800" i="1" spc="85" dirty="0">
                <a:latin typeface="Calibri"/>
                <a:cs typeface="Calibri"/>
              </a:rPr>
              <a:t>B</a:t>
            </a:r>
            <a:r>
              <a:rPr sz="825" spc="127" baseline="-10101" dirty="0">
                <a:latin typeface="Roboto"/>
                <a:cs typeface="Roboto"/>
              </a:rPr>
              <a:t>2</a:t>
            </a:r>
            <a:endParaRPr sz="825" baseline="-10101">
              <a:latin typeface="Roboto"/>
              <a:cs typeface="Roboto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1697931" y="1089206"/>
            <a:ext cx="2596515" cy="292100"/>
            <a:chOff x="1697931" y="1089206"/>
            <a:chExt cx="2596515" cy="292100"/>
          </a:xfrm>
        </p:grpSpPr>
        <p:sp>
          <p:nvSpPr>
            <p:cNvPr id="73" name="object 73"/>
            <p:cNvSpPr/>
            <p:nvPr/>
          </p:nvSpPr>
          <p:spPr>
            <a:xfrm>
              <a:off x="1699953" y="1091228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90">
                  <a:moveTo>
                    <a:pt x="0" y="0"/>
                  </a:moveTo>
                  <a:lnTo>
                    <a:pt x="288006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563965" y="1091228"/>
              <a:ext cx="576580" cy="288290"/>
            </a:xfrm>
            <a:custGeom>
              <a:avLst/>
              <a:gdLst/>
              <a:ahLst/>
              <a:cxnLst/>
              <a:rect l="l" t="t" r="r" b="b"/>
              <a:pathLst>
                <a:path w="576580" h="288290">
                  <a:moveTo>
                    <a:pt x="288006" y="0"/>
                  </a:moveTo>
                  <a:lnTo>
                    <a:pt x="0" y="288006"/>
                  </a:lnTo>
                </a:path>
                <a:path w="576580" h="288290">
                  <a:moveTo>
                    <a:pt x="288006" y="0"/>
                  </a:moveTo>
                  <a:lnTo>
                    <a:pt x="576013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715984" y="1091228"/>
              <a:ext cx="576580" cy="288290"/>
            </a:xfrm>
            <a:custGeom>
              <a:avLst/>
              <a:gdLst/>
              <a:ahLst/>
              <a:cxnLst/>
              <a:rect l="l" t="t" r="r" b="b"/>
              <a:pathLst>
                <a:path w="576579" h="288290">
                  <a:moveTo>
                    <a:pt x="288006" y="0"/>
                  </a:moveTo>
                  <a:lnTo>
                    <a:pt x="0" y="288006"/>
                  </a:lnTo>
                </a:path>
                <a:path w="576579" h="288290">
                  <a:moveTo>
                    <a:pt x="288006" y="0"/>
                  </a:moveTo>
                  <a:lnTo>
                    <a:pt x="576013" y="288006"/>
                  </a:lnTo>
                </a:path>
              </a:pathLst>
            </a:custGeom>
            <a:ln w="40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 txBox="1"/>
          <p:nvPr/>
        </p:nvSpPr>
        <p:spPr>
          <a:xfrm>
            <a:off x="87673" y="1774619"/>
            <a:ext cx="2374900" cy="10795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35"/>
              </a:spcBef>
            </a:pPr>
            <a:r>
              <a:rPr sz="1400" spc="-50" dirty="0">
                <a:latin typeface="Tahoma"/>
                <a:cs typeface="Tahoma"/>
              </a:rPr>
              <a:t>1.</a:t>
            </a:r>
            <a:r>
              <a:rPr sz="1400" spc="165" dirty="0">
                <a:latin typeface="Tahoma"/>
                <a:cs typeface="Tahoma"/>
              </a:rPr>
              <a:t> </a:t>
            </a:r>
            <a:r>
              <a:rPr sz="1400" spc="-15" dirty="0">
                <a:latin typeface="Tahoma"/>
                <a:cs typeface="Tahoma"/>
              </a:rPr>
              <a:t>The</a:t>
            </a:r>
            <a:r>
              <a:rPr sz="1400" spc="20" dirty="0">
                <a:latin typeface="Tahoma"/>
                <a:cs typeface="Tahoma"/>
              </a:rPr>
              <a:t> </a:t>
            </a:r>
            <a:r>
              <a:rPr sz="1400" spc="-35" dirty="0">
                <a:latin typeface="Tahoma"/>
                <a:cs typeface="Tahoma"/>
              </a:rPr>
              <a:t>probability</a:t>
            </a:r>
            <a:r>
              <a:rPr sz="1400" spc="10" dirty="0">
                <a:latin typeface="Tahoma"/>
                <a:cs typeface="Tahoma"/>
              </a:rPr>
              <a:t> </a:t>
            </a:r>
            <a:r>
              <a:rPr sz="1400" i="1" spc="-60" dirty="0">
                <a:latin typeface="Arial"/>
                <a:cs typeface="Arial"/>
              </a:rPr>
              <a:t>x</a:t>
            </a:r>
            <a:r>
              <a:rPr sz="1400" i="1" spc="195" dirty="0">
                <a:latin typeface="Arial"/>
                <a:cs typeface="Arial"/>
              </a:rPr>
              <a:t> </a:t>
            </a:r>
            <a:r>
              <a:rPr sz="1400" spc="-70" dirty="0">
                <a:latin typeface="Tahoma"/>
                <a:cs typeface="Tahoma"/>
              </a:rPr>
              <a:t>represents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ahoma"/>
              <a:cs typeface="Tahoma"/>
            </a:endParaRPr>
          </a:p>
          <a:p>
            <a:pPr marL="334010" indent="-283845">
              <a:lnSpc>
                <a:spcPct val="100000"/>
              </a:lnSpc>
              <a:buFont typeface="Tahoma"/>
              <a:buAutoNum type="alphaLcParenBoth"/>
              <a:tabLst>
                <a:tab pos="334645" algn="l"/>
              </a:tabLst>
            </a:pP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(</a:t>
            </a:r>
            <a:r>
              <a:rPr sz="1400" i="1" spc="-15" dirty="0">
                <a:latin typeface="Arial"/>
                <a:cs typeface="Arial"/>
              </a:rPr>
              <a:t>A</a:t>
            </a:r>
            <a:r>
              <a:rPr sz="1500" spc="-7" baseline="-11111" dirty="0">
                <a:latin typeface="Tahoma"/>
                <a:cs typeface="Tahoma"/>
              </a:rPr>
              <a:t>1</a:t>
            </a:r>
            <a:r>
              <a:rPr sz="1400" spc="5" dirty="0">
                <a:latin typeface="Tahoma"/>
                <a:cs typeface="Tahoma"/>
              </a:rPr>
              <a:t>)</a:t>
            </a:r>
            <a:endParaRPr sz="1400">
              <a:latin typeface="Tahoma"/>
              <a:cs typeface="Tahoma"/>
            </a:endParaRPr>
          </a:p>
          <a:p>
            <a:pPr marL="340360" indent="-290195">
              <a:lnSpc>
                <a:spcPct val="100000"/>
              </a:lnSpc>
              <a:spcBef>
                <a:spcPts val="115"/>
              </a:spcBef>
              <a:buFont typeface="Tahoma"/>
              <a:buAutoNum type="alphaLcParenBoth"/>
              <a:tabLst>
                <a:tab pos="340995" algn="l"/>
              </a:tabLst>
            </a:pP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(</a:t>
            </a:r>
            <a:r>
              <a:rPr sz="1400" i="1" spc="-10" dirty="0">
                <a:latin typeface="Arial"/>
                <a:cs typeface="Arial"/>
              </a:rPr>
              <a:t>A</a:t>
            </a:r>
            <a:r>
              <a:rPr sz="1500" spc="-7" baseline="-11111" dirty="0">
                <a:latin typeface="Tahoma"/>
                <a:cs typeface="Tahoma"/>
              </a:rPr>
              <a:t>1</a:t>
            </a:r>
            <a:r>
              <a:rPr sz="1400" spc="-130" dirty="0">
                <a:latin typeface="Lucida Sans Unicode"/>
                <a:cs typeface="Lucida Sans Unicode"/>
              </a:rPr>
              <a:t>|</a:t>
            </a:r>
            <a:r>
              <a:rPr sz="1400" i="1" spc="-5" dirty="0">
                <a:latin typeface="Arial"/>
                <a:cs typeface="Arial"/>
              </a:rPr>
              <a:t>B</a:t>
            </a:r>
            <a:r>
              <a:rPr sz="1500" spc="-7" baseline="-11111" dirty="0">
                <a:latin typeface="Tahoma"/>
                <a:cs typeface="Tahoma"/>
              </a:rPr>
              <a:t>2</a:t>
            </a:r>
            <a:r>
              <a:rPr sz="1400" spc="5" dirty="0">
                <a:latin typeface="Tahoma"/>
                <a:cs typeface="Tahoma"/>
              </a:rPr>
              <a:t>)</a:t>
            </a:r>
            <a:endParaRPr sz="1400">
              <a:latin typeface="Tahoma"/>
              <a:cs typeface="Tahoma"/>
            </a:endParaRPr>
          </a:p>
          <a:p>
            <a:pPr marL="328295" indent="-278130">
              <a:lnSpc>
                <a:spcPct val="100000"/>
              </a:lnSpc>
              <a:spcBef>
                <a:spcPts val="110"/>
              </a:spcBef>
              <a:buFont typeface="Tahoma"/>
              <a:buAutoNum type="alphaLcParenBoth"/>
              <a:tabLst>
                <a:tab pos="328930" algn="l"/>
              </a:tabLst>
            </a:pP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(</a:t>
            </a:r>
            <a:r>
              <a:rPr sz="1400" i="1" spc="-5" dirty="0">
                <a:latin typeface="Arial"/>
                <a:cs typeface="Arial"/>
              </a:rPr>
              <a:t>B</a:t>
            </a:r>
            <a:r>
              <a:rPr sz="1500" spc="-7" baseline="-11111" dirty="0">
                <a:latin typeface="Tahoma"/>
                <a:cs typeface="Tahoma"/>
              </a:rPr>
              <a:t>2</a:t>
            </a:r>
            <a:r>
              <a:rPr sz="1400" spc="-130" dirty="0">
                <a:latin typeface="Lucida Sans Unicode"/>
                <a:cs typeface="Lucida Sans Unicode"/>
              </a:rPr>
              <a:t>|</a:t>
            </a:r>
            <a:r>
              <a:rPr sz="1400" i="1" spc="-15" dirty="0">
                <a:latin typeface="Arial"/>
                <a:cs typeface="Arial"/>
              </a:rPr>
              <a:t>A</a:t>
            </a:r>
            <a:r>
              <a:rPr sz="1500" spc="-7" baseline="-11111" dirty="0">
                <a:latin typeface="Tahoma"/>
                <a:cs typeface="Tahoma"/>
              </a:rPr>
              <a:t>1</a:t>
            </a:r>
            <a:r>
              <a:rPr sz="1400" spc="5" dirty="0">
                <a:latin typeface="Tahoma"/>
                <a:cs typeface="Tahoma"/>
              </a:rPr>
              <a:t>)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25776" y="2845532"/>
            <a:ext cx="1505585" cy="341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90"/>
              </a:lnSpc>
            </a:pPr>
            <a:r>
              <a:rPr sz="1400" spc="-15" dirty="0">
                <a:latin typeface="Tahoma"/>
                <a:cs typeface="Tahoma"/>
              </a:rPr>
              <a:t>(d)</a:t>
            </a:r>
            <a:r>
              <a:rPr sz="1400" spc="30" dirty="0">
                <a:latin typeface="Tahoma"/>
                <a:cs typeface="Tahoma"/>
              </a:rPr>
              <a:t> </a:t>
            </a:r>
            <a:r>
              <a:rPr sz="1400" i="1" spc="-45" dirty="0">
                <a:latin typeface="Arial"/>
                <a:cs typeface="Arial"/>
              </a:rPr>
              <a:t>P</a:t>
            </a:r>
            <a:r>
              <a:rPr sz="1400" i="1" spc="-270" dirty="0">
                <a:latin typeface="Arial"/>
                <a:cs typeface="Arial"/>
              </a:rPr>
              <a:t> </a:t>
            </a:r>
            <a:r>
              <a:rPr sz="1400" spc="5" dirty="0">
                <a:latin typeface="Tahoma"/>
                <a:cs typeface="Tahoma"/>
              </a:rPr>
              <a:t>(</a:t>
            </a:r>
            <a:r>
              <a:rPr sz="1400" i="1" spc="-114" dirty="0">
                <a:latin typeface="Arial"/>
                <a:cs typeface="Arial"/>
              </a:rPr>
              <a:t>C</a:t>
            </a:r>
            <a:r>
              <a:rPr sz="1500" spc="-7" baseline="-11111" dirty="0">
                <a:latin typeface="Tahoma"/>
                <a:cs typeface="Tahoma"/>
              </a:rPr>
              <a:t>1</a:t>
            </a:r>
            <a:r>
              <a:rPr sz="1400" spc="-130" dirty="0">
                <a:latin typeface="Lucida Sans Unicode"/>
                <a:cs typeface="Lucida Sans Unicode"/>
              </a:rPr>
              <a:t>|</a:t>
            </a:r>
            <a:r>
              <a:rPr sz="1400" i="1" spc="-5" dirty="0">
                <a:latin typeface="Arial"/>
                <a:cs typeface="Arial"/>
              </a:rPr>
              <a:t>B</a:t>
            </a:r>
            <a:r>
              <a:rPr sz="1500" spc="-75" baseline="-11111" dirty="0">
                <a:latin typeface="Tahoma"/>
                <a:cs typeface="Tahoma"/>
              </a:rPr>
              <a:t>2</a:t>
            </a:r>
            <a:r>
              <a:rPr sz="1500" baseline="-11111" dirty="0">
                <a:latin typeface="Tahoma"/>
                <a:cs typeface="Tahoma"/>
              </a:rPr>
              <a:t> </a:t>
            </a:r>
            <a:r>
              <a:rPr sz="1500" spc="-30" baseline="-11111" dirty="0">
                <a:latin typeface="Tahoma"/>
                <a:cs typeface="Tahoma"/>
              </a:rPr>
              <a:t> </a:t>
            </a:r>
            <a:r>
              <a:rPr sz="1400" spc="-160" dirty="0">
                <a:latin typeface="Lucida Sans Unicode"/>
                <a:cs typeface="Lucida Sans Unicode"/>
              </a:rPr>
              <a:t>∩</a:t>
            </a:r>
            <a:r>
              <a:rPr sz="1400" spc="114" dirty="0">
                <a:latin typeface="Lucida Sans Unicode"/>
                <a:cs typeface="Lucida Sans Unicode"/>
              </a:rPr>
              <a:t> </a:t>
            </a:r>
            <a:r>
              <a:rPr sz="1400" i="1" spc="-15" dirty="0">
                <a:latin typeface="Arial"/>
                <a:cs typeface="Arial"/>
              </a:rPr>
              <a:t>A</a:t>
            </a:r>
            <a:r>
              <a:rPr sz="1500" spc="-7" baseline="-11111" dirty="0">
                <a:latin typeface="Tahoma"/>
                <a:cs typeface="Tahoma"/>
              </a:rPr>
              <a:t>1</a:t>
            </a:r>
            <a:r>
              <a:rPr sz="1400" spc="-15" dirty="0">
                <a:latin typeface="Tahoma"/>
                <a:cs typeface="Tahoma"/>
              </a:rPr>
              <a:t>).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718528" y="3350336"/>
            <a:ext cx="849630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0"/>
              </a:lnSpc>
            </a:pPr>
            <a:r>
              <a:rPr sz="600" dirty="0">
                <a:latin typeface="Calibri"/>
                <a:cs typeface="Calibri"/>
              </a:rPr>
              <a:t>January 1,</a:t>
            </a:r>
            <a:r>
              <a:rPr sz="600" spc="-5" dirty="0">
                <a:latin typeface="Calibri"/>
                <a:cs typeface="Calibri"/>
              </a:rPr>
              <a:t> </a:t>
            </a:r>
            <a:r>
              <a:rPr sz="600" dirty="0">
                <a:latin typeface="Calibri"/>
                <a:cs typeface="Calibri"/>
              </a:rPr>
              <a:t>2017     </a:t>
            </a:r>
            <a:r>
              <a:rPr sz="600" spc="130" dirty="0">
                <a:latin typeface="Calibri"/>
                <a:cs typeface="Calibri"/>
              </a:rPr>
              <a:t> </a:t>
            </a:r>
            <a:fld id="{81D60167-4931-47E6-BA6A-407CBD079E47}" type="slidenum">
              <a:rPr sz="600" dirty="0">
                <a:latin typeface="Calibri"/>
                <a:cs typeface="Calibri"/>
              </a:rPr>
              <a:t>9</a:t>
            </a:fld>
            <a:r>
              <a:rPr sz="600" spc="-30" dirty="0">
                <a:latin typeface="Calibri"/>
                <a:cs typeface="Calibri"/>
              </a:rPr>
              <a:t> </a:t>
            </a:r>
            <a:r>
              <a:rPr sz="600" dirty="0">
                <a:latin typeface="Calibri"/>
                <a:cs typeface="Calibri"/>
              </a:rPr>
              <a:t>/</a:t>
            </a:r>
            <a:r>
              <a:rPr sz="600" spc="-35" dirty="0">
                <a:latin typeface="Calibri"/>
                <a:cs typeface="Calibri"/>
              </a:rPr>
              <a:t> </a:t>
            </a:r>
            <a:r>
              <a:rPr sz="600" dirty="0">
                <a:latin typeface="Calibri"/>
                <a:cs typeface="Calibri"/>
              </a:rPr>
              <a:t>23</a:t>
            </a:r>
            <a:endParaRPr sz="6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1854</Words>
  <Application>Microsoft Office PowerPoint</Application>
  <PresentationFormat>Custom</PresentationFormat>
  <Paragraphs>275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8" baseType="lpstr">
      <vt:lpstr>MingLiU_HKSCS-ExtB</vt:lpstr>
      <vt:lpstr>SimSun</vt:lpstr>
      <vt:lpstr>Arial</vt:lpstr>
      <vt:lpstr>Arial MT</vt:lpstr>
      <vt:lpstr>Calibri</vt:lpstr>
      <vt:lpstr>Cambria</vt:lpstr>
      <vt:lpstr>Gill Sans MT</vt:lpstr>
      <vt:lpstr>Lucida Sans Unicode</vt:lpstr>
      <vt:lpstr>Roboto</vt:lpstr>
      <vt:lpstr>Tahoma</vt:lpstr>
      <vt:lpstr>Times New Roman</vt:lpstr>
      <vt:lpstr>Trebuchet MS</vt:lpstr>
      <vt:lpstr>Verdana</vt:lpstr>
      <vt:lpstr>Office Theme</vt:lpstr>
      <vt:lpstr>PowerPoint Presentation</vt:lpstr>
      <vt:lpstr>PowerPoint Presentation</vt:lpstr>
      <vt:lpstr>Sample Space Confusions</vt:lpstr>
      <vt:lpstr>Conditional Probability</vt:lpstr>
      <vt:lpstr>Table/Concept Question (Work with your tablemates, then everyone click in the answer.)</vt:lpstr>
      <vt:lpstr>Table Question</vt:lpstr>
      <vt:lpstr>Multiplication Rule, Law of Total Probability  Multiplication rule: P (A ∩ B ) = P (A|B ) · P (B ).</vt:lpstr>
      <vt:lpstr>Trees</vt:lpstr>
      <vt:lpstr>Concept Question: Trees 1</vt:lpstr>
      <vt:lpstr>Concept Question: Trees 2</vt:lpstr>
      <vt:lpstr>Concept Question: Trees 3</vt:lpstr>
      <vt:lpstr>Concept Question: Trees 4</vt:lpstr>
      <vt:lpstr>PowerPoint Presentation</vt:lpstr>
      <vt:lpstr>Board question: Monty Hall</vt:lpstr>
      <vt:lpstr>PowerPoint Presentation</vt:lpstr>
      <vt:lpstr>Table/Concept Question: Independence (Work with your tablemates, then everyone click in the answer.)</vt:lpstr>
      <vt:lpstr>Bayes’ Theorem</vt:lpstr>
      <vt:lpstr>Board Question: Evil Squirrels</vt:lpstr>
      <vt:lpstr>Evil Squirrels Continued</vt:lpstr>
      <vt:lpstr>One solution (This is a base rate fallacy problem)</vt:lpstr>
      <vt:lpstr>PowerPoint Presentation</vt:lpstr>
      <vt:lpstr>Washington Post, hot oﬀ the press</vt:lpstr>
      <vt:lpstr>Table Question: Dice Game</vt:lpstr>
      <vt:lpstr>18.05 Introduction to Probability and Statistics Spring 2014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3 Slides: Conditional Probability, Bayes' Theorem</dc:title>
  <dc:creator>Orloff, Jeremy | Bloom, Jonathan</dc:creator>
  <cp:lastModifiedBy>Maikey Khorani</cp:lastModifiedBy>
  <cp:revision>1</cp:revision>
  <dcterms:created xsi:type="dcterms:W3CDTF">2023-05-22T06:13:01Z</dcterms:created>
  <dcterms:modified xsi:type="dcterms:W3CDTF">2023-05-22T06:15:33Z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2017-01-01T00:00:00Z</vt:filetime>
  </property>
  <property fmtid="{D5CDD505-2E9C-101B-9397-08002B2CF9AE}" pid="3" name="Creator">
    <vt:lpwstr>LaTeX with Beamer class version 3.36</vt:lpwstr>
  </property>
  <property fmtid="{D5CDD505-2E9C-101B-9397-08002B2CF9AE}" pid="4" name="LastSaved">
    <vt:filetime>2023-05-22T00:00:00Z</vt:filetime>
  </property>
</Properties>
</file>