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93" r:id="rId3"/>
    <p:sldId id="292" r:id="rId4"/>
    <p:sldId id="291" r:id="rId5"/>
    <p:sldId id="295" r:id="rId6"/>
    <p:sldId id="29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9900"/>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p:cViewPr>
        <p:scale>
          <a:sx n="70" d="100"/>
          <a:sy n="70" d="100"/>
        </p:scale>
        <p:origin x="-145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2</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3</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علم الدلالة مفهومه وميدانه</a:t>
            </a:r>
            <a:endPar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مفهوم علم الدلالة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fontScale="92500"/>
          </a:bodyPr>
          <a:lstStyle/>
          <a:p>
            <a:pPr marL="109538" lvl="1" algn="just" rtl="1">
              <a:lnSpc>
                <a:spcPct val="150000"/>
              </a:lnSpc>
            </a:pPr>
            <a:endParaRPr lang="ar-IQ" sz="600" b="1" dirty="0" smtClean="0">
              <a:solidFill>
                <a:schemeClr val="tx1"/>
              </a:solidFill>
            </a:endParaRPr>
          </a:p>
          <a:p>
            <a:pPr marL="109538" lvl="1" algn="just" rtl="1">
              <a:lnSpc>
                <a:spcPct val="150000"/>
              </a:lnSpc>
            </a:pPr>
            <a:r>
              <a:rPr lang="ar-SA" b="1" dirty="0" smtClean="0">
                <a:solidFill>
                  <a:schemeClr val="tx1"/>
                </a:solidFill>
              </a:rPr>
              <a:t>أُطلقت </a:t>
            </a:r>
            <a:r>
              <a:rPr lang="ar-SA" b="1" dirty="0">
                <a:solidFill>
                  <a:schemeClr val="tx1"/>
                </a:solidFill>
              </a:rPr>
              <a:t>على علم الدلالة عدة أسماء في اللغة الانجليزية أشهرها كلمة(</a:t>
            </a:r>
            <a:r>
              <a:rPr lang="en-US" b="1" dirty="0">
                <a:solidFill>
                  <a:schemeClr val="tx1"/>
                </a:solidFill>
              </a:rPr>
              <a:t>Semantics) </a:t>
            </a:r>
            <a:r>
              <a:rPr lang="ar-SA" b="1" dirty="0">
                <a:solidFill>
                  <a:schemeClr val="tx1"/>
                </a:solidFill>
              </a:rPr>
              <a:t>أو كلمة (</a:t>
            </a:r>
            <a:r>
              <a:rPr lang="en-US" b="1" dirty="0" err="1">
                <a:solidFill>
                  <a:schemeClr val="tx1"/>
                </a:solidFill>
              </a:rPr>
              <a:t>Semantique</a:t>
            </a:r>
            <a:r>
              <a:rPr lang="en-US" b="1" dirty="0">
                <a:solidFill>
                  <a:schemeClr val="tx1"/>
                </a:solidFill>
              </a:rPr>
              <a:t>) </a:t>
            </a:r>
            <a:r>
              <a:rPr lang="ar-SA" b="1" dirty="0">
                <a:solidFill>
                  <a:schemeClr val="tx1"/>
                </a:solidFill>
              </a:rPr>
              <a:t>بالفرنسية ، أمّا في اللغة العربية فالبعض يسمِّيه علم الدِّلالة أو الدَّلالة(بالفتح أو الكسر)، والبعض يسميه "علم المعنى"، والبعض الآخر يطلق عليه" السيمانتيك" آخِذاً من الكلمة الانجليزية أو الفرنسية</a:t>
            </a:r>
            <a:r>
              <a:rPr lang="ar-SA" b="1" dirty="0" smtClean="0">
                <a:solidFill>
                  <a:schemeClr val="tx1"/>
                </a:solidFill>
              </a:rPr>
              <a:t>.</a:t>
            </a:r>
            <a:endParaRPr lang="ar-IQ" b="1" dirty="0" smtClean="0">
              <a:solidFill>
                <a:schemeClr val="tx1"/>
              </a:solidFill>
            </a:endParaRPr>
          </a:p>
          <a:p>
            <a:pPr marL="109538" lvl="1" algn="just" rtl="1">
              <a:lnSpc>
                <a:spcPct val="150000"/>
              </a:lnSpc>
            </a:pPr>
            <a:endParaRPr lang="ar-SA" sz="900" b="1" dirty="0">
              <a:solidFill>
                <a:schemeClr val="tx1"/>
              </a:solidFill>
            </a:endParaRPr>
          </a:p>
          <a:p>
            <a:pPr marL="109538" lvl="1" algn="just" rtl="1">
              <a:lnSpc>
                <a:spcPct val="150000"/>
              </a:lnSpc>
            </a:pPr>
            <a:r>
              <a:rPr lang="ar-SA" b="1" dirty="0">
                <a:solidFill>
                  <a:schemeClr val="tx1"/>
                </a:solidFill>
              </a:rPr>
              <a:t>       يُعَرِّفُ الباحثون علمَ الدلالة على أنه دراسة المعنى، أو العلم الذي يدرس ويبحث عن المعنى، أو ذلك الفرع من علم اللغة الذي يتناول نظرية المعنى</a:t>
            </a:r>
            <a:r>
              <a:rPr lang="ar-SA" b="1" dirty="0" smtClean="0">
                <a:solidFill>
                  <a:schemeClr val="tx1"/>
                </a:solidFill>
              </a:rPr>
              <a:t>.</a:t>
            </a:r>
            <a:endParaRPr lang="ar-IQ" b="1" dirty="0" smtClean="0">
              <a:solidFill>
                <a:schemeClr val="tx1"/>
              </a:solidFill>
            </a:endParaRPr>
          </a:p>
          <a:p>
            <a:pPr marL="109538" lvl="1" algn="just" rtl="1">
              <a:lnSpc>
                <a:spcPct val="150000"/>
              </a:lnSpc>
            </a:pPr>
            <a:endParaRPr lang="ar-SA" sz="1200" b="1" dirty="0">
              <a:solidFill>
                <a:schemeClr val="tx1"/>
              </a:solidFill>
            </a:endParaRPr>
          </a:p>
          <a:p>
            <a:pPr marL="109538" lvl="1" algn="just" rtl="1">
              <a:lnSpc>
                <a:spcPct val="150000"/>
              </a:lnSpc>
            </a:pPr>
            <a:r>
              <a:rPr lang="ar-SA" b="1" dirty="0">
                <a:solidFill>
                  <a:schemeClr val="tx1"/>
                </a:solidFill>
              </a:rPr>
              <a:t>       وقد ظهر هذا المصطلح بهذا المفهوم في نهاية القرن التاسع عشر(19) على يد الفرنسي  (ميشال بريـال)(</a:t>
            </a:r>
            <a:r>
              <a:rPr lang="en-US" b="1" dirty="0">
                <a:solidFill>
                  <a:schemeClr val="tx1"/>
                </a:solidFill>
              </a:rPr>
              <a:t>Michel </a:t>
            </a:r>
            <a:r>
              <a:rPr lang="en-US" b="1" dirty="0" err="1">
                <a:solidFill>
                  <a:schemeClr val="tx1"/>
                </a:solidFill>
              </a:rPr>
              <a:t>breal</a:t>
            </a:r>
            <a:r>
              <a:rPr lang="en-US" b="1" dirty="0">
                <a:solidFill>
                  <a:schemeClr val="tx1"/>
                </a:solidFill>
              </a:rPr>
              <a:t>) </a:t>
            </a:r>
            <a:r>
              <a:rPr lang="ar-SA" b="1" dirty="0">
                <a:solidFill>
                  <a:schemeClr val="tx1"/>
                </a:solidFill>
              </a:rPr>
              <a:t>وذلك في سنة (1883م) قاصدًا </a:t>
            </a:r>
            <a:r>
              <a:rPr lang="ar-SA" b="1" dirty="0" smtClean="0">
                <a:solidFill>
                  <a:schemeClr val="tx1"/>
                </a:solidFill>
              </a:rPr>
              <a:t>به</a:t>
            </a:r>
            <a:endParaRPr lang="ar-SA"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2</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مفهوم علم الدلالة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endParaRPr lang="ar-IQ" sz="700" b="1" dirty="0" smtClean="0">
              <a:solidFill>
                <a:schemeClr val="tx1"/>
              </a:solidFill>
            </a:endParaRPr>
          </a:p>
          <a:p>
            <a:pPr marL="109538" lvl="1" algn="just" rtl="1">
              <a:lnSpc>
                <a:spcPct val="150000"/>
              </a:lnSpc>
            </a:pPr>
            <a:r>
              <a:rPr lang="ar-IQ" sz="2700" b="1" dirty="0" smtClean="0">
                <a:solidFill>
                  <a:schemeClr val="tx1"/>
                </a:solidFill>
              </a:rPr>
              <a:t>علم </a:t>
            </a:r>
            <a:r>
              <a:rPr lang="ar-IQ" sz="2700" b="1" dirty="0">
                <a:solidFill>
                  <a:schemeClr val="tx1"/>
                </a:solidFill>
              </a:rPr>
              <a:t>المعنى، وهو أول من تناول هذا العلم بالدراسة والبحث حينما ألفّ كتابًا بعنوان(علم الدلالة) فأصبح علم الدلالة منذ ذلك الوقت علمًا مستقلًا وقائمًا بذاتهِ .</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3</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ميدان علم الدلالة وموضوعه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109538" lvl="1" algn="just" rtl="1">
              <a:lnSpc>
                <a:spcPct val="150000"/>
              </a:lnSpc>
            </a:pPr>
            <a:r>
              <a:rPr lang="ar-IQ" sz="2700" b="1" dirty="0" smtClean="0">
                <a:solidFill>
                  <a:schemeClr val="tx1"/>
                </a:solidFill>
              </a:rPr>
              <a:t>أمّا </a:t>
            </a:r>
            <a:r>
              <a:rPr lang="ar-IQ" sz="2700" b="1" dirty="0">
                <a:solidFill>
                  <a:schemeClr val="tx1"/>
                </a:solidFill>
              </a:rPr>
              <a:t>موضوع علم الدلالة أو ميدانه، فيمكن تلمّسه ومعرفته من خلال تعريف علم الدلالة نفسه الذي سبق ذكره، فموضوع علم الدلالة هو: أيُّ شيء أو كلُّ شيءٍ يقوم بدور العلامة أو الرمز سواء أكان لغويًا أم غير لغوي. فالعلامات أو الرموز اللغوية قد تكون كلماتٍ وجملا، والعلامات أو الرموز غير اللغوية قد تكون علامات على الطريق، وقد تكون إشارة باليد أو إيماءة الرأس </a:t>
            </a:r>
            <a:r>
              <a:rPr lang="ar-IQ" sz="2700" b="1" dirty="0" smtClean="0">
                <a:solidFill>
                  <a:schemeClr val="tx1"/>
                </a:solidFill>
              </a:rPr>
              <a:t>.</a:t>
            </a:r>
          </a:p>
          <a:p>
            <a:pPr marL="109538" lvl="1" algn="just" rtl="1">
              <a:lnSpc>
                <a:spcPct val="150000"/>
              </a:lnSpc>
            </a:pPr>
            <a:endParaRPr lang="ar-IQ" sz="1400" b="1" dirty="0" smtClean="0">
              <a:solidFill>
                <a:schemeClr val="tx1"/>
              </a:solidFill>
            </a:endParaRPr>
          </a:p>
          <a:p>
            <a:pPr marL="109538" lvl="1" algn="just" rtl="1">
              <a:lnSpc>
                <a:spcPct val="150000"/>
              </a:lnSpc>
            </a:pPr>
            <a:r>
              <a:rPr lang="ar-IQ" sz="2700" b="1" dirty="0" smtClean="0">
                <a:solidFill>
                  <a:schemeClr val="tx1"/>
                </a:solidFill>
              </a:rPr>
              <a:t>إنّ </a:t>
            </a:r>
            <a:r>
              <a:rPr lang="ar-IQ" sz="2700" b="1" dirty="0">
                <a:solidFill>
                  <a:schemeClr val="tx1"/>
                </a:solidFill>
              </a:rPr>
              <a:t>علم الدلالة يهتمُّ ويبْحث في العلامات اللغوية أو الدلالات اللغوية دون سواها، وإن كان </a:t>
            </a:r>
            <a:r>
              <a:rPr lang="ar-IQ" sz="2700" b="1" dirty="0" smtClean="0">
                <a:solidFill>
                  <a:schemeClr val="tx1"/>
                </a:solidFill>
              </a:rPr>
              <a:t>موضوع </a:t>
            </a:r>
            <a:r>
              <a:rPr lang="ar-IQ" sz="2700" b="1" dirty="0">
                <a:solidFill>
                  <a:schemeClr val="tx1"/>
                </a:solidFill>
              </a:rPr>
              <a:t>علم الدلالة هو الاثنين كما ذكرنا(دراسة العلامات اللغوية وغير اللغوية)، إلّا أن </a:t>
            </a:r>
            <a:r>
              <a:rPr lang="ar-IQ" sz="2700" b="1" dirty="0" smtClean="0">
                <a:solidFill>
                  <a:schemeClr val="tx1"/>
                </a:solidFill>
              </a:rPr>
              <a:t>التركيز يكون </a:t>
            </a:r>
            <a:r>
              <a:rPr lang="ar-IQ" sz="2700" b="1" dirty="0">
                <a:solidFill>
                  <a:schemeClr val="tx1"/>
                </a:solidFill>
              </a:rPr>
              <a:t>على العلامة اللغوية أو الدلالة اللغوية في مجال الدراسة اللغوية.</a:t>
            </a:r>
          </a:p>
          <a:p>
            <a:pPr marL="109538" lvl="1" algn="just" rtl="1">
              <a:lnSpc>
                <a:spcPct val="150000"/>
              </a:lnSpc>
            </a:pPr>
            <a:endParaRPr lang="ar-IQ" sz="2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ميدان علم الدلالة وموضوعه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a:solidFill>
                  <a:schemeClr val="tx1"/>
                </a:solidFill>
              </a:rPr>
              <a:t> إذًا، موضوع الدلالة هو المعنى اللغوي، والمعنى اللغوي أو الدلالي ينطلق من معنى المفردة من حيث حالتها المعجمية ومتابعة التطورات الدلالية والتغيرات التي تأخذها الكلمة في السياقات المختلفة، فالسياق هو الفيصل في تحديد دلالة الكلمة</a:t>
            </a:r>
            <a:r>
              <a:rPr lang="ar-IQ" sz="2700" b="1" dirty="0" smtClean="0">
                <a:solidFill>
                  <a:schemeClr val="tx1"/>
                </a:solidFill>
              </a:rPr>
              <a:t>.</a:t>
            </a:r>
          </a:p>
          <a:p>
            <a:pPr marL="109538" lvl="1" algn="just" rtl="1">
              <a:lnSpc>
                <a:spcPct val="150000"/>
              </a:lnSpc>
            </a:pPr>
            <a:r>
              <a:rPr lang="ar-IQ" sz="2700" b="1" dirty="0">
                <a:solidFill>
                  <a:schemeClr val="tx1"/>
                </a:solidFill>
              </a:rPr>
              <a:t> وتجب الإشارة هنا إلى أنّ قدماء العرب قد أشاروا إلى مباحثَ دلالية وتطرقوا إلى طروحاتٍ ومفاهيمَ تقْترب من أفكار المحْدثين ورُآهم، إلّا أنّ هذه الطُّرُحات القديمة جاءتْ بشكل متناثرٍ ومُشَتَّتْ بين طيّات كُتُبِهم، وقد عرٍّفت الدلالة في التراث العربي بأنّها« كوْن الشَّيءِ بحالة يَلْزم من العلمِ به العلمَ بشيءٍ آخر، والشيء الأول هو الدّالّ، والثاني هو المدلول »، </a:t>
            </a:r>
            <a:r>
              <a:rPr lang="ar-IQ" sz="2700" b="1" dirty="0">
                <a:solidFill>
                  <a:schemeClr val="tx1"/>
                </a:solidFill>
              </a:rPr>
              <a:t>فإذا كان ذلك الدّال </a:t>
            </a:r>
            <a:r>
              <a:rPr lang="ar-IQ" sz="2700" b="1" dirty="0">
                <a:solidFill>
                  <a:schemeClr val="tx1"/>
                </a:solidFill>
              </a:rPr>
              <a:t>لفظًا </a:t>
            </a:r>
            <a:r>
              <a:rPr lang="ar-IQ" sz="2700" b="1" dirty="0">
                <a:solidFill>
                  <a:schemeClr val="tx1"/>
                </a:solidFill>
              </a:rPr>
              <a:t>فالدّلالة</a:t>
            </a: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ميدان علم الدلالة وموضوعه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smtClean="0">
                <a:solidFill>
                  <a:schemeClr val="tx1"/>
                </a:solidFill>
              </a:rPr>
              <a:t>لفظية، </a:t>
            </a:r>
            <a:r>
              <a:rPr lang="ar-SA" sz="2700" b="1" dirty="0" smtClean="0">
                <a:solidFill>
                  <a:schemeClr val="tx1"/>
                </a:solidFill>
              </a:rPr>
              <a:t>وإن </a:t>
            </a:r>
            <a:r>
              <a:rPr lang="ar-SA" sz="2700" b="1" dirty="0">
                <a:solidFill>
                  <a:schemeClr val="tx1"/>
                </a:solidFill>
              </a:rPr>
              <a:t>لم يكن لفظًا فالدّلالة غير لفظية، كدلالة العقود والإشارات وغيرها.</a:t>
            </a:r>
          </a:p>
          <a:p>
            <a:pPr marL="109538" lvl="1" algn="just" rtl="1">
              <a:lnSpc>
                <a:spcPct val="150000"/>
              </a:lnSpc>
            </a:pPr>
            <a:r>
              <a:rPr lang="ar-SA" sz="2700" b="1" dirty="0" smtClean="0">
                <a:solidFill>
                  <a:schemeClr val="tx1"/>
                </a:solidFill>
              </a:rPr>
              <a:t>ومن </a:t>
            </a:r>
            <a:r>
              <a:rPr lang="ar-SA" sz="2700" b="1" dirty="0">
                <a:solidFill>
                  <a:schemeClr val="tx1"/>
                </a:solidFill>
              </a:rPr>
              <a:t>أبرز الدلاليين العرب القدماء سيبويه وابن جنّي والجرجاني، فهؤلاء يشكّلون أقطابًا في علم الدلالة القديمة</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endParaRPr lang="ar-SA" sz="2700" b="1" dirty="0">
              <a:solidFill>
                <a:schemeClr val="tx1"/>
              </a:solidFill>
            </a:endParaRPr>
          </a:p>
          <a:p>
            <a:pPr marL="109538" lvl="1" algn="just" rtl="1">
              <a:lnSpc>
                <a:spcPct val="150000"/>
              </a:lnSpc>
            </a:pPr>
            <a:r>
              <a:rPr lang="ar-SA" sz="2700" b="1" dirty="0">
                <a:solidFill>
                  <a:schemeClr val="tx1"/>
                </a:solidFill>
              </a:rPr>
              <a:t>      ويعدّ ابن جنّي من أبرز الدلاليين الصوتيين؛ لأنّه يحلّل الأصوات تحليلًا دلاليًا، ويُوازن بين المفردات المتشابه في أغلب أصواتها والمتباينة في صوت واحد، وهذا ما يتضح في الأنواع الدلالية اللغوية والتي سنأتي إليها لاحقًا .</a:t>
            </a:r>
          </a:p>
          <a:p>
            <a:pPr marL="109538" lvl="1" algn="just" rtl="1">
              <a:lnSpc>
                <a:spcPct val="150000"/>
              </a:lnSpc>
            </a:pPr>
            <a:endParaRPr lang="ar-SA" sz="24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2.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3.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4.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5.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6.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25238</TotalTime>
  <Words>471</Words>
  <Application>Microsoft Office PowerPoint</Application>
  <PresentationFormat>On-screen Show (4:3)</PresentationFormat>
  <Paragraphs>38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اسم الاشارة</vt:lpstr>
      <vt:lpstr>مفهوم علم الدلالة</vt:lpstr>
      <vt:lpstr>مفهوم علم الدلالة</vt:lpstr>
      <vt:lpstr>ميدان علم الدلالة وموضوعه</vt:lpstr>
      <vt:lpstr>ميدان علم الدلالة وموضوعه</vt:lpstr>
      <vt:lpstr>ميدان علم الدلالة وموضوعه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276</cp:revision>
  <dcterms:created xsi:type="dcterms:W3CDTF">2006-08-16T00:00:00Z</dcterms:created>
  <dcterms:modified xsi:type="dcterms:W3CDTF">2023-05-28T22:11:05Z</dcterms:modified>
</cp:coreProperties>
</file>