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90" r:id="rId3"/>
    <p:sldId id="297" r:id="rId4"/>
    <p:sldId id="293" r:id="rId5"/>
    <p:sldId id="292" r:id="rId6"/>
    <p:sldId id="291" r:id="rId7"/>
    <p:sldId id="295" r:id="rId8"/>
    <p:sldId id="296" r:id="rId9"/>
    <p:sldId id="29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66"/>
    <a:srgbClr val="009900"/>
    <a:srgbClr val="FF0000"/>
    <a:srgbClr val="66FF33"/>
    <a:srgbClr val="006600"/>
    <a:srgbClr val="8B0752"/>
    <a:srgbClr val="700643"/>
    <a:srgbClr val="435422"/>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660"/>
  </p:normalViewPr>
  <p:slideViewPr>
    <p:cSldViewPr>
      <p:cViewPr>
        <p:scale>
          <a:sx n="70" d="100"/>
          <a:sy n="70" d="100"/>
        </p:scale>
        <p:origin x="-1452"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EAF8F-180D-4BD8-9139-5E51C2E4E1AF}" type="doc">
      <dgm:prSet loTypeId="urn:microsoft.com/office/officeart/2008/layout/RadialCluster" loCatId="cycle" qsTypeId="urn:microsoft.com/office/officeart/2005/8/quickstyle/simple5" qsCatId="simple" csTypeId="urn:microsoft.com/office/officeart/2005/8/colors/colorful1" csCatId="colorful" phldr="1"/>
      <dgm:spPr/>
      <dgm:t>
        <a:bodyPr/>
        <a:lstStyle/>
        <a:p>
          <a:endParaRPr lang="en-US"/>
        </a:p>
      </dgm:t>
    </dgm:pt>
    <dgm:pt modelId="{E845897B-A81C-4C5B-8A4B-C934C63299C2}">
      <dgm:prSet phldrT="[Text]" custT="1"/>
      <dgm:spPr/>
      <dgm:t>
        <a:bodyPr/>
        <a:lstStyle/>
        <a:p>
          <a:r>
            <a:rPr lang="ar-IQ" sz="2400" b="1" dirty="0" smtClean="0"/>
            <a:t>تعدد اللفظ والمعنى</a:t>
          </a:r>
          <a:endParaRPr lang="en-US" sz="2400" b="1" dirty="0"/>
        </a:p>
      </dgm:t>
    </dgm:pt>
    <dgm:pt modelId="{950890D8-ED21-4353-AB28-D29364EC39F7}" type="parTrans" cxnId="{F071A627-0F98-4A42-AB24-9B86FD4BB7C4}">
      <dgm:prSet/>
      <dgm:spPr/>
      <dgm:t>
        <a:bodyPr/>
        <a:lstStyle/>
        <a:p>
          <a:endParaRPr lang="en-US"/>
        </a:p>
      </dgm:t>
    </dgm:pt>
    <dgm:pt modelId="{332F9B3F-A415-487B-B6E9-81AE095B77A7}" type="sibTrans" cxnId="{F071A627-0F98-4A42-AB24-9B86FD4BB7C4}">
      <dgm:prSet/>
      <dgm:spPr/>
      <dgm:t>
        <a:bodyPr/>
        <a:lstStyle/>
        <a:p>
          <a:endParaRPr lang="en-US"/>
        </a:p>
      </dgm:t>
    </dgm:pt>
    <dgm:pt modelId="{18063FC3-7F4F-44DF-9A7A-B7816AD576CE}">
      <dgm:prSet phldrT="[Text]" custT="1"/>
      <dgm:spPr/>
      <dgm:t>
        <a:bodyPr/>
        <a:lstStyle/>
        <a:p>
          <a:r>
            <a:rPr lang="ar-IQ" sz="1800" b="1" dirty="0" smtClean="0"/>
            <a:t>ظاهرة المشترك اللفظي</a:t>
          </a:r>
          <a:endParaRPr lang="en-US" sz="1800" b="1" dirty="0"/>
        </a:p>
      </dgm:t>
    </dgm:pt>
    <dgm:pt modelId="{E1D9F18B-DD74-4822-8078-C55CEED7E346}" type="parTrans" cxnId="{BE645F77-10C5-418F-9F79-B8E23D40D39C}">
      <dgm:prSet/>
      <dgm:spPr/>
      <dgm:t>
        <a:bodyPr/>
        <a:lstStyle/>
        <a:p>
          <a:endParaRPr lang="en-US"/>
        </a:p>
      </dgm:t>
    </dgm:pt>
    <dgm:pt modelId="{FFB6F4F1-DB7E-4D04-9814-DB3C6E8BA53E}" type="sibTrans" cxnId="{BE645F77-10C5-418F-9F79-B8E23D40D39C}">
      <dgm:prSet/>
      <dgm:spPr/>
      <dgm:t>
        <a:bodyPr/>
        <a:lstStyle/>
        <a:p>
          <a:endParaRPr lang="en-US"/>
        </a:p>
      </dgm:t>
    </dgm:pt>
    <dgm:pt modelId="{62A33F07-7801-4326-9EDF-783E6B39F0DD}">
      <dgm:prSet phldrT="[Text]"/>
      <dgm:spPr/>
      <dgm:t>
        <a:bodyPr/>
        <a:lstStyle/>
        <a:p>
          <a:r>
            <a:rPr lang="ar-IQ" b="1" dirty="0" smtClean="0"/>
            <a:t>ظاهرة الترادف</a:t>
          </a:r>
          <a:endParaRPr lang="en-US" b="1" dirty="0"/>
        </a:p>
      </dgm:t>
    </dgm:pt>
    <dgm:pt modelId="{4226FEE4-65EA-4FEB-91F1-A8724174B795}" type="parTrans" cxnId="{57D7082A-10A6-417B-AF6A-48C257A18174}">
      <dgm:prSet/>
      <dgm:spPr/>
      <dgm:t>
        <a:bodyPr/>
        <a:lstStyle/>
        <a:p>
          <a:endParaRPr lang="en-US"/>
        </a:p>
      </dgm:t>
    </dgm:pt>
    <dgm:pt modelId="{612DB805-F337-4022-B078-04AEEA950859}" type="sibTrans" cxnId="{57D7082A-10A6-417B-AF6A-48C257A18174}">
      <dgm:prSet/>
      <dgm:spPr/>
      <dgm:t>
        <a:bodyPr/>
        <a:lstStyle/>
        <a:p>
          <a:endParaRPr lang="en-US"/>
        </a:p>
      </dgm:t>
    </dgm:pt>
    <dgm:pt modelId="{EEDDF5DE-8E45-4B17-B2CF-296510CD4C75}">
      <dgm:prSet phldrT="[Text]"/>
      <dgm:spPr/>
      <dgm:t>
        <a:bodyPr/>
        <a:lstStyle/>
        <a:p>
          <a:r>
            <a:rPr lang="ar-IQ" b="1" dirty="0" smtClean="0"/>
            <a:t>ظاهرة التضاد</a:t>
          </a:r>
          <a:endParaRPr lang="en-US" b="1" dirty="0"/>
        </a:p>
      </dgm:t>
    </dgm:pt>
    <dgm:pt modelId="{D1B9C3E9-185D-4744-93C8-C5184A274D9B}" type="parTrans" cxnId="{9E79AFDC-957B-4363-B009-6E90B30C2CAE}">
      <dgm:prSet/>
      <dgm:spPr/>
      <dgm:t>
        <a:bodyPr/>
        <a:lstStyle/>
        <a:p>
          <a:endParaRPr lang="en-US"/>
        </a:p>
      </dgm:t>
    </dgm:pt>
    <dgm:pt modelId="{E7B06EDC-ADE6-4566-8631-B292DBA8E2AA}" type="sibTrans" cxnId="{9E79AFDC-957B-4363-B009-6E90B30C2CAE}">
      <dgm:prSet/>
      <dgm:spPr/>
      <dgm:t>
        <a:bodyPr/>
        <a:lstStyle/>
        <a:p>
          <a:endParaRPr lang="en-US"/>
        </a:p>
      </dgm:t>
    </dgm:pt>
    <dgm:pt modelId="{F1926B45-B5E5-41C3-A906-D29B9479CD88}" type="pres">
      <dgm:prSet presAssocID="{820EAF8F-180D-4BD8-9139-5E51C2E4E1AF}" presName="Name0" presStyleCnt="0">
        <dgm:presLayoutVars>
          <dgm:chMax val="1"/>
          <dgm:chPref val="1"/>
          <dgm:dir/>
          <dgm:animOne val="branch"/>
          <dgm:animLvl val="lvl"/>
        </dgm:presLayoutVars>
      </dgm:prSet>
      <dgm:spPr/>
    </dgm:pt>
    <dgm:pt modelId="{8AC00383-23A9-49B5-BEE8-6A3FBA1A8A9C}" type="pres">
      <dgm:prSet presAssocID="{E845897B-A81C-4C5B-8A4B-C934C63299C2}" presName="singleCycle" presStyleCnt="0"/>
      <dgm:spPr/>
    </dgm:pt>
    <dgm:pt modelId="{A8B19B7F-0C23-4CFF-A640-45976999157E}" type="pres">
      <dgm:prSet presAssocID="{E845897B-A81C-4C5B-8A4B-C934C63299C2}" presName="singleCenter" presStyleLbl="node1" presStyleIdx="0" presStyleCnt="4">
        <dgm:presLayoutVars>
          <dgm:chMax val="7"/>
          <dgm:chPref val="7"/>
        </dgm:presLayoutVars>
      </dgm:prSet>
      <dgm:spPr/>
      <dgm:t>
        <a:bodyPr/>
        <a:lstStyle/>
        <a:p>
          <a:endParaRPr lang="en-US"/>
        </a:p>
      </dgm:t>
    </dgm:pt>
    <dgm:pt modelId="{C3693FCB-8AEB-48EF-8F0A-1596BD06F3C1}" type="pres">
      <dgm:prSet presAssocID="{E1D9F18B-DD74-4822-8078-C55CEED7E346}" presName="Name56" presStyleLbl="parChTrans1D2" presStyleIdx="0" presStyleCnt="3"/>
      <dgm:spPr/>
    </dgm:pt>
    <dgm:pt modelId="{673B8A05-FACD-4F7A-A24E-5622A80EB731}" type="pres">
      <dgm:prSet presAssocID="{18063FC3-7F4F-44DF-9A7A-B7816AD576CE}" presName="text0" presStyleLbl="node1" presStyleIdx="1" presStyleCnt="4" custScaleX="130597">
        <dgm:presLayoutVars>
          <dgm:bulletEnabled val="1"/>
        </dgm:presLayoutVars>
      </dgm:prSet>
      <dgm:spPr/>
    </dgm:pt>
    <dgm:pt modelId="{2028D608-E7F7-485C-B134-329CB150E24E}" type="pres">
      <dgm:prSet presAssocID="{4226FEE4-65EA-4FEB-91F1-A8724174B795}" presName="Name56" presStyleLbl="parChTrans1D2" presStyleIdx="1" presStyleCnt="3"/>
      <dgm:spPr/>
    </dgm:pt>
    <dgm:pt modelId="{AD066E48-7A19-4884-8079-9F7C04BE2ADB}" type="pres">
      <dgm:prSet presAssocID="{62A33F07-7801-4326-9EDF-783E6B39F0DD}" presName="text0" presStyleLbl="node1" presStyleIdx="2" presStyleCnt="4" custScaleX="125190">
        <dgm:presLayoutVars>
          <dgm:bulletEnabled val="1"/>
        </dgm:presLayoutVars>
      </dgm:prSet>
      <dgm:spPr/>
    </dgm:pt>
    <dgm:pt modelId="{530EAE0F-8D03-4FF4-A726-B75ECFEBA9EE}" type="pres">
      <dgm:prSet presAssocID="{D1B9C3E9-185D-4744-93C8-C5184A274D9B}" presName="Name56" presStyleLbl="parChTrans1D2" presStyleIdx="2" presStyleCnt="3"/>
      <dgm:spPr/>
    </dgm:pt>
    <dgm:pt modelId="{F5178EAC-47E9-43A3-BA65-8D6BE541351C}" type="pres">
      <dgm:prSet presAssocID="{EEDDF5DE-8E45-4B17-B2CF-296510CD4C75}" presName="text0" presStyleLbl="node1" presStyleIdx="3" presStyleCnt="4" custScaleX="131252">
        <dgm:presLayoutVars>
          <dgm:bulletEnabled val="1"/>
        </dgm:presLayoutVars>
      </dgm:prSet>
      <dgm:spPr/>
      <dgm:t>
        <a:bodyPr/>
        <a:lstStyle/>
        <a:p>
          <a:endParaRPr lang="en-US"/>
        </a:p>
      </dgm:t>
    </dgm:pt>
  </dgm:ptLst>
  <dgm:cxnLst>
    <dgm:cxn modelId="{7260170F-3D95-44E4-BFC9-28A834994837}" type="presOf" srcId="{E845897B-A81C-4C5B-8A4B-C934C63299C2}" destId="{A8B19B7F-0C23-4CFF-A640-45976999157E}" srcOrd="0" destOrd="0" presId="urn:microsoft.com/office/officeart/2008/layout/RadialCluster"/>
    <dgm:cxn modelId="{F071A627-0F98-4A42-AB24-9B86FD4BB7C4}" srcId="{820EAF8F-180D-4BD8-9139-5E51C2E4E1AF}" destId="{E845897B-A81C-4C5B-8A4B-C934C63299C2}" srcOrd="0" destOrd="0" parTransId="{950890D8-ED21-4353-AB28-D29364EC39F7}" sibTransId="{332F9B3F-A415-487B-B6E9-81AE095B77A7}"/>
    <dgm:cxn modelId="{75254A4F-D48B-4309-9B77-695C054956FE}" type="presOf" srcId="{62A33F07-7801-4326-9EDF-783E6B39F0DD}" destId="{AD066E48-7A19-4884-8079-9F7C04BE2ADB}" srcOrd="0" destOrd="0" presId="urn:microsoft.com/office/officeart/2008/layout/RadialCluster"/>
    <dgm:cxn modelId="{28F21CBD-2347-4A25-8805-4F6CD9E2BC28}" type="presOf" srcId="{820EAF8F-180D-4BD8-9139-5E51C2E4E1AF}" destId="{F1926B45-B5E5-41C3-A906-D29B9479CD88}" srcOrd="0" destOrd="0" presId="urn:microsoft.com/office/officeart/2008/layout/RadialCluster"/>
    <dgm:cxn modelId="{015330D6-2803-4286-B567-DC3DAE018980}" type="presOf" srcId="{E1D9F18B-DD74-4822-8078-C55CEED7E346}" destId="{C3693FCB-8AEB-48EF-8F0A-1596BD06F3C1}" srcOrd="0" destOrd="0" presId="urn:microsoft.com/office/officeart/2008/layout/RadialCluster"/>
    <dgm:cxn modelId="{BE645F77-10C5-418F-9F79-B8E23D40D39C}" srcId="{E845897B-A81C-4C5B-8A4B-C934C63299C2}" destId="{18063FC3-7F4F-44DF-9A7A-B7816AD576CE}" srcOrd="0" destOrd="0" parTransId="{E1D9F18B-DD74-4822-8078-C55CEED7E346}" sibTransId="{FFB6F4F1-DB7E-4D04-9814-DB3C6E8BA53E}"/>
    <dgm:cxn modelId="{57D7082A-10A6-417B-AF6A-48C257A18174}" srcId="{E845897B-A81C-4C5B-8A4B-C934C63299C2}" destId="{62A33F07-7801-4326-9EDF-783E6B39F0DD}" srcOrd="1" destOrd="0" parTransId="{4226FEE4-65EA-4FEB-91F1-A8724174B795}" sibTransId="{612DB805-F337-4022-B078-04AEEA950859}"/>
    <dgm:cxn modelId="{44EDAAFF-0AC0-4466-9D64-6E0AD729037B}" type="presOf" srcId="{EEDDF5DE-8E45-4B17-B2CF-296510CD4C75}" destId="{F5178EAC-47E9-43A3-BA65-8D6BE541351C}" srcOrd="0" destOrd="0" presId="urn:microsoft.com/office/officeart/2008/layout/RadialCluster"/>
    <dgm:cxn modelId="{90F272D8-F9B0-4790-98D0-1E2FE86DB08D}" type="presOf" srcId="{18063FC3-7F4F-44DF-9A7A-B7816AD576CE}" destId="{673B8A05-FACD-4F7A-A24E-5622A80EB731}" srcOrd="0" destOrd="0" presId="urn:microsoft.com/office/officeart/2008/layout/RadialCluster"/>
    <dgm:cxn modelId="{78E615E7-8009-4701-AE50-94D004E3E3A4}" type="presOf" srcId="{4226FEE4-65EA-4FEB-91F1-A8724174B795}" destId="{2028D608-E7F7-485C-B134-329CB150E24E}" srcOrd="0" destOrd="0" presId="urn:microsoft.com/office/officeart/2008/layout/RadialCluster"/>
    <dgm:cxn modelId="{0FA2925D-BBD6-4CE8-BA89-ACDC6F604936}" type="presOf" srcId="{D1B9C3E9-185D-4744-93C8-C5184A274D9B}" destId="{530EAE0F-8D03-4FF4-A726-B75ECFEBA9EE}" srcOrd="0" destOrd="0" presId="urn:microsoft.com/office/officeart/2008/layout/RadialCluster"/>
    <dgm:cxn modelId="{9E79AFDC-957B-4363-B009-6E90B30C2CAE}" srcId="{E845897B-A81C-4C5B-8A4B-C934C63299C2}" destId="{EEDDF5DE-8E45-4B17-B2CF-296510CD4C75}" srcOrd="2" destOrd="0" parTransId="{D1B9C3E9-185D-4744-93C8-C5184A274D9B}" sibTransId="{E7B06EDC-ADE6-4566-8631-B292DBA8E2AA}"/>
    <dgm:cxn modelId="{21BE7E92-F55F-4AD8-90A9-4674928045E3}" type="presParOf" srcId="{F1926B45-B5E5-41C3-A906-D29B9479CD88}" destId="{8AC00383-23A9-49B5-BEE8-6A3FBA1A8A9C}" srcOrd="0" destOrd="0" presId="urn:microsoft.com/office/officeart/2008/layout/RadialCluster"/>
    <dgm:cxn modelId="{BBE2E9D9-DB52-49EA-A996-EC7A33DF2908}" type="presParOf" srcId="{8AC00383-23A9-49B5-BEE8-6A3FBA1A8A9C}" destId="{A8B19B7F-0C23-4CFF-A640-45976999157E}" srcOrd="0" destOrd="0" presId="urn:microsoft.com/office/officeart/2008/layout/RadialCluster"/>
    <dgm:cxn modelId="{ACAA8ADE-60E8-461C-AF11-2987FD5A989D}" type="presParOf" srcId="{8AC00383-23A9-49B5-BEE8-6A3FBA1A8A9C}" destId="{C3693FCB-8AEB-48EF-8F0A-1596BD06F3C1}" srcOrd="1" destOrd="0" presId="urn:microsoft.com/office/officeart/2008/layout/RadialCluster"/>
    <dgm:cxn modelId="{A0435627-17B0-4732-BDD5-A1EB8AE74CF5}" type="presParOf" srcId="{8AC00383-23A9-49B5-BEE8-6A3FBA1A8A9C}" destId="{673B8A05-FACD-4F7A-A24E-5622A80EB731}" srcOrd="2" destOrd="0" presId="urn:microsoft.com/office/officeart/2008/layout/RadialCluster"/>
    <dgm:cxn modelId="{F2C2A699-BB2E-4D9D-ADC0-D3E1F5BB27C4}" type="presParOf" srcId="{8AC00383-23A9-49B5-BEE8-6A3FBA1A8A9C}" destId="{2028D608-E7F7-485C-B134-329CB150E24E}" srcOrd="3" destOrd="0" presId="urn:microsoft.com/office/officeart/2008/layout/RadialCluster"/>
    <dgm:cxn modelId="{E5431E46-E888-4198-A15C-F55660A508E2}" type="presParOf" srcId="{8AC00383-23A9-49B5-BEE8-6A3FBA1A8A9C}" destId="{AD066E48-7A19-4884-8079-9F7C04BE2ADB}" srcOrd="4" destOrd="0" presId="urn:microsoft.com/office/officeart/2008/layout/RadialCluster"/>
    <dgm:cxn modelId="{03855990-3F6A-4D63-AB4F-99F56FA27047}" type="presParOf" srcId="{8AC00383-23A9-49B5-BEE8-6A3FBA1A8A9C}" destId="{530EAE0F-8D03-4FF4-A726-B75ECFEBA9EE}" srcOrd="5" destOrd="0" presId="urn:microsoft.com/office/officeart/2008/layout/RadialCluster"/>
    <dgm:cxn modelId="{450C686F-9AD8-4954-996A-88D4FB801D6E}" type="presParOf" srcId="{8AC00383-23A9-49B5-BEE8-6A3FBA1A8A9C}" destId="{F5178EAC-47E9-43A3-BA65-8D6BE541351C}" srcOrd="6"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19B7F-0C23-4CFF-A640-45976999157E}">
      <dsp:nvSpPr>
        <dsp:cNvPr id="0" name=""/>
        <dsp:cNvSpPr/>
      </dsp:nvSpPr>
      <dsp:spPr>
        <a:xfrm>
          <a:off x="2450779" y="1890712"/>
          <a:ext cx="1219200" cy="12192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ar-IQ" sz="2400" b="1" kern="1200" dirty="0" smtClean="0"/>
            <a:t>تعدد اللفظ والمعنى</a:t>
          </a:r>
          <a:endParaRPr lang="en-US" sz="2400" b="1" kern="1200" dirty="0"/>
        </a:p>
      </dsp:txBody>
      <dsp:txXfrm>
        <a:off x="2510295" y="1950228"/>
        <a:ext cx="1100168" cy="1100168"/>
      </dsp:txXfrm>
    </dsp:sp>
    <dsp:sp modelId="{C3693FCB-8AEB-48EF-8F0A-1596BD06F3C1}">
      <dsp:nvSpPr>
        <dsp:cNvPr id="0" name=""/>
        <dsp:cNvSpPr/>
      </dsp:nvSpPr>
      <dsp:spPr>
        <a:xfrm rot="16200000">
          <a:off x="2632770" y="1463103"/>
          <a:ext cx="855217" cy="0"/>
        </a:xfrm>
        <a:custGeom>
          <a:avLst/>
          <a:gdLst/>
          <a:ahLst/>
          <a:cxnLst/>
          <a:rect l="0" t="0" r="0" b="0"/>
          <a:pathLst>
            <a:path>
              <a:moveTo>
                <a:pt x="0" y="0"/>
              </a:moveTo>
              <a:lnTo>
                <a:pt x="855217"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3B8A05-FACD-4F7A-A24E-5622A80EB731}">
      <dsp:nvSpPr>
        <dsp:cNvPr id="0" name=""/>
        <dsp:cNvSpPr/>
      </dsp:nvSpPr>
      <dsp:spPr>
        <a:xfrm>
          <a:off x="2526979" y="218630"/>
          <a:ext cx="1066799" cy="816864"/>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ar-IQ" sz="1800" b="1" kern="1200" dirty="0" smtClean="0"/>
            <a:t>ظاهرة المشترك اللفظي</a:t>
          </a:r>
          <a:endParaRPr lang="en-US" sz="1800" b="1" kern="1200" dirty="0"/>
        </a:p>
      </dsp:txBody>
      <dsp:txXfrm>
        <a:off x="2566855" y="258506"/>
        <a:ext cx="987047" cy="737112"/>
      </dsp:txXfrm>
    </dsp:sp>
    <dsp:sp modelId="{2028D608-E7F7-485C-B134-329CB150E24E}">
      <dsp:nvSpPr>
        <dsp:cNvPr id="0" name=""/>
        <dsp:cNvSpPr/>
      </dsp:nvSpPr>
      <dsp:spPr>
        <a:xfrm rot="1800000">
          <a:off x="3631198" y="2996997"/>
          <a:ext cx="578927" cy="0"/>
        </a:xfrm>
        <a:custGeom>
          <a:avLst/>
          <a:gdLst/>
          <a:ahLst/>
          <a:cxnLst/>
          <a:rect l="0" t="0" r="0" b="0"/>
          <a:pathLst>
            <a:path>
              <a:moveTo>
                <a:pt x="0" y="0"/>
              </a:moveTo>
              <a:lnTo>
                <a:pt x="578927"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066E48-7A19-4884-8079-9F7C04BE2ADB}">
      <dsp:nvSpPr>
        <dsp:cNvPr id="0" name=""/>
        <dsp:cNvSpPr/>
      </dsp:nvSpPr>
      <dsp:spPr>
        <a:xfrm>
          <a:off x="4171345" y="3028505"/>
          <a:ext cx="1022632" cy="81686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ar-IQ" sz="2200" b="1" kern="1200" dirty="0" smtClean="0"/>
            <a:t>ظاهرة الترادف</a:t>
          </a:r>
          <a:endParaRPr lang="en-US" sz="2200" b="1" kern="1200" dirty="0"/>
        </a:p>
      </dsp:txBody>
      <dsp:txXfrm>
        <a:off x="4211221" y="3068381"/>
        <a:ext cx="942880" cy="737112"/>
      </dsp:txXfrm>
    </dsp:sp>
    <dsp:sp modelId="{530EAE0F-8D03-4FF4-A726-B75ECFEBA9EE}">
      <dsp:nvSpPr>
        <dsp:cNvPr id="0" name=""/>
        <dsp:cNvSpPr/>
      </dsp:nvSpPr>
      <dsp:spPr>
        <a:xfrm rot="9000000">
          <a:off x="1937306" y="2989849"/>
          <a:ext cx="550338" cy="0"/>
        </a:xfrm>
        <a:custGeom>
          <a:avLst/>
          <a:gdLst/>
          <a:ahLst/>
          <a:cxnLst/>
          <a:rect l="0" t="0" r="0" b="0"/>
          <a:pathLst>
            <a:path>
              <a:moveTo>
                <a:pt x="0" y="0"/>
              </a:moveTo>
              <a:lnTo>
                <a:pt x="550338"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78EAC-47E9-43A3-BA65-8D6BE541351C}">
      <dsp:nvSpPr>
        <dsp:cNvPr id="0" name=""/>
        <dsp:cNvSpPr/>
      </dsp:nvSpPr>
      <dsp:spPr>
        <a:xfrm>
          <a:off x="902022" y="3028505"/>
          <a:ext cx="1072150" cy="816864"/>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ar-IQ" sz="2200" b="1" kern="1200" dirty="0" smtClean="0"/>
            <a:t>ظاهرة التضاد</a:t>
          </a:r>
          <a:endParaRPr lang="en-US" sz="2200" b="1" kern="1200" dirty="0"/>
        </a:p>
      </dsp:txBody>
      <dsp:txXfrm>
        <a:off x="941898" y="3068381"/>
        <a:ext cx="992398" cy="73711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DA9AF-768C-456E-974D-1D75EA956B2B}" type="datetimeFigureOut">
              <a:rPr lang="en-US" smtClean="0"/>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60E1-71C1-4E79-9F94-5636CFF5FCB0}" type="slidenum">
              <a:rPr lang="en-US" smtClean="0"/>
              <a:t>‹#›</a:t>
            </a:fld>
            <a:endParaRPr lang="en-US"/>
          </a:p>
        </p:txBody>
      </p:sp>
    </p:spTree>
    <p:extLst>
      <p:ext uri="{BB962C8B-B14F-4D97-AF65-F5344CB8AC3E}">
        <p14:creationId xmlns:p14="http://schemas.microsoft.com/office/powerpoint/2010/main" val="71864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4</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5</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6</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7</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8</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9</a:t>
            </a:fld>
            <a:endParaRPr lang="en-US"/>
          </a:p>
        </p:txBody>
      </p:sp>
    </p:spTree>
    <p:extLst>
      <p:ext uri="{BB962C8B-B14F-4D97-AF65-F5344CB8AC3E}">
        <p14:creationId xmlns:p14="http://schemas.microsoft.com/office/powerpoint/2010/main" val="23436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FE412-2B85-4B69-90A2-0ABCF95139E8}"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FB2F-0F64-402B-8D1B-8A6F57646A1D}"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ECE0-AFF4-4C4B-B9F3-17C3E21597DA}"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59B8B-5A64-4357-8AC5-A8EC346F83DE}"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90B80-0491-4D58-8D3E-A2E46E99107C}"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21DE-2CC5-4939-9C9A-8E5E81437E4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839B1-CA3A-406C-98AA-65114F3FD069}" type="datetime1">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90281-66C1-4B25-942F-B63729723B20}" type="datetime1">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58F3-5F0B-417C-A141-148E8F4A7CB3}" type="datetime1">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35606-370D-4CA4-88B4-AE082D91D0F3}"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1358-349D-4E47-9717-E101760BE33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3F7AB-8571-418F-A684-8A6547070805}" type="datetime1">
              <a:rPr lang="en-US" smtClean="0"/>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1.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8" name="Oval 7"/>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تعدد اللفظ والمعنى</a:t>
            </a:r>
            <a:endPar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227388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endParaRPr lang="en-US" sz="4400" b="1" dirty="0">
              <a:ln w="11430"/>
              <a:solidFill>
                <a:srgbClr val="D60093"/>
              </a:solidFill>
              <a:effectLst>
                <a:outerShdw blurRad="50800" dist="39000" dir="5460000" algn="tl">
                  <a:srgbClr val="000000">
                    <a:alpha val="38000"/>
                  </a:srgbClr>
                </a:outerShdw>
              </a:effectLst>
            </a:endParaRPr>
          </a:p>
        </p:txBody>
      </p:sp>
      <p:graphicFrame>
        <p:nvGraphicFramePr>
          <p:cNvPr id="8" name="Diagram 7"/>
          <p:cNvGraphicFramePr/>
          <p:nvPr>
            <p:extLst>
              <p:ext uri="{D42A27DB-BD31-4B8C-83A1-F6EECF244321}">
                <p14:modId xmlns:p14="http://schemas.microsoft.com/office/powerpoint/2010/main" val="279375463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71050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endParaRPr lang="en-US" sz="4400" b="1" dirty="0">
              <a:ln w="11430"/>
              <a:solidFill>
                <a:srgbClr val="D60093"/>
              </a:solidFill>
              <a:effectLst>
                <a:outerShdw blurRad="50800" dist="39000" dir="5460000" algn="tl">
                  <a:srgbClr val="000000">
                    <a:alpha val="38000"/>
                  </a:srgbClr>
                </a:outerShdw>
              </a:effectLst>
            </a:endParaRPr>
          </a:p>
        </p:txBody>
      </p:sp>
      <p:sp>
        <p:nvSpPr>
          <p:cNvPr id="9" name="Oval 8"/>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ظاهرة المشترك اللفظي</a:t>
            </a:r>
            <a:endPar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1739381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ظاهرة المشترك اللفظي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600" b="1" dirty="0">
                <a:solidFill>
                  <a:schemeClr val="tx1"/>
                </a:solidFill>
              </a:rPr>
              <a:t>المشترك اللفظي ظاهرة من الظواهر اللغوية وعامل من عوامل تنميتها، وقد اعتنى العلماء لها وأشاروا إلى شواهدها، واختلفوا فيها بين منكرين ومثبتين، وقد عرّفها العلماء بتعاريف عدة قديمًا وحديثًا، حتى يبدو لنا فيما ذهبوا إليه فى حقيقة وقوع الاشتراك من الكلام العربي</a:t>
            </a:r>
            <a:r>
              <a:rPr lang="ar-SA" sz="2600" b="1" dirty="0" smtClean="0">
                <a:solidFill>
                  <a:schemeClr val="tx1"/>
                </a:solidFill>
              </a:rPr>
              <a:t>.</a:t>
            </a:r>
            <a:endParaRPr lang="ar-IQ" sz="2600" b="1" dirty="0" smtClean="0">
              <a:solidFill>
                <a:schemeClr val="tx1"/>
              </a:solidFill>
            </a:endParaRPr>
          </a:p>
          <a:p>
            <a:pPr marL="109538" lvl="1" algn="just" rtl="1">
              <a:lnSpc>
                <a:spcPct val="150000"/>
              </a:lnSpc>
            </a:pPr>
            <a:endParaRPr lang="ar-IQ" sz="1800" b="1" dirty="0" smtClean="0">
              <a:solidFill>
                <a:schemeClr val="tx1"/>
              </a:solidFill>
            </a:endParaRPr>
          </a:p>
          <a:p>
            <a:pPr marL="109538" lvl="1" algn="just" rtl="1">
              <a:lnSpc>
                <a:spcPct val="150000"/>
              </a:lnSpc>
            </a:pPr>
            <a:r>
              <a:rPr lang="ar-IQ" b="1" dirty="0" smtClean="0">
                <a:solidFill>
                  <a:srgbClr val="FF0000"/>
                </a:solidFill>
              </a:rPr>
              <a:t>مفهومه</a:t>
            </a:r>
            <a:r>
              <a:rPr lang="ar-IQ" b="1" dirty="0">
                <a:solidFill>
                  <a:srgbClr val="FF0000"/>
                </a:solidFill>
              </a:rPr>
              <a:t>:</a:t>
            </a:r>
          </a:p>
          <a:p>
            <a:pPr marL="109538" lvl="1" algn="just" rtl="1">
              <a:lnSpc>
                <a:spcPct val="150000"/>
              </a:lnSpc>
            </a:pPr>
            <a:r>
              <a:rPr lang="ar-IQ" sz="2600" b="1" dirty="0">
                <a:solidFill>
                  <a:schemeClr val="tx1"/>
                </a:solidFill>
              </a:rPr>
              <a:t>      لقد عرَّفه السيوطي بأنه:(( اللفظ الواحد الدال على معنيين مختلفين فأكثر دلالة على السواء عند أهل تلك اللغة)) والذي عدّه من الإعجاز القرآن الكريم، وعرّفه المحْدثون بأنّه(( ما اتّحدت صورته واختلفت معناه، على عكس الترادف</a:t>
            </a:r>
            <a:r>
              <a:rPr lang="ar-IQ" sz="2600" b="1" dirty="0" smtClean="0">
                <a:solidFill>
                  <a:schemeClr val="tx1"/>
                </a:solidFill>
              </a:rPr>
              <a:t>)).</a:t>
            </a:r>
            <a:endParaRPr lang="ar-IQ" sz="26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4</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7" name="TextBox 16"/>
          <p:cNvSpPr txBox="1"/>
          <p:nvPr/>
        </p:nvSpPr>
        <p:spPr>
          <a:xfrm>
            <a:off x="6705600" y="5715000"/>
            <a:ext cx="2133600" cy="369332"/>
          </a:xfrm>
          <a:prstGeom prst="rect">
            <a:avLst/>
          </a:prstGeom>
          <a:noFill/>
        </p:spPr>
        <p:txBody>
          <a:bodyPr wrap="square" rtlCol="0">
            <a:spAutoFit/>
          </a:bodyPr>
          <a:lstStyle/>
          <a:p>
            <a:endParaRPr lang="en-US" dirty="0"/>
          </a:p>
        </p:txBody>
      </p:sp>
      <p:sp>
        <p:nvSpPr>
          <p:cNvPr id="21" name="TextBox 20"/>
          <p:cNvSpPr txBox="1"/>
          <p:nvPr/>
        </p:nvSpPr>
        <p:spPr>
          <a:xfrm>
            <a:off x="4267200" y="5715000"/>
            <a:ext cx="1480131"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8753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مفهوم المشترك اللفظي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endParaRPr lang="ar-IQ" sz="700" b="1" dirty="0" smtClean="0">
              <a:solidFill>
                <a:schemeClr val="tx1"/>
              </a:solidFill>
            </a:endParaRPr>
          </a:p>
          <a:p>
            <a:pPr marL="109538" lvl="1" algn="just" rtl="1">
              <a:lnSpc>
                <a:spcPct val="150000"/>
              </a:lnSpc>
            </a:pPr>
            <a:r>
              <a:rPr lang="ar-IQ" sz="2700" b="1" dirty="0" smtClean="0">
                <a:solidFill>
                  <a:schemeClr val="tx1"/>
                </a:solidFill>
              </a:rPr>
              <a:t>مثل</a:t>
            </a:r>
            <a:r>
              <a:rPr lang="ar-IQ" sz="2700" b="1" dirty="0">
                <a:solidFill>
                  <a:schemeClr val="tx1"/>
                </a:solidFill>
              </a:rPr>
              <a:t>/ لفظ(العين) الذي يدل على معنيين مختلفين، وهما: العين الباصرة، والعين الجارية، وغيرها. وكذلك لفظ(الحَوْب) الذي يطلق على أكثر من ثلاثين معنى، منها: الاثم، الاخت، المسكنة، الهلاك، الحاجة، الحزن، الهلال، .....، ولفظ(الصلاة) استعمل في القران لعدة معانٍ، يقول </a:t>
            </a:r>
            <a:r>
              <a:rPr lang="ar-IQ" sz="2700" b="1" dirty="0" smtClean="0">
                <a:solidFill>
                  <a:schemeClr val="tx1"/>
                </a:solidFill>
              </a:rPr>
              <a:t>عز وجل( إنّ الله وملائكته يصلون على النبي يايها الذين امنوا صول عليه وسلموا تسليما) </a:t>
            </a:r>
            <a:r>
              <a:rPr lang="ar-IQ" sz="2700" b="1" dirty="0">
                <a:solidFill>
                  <a:schemeClr val="tx1"/>
                </a:solidFill>
              </a:rPr>
              <a:t>الأحزاب:٥٦، فالصلاة من الله تعالى هي: الرحمة والمغفرة، ومن الملائكة الاستغفار، وهما معنيان متغايران.</a:t>
            </a: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5</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9467868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مفهوم المشترك اللفظي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a:solidFill>
                  <a:schemeClr val="tx1"/>
                </a:solidFill>
              </a:rPr>
              <a:t>ولفظ(الهُدى) أيضا له سبعة عشر معنى في القرآن الكريم، ولفظ(الأمّة) بمعنى الواحد المنفرد</a:t>
            </a:r>
            <a:r>
              <a:rPr lang="ar-IQ" sz="2700" b="1" dirty="0" smtClean="0">
                <a:solidFill>
                  <a:schemeClr val="tx1"/>
                </a:solidFill>
              </a:rPr>
              <a:t>، يقول تعالى:(إنّ ابراهيمَ كانَ أمَّة...) النحل</a:t>
            </a:r>
            <a:r>
              <a:rPr lang="ar-IQ" sz="2700" b="1" dirty="0">
                <a:solidFill>
                  <a:schemeClr val="tx1"/>
                </a:solidFill>
              </a:rPr>
              <a:t>: ١٢٠ ويأتي والجماعة،والحين من الزمان أيضا.</a:t>
            </a:r>
          </a:p>
          <a:p>
            <a:pPr marL="109538" lvl="1" algn="just" rtl="1">
              <a:lnSpc>
                <a:spcPct val="150000"/>
              </a:lnSpc>
            </a:pPr>
            <a:r>
              <a:rPr lang="ar-IQ" sz="2700" b="1" dirty="0" smtClean="0">
                <a:solidFill>
                  <a:schemeClr val="tx1"/>
                </a:solidFill>
              </a:rPr>
              <a:t>      </a:t>
            </a:r>
            <a:r>
              <a:rPr lang="ar-IQ" sz="2700" b="1" dirty="0">
                <a:solidFill>
                  <a:schemeClr val="tx1"/>
                </a:solidFill>
              </a:rPr>
              <a:t>واختلف الباحثون من اللغويين والمفسرين فى مسألة ورود الاشتراك اللفظي، فمنهم من أنكره كابن درستويه، ومنهم من ذهب إلى كثرة وروده، فأورد له شواهد كثيرة لا سبيل إلى الشك فيها، كالخليل بن أحمد الفراهيدي، وسيبويه، وابن الانباري، وابن خالويه، وغيرهم.</a:t>
            </a:r>
          </a:p>
          <a:p>
            <a:pPr marL="109538" lvl="1" algn="just" rtl="1">
              <a:lnSpc>
                <a:spcPct val="150000"/>
              </a:lnSpc>
            </a:pPr>
            <a:r>
              <a:rPr lang="ar-IQ" sz="2700" b="1" dirty="0">
                <a:solidFill>
                  <a:schemeClr val="tx1"/>
                </a:solidFill>
              </a:rPr>
              <a:t> والحق أن الاشتراك اللفظي ظاهرة لغوية موجودة فى معظم لغات العالم بما فيها اللغة العربية.</a:t>
            </a:r>
          </a:p>
          <a:p>
            <a:pPr marL="109538" lvl="1" algn="just" rtl="1">
              <a:lnSpc>
                <a:spcPct val="150000"/>
              </a:lnSpc>
            </a:pPr>
            <a:endParaRPr lang="ar-IQ" sz="2700" b="1"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6</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5" name="TextBox 14"/>
          <p:cNvSpPr txBox="1"/>
          <p:nvPr/>
        </p:nvSpPr>
        <p:spPr>
          <a:xfrm>
            <a:off x="6400800" y="54102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390465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أسباب وقوع المشترك اللفظي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endParaRPr lang="ar-IQ" sz="800" b="1" dirty="0" smtClean="0">
              <a:solidFill>
                <a:schemeClr val="tx1"/>
              </a:solidFill>
            </a:endParaRPr>
          </a:p>
          <a:p>
            <a:pPr marL="109538" lvl="1" algn="just" rtl="1">
              <a:lnSpc>
                <a:spcPct val="150000"/>
              </a:lnSpc>
            </a:pPr>
            <a:r>
              <a:rPr lang="ar-IQ" sz="2700" b="1" dirty="0" smtClean="0">
                <a:solidFill>
                  <a:schemeClr val="tx1"/>
                </a:solidFill>
              </a:rPr>
              <a:t>وقد </a:t>
            </a:r>
            <a:r>
              <a:rPr lang="ar-IQ" sz="2700" b="1" dirty="0">
                <a:solidFill>
                  <a:schemeClr val="tx1"/>
                </a:solidFill>
              </a:rPr>
              <a:t>أرجعَ الباحثون سببَ الاشتراك اللفظي فى اللغة العربية إلى عوامل عدة، منها</a:t>
            </a:r>
            <a:r>
              <a:rPr lang="ar-IQ" sz="2700" b="1" dirty="0" smtClean="0">
                <a:solidFill>
                  <a:schemeClr val="tx1"/>
                </a:solidFill>
              </a:rPr>
              <a:t>:</a:t>
            </a:r>
          </a:p>
          <a:p>
            <a:pPr marL="109538" lvl="1" algn="just" rtl="1">
              <a:lnSpc>
                <a:spcPct val="150000"/>
              </a:lnSpc>
            </a:pPr>
            <a:endParaRPr lang="ar-IQ" sz="700" b="1" dirty="0">
              <a:solidFill>
                <a:schemeClr val="tx1"/>
              </a:solidFill>
            </a:endParaRPr>
          </a:p>
          <a:p>
            <a:pPr marL="109538" lvl="1" algn="just" rtl="1">
              <a:lnSpc>
                <a:spcPct val="150000"/>
              </a:lnSpc>
            </a:pPr>
            <a:r>
              <a:rPr lang="ar-IQ" sz="2700" b="1" dirty="0" smtClean="0">
                <a:solidFill>
                  <a:schemeClr val="tx1"/>
                </a:solidFill>
              </a:rPr>
              <a:t>1.</a:t>
            </a:r>
            <a:r>
              <a:rPr lang="ar-IQ" sz="2700" b="1" dirty="0" smtClean="0">
                <a:solidFill>
                  <a:srgbClr val="FF0000"/>
                </a:solidFill>
              </a:rPr>
              <a:t>اختلاف </a:t>
            </a:r>
            <a:r>
              <a:rPr lang="ar-IQ" sz="2700" b="1" dirty="0">
                <a:solidFill>
                  <a:srgbClr val="FF0000"/>
                </a:solidFill>
              </a:rPr>
              <a:t>اللهجات العربية القديمة</a:t>
            </a:r>
            <a:r>
              <a:rPr lang="ar-IQ" sz="2700" b="1" dirty="0">
                <a:solidFill>
                  <a:schemeClr val="tx1"/>
                </a:solidFill>
              </a:rPr>
              <a:t>/ كأن يضع اللفظ لاحد المعاني في لهجة، ولمعنى آخر في لهجة اخرى. فمعظم ألفاظ المشترك جاء نتيجة هذا الاختلاف.</a:t>
            </a:r>
          </a:p>
          <a:p>
            <a:pPr marL="109538" lvl="1" algn="just" rtl="1">
              <a:lnSpc>
                <a:spcPct val="150000"/>
              </a:lnSpc>
            </a:pPr>
            <a:r>
              <a:rPr lang="ar-IQ" sz="2700" b="1" dirty="0" smtClean="0">
                <a:solidFill>
                  <a:schemeClr val="tx1"/>
                </a:solidFill>
              </a:rPr>
              <a:t>2.</a:t>
            </a:r>
            <a:r>
              <a:rPr lang="ar-IQ" sz="2700" b="1" dirty="0" smtClean="0">
                <a:solidFill>
                  <a:srgbClr val="FF0000"/>
                </a:solidFill>
              </a:rPr>
              <a:t>انتقال </a:t>
            </a:r>
            <a:r>
              <a:rPr lang="ar-IQ" sz="2700" b="1" dirty="0">
                <a:solidFill>
                  <a:srgbClr val="FF0000"/>
                </a:solidFill>
              </a:rPr>
              <a:t>بعض الألفاظ من معناها الأصلى إلى معانٍ مجازية أخرى</a:t>
            </a:r>
            <a:r>
              <a:rPr lang="ar-IQ" sz="2700" b="1" dirty="0">
                <a:solidFill>
                  <a:schemeClr val="tx1"/>
                </a:solidFill>
              </a:rPr>
              <a:t>. ومنها لفظ (العين)، فيطلق على العين الباصرة، وعلى العين الجارية، وعلى النقد من الذهب، ولفظ(الأب) يطلق على الوالد والجَدِّ والمعلم والمربِّي.</a:t>
            </a: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7</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1809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أسباب وقوع المشترك اللفظي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smtClean="0">
                <a:solidFill>
                  <a:schemeClr val="tx1"/>
                </a:solidFill>
              </a:rPr>
              <a:t>3.</a:t>
            </a:r>
            <a:r>
              <a:rPr lang="ar-SA" sz="2700" b="1" dirty="0" smtClean="0">
                <a:solidFill>
                  <a:srgbClr val="FF0000"/>
                </a:solidFill>
              </a:rPr>
              <a:t>الاقتراض </a:t>
            </a:r>
            <a:r>
              <a:rPr lang="ar-SA" sz="2700" b="1" dirty="0">
                <a:solidFill>
                  <a:srgbClr val="FF0000"/>
                </a:solidFill>
              </a:rPr>
              <a:t>اللغوي// </a:t>
            </a:r>
            <a:r>
              <a:rPr lang="ar-SA" sz="2700" b="1" dirty="0">
                <a:solidFill>
                  <a:schemeClr val="tx1"/>
                </a:solidFill>
              </a:rPr>
              <a:t>فقد تقترض اللغة العربية كلمات من لغات أخرى تماثل صورتها ، لكنها ذات دلالة مختلفة، وقد حدث مثل هذا في اللغة كما يقول ابراهيم أنيس، فالحب بمعنى الوداد، ويأتي بمعنى الجرة التي يجعل فيها الماء، فالمعنى الاول أصيل عربي، أما المعنى الثاني فمستعار من الفارسية لكلمة مماثلة تماما للفظ العربي.</a:t>
            </a:r>
          </a:p>
          <a:p>
            <a:pPr marL="109538" lvl="1" algn="just" rtl="1">
              <a:lnSpc>
                <a:spcPct val="150000"/>
              </a:lnSpc>
            </a:pPr>
            <a:r>
              <a:rPr lang="ar-SA" sz="2700" b="1" dirty="0">
                <a:solidFill>
                  <a:schemeClr val="tx1"/>
                </a:solidFill>
              </a:rPr>
              <a:t>ومن ذلك لفظ(السور) بمعنى: حائط المدينة، والسور بمعنى الضيافة أيضا، فالمعنى الاول للكلمة عربي، والمعنى الثاني هو لكلمة فارسية.</a:t>
            </a:r>
          </a:p>
          <a:p>
            <a:pPr marL="109538" lvl="1" algn="just" rtl="1">
              <a:lnSpc>
                <a:spcPct val="150000"/>
              </a:lnSpc>
            </a:pP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8</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761189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أسباب وقوع المشترك اللفظي</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600" b="1" dirty="0" smtClean="0">
                <a:solidFill>
                  <a:schemeClr val="tx1"/>
                </a:solidFill>
              </a:rPr>
              <a:t>4.</a:t>
            </a:r>
            <a:r>
              <a:rPr lang="ar-SA" sz="2600" b="1" dirty="0" smtClean="0">
                <a:solidFill>
                  <a:srgbClr val="FF0000"/>
                </a:solidFill>
              </a:rPr>
              <a:t>العوارض </a:t>
            </a:r>
            <a:r>
              <a:rPr lang="ar-SA" sz="2600" b="1" dirty="0">
                <a:solidFill>
                  <a:srgbClr val="FF0000"/>
                </a:solidFill>
              </a:rPr>
              <a:t>التصريفية</a:t>
            </a:r>
            <a:r>
              <a:rPr lang="ar-SA" sz="2600" b="1" dirty="0">
                <a:solidFill>
                  <a:schemeClr val="tx1"/>
                </a:solidFill>
              </a:rPr>
              <a:t>/ العوارض الصرفية التى تطرأ على لفظين متقاربين في صيغة واحدة، فينشأ عنها تعدد في معنى هذه الصيغة، ومن أمثلة هذا النوع (وجْد) بمعنى العلم بالشيء، أو العثور عليه، فيقال: وجدّتُ الضالة أي عثرتُ عليه، ووجدت زيدًا كريمًا أي علمته كريمًا، وكذلك (الوجْدُ) بمعنى الحب الشديد، فيقال: وَجَدَ به وجْدًا إذا هواه وأخلصَ في حبه.</a:t>
            </a:r>
          </a:p>
          <a:p>
            <a:pPr marL="109538" lvl="1" algn="just" rtl="1">
              <a:lnSpc>
                <a:spcPct val="150000"/>
              </a:lnSpc>
            </a:pPr>
            <a:r>
              <a:rPr lang="ar-SA" sz="2600" b="1" dirty="0">
                <a:solidFill>
                  <a:schemeClr val="tx1"/>
                </a:solidFill>
              </a:rPr>
              <a:t>ومن ذلك لفظ(غروب) قد يكون مصدرا لغروب الشمس، وقد يكون جمع "غرب" بمعنى الدلو العظيمة او الوهاد المنخفضة</a:t>
            </a:r>
            <a:r>
              <a:rPr lang="ar-SA" sz="2600" b="1" dirty="0" smtClean="0">
                <a:solidFill>
                  <a:schemeClr val="tx1"/>
                </a:solidFill>
              </a:rPr>
              <a:t>.</a:t>
            </a:r>
            <a:endParaRPr lang="ar-IQ" sz="2600" b="1" dirty="0" smtClean="0">
              <a:solidFill>
                <a:schemeClr val="tx1"/>
              </a:solidFill>
            </a:endParaRPr>
          </a:p>
          <a:p>
            <a:pPr marL="109538" lvl="1" algn="just" rtl="1">
              <a:lnSpc>
                <a:spcPct val="150000"/>
              </a:lnSpc>
            </a:pPr>
            <a:r>
              <a:rPr lang="ar-IQ" sz="2600" b="1" dirty="0">
                <a:solidFill>
                  <a:schemeClr val="tx1"/>
                </a:solidFill>
              </a:rPr>
              <a:t>وقد أُلِّفت كتبٌ كثيرةٌ عالجتْ قضية المشترك اللفظي، منها(كتاب مااتفق لفظه واختلف معناه من القرآن المجيد)للمبرد، و(كتاب ما اتفق لفظه واختلف معناه)لأبي العُمَيْثل، و(المنجد فيما اتفق لفظه واختلف معناه) لكراع النمل.</a:t>
            </a:r>
            <a:endParaRPr lang="ar-IQ" sz="2600" b="1" dirty="0" smtClean="0">
              <a:solidFill>
                <a:schemeClr val="tx1"/>
              </a:solidFill>
            </a:endParaRPr>
          </a:p>
          <a:p>
            <a:pPr marL="109538" lvl="1" algn="just" rtl="1">
              <a:lnSpc>
                <a:spcPct val="150000"/>
              </a:lnSpc>
            </a:pPr>
            <a:endParaRPr lang="ar-SA" sz="2600" b="1" dirty="0">
              <a:solidFill>
                <a:schemeClr val="tx1"/>
              </a:solidFill>
            </a:endParaRPr>
          </a:p>
          <a:p>
            <a:pPr marL="109538" lvl="1" algn="just" rtl="1">
              <a:lnSpc>
                <a:spcPct val="150000"/>
              </a:lnSpc>
            </a:pPr>
            <a:endParaRPr lang="ar-SA" sz="26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9</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94015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2.xml><?xml version="1.0" encoding="utf-8"?>
<p:tagLst xmlns:a="http://schemas.openxmlformats.org/drawingml/2006/main" xmlns:r="http://schemas.openxmlformats.org/officeDocument/2006/relationships" xmlns:p="http://schemas.openxmlformats.org/presentationml/2006/main">
  <p:tag name="TIMING" val="|1.1|2.2"/>
</p:tagLst>
</file>

<file path=ppt/tags/tag3.xml><?xml version="1.0" encoding="utf-8"?>
<p:tagLst xmlns:a="http://schemas.openxmlformats.org/drawingml/2006/main" xmlns:r="http://schemas.openxmlformats.org/officeDocument/2006/relationships" xmlns:p="http://schemas.openxmlformats.org/presentationml/2006/main">
  <p:tag name="TIMING" val="|1.1|2.2"/>
</p:tagLst>
</file>

<file path=ppt/tags/tag4.xml><?xml version="1.0" encoding="utf-8"?>
<p:tagLst xmlns:a="http://schemas.openxmlformats.org/drawingml/2006/main" xmlns:r="http://schemas.openxmlformats.org/officeDocument/2006/relationships" xmlns:p="http://schemas.openxmlformats.org/presentationml/2006/main">
  <p:tag name="TIMING" val="|3.2|4.9|0.9|250.2|182.6|133.8"/>
</p:tagLst>
</file>

<file path=ppt/tags/tag5.xml><?xml version="1.0" encoding="utf-8"?>
<p:tagLst xmlns:a="http://schemas.openxmlformats.org/drawingml/2006/main" xmlns:r="http://schemas.openxmlformats.org/officeDocument/2006/relationships" xmlns:p="http://schemas.openxmlformats.org/presentationml/2006/main">
  <p:tag name="TIMING" val="|1.4|1|2.9|101.4|3|96.5|7.3|33.3|3|151.2"/>
</p:tagLst>
</file>

<file path=ppt/tags/tag6.xml><?xml version="1.0" encoding="utf-8"?>
<p:tagLst xmlns:a="http://schemas.openxmlformats.org/drawingml/2006/main" xmlns:r="http://schemas.openxmlformats.org/officeDocument/2006/relationships" xmlns:p="http://schemas.openxmlformats.org/presentationml/2006/main">
  <p:tag name="TIMING" val="|2.4|4|5.6|1.7|15.3|7.3|1.8|201|19.1"/>
</p:tagLst>
</file>

<file path=ppt/tags/tag7.xml><?xml version="1.0" encoding="utf-8"?>
<p:tagLst xmlns:a="http://schemas.openxmlformats.org/drawingml/2006/main" xmlns:r="http://schemas.openxmlformats.org/officeDocument/2006/relationships" xmlns:p="http://schemas.openxmlformats.org/presentationml/2006/main">
  <p:tag name="TIMING" val="|0.6|0.8|0.5|0.9|0.9|21.8|92.8|118.9|114.8"/>
</p:tagLst>
</file>

<file path=ppt/tags/tag8.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9.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25247</TotalTime>
  <Words>638</Words>
  <Application>Microsoft Office PowerPoint</Application>
  <PresentationFormat>On-screen Show (4:3)</PresentationFormat>
  <Paragraphs>58</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اسم الاشارة</vt:lpstr>
      <vt:lpstr>اسم الاشارة</vt:lpstr>
      <vt:lpstr>اسم الاشارة</vt:lpstr>
      <vt:lpstr>ظاهرة المشترك اللفظي</vt:lpstr>
      <vt:lpstr>مفهوم المشترك اللفظي</vt:lpstr>
      <vt:lpstr>مفهوم المشترك اللفظي</vt:lpstr>
      <vt:lpstr>أسباب وقوع المشترك اللفظي</vt:lpstr>
      <vt:lpstr>أسباب وقوع المشترك اللفظي</vt:lpstr>
      <vt:lpstr>أسباب وقوع المشترك اللفظي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الاشاره‌</dc:title>
  <dc:creator>MALIK</dc:creator>
  <cp:lastModifiedBy>ismail - [2010]</cp:lastModifiedBy>
  <cp:revision>276</cp:revision>
  <dcterms:created xsi:type="dcterms:W3CDTF">2006-08-16T00:00:00Z</dcterms:created>
  <dcterms:modified xsi:type="dcterms:W3CDTF">2023-05-28T22:40:44Z</dcterms:modified>
</cp:coreProperties>
</file>