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290" r:id="rId3"/>
    <p:sldId id="297" r:id="rId4"/>
    <p:sldId id="293" r:id="rId5"/>
    <p:sldId id="292" r:id="rId6"/>
    <p:sldId id="295" r:id="rId7"/>
    <p:sldId id="291" r:id="rId8"/>
    <p:sldId id="296" r:id="rId9"/>
    <p:sldId id="299" r:id="rId10"/>
    <p:sldId id="298" r:id="rId11"/>
    <p:sldId id="300" r:id="rId12"/>
    <p:sldId id="30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FF0066"/>
    <a:srgbClr val="009900"/>
    <a:srgbClr val="FF0000"/>
    <a:srgbClr val="66FF33"/>
    <a:srgbClr val="006600"/>
    <a:srgbClr val="8B0752"/>
    <a:srgbClr val="700643"/>
    <a:srgbClr val="435422"/>
    <a:srgbClr val="2B361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50" autoAdjust="0"/>
    <p:restoredTop sz="94660"/>
  </p:normalViewPr>
  <p:slideViewPr>
    <p:cSldViewPr>
      <p:cViewPr>
        <p:scale>
          <a:sx n="70" d="100"/>
          <a:sy n="70" d="100"/>
        </p:scale>
        <p:origin x="-1452" y="-1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0EAF8F-180D-4BD8-9139-5E51C2E4E1AF}" type="doc">
      <dgm:prSet loTypeId="urn:microsoft.com/office/officeart/2008/layout/RadialCluster" loCatId="cycle" qsTypeId="urn:microsoft.com/office/officeart/2005/8/quickstyle/simple5" qsCatId="simple" csTypeId="urn:microsoft.com/office/officeart/2005/8/colors/colorful1" csCatId="colorful" phldr="1"/>
      <dgm:spPr/>
      <dgm:t>
        <a:bodyPr/>
        <a:lstStyle/>
        <a:p>
          <a:endParaRPr lang="en-US"/>
        </a:p>
      </dgm:t>
    </dgm:pt>
    <dgm:pt modelId="{E845897B-A81C-4C5B-8A4B-C934C63299C2}">
      <dgm:prSet phldrT="[Text]" custT="1"/>
      <dgm:spPr/>
      <dgm:t>
        <a:bodyPr/>
        <a:lstStyle/>
        <a:p>
          <a:r>
            <a:rPr lang="ar-IQ" sz="2400" b="1" dirty="0" smtClean="0"/>
            <a:t>تعدد اللفظ والمعنى</a:t>
          </a:r>
          <a:endParaRPr lang="en-US" sz="2400" b="1" dirty="0"/>
        </a:p>
      </dgm:t>
    </dgm:pt>
    <dgm:pt modelId="{950890D8-ED21-4353-AB28-D29364EC39F7}" type="parTrans" cxnId="{F071A627-0F98-4A42-AB24-9B86FD4BB7C4}">
      <dgm:prSet/>
      <dgm:spPr/>
      <dgm:t>
        <a:bodyPr/>
        <a:lstStyle/>
        <a:p>
          <a:endParaRPr lang="en-US"/>
        </a:p>
      </dgm:t>
    </dgm:pt>
    <dgm:pt modelId="{332F9B3F-A415-487B-B6E9-81AE095B77A7}" type="sibTrans" cxnId="{F071A627-0F98-4A42-AB24-9B86FD4BB7C4}">
      <dgm:prSet/>
      <dgm:spPr/>
      <dgm:t>
        <a:bodyPr/>
        <a:lstStyle/>
        <a:p>
          <a:endParaRPr lang="en-US"/>
        </a:p>
      </dgm:t>
    </dgm:pt>
    <dgm:pt modelId="{18063FC3-7F4F-44DF-9A7A-B7816AD576CE}">
      <dgm:prSet phldrT="[Text]" custT="1"/>
      <dgm:spPr/>
      <dgm:t>
        <a:bodyPr/>
        <a:lstStyle/>
        <a:p>
          <a:r>
            <a:rPr lang="ar-IQ" sz="1800" b="1" dirty="0" smtClean="0"/>
            <a:t>ظاهرة المشترك اللفظي</a:t>
          </a:r>
          <a:endParaRPr lang="en-US" sz="1800" b="1" dirty="0"/>
        </a:p>
      </dgm:t>
    </dgm:pt>
    <dgm:pt modelId="{E1D9F18B-DD74-4822-8078-C55CEED7E346}" type="parTrans" cxnId="{BE645F77-10C5-418F-9F79-B8E23D40D39C}">
      <dgm:prSet/>
      <dgm:spPr/>
      <dgm:t>
        <a:bodyPr/>
        <a:lstStyle/>
        <a:p>
          <a:endParaRPr lang="en-US"/>
        </a:p>
      </dgm:t>
    </dgm:pt>
    <dgm:pt modelId="{FFB6F4F1-DB7E-4D04-9814-DB3C6E8BA53E}" type="sibTrans" cxnId="{BE645F77-10C5-418F-9F79-B8E23D40D39C}">
      <dgm:prSet/>
      <dgm:spPr/>
      <dgm:t>
        <a:bodyPr/>
        <a:lstStyle/>
        <a:p>
          <a:endParaRPr lang="en-US"/>
        </a:p>
      </dgm:t>
    </dgm:pt>
    <dgm:pt modelId="{62A33F07-7801-4326-9EDF-783E6B39F0DD}">
      <dgm:prSet phldrT="[Text]"/>
      <dgm:spPr/>
      <dgm:t>
        <a:bodyPr/>
        <a:lstStyle/>
        <a:p>
          <a:r>
            <a:rPr lang="ar-IQ" b="1" dirty="0" smtClean="0"/>
            <a:t>ظاهرة الترادف</a:t>
          </a:r>
          <a:endParaRPr lang="en-US" b="1" dirty="0"/>
        </a:p>
      </dgm:t>
    </dgm:pt>
    <dgm:pt modelId="{4226FEE4-65EA-4FEB-91F1-A8724174B795}" type="parTrans" cxnId="{57D7082A-10A6-417B-AF6A-48C257A18174}">
      <dgm:prSet/>
      <dgm:spPr/>
      <dgm:t>
        <a:bodyPr/>
        <a:lstStyle/>
        <a:p>
          <a:endParaRPr lang="en-US"/>
        </a:p>
      </dgm:t>
    </dgm:pt>
    <dgm:pt modelId="{612DB805-F337-4022-B078-04AEEA950859}" type="sibTrans" cxnId="{57D7082A-10A6-417B-AF6A-48C257A18174}">
      <dgm:prSet/>
      <dgm:spPr/>
      <dgm:t>
        <a:bodyPr/>
        <a:lstStyle/>
        <a:p>
          <a:endParaRPr lang="en-US"/>
        </a:p>
      </dgm:t>
    </dgm:pt>
    <dgm:pt modelId="{EEDDF5DE-8E45-4B17-B2CF-296510CD4C75}">
      <dgm:prSet phldrT="[Text]"/>
      <dgm:spPr/>
      <dgm:t>
        <a:bodyPr/>
        <a:lstStyle/>
        <a:p>
          <a:r>
            <a:rPr lang="ar-IQ" b="1" dirty="0" smtClean="0"/>
            <a:t>ظاهرة التضاد</a:t>
          </a:r>
          <a:endParaRPr lang="en-US" b="1" dirty="0"/>
        </a:p>
      </dgm:t>
    </dgm:pt>
    <dgm:pt modelId="{D1B9C3E9-185D-4744-93C8-C5184A274D9B}" type="parTrans" cxnId="{9E79AFDC-957B-4363-B009-6E90B30C2CAE}">
      <dgm:prSet/>
      <dgm:spPr/>
      <dgm:t>
        <a:bodyPr/>
        <a:lstStyle/>
        <a:p>
          <a:endParaRPr lang="en-US"/>
        </a:p>
      </dgm:t>
    </dgm:pt>
    <dgm:pt modelId="{E7B06EDC-ADE6-4566-8631-B292DBA8E2AA}" type="sibTrans" cxnId="{9E79AFDC-957B-4363-B009-6E90B30C2CAE}">
      <dgm:prSet/>
      <dgm:spPr/>
      <dgm:t>
        <a:bodyPr/>
        <a:lstStyle/>
        <a:p>
          <a:endParaRPr lang="en-US"/>
        </a:p>
      </dgm:t>
    </dgm:pt>
    <dgm:pt modelId="{F1926B45-B5E5-41C3-A906-D29B9479CD88}" type="pres">
      <dgm:prSet presAssocID="{820EAF8F-180D-4BD8-9139-5E51C2E4E1AF}" presName="Name0" presStyleCnt="0">
        <dgm:presLayoutVars>
          <dgm:chMax val="1"/>
          <dgm:chPref val="1"/>
          <dgm:dir/>
          <dgm:animOne val="branch"/>
          <dgm:animLvl val="lvl"/>
        </dgm:presLayoutVars>
      </dgm:prSet>
      <dgm:spPr/>
      <dgm:t>
        <a:bodyPr/>
        <a:lstStyle/>
        <a:p>
          <a:endParaRPr lang="en-US"/>
        </a:p>
      </dgm:t>
    </dgm:pt>
    <dgm:pt modelId="{8AC00383-23A9-49B5-BEE8-6A3FBA1A8A9C}" type="pres">
      <dgm:prSet presAssocID="{E845897B-A81C-4C5B-8A4B-C934C63299C2}" presName="singleCycle" presStyleCnt="0"/>
      <dgm:spPr/>
    </dgm:pt>
    <dgm:pt modelId="{A8B19B7F-0C23-4CFF-A640-45976999157E}" type="pres">
      <dgm:prSet presAssocID="{E845897B-A81C-4C5B-8A4B-C934C63299C2}" presName="singleCenter" presStyleLbl="node1" presStyleIdx="0" presStyleCnt="4">
        <dgm:presLayoutVars>
          <dgm:chMax val="7"/>
          <dgm:chPref val="7"/>
        </dgm:presLayoutVars>
      </dgm:prSet>
      <dgm:spPr/>
      <dgm:t>
        <a:bodyPr/>
        <a:lstStyle/>
        <a:p>
          <a:endParaRPr lang="en-US"/>
        </a:p>
      </dgm:t>
    </dgm:pt>
    <dgm:pt modelId="{C3693FCB-8AEB-48EF-8F0A-1596BD06F3C1}" type="pres">
      <dgm:prSet presAssocID="{E1D9F18B-DD74-4822-8078-C55CEED7E346}" presName="Name56" presStyleLbl="parChTrans1D2" presStyleIdx="0" presStyleCnt="3"/>
      <dgm:spPr/>
      <dgm:t>
        <a:bodyPr/>
        <a:lstStyle/>
        <a:p>
          <a:endParaRPr lang="en-US"/>
        </a:p>
      </dgm:t>
    </dgm:pt>
    <dgm:pt modelId="{673B8A05-FACD-4F7A-A24E-5622A80EB731}" type="pres">
      <dgm:prSet presAssocID="{18063FC3-7F4F-44DF-9A7A-B7816AD576CE}" presName="text0" presStyleLbl="node1" presStyleIdx="1" presStyleCnt="4" custScaleX="130597">
        <dgm:presLayoutVars>
          <dgm:bulletEnabled val="1"/>
        </dgm:presLayoutVars>
      </dgm:prSet>
      <dgm:spPr/>
      <dgm:t>
        <a:bodyPr/>
        <a:lstStyle/>
        <a:p>
          <a:endParaRPr lang="en-US"/>
        </a:p>
      </dgm:t>
    </dgm:pt>
    <dgm:pt modelId="{2028D608-E7F7-485C-B134-329CB150E24E}" type="pres">
      <dgm:prSet presAssocID="{4226FEE4-65EA-4FEB-91F1-A8724174B795}" presName="Name56" presStyleLbl="parChTrans1D2" presStyleIdx="1" presStyleCnt="3"/>
      <dgm:spPr/>
      <dgm:t>
        <a:bodyPr/>
        <a:lstStyle/>
        <a:p>
          <a:endParaRPr lang="en-US"/>
        </a:p>
      </dgm:t>
    </dgm:pt>
    <dgm:pt modelId="{AD066E48-7A19-4884-8079-9F7C04BE2ADB}" type="pres">
      <dgm:prSet presAssocID="{62A33F07-7801-4326-9EDF-783E6B39F0DD}" presName="text0" presStyleLbl="node1" presStyleIdx="2" presStyleCnt="4" custScaleX="125190">
        <dgm:presLayoutVars>
          <dgm:bulletEnabled val="1"/>
        </dgm:presLayoutVars>
      </dgm:prSet>
      <dgm:spPr/>
      <dgm:t>
        <a:bodyPr/>
        <a:lstStyle/>
        <a:p>
          <a:endParaRPr lang="en-US"/>
        </a:p>
      </dgm:t>
    </dgm:pt>
    <dgm:pt modelId="{530EAE0F-8D03-4FF4-A726-B75ECFEBA9EE}" type="pres">
      <dgm:prSet presAssocID="{D1B9C3E9-185D-4744-93C8-C5184A274D9B}" presName="Name56" presStyleLbl="parChTrans1D2" presStyleIdx="2" presStyleCnt="3"/>
      <dgm:spPr/>
      <dgm:t>
        <a:bodyPr/>
        <a:lstStyle/>
        <a:p>
          <a:endParaRPr lang="en-US"/>
        </a:p>
      </dgm:t>
    </dgm:pt>
    <dgm:pt modelId="{F5178EAC-47E9-43A3-BA65-8D6BE541351C}" type="pres">
      <dgm:prSet presAssocID="{EEDDF5DE-8E45-4B17-B2CF-296510CD4C75}" presName="text0" presStyleLbl="node1" presStyleIdx="3" presStyleCnt="4" custScaleX="131252">
        <dgm:presLayoutVars>
          <dgm:bulletEnabled val="1"/>
        </dgm:presLayoutVars>
      </dgm:prSet>
      <dgm:spPr/>
      <dgm:t>
        <a:bodyPr/>
        <a:lstStyle/>
        <a:p>
          <a:endParaRPr lang="en-US"/>
        </a:p>
      </dgm:t>
    </dgm:pt>
  </dgm:ptLst>
  <dgm:cxnLst>
    <dgm:cxn modelId="{7260170F-3D95-44E4-BFC9-28A834994837}" type="presOf" srcId="{E845897B-A81C-4C5B-8A4B-C934C63299C2}" destId="{A8B19B7F-0C23-4CFF-A640-45976999157E}" srcOrd="0" destOrd="0" presId="urn:microsoft.com/office/officeart/2008/layout/RadialCluster"/>
    <dgm:cxn modelId="{F071A627-0F98-4A42-AB24-9B86FD4BB7C4}" srcId="{820EAF8F-180D-4BD8-9139-5E51C2E4E1AF}" destId="{E845897B-A81C-4C5B-8A4B-C934C63299C2}" srcOrd="0" destOrd="0" parTransId="{950890D8-ED21-4353-AB28-D29364EC39F7}" sibTransId="{332F9B3F-A415-487B-B6E9-81AE095B77A7}"/>
    <dgm:cxn modelId="{75254A4F-D48B-4309-9B77-695C054956FE}" type="presOf" srcId="{62A33F07-7801-4326-9EDF-783E6B39F0DD}" destId="{AD066E48-7A19-4884-8079-9F7C04BE2ADB}" srcOrd="0" destOrd="0" presId="urn:microsoft.com/office/officeart/2008/layout/RadialCluster"/>
    <dgm:cxn modelId="{28F21CBD-2347-4A25-8805-4F6CD9E2BC28}" type="presOf" srcId="{820EAF8F-180D-4BD8-9139-5E51C2E4E1AF}" destId="{F1926B45-B5E5-41C3-A906-D29B9479CD88}" srcOrd="0" destOrd="0" presId="urn:microsoft.com/office/officeart/2008/layout/RadialCluster"/>
    <dgm:cxn modelId="{015330D6-2803-4286-B567-DC3DAE018980}" type="presOf" srcId="{E1D9F18B-DD74-4822-8078-C55CEED7E346}" destId="{C3693FCB-8AEB-48EF-8F0A-1596BD06F3C1}" srcOrd="0" destOrd="0" presId="urn:microsoft.com/office/officeart/2008/layout/RadialCluster"/>
    <dgm:cxn modelId="{BE645F77-10C5-418F-9F79-B8E23D40D39C}" srcId="{E845897B-A81C-4C5B-8A4B-C934C63299C2}" destId="{18063FC3-7F4F-44DF-9A7A-B7816AD576CE}" srcOrd="0" destOrd="0" parTransId="{E1D9F18B-DD74-4822-8078-C55CEED7E346}" sibTransId="{FFB6F4F1-DB7E-4D04-9814-DB3C6E8BA53E}"/>
    <dgm:cxn modelId="{57D7082A-10A6-417B-AF6A-48C257A18174}" srcId="{E845897B-A81C-4C5B-8A4B-C934C63299C2}" destId="{62A33F07-7801-4326-9EDF-783E6B39F0DD}" srcOrd="1" destOrd="0" parTransId="{4226FEE4-65EA-4FEB-91F1-A8724174B795}" sibTransId="{612DB805-F337-4022-B078-04AEEA950859}"/>
    <dgm:cxn modelId="{44EDAAFF-0AC0-4466-9D64-6E0AD729037B}" type="presOf" srcId="{EEDDF5DE-8E45-4B17-B2CF-296510CD4C75}" destId="{F5178EAC-47E9-43A3-BA65-8D6BE541351C}" srcOrd="0" destOrd="0" presId="urn:microsoft.com/office/officeart/2008/layout/RadialCluster"/>
    <dgm:cxn modelId="{90F272D8-F9B0-4790-98D0-1E2FE86DB08D}" type="presOf" srcId="{18063FC3-7F4F-44DF-9A7A-B7816AD576CE}" destId="{673B8A05-FACD-4F7A-A24E-5622A80EB731}" srcOrd="0" destOrd="0" presId="urn:microsoft.com/office/officeart/2008/layout/RadialCluster"/>
    <dgm:cxn modelId="{78E615E7-8009-4701-AE50-94D004E3E3A4}" type="presOf" srcId="{4226FEE4-65EA-4FEB-91F1-A8724174B795}" destId="{2028D608-E7F7-485C-B134-329CB150E24E}" srcOrd="0" destOrd="0" presId="urn:microsoft.com/office/officeart/2008/layout/RadialCluster"/>
    <dgm:cxn modelId="{0FA2925D-BBD6-4CE8-BA89-ACDC6F604936}" type="presOf" srcId="{D1B9C3E9-185D-4744-93C8-C5184A274D9B}" destId="{530EAE0F-8D03-4FF4-A726-B75ECFEBA9EE}" srcOrd="0" destOrd="0" presId="urn:microsoft.com/office/officeart/2008/layout/RadialCluster"/>
    <dgm:cxn modelId="{9E79AFDC-957B-4363-B009-6E90B30C2CAE}" srcId="{E845897B-A81C-4C5B-8A4B-C934C63299C2}" destId="{EEDDF5DE-8E45-4B17-B2CF-296510CD4C75}" srcOrd="2" destOrd="0" parTransId="{D1B9C3E9-185D-4744-93C8-C5184A274D9B}" sibTransId="{E7B06EDC-ADE6-4566-8631-B292DBA8E2AA}"/>
    <dgm:cxn modelId="{21BE7E92-F55F-4AD8-90A9-4674928045E3}" type="presParOf" srcId="{F1926B45-B5E5-41C3-A906-D29B9479CD88}" destId="{8AC00383-23A9-49B5-BEE8-6A3FBA1A8A9C}" srcOrd="0" destOrd="0" presId="urn:microsoft.com/office/officeart/2008/layout/RadialCluster"/>
    <dgm:cxn modelId="{BBE2E9D9-DB52-49EA-A996-EC7A33DF2908}" type="presParOf" srcId="{8AC00383-23A9-49B5-BEE8-6A3FBA1A8A9C}" destId="{A8B19B7F-0C23-4CFF-A640-45976999157E}" srcOrd="0" destOrd="0" presId="urn:microsoft.com/office/officeart/2008/layout/RadialCluster"/>
    <dgm:cxn modelId="{ACAA8ADE-60E8-461C-AF11-2987FD5A989D}" type="presParOf" srcId="{8AC00383-23A9-49B5-BEE8-6A3FBA1A8A9C}" destId="{C3693FCB-8AEB-48EF-8F0A-1596BD06F3C1}" srcOrd="1" destOrd="0" presId="urn:microsoft.com/office/officeart/2008/layout/RadialCluster"/>
    <dgm:cxn modelId="{A0435627-17B0-4732-BDD5-A1EB8AE74CF5}" type="presParOf" srcId="{8AC00383-23A9-49B5-BEE8-6A3FBA1A8A9C}" destId="{673B8A05-FACD-4F7A-A24E-5622A80EB731}" srcOrd="2" destOrd="0" presId="urn:microsoft.com/office/officeart/2008/layout/RadialCluster"/>
    <dgm:cxn modelId="{F2C2A699-BB2E-4D9D-ADC0-D3E1F5BB27C4}" type="presParOf" srcId="{8AC00383-23A9-49B5-BEE8-6A3FBA1A8A9C}" destId="{2028D608-E7F7-485C-B134-329CB150E24E}" srcOrd="3" destOrd="0" presId="urn:microsoft.com/office/officeart/2008/layout/RadialCluster"/>
    <dgm:cxn modelId="{E5431E46-E888-4198-A15C-F55660A508E2}" type="presParOf" srcId="{8AC00383-23A9-49B5-BEE8-6A3FBA1A8A9C}" destId="{AD066E48-7A19-4884-8079-9F7C04BE2ADB}" srcOrd="4" destOrd="0" presId="urn:microsoft.com/office/officeart/2008/layout/RadialCluster"/>
    <dgm:cxn modelId="{03855990-3F6A-4D63-AB4F-99F56FA27047}" type="presParOf" srcId="{8AC00383-23A9-49B5-BEE8-6A3FBA1A8A9C}" destId="{530EAE0F-8D03-4FF4-A726-B75ECFEBA9EE}" srcOrd="5" destOrd="0" presId="urn:microsoft.com/office/officeart/2008/layout/RadialCluster"/>
    <dgm:cxn modelId="{450C686F-9AD8-4954-996A-88D4FB801D6E}" type="presParOf" srcId="{8AC00383-23A9-49B5-BEE8-6A3FBA1A8A9C}" destId="{F5178EAC-47E9-43A3-BA65-8D6BE541351C}" srcOrd="6" destOrd="0" presId="urn:microsoft.com/office/officeart/2008/layout/RadialCluster"/>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B19B7F-0C23-4CFF-A640-45976999157E}">
      <dsp:nvSpPr>
        <dsp:cNvPr id="0" name=""/>
        <dsp:cNvSpPr/>
      </dsp:nvSpPr>
      <dsp:spPr>
        <a:xfrm>
          <a:off x="2450779" y="1890712"/>
          <a:ext cx="1219200" cy="12192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ar-IQ" sz="2400" b="1" kern="1200" dirty="0" smtClean="0"/>
            <a:t>تعدد اللفظ والمعنى</a:t>
          </a:r>
          <a:endParaRPr lang="en-US" sz="2400" b="1" kern="1200" dirty="0"/>
        </a:p>
      </dsp:txBody>
      <dsp:txXfrm>
        <a:off x="2510295" y="1950228"/>
        <a:ext cx="1100168" cy="1100168"/>
      </dsp:txXfrm>
    </dsp:sp>
    <dsp:sp modelId="{C3693FCB-8AEB-48EF-8F0A-1596BD06F3C1}">
      <dsp:nvSpPr>
        <dsp:cNvPr id="0" name=""/>
        <dsp:cNvSpPr/>
      </dsp:nvSpPr>
      <dsp:spPr>
        <a:xfrm rot="16200000">
          <a:off x="2632770" y="1463103"/>
          <a:ext cx="855217" cy="0"/>
        </a:xfrm>
        <a:custGeom>
          <a:avLst/>
          <a:gdLst/>
          <a:ahLst/>
          <a:cxnLst/>
          <a:rect l="0" t="0" r="0" b="0"/>
          <a:pathLst>
            <a:path>
              <a:moveTo>
                <a:pt x="0" y="0"/>
              </a:moveTo>
              <a:lnTo>
                <a:pt x="855217"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3B8A05-FACD-4F7A-A24E-5622A80EB731}">
      <dsp:nvSpPr>
        <dsp:cNvPr id="0" name=""/>
        <dsp:cNvSpPr/>
      </dsp:nvSpPr>
      <dsp:spPr>
        <a:xfrm>
          <a:off x="2526979" y="218630"/>
          <a:ext cx="1066799" cy="816864"/>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ar-IQ" sz="1800" b="1" kern="1200" dirty="0" smtClean="0"/>
            <a:t>ظاهرة المشترك اللفظي</a:t>
          </a:r>
          <a:endParaRPr lang="en-US" sz="1800" b="1" kern="1200" dirty="0"/>
        </a:p>
      </dsp:txBody>
      <dsp:txXfrm>
        <a:off x="2566855" y="258506"/>
        <a:ext cx="987047" cy="737112"/>
      </dsp:txXfrm>
    </dsp:sp>
    <dsp:sp modelId="{2028D608-E7F7-485C-B134-329CB150E24E}">
      <dsp:nvSpPr>
        <dsp:cNvPr id="0" name=""/>
        <dsp:cNvSpPr/>
      </dsp:nvSpPr>
      <dsp:spPr>
        <a:xfrm rot="1800000">
          <a:off x="3631198" y="2996997"/>
          <a:ext cx="578927" cy="0"/>
        </a:xfrm>
        <a:custGeom>
          <a:avLst/>
          <a:gdLst/>
          <a:ahLst/>
          <a:cxnLst/>
          <a:rect l="0" t="0" r="0" b="0"/>
          <a:pathLst>
            <a:path>
              <a:moveTo>
                <a:pt x="0" y="0"/>
              </a:moveTo>
              <a:lnTo>
                <a:pt x="578927"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066E48-7A19-4884-8079-9F7C04BE2ADB}">
      <dsp:nvSpPr>
        <dsp:cNvPr id="0" name=""/>
        <dsp:cNvSpPr/>
      </dsp:nvSpPr>
      <dsp:spPr>
        <a:xfrm>
          <a:off x="4171345" y="3028505"/>
          <a:ext cx="1022632" cy="816864"/>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ar-IQ" sz="2200" b="1" kern="1200" dirty="0" smtClean="0"/>
            <a:t>ظاهرة الترادف</a:t>
          </a:r>
          <a:endParaRPr lang="en-US" sz="2200" b="1" kern="1200" dirty="0"/>
        </a:p>
      </dsp:txBody>
      <dsp:txXfrm>
        <a:off x="4211221" y="3068381"/>
        <a:ext cx="942880" cy="737112"/>
      </dsp:txXfrm>
    </dsp:sp>
    <dsp:sp modelId="{530EAE0F-8D03-4FF4-A726-B75ECFEBA9EE}">
      <dsp:nvSpPr>
        <dsp:cNvPr id="0" name=""/>
        <dsp:cNvSpPr/>
      </dsp:nvSpPr>
      <dsp:spPr>
        <a:xfrm rot="9000000">
          <a:off x="1937306" y="2989849"/>
          <a:ext cx="550338" cy="0"/>
        </a:xfrm>
        <a:custGeom>
          <a:avLst/>
          <a:gdLst/>
          <a:ahLst/>
          <a:cxnLst/>
          <a:rect l="0" t="0" r="0" b="0"/>
          <a:pathLst>
            <a:path>
              <a:moveTo>
                <a:pt x="0" y="0"/>
              </a:moveTo>
              <a:lnTo>
                <a:pt x="550338" y="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178EAC-47E9-43A3-BA65-8D6BE541351C}">
      <dsp:nvSpPr>
        <dsp:cNvPr id="0" name=""/>
        <dsp:cNvSpPr/>
      </dsp:nvSpPr>
      <dsp:spPr>
        <a:xfrm>
          <a:off x="902022" y="3028505"/>
          <a:ext cx="1072150" cy="816864"/>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r>
            <a:rPr lang="ar-IQ" sz="2200" b="1" kern="1200" dirty="0" smtClean="0"/>
            <a:t>ظاهرة التضاد</a:t>
          </a:r>
          <a:endParaRPr lang="en-US" sz="2200" b="1" kern="1200" dirty="0"/>
        </a:p>
      </dsp:txBody>
      <dsp:txXfrm>
        <a:off x="941898" y="3068381"/>
        <a:ext cx="992398" cy="737112"/>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ADA9AF-768C-456E-974D-1D75EA956B2B}" type="datetimeFigureOut">
              <a:rPr lang="en-US" smtClean="0"/>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760E1-71C1-4E79-9F94-5636CFF5FCB0}" type="slidenum">
              <a:rPr lang="en-US" smtClean="0"/>
              <a:t>‹#›</a:t>
            </a:fld>
            <a:endParaRPr lang="en-US"/>
          </a:p>
        </p:txBody>
      </p:sp>
    </p:spTree>
    <p:extLst>
      <p:ext uri="{BB962C8B-B14F-4D97-AF65-F5344CB8AC3E}">
        <p14:creationId xmlns:p14="http://schemas.microsoft.com/office/powerpoint/2010/main" val="71864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4</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5</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6</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7</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8</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9</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10</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11</a:t>
            </a:fld>
            <a:endParaRPr lang="en-US"/>
          </a:p>
        </p:txBody>
      </p:sp>
    </p:spTree>
    <p:extLst>
      <p:ext uri="{BB962C8B-B14F-4D97-AF65-F5344CB8AC3E}">
        <p14:creationId xmlns:p14="http://schemas.microsoft.com/office/powerpoint/2010/main" val="234367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7760E1-71C1-4E79-9F94-5636CFF5FCB0}" type="slidenum">
              <a:rPr lang="en-US" smtClean="0"/>
              <a:t>12</a:t>
            </a:fld>
            <a:endParaRPr lang="en-US"/>
          </a:p>
        </p:txBody>
      </p:sp>
    </p:spTree>
    <p:extLst>
      <p:ext uri="{BB962C8B-B14F-4D97-AF65-F5344CB8AC3E}">
        <p14:creationId xmlns:p14="http://schemas.microsoft.com/office/powerpoint/2010/main" val="2343676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0FE412-2B85-4B69-90A2-0ABCF95139E8}"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C4FB2F-0F64-402B-8D1B-8A6F57646A1D}"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FEECE0-AFF4-4C4B-B9F3-17C3E21597DA}"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59B8B-5A64-4357-8AC5-A8EC346F83DE}"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290B80-0491-4D58-8D3E-A2E46E99107C}" type="datetime1">
              <a:rPr lang="en-US" smtClean="0"/>
              <a:t>5/29/2023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4F21DE-2CC5-4939-9C9A-8E5E81437E4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D839B1-CA3A-406C-98AA-65114F3FD069}" type="datetime1">
              <a:rPr lang="en-US" smtClean="0"/>
              <a:t>5/29/2023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F90281-66C1-4B25-942F-B63729723B20}" type="datetime1">
              <a:rPr lang="en-US" smtClean="0"/>
              <a:t>5/29/2023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558F3-5F0B-417C-A141-148E8F4A7CB3}" type="datetime1">
              <a:rPr lang="en-US" smtClean="0"/>
              <a:t>5/29/2023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335606-370D-4CA4-88B4-AE082D91D0F3}"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511358-349D-4E47-9717-E101760BE33C}" type="datetime1">
              <a:rPr lang="en-US" smtClean="0"/>
              <a:t>5/29/2023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3F7AB-8571-418F-A684-8A6547070805}" type="datetime1">
              <a:rPr lang="en-US" smtClean="0"/>
              <a:t>5/29/2023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0.xml"/><Relationship Id="rId5" Type="http://schemas.openxmlformats.org/officeDocument/2006/relationships/image" Target="../media/image1.jpeg"/><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1.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12.xml"/><Relationship Id="rId5" Type="http://schemas.openxmlformats.org/officeDocument/2006/relationships/image" Target="../media/image1.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5" Type="http://schemas.openxmlformats.org/officeDocument/2006/relationships/image" Target="../media/image1.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5.xml"/><Relationship Id="rId5" Type="http://schemas.openxmlformats.org/officeDocument/2006/relationships/image" Target="../media/image1.jpeg"/><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jpe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7.xml"/><Relationship Id="rId5" Type="http://schemas.openxmlformats.org/officeDocument/2006/relationships/image" Target="../media/image1.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8.xml"/><Relationship Id="rId5" Type="http://schemas.openxmlformats.org/officeDocument/2006/relationships/image" Target="../media/image1.jpeg"/><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1.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8" name="Oval 7"/>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تعدد اللفظ والمعنى</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227388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الترادف في القران الكريم</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endParaRPr lang="ar-IQ" sz="1050" b="1" dirty="0" smtClean="0">
              <a:solidFill>
                <a:schemeClr val="tx1"/>
              </a:solidFill>
            </a:endParaRPr>
          </a:p>
          <a:p>
            <a:pPr marL="109538" lvl="1" algn="just" rtl="1">
              <a:lnSpc>
                <a:spcPct val="150000"/>
              </a:lnSpc>
            </a:pPr>
            <a:r>
              <a:rPr lang="ar-IQ" sz="2600" b="1" dirty="0" smtClean="0">
                <a:solidFill>
                  <a:schemeClr val="tx1"/>
                </a:solidFill>
              </a:rPr>
              <a:t>(وما ارسلناك غلا رحمة للعالمين).</a:t>
            </a:r>
          </a:p>
          <a:p>
            <a:pPr marL="109538" lvl="1" algn="just" rtl="1">
              <a:lnSpc>
                <a:spcPct val="150000"/>
              </a:lnSpc>
            </a:pPr>
            <a:r>
              <a:rPr lang="ar-SA" sz="2600" b="1" dirty="0" smtClean="0">
                <a:solidFill>
                  <a:schemeClr val="tx1"/>
                </a:solidFill>
              </a:rPr>
              <a:t>•</a:t>
            </a:r>
            <a:r>
              <a:rPr lang="ar-IQ" sz="2600" b="1" dirty="0" smtClean="0">
                <a:solidFill>
                  <a:schemeClr val="tx1"/>
                </a:solidFill>
              </a:rPr>
              <a:t> </a:t>
            </a:r>
            <a:r>
              <a:rPr lang="ar-SA" sz="2600" b="1" dirty="0" smtClean="0">
                <a:solidFill>
                  <a:schemeClr val="tx1"/>
                </a:solidFill>
              </a:rPr>
              <a:t>وكذلك ترادف(</a:t>
            </a:r>
            <a:r>
              <a:rPr lang="ar-SA" sz="2600" b="1" dirty="0" smtClean="0">
                <a:solidFill>
                  <a:srgbClr val="FF0000"/>
                </a:solidFill>
              </a:rPr>
              <a:t>فَضَّل</a:t>
            </a:r>
            <a:r>
              <a:rPr lang="ar-SA" sz="2600" b="1" dirty="0" smtClean="0">
                <a:solidFill>
                  <a:schemeClr val="tx1"/>
                </a:solidFill>
              </a:rPr>
              <a:t> </a:t>
            </a:r>
            <a:r>
              <a:rPr lang="ar-SA" sz="2600" b="1" dirty="0">
                <a:solidFill>
                  <a:srgbClr val="FF0000"/>
                </a:solidFill>
              </a:rPr>
              <a:t>وآثرَ</a:t>
            </a:r>
            <a:r>
              <a:rPr lang="ar-SA" sz="2600" b="1" dirty="0">
                <a:solidFill>
                  <a:schemeClr val="tx1"/>
                </a:solidFill>
              </a:rPr>
              <a:t>) في قوله تعالى: </a:t>
            </a:r>
            <a:r>
              <a:rPr lang="ar-IQ" sz="2600" b="1" dirty="0" smtClean="0">
                <a:solidFill>
                  <a:schemeClr val="tx1"/>
                </a:solidFill>
              </a:rPr>
              <a:t>(تلك الرسل فضلنا بعضهم على بعض) وقوله( قالوا تالله لقد آثرك الله علينا).</a:t>
            </a:r>
          </a:p>
          <a:p>
            <a:pPr marL="109538" lvl="1" algn="just" rtl="1">
              <a:lnSpc>
                <a:spcPct val="150000"/>
              </a:lnSpc>
            </a:pPr>
            <a:r>
              <a:rPr lang="ar-SA" sz="2600" b="1" dirty="0" smtClean="0">
                <a:solidFill>
                  <a:schemeClr val="tx1"/>
                </a:solidFill>
              </a:rPr>
              <a:t>•</a:t>
            </a:r>
            <a:r>
              <a:rPr lang="ar-IQ" sz="2600" b="1" dirty="0" smtClean="0">
                <a:solidFill>
                  <a:schemeClr val="tx1"/>
                </a:solidFill>
              </a:rPr>
              <a:t> </a:t>
            </a:r>
            <a:r>
              <a:rPr lang="ar-SA" sz="2600" b="1" dirty="0" smtClean="0">
                <a:solidFill>
                  <a:schemeClr val="tx1"/>
                </a:solidFill>
              </a:rPr>
              <a:t>(</a:t>
            </a:r>
            <a:r>
              <a:rPr lang="ar-SA" sz="2600" b="1" dirty="0">
                <a:solidFill>
                  <a:srgbClr val="FF0000"/>
                </a:solidFill>
              </a:rPr>
              <a:t>الخَوْف والخَشْية</a:t>
            </a:r>
            <a:r>
              <a:rPr lang="ar-SA" sz="2600" b="1" dirty="0">
                <a:solidFill>
                  <a:schemeClr val="tx1"/>
                </a:solidFill>
              </a:rPr>
              <a:t>) في قوله تعالى</a:t>
            </a:r>
            <a:r>
              <a:rPr lang="ar-SA" sz="2600" b="1" dirty="0" smtClean="0">
                <a:solidFill>
                  <a:schemeClr val="tx1"/>
                </a:solidFill>
              </a:rPr>
              <a:t>:</a:t>
            </a:r>
            <a:r>
              <a:rPr lang="ar-IQ" sz="2600" b="1" dirty="0" smtClean="0">
                <a:solidFill>
                  <a:schemeClr val="tx1"/>
                </a:solidFill>
              </a:rPr>
              <a:t> (إنما يخشى الله من عباده العلماء) الفاطر:28، وقوله (ويخشون ربهم ويخافون سوء الحساب) الرعد:21.</a:t>
            </a:r>
          </a:p>
          <a:p>
            <a:pPr marL="109538" lvl="1" algn="just" rtl="1">
              <a:lnSpc>
                <a:spcPct val="150000"/>
              </a:lnSpc>
            </a:pPr>
            <a:r>
              <a:rPr lang="ar-SA" sz="2600" b="1" dirty="0" smtClean="0">
                <a:solidFill>
                  <a:schemeClr val="tx1"/>
                </a:solidFill>
              </a:rPr>
              <a:t>•</a:t>
            </a:r>
            <a:r>
              <a:rPr lang="ar-IQ" sz="2600" b="1" dirty="0" smtClean="0">
                <a:solidFill>
                  <a:schemeClr val="tx1"/>
                </a:solidFill>
              </a:rPr>
              <a:t> </a:t>
            </a:r>
            <a:r>
              <a:rPr lang="ar-SA" sz="2600" b="1" dirty="0" smtClean="0">
                <a:solidFill>
                  <a:schemeClr val="tx1"/>
                </a:solidFill>
              </a:rPr>
              <a:t>(</a:t>
            </a:r>
            <a:r>
              <a:rPr lang="ar-SA" sz="2600" b="1" dirty="0">
                <a:solidFill>
                  <a:srgbClr val="FF0000"/>
                </a:solidFill>
              </a:rPr>
              <a:t>العمل والفعل</a:t>
            </a:r>
            <a:r>
              <a:rPr lang="ar-SA" sz="2600" b="1" dirty="0">
                <a:solidFill>
                  <a:schemeClr val="tx1"/>
                </a:solidFill>
              </a:rPr>
              <a:t>): في قوله </a:t>
            </a:r>
            <a:r>
              <a:rPr lang="ar-SA" sz="2600" b="1" dirty="0" smtClean="0">
                <a:solidFill>
                  <a:schemeClr val="tx1"/>
                </a:solidFill>
              </a:rPr>
              <a:t>تعالى</a:t>
            </a:r>
            <a:r>
              <a:rPr lang="ar-IQ" sz="2600" b="1" dirty="0" smtClean="0">
                <a:solidFill>
                  <a:schemeClr val="tx1"/>
                </a:solidFill>
              </a:rPr>
              <a:t>: ( يعملون له ما يشاء) سبأ:13، وقوله( ألم تر كيف فعل ربك بعاد) الفجر.</a:t>
            </a: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10</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940150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أسباب وقوع 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smtClean="0">
                <a:solidFill>
                  <a:schemeClr val="tx1"/>
                </a:solidFill>
              </a:rPr>
              <a:t>1-</a:t>
            </a:r>
            <a:r>
              <a:rPr lang="ar-IQ" sz="2700" b="1" dirty="0" smtClean="0">
                <a:solidFill>
                  <a:schemeClr val="tx1"/>
                </a:solidFill>
              </a:rPr>
              <a:t> </a:t>
            </a:r>
            <a:r>
              <a:rPr lang="ar-SA" sz="2700" b="1" dirty="0" smtClean="0">
                <a:solidFill>
                  <a:srgbClr val="FF0000"/>
                </a:solidFill>
              </a:rPr>
              <a:t>اختلاف </a:t>
            </a:r>
            <a:r>
              <a:rPr lang="ar-SA" sz="2700" b="1" dirty="0">
                <a:solidFill>
                  <a:srgbClr val="FF0000"/>
                </a:solidFill>
              </a:rPr>
              <a:t>اللهجات العربية</a:t>
            </a:r>
            <a:r>
              <a:rPr lang="ar-SA" sz="2700" b="1" dirty="0">
                <a:solidFill>
                  <a:schemeClr val="tx1"/>
                </a:solidFill>
              </a:rPr>
              <a:t>: فمثلا(السكين) عند أهل مكّة، أمّا غيرهم من القبائل فيسميها(المُدية)، و(القَمْح: لغة شامية، الحِنْطة: لغة كوفية، البُرّ: لغة حجازية)، و(الإناء: عند أهل مكة يدعى (بُرمة)، وعند أهل البصرة يسمى بـــ( قدرًا) )،.....ألخ.</a:t>
            </a:r>
          </a:p>
          <a:p>
            <a:pPr marL="109538" lvl="1" algn="just" rtl="1">
              <a:lnSpc>
                <a:spcPct val="150000"/>
              </a:lnSpc>
            </a:pPr>
            <a:r>
              <a:rPr lang="ar-SA" sz="2700" b="1" dirty="0" smtClean="0">
                <a:solidFill>
                  <a:schemeClr val="tx1"/>
                </a:solidFill>
              </a:rPr>
              <a:t>2-</a:t>
            </a:r>
            <a:r>
              <a:rPr lang="ar-IQ" sz="2700" b="1" dirty="0" smtClean="0">
                <a:solidFill>
                  <a:schemeClr val="tx1"/>
                </a:solidFill>
              </a:rPr>
              <a:t> </a:t>
            </a:r>
            <a:r>
              <a:rPr lang="ar-SA" sz="2700" b="1" dirty="0" smtClean="0">
                <a:solidFill>
                  <a:srgbClr val="FF0000"/>
                </a:solidFill>
              </a:rPr>
              <a:t>المجاز</a:t>
            </a:r>
            <a:r>
              <a:rPr lang="ar-SA" sz="2700" b="1" dirty="0">
                <a:solidFill>
                  <a:schemeClr val="tx1"/>
                </a:solidFill>
              </a:rPr>
              <a:t>: وقد سمي العسل نَحْلًا(باسم صانعه) وسمِّي أيضًا بالماذيّ(تشبيهًا بالشراب السلس الممزوج)، وسميت اللغة لسانًا؛ لأنّ اللسان آلة اللغة، ....  </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r>
              <a:rPr lang="ar-SA" sz="2700" b="1" dirty="0" smtClean="0">
                <a:solidFill>
                  <a:schemeClr val="tx1"/>
                </a:solidFill>
              </a:rPr>
              <a:t>3-</a:t>
            </a:r>
            <a:r>
              <a:rPr lang="ar-IQ" sz="2700" b="1" dirty="0" smtClean="0">
                <a:solidFill>
                  <a:schemeClr val="tx1"/>
                </a:solidFill>
              </a:rPr>
              <a:t> </a:t>
            </a:r>
            <a:r>
              <a:rPr lang="ar-SA" sz="2700" b="1" dirty="0" smtClean="0">
                <a:solidFill>
                  <a:srgbClr val="FF0000"/>
                </a:solidFill>
              </a:rPr>
              <a:t>فقدان </a:t>
            </a:r>
            <a:r>
              <a:rPr lang="ar-SA" sz="2700" b="1" dirty="0">
                <a:solidFill>
                  <a:srgbClr val="FF0000"/>
                </a:solidFill>
              </a:rPr>
              <a:t>الوصفية</a:t>
            </a:r>
            <a:r>
              <a:rPr lang="ar-SA" sz="2700" b="1" dirty="0">
                <a:solidFill>
                  <a:schemeClr val="tx1"/>
                </a:solidFill>
              </a:rPr>
              <a:t>: فبعض الألفاظ كانت تدل في الماضي على أوصاف محددة، غير أنّه مع مرور الزمن تُوسع في استعمالها فَفُقدتِ الوصفية واقتربت من الاسمية، وأصبح هذا الوصف اسمًا، فمثل:(السيف): له اسم </a:t>
            </a:r>
            <a:r>
              <a:rPr lang="ar-SA" sz="2700" b="1" dirty="0" smtClean="0">
                <a:solidFill>
                  <a:schemeClr val="tx1"/>
                </a:solidFill>
              </a:rPr>
              <a:t>واحد</a:t>
            </a:r>
            <a:r>
              <a:rPr lang="ar-IQ" sz="2700" b="1" dirty="0" smtClean="0">
                <a:solidFill>
                  <a:schemeClr val="tx1"/>
                </a:solidFill>
              </a:rPr>
              <a:t> هو السيف،</a:t>
            </a:r>
            <a:r>
              <a:rPr lang="ar-SA" sz="2700" b="1" dirty="0" smtClean="0">
                <a:solidFill>
                  <a:schemeClr val="tx1"/>
                </a:solidFill>
              </a:rPr>
              <a:t> </a:t>
            </a:r>
            <a:endParaRPr lang="ar-SA" sz="2700" b="1" dirty="0">
              <a:solidFill>
                <a:schemeClr val="tx1"/>
              </a:solidFill>
            </a:endParaRP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11</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9947287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heel(1)">
                                      <p:cBhvr>
                                        <p:cTn id="12" dur="2000"/>
                                        <p:tgtEl>
                                          <p:spTgt spid="3">
                                            <p:bg/>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heel(1)">
                                      <p:cBhvr>
                                        <p:cTn id="15" dur="2000"/>
                                        <p:tgtEl>
                                          <p:spTgt spid="3">
                                            <p:txEl>
                                              <p:pRg st="0" end="0"/>
                                            </p:txEl>
                                          </p:spTgt>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par>
                                <p:cTn id="19" presetID="21" presetClass="entr" presetSubtype="1"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heel(1)">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أسباب وقوع 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600" b="1" dirty="0">
                <a:solidFill>
                  <a:schemeClr val="tx1"/>
                </a:solidFill>
              </a:rPr>
              <a:t>وله أكثر من خمسين صفة لكل صفة لها دلالاتها، كـــ(المهند)(مصنوع في الهند)، و(اليماني)(مصنوع من اليمن)، و(الحسام) لحدَّته وسرعة قطعهِ.</a:t>
            </a:r>
          </a:p>
          <a:p>
            <a:pPr marL="109538" lvl="1" algn="just" rtl="1">
              <a:lnSpc>
                <a:spcPct val="150000"/>
              </a:lnSpc>
            </a:pPr>
            <a:r>
              <a:rPr lang="ar-SA" sz="2600" b="1" dirty="0" smtClean="0">
                <a:solidFill>
                  <a:schemeClr val="tx1"/>
                </a:solidFill>
              </a:rPr>
              <a:t>4-</a:t>
            </a:r>
            <a:r>
              <a:rPr lang="ar-IQ" sz="2600" b="1" dirty="0" smtClean="0">
                <a:solidFill>
                  <a:schemeClr val="tx1"/>
                </a:solidFill>
              </a:rPr>
              <a:t> </a:t>
            </a:r>
            <a:r>
              <a:rPr lang="ar-SA" sz="2600" b="1" dirty="0" smtClean="0">
                <a:solidFill>
                  <a:srgbClr val="FF0000"/>
                </a:solidFill>
              </a:rPr>
              <a:t>التساهل </a:t>
            </a:r>
            <a:r>
              <a:rPr lang="ar-SA" sz="2600" b="1" dirty="0">
                <a:solidFill>
                  <a:srgbClr val="FF0000"/>
                </a:solidFill>
              </a:rPr>
              <a:t>في الاستعمال</a:t>
            </a:r>
            <a:r>
              <a:rPr lang="ar-SA" sz="2600" b="1" dirty="0">
                <a:solidFill>
                  <a:schemeClr val="tx1"/>
                </a:solidFill>
              </a:rPr>
              <a:t>: فــ(الكأس) ليست مرادفة لـــ(القدح) إذا كان فيها شراب، و(الثرى) لا يطلق على التراب إلا إذا كان نديًا(التراب الندي المبتل يسمى بالثرى، أما التراب الجاف فيسمى ترابًا)، والامثلة كثيرة</a:t>
            </a:r>
            <a:r>
              <a:rPr lang="ar-SA" sz="2600" b="1" dirty="0" smtClean="0">
                <a:solidFill>
                  <a:schemeClr val="tx1"/>
                </a:solidFill>
              </a:rPr>
              <a:t>.</a:t>
            </a:r>
            <a:endParaRPr lang="ar-IQ" sz="2600" b="1" dirty="0" smtClean="0">
              <a:solidFill>
                <a:schemeClr val="tx1"/>
              </a:solidFill>
            </a:endParaRPr>
          </a:p>
          <a:p>
            <a:pPr marL="109538" lvl="1" algn="just" rtl="1">
              <a:lnSpc>
                <a:spcPct val="150000"/>
              </a:lnSpc>
            </a:pPr>
            <a:endParaRPr lang="ar-SA" sz="1200" b="1" dirty="0">
              <a:solidFill>
                <a:schemeClr val="tx1"/>
              </a:solidFill>
            </a:endParaRPr>
          </a:p>
          <a:p>
            <a:pPr marL="109538" lvl="1" algn="just" rtl="1">
              <a:lnSpc>
                <a:spcPct val="150000"/>
              </a:lnSpc>
            </a:pPr>
            <a:r>
              <a:rPr lang="ar-SA" sz="2600" b="1" dirty="0" smtClean="0">
                <a:solidFill>
                  <a:schemeClr val="tx1"/>
                </a:solidFill>
              </a:rPr>
              <a:t>ومنْ </a:t>
            </a:r>
            <a:r>
              <a:rPr lang="ar-SA" sz="2600" b="1" dirty="0">
                <a:solidFill>
                  <a:schemeClr val="tx1"/>
                </a:solidFill>
              </a:rPr>
              <a:t>الكُتب التي الفت وتحدثت عن الترادف:</a:t>
            </a:r>
          </a:p>
          <a:p>
            <a:pPr marL="566738" lvl="1" indent="-457200" algn="just" rtl="1">
              <a:lnSpc>
                <a:spcPct val="150000"/>
              </a:lnSpc>
              <a:buFont typeface="Wingdings" pitchFamily="2" charset="2"/>
              <a:buChar char="Ø"/>
            </a:pPr>
            <a:r>
              <a:rPr lang="ar-SA" sz="2600" b="1" dirty="0" smtClean="0">
                <a:solidFill>
                  <a:schemeClr val="tx1"/>
                </a:solidFill>
              </a:rPr>
              <a:t>(</a:t>
            </a:r>
            <a:r>
              <a:rPr lang="ar-SA" sz="2600" b="1" dirty="0">
                <a:solidFill>
                  <a:schemeClr val="tx1"/>
                </a:solidFill>
              </a:rPr>
              <a:t>كتاب الالفاظ المترادفة)/ للرماني. </a:t>
            </a:r>
          </a:p>
          <a:p>
            <a:pPr marL="566738" lvl="1" indent="-457200" algn="just" rtl="1">
              <a:lnSpc>
                <a:spcPct val="150000"/>
              </a:lnSpc>
              <a:buFont typeface="Wingdings" pitchFamily="2" charset="2"/>
              <a:buChar char="Ø"/>
            </a:pPr>
            <a:r>
              <a:rPr lang="ar-SA" sz="2600" b="1" dirty="0" smtClean="0">
                <a:solidFill>
                  <a:schemeClr val="tx1"/>
                </a:solidFill>
              </a:rPr>
              <a:t>(</a:t>
            </a:r>
            <a:r>
              <a:rPr lang="ar-SA" sz="2600" b="1" dirty="0">
                <a:solidFill>
                  <a:schemeClr val="tx1"/>
                </a:solidFill>
              </a:rPr>
              <a:t>الروْض المسلوف فيما له اسمان إلى أُلوف)/ للفيروزآبادي.</a:t>
            </a:r>
          </a:p>
          <a:p>
            <a:pPr marL="566738" lvl="1" indent="-457200" algn="just" rtl="1">
              <a:lnSpc>
                <a:spcPct val="150000"/>
              </a:lnSpc>
              <a:buFont typeface="Wingdings" pitchFamily="2" charset="2"/>
              <a:buChar char="Ø"/>
            </a:pPr>
            <a:r>
              <a:rPr lang="ar-SA" sz="2600" b="1" dirty="0" smtClean="0">
                <a:solidFill>
                  <a:schemeClr val="tx1"/>
                </a:solidFill>
              </a:rPr>
              <a:t>(</a:t>
            </a:r>
            <a:r>
              <a:rPr lang="ar-SA" sz="2600" b="1" dirty="0">
                <a:solidFill>
                  <a:schemeClr val="tx1"/>
                </a:solidFill>
              </a:rPr>
              <a:t>ما اختلفت ألفاظه واتفقتْ معانيه)/ للأصمعي، وغير ذلك .</a:t>
            </a:r>
          </a:p>
          <a:p>
            <a:pPr marL="109538" lvl="1" algn="just" rtl="1">
              <a:lnSpc>
                <a:spcPct val="150000"/>
              </a:lnSpc>
            </a:pPr>
            <a:endParaRPr lang="ar-SA" sz="2600" b="1" dirty="0">
              <a:solidFill>
                <a:schemeClr val="tx1"/>
              </a:solidFill>
            </a:endParaRPr>
          </a:p>
          <a:p>
            <a:pPr marL="109538" lvl="1" algn="just" rtl="1">
              <a:lnSpc>
                <a:spcPct val="150000"/>
              </a:lnSpc>
            </a:pPr>
            <a:endParaRPr lang="ar-SA" sz="26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12</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420509169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circle(in)">
                                      <p:cBhvr>
                                        <p:cTn id="21" dur="2000"/>
                                        <p:tgtEl>
                                          <p:spTgt spid="3">
                                            <p:txEl>
                                              <p:pRg st="3" end="3"/>
                                            </p:txEl>
                                          </p:spTgt>
                                        </p:tgtEl>
                                      </p:cBhvr>
                                    </p:animEffect>
                                  </p:childTnLst>
                                </p:cTn>
                              </p:par>
                              <p:par>
                                <p:cTn id="22" presetID="6" presetClass="entr" presetSubtype="16"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circle(in)">
                                      <p:cBhvr>
                                        <p:cTn id="24" dur="2000"/>
                                        <p:tgtEl>
                                          <p:spTgt spid="3">
                                            <p:txEl>
                                              <p:pRg st="4" end="4"/>
                                            </p:txEl>
                                          </p:spTgt>
                                        </p:tgtEl>
                                      </p:cBhvr>
                                    </p:animEffect>
                                  </p:childTnLst>
                                </p:cTn>
                              </p:par>
                              <p:par>
                                <p:cTn id="25" presetID="6" presetClass="entr" presetSubtype="16"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graphicFrame>
        <p:nvGraphicFramePr>
          <p:cNvPr id="8" name="Diagram 7"/>
          <p:cNvGraphicFramePr/>
          <p:nvPr>
            <p:extLst>
              <p:ext uri="{D42A27DB-BD31-4B8C-83A1-F6EECF244321}">
                <p14:modId xmlns:p14="http://schemas.microsoft.com/office/powerpoint/2010/main" val="279375463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11710507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heel(1)">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Graphic spid="8"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ar-IQ" dirty="0" smtClean="0"/>
              <a:t>اسم الاشارة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7" name="Content Placeholder 2"/>
          <p:cNvSpPr>
            <a:spLocks noGrp="1"/>
          </p:cNvSpPr>
          <p:nvPr>
            <p:ph idx="1"/>
          </p:nvPr>
        </p:nvSpPr>
        <p:spPr>
          <a:xfrm>
            <a:off x="0" y="0"/>
            <a:ext cx="9144000" cy="6858000"/>
          </a:xfrm>
          <a:blipFill>
            <a:blip r:embed="rId3"/>
            <a:tile tx="0" ty="0" sx="100000" sy="100000" flip="none" algn="tl"/>
          </a:blipFill>
        </p:spPr>
        <p:txBody>
          <a:bodyPr/>
          <a:lstStyle/>
          <a:p>
            <a:pPr marL="0" indent="0" algn="r" rtl="1">
              <a:buNone/>
            </a:pPr>
            <a:endParaRPr lang="ar-IQ" dirty="0" smtClean="0"/>
          </a:p>
          <a:p>
            <a:pPr marL="0" indent="0" algn="r" rtl="1">
              <a:buNone/>
            </a:pPr>
            <a:endParaRPr lang="ar-IQ" dirty="0"/>
          </a:p>
          <a:p>
            <a:pPr marL="0" indent="0" algn="r" rtl="1">
              <a:buNone/>
            </a:pPr>
            <a:endParaRPr lang="ar-IQ" dirty="0" smtClean="0"/>
          </a:p>
          <a:p>
            <a:pPr marL="0" indent="0" algn="r" rtl="1">
              <a:buNone/>
            </a:pPr>
            <a:endParaRPr lang="ar-IQ" dirty="0"/>
          </a:p>
          <a:p>
            <a:pPr marL="0" indent="0" algn="r" rtl="1">
              <a:buNone/>
            </a:pPr>
            <a:endParaRPr lang="en-US" dirty="0"/>
          </a:p>
        </p:txBody>
      </p:sp>
      <p:sp>
        <p:nvSpPr>
          <p:cNvPr id="5" name="TextBox 4"/>
          <p:cNvSpPr txBox="1"/>
          <p:nvPr/>
        </p:nvSpPr>
        <p:spPr>
          <a:xfrm>
            <a:off x="2667000" y="533400"/>
            <a:ext cx="3810000" cy="769441"/>
          </a:xfrm>
          <a:prstGeom prst="rect">
            <a:avLst/>
          </a:prstGeom>
          <a:noFill/>
        </p:spPr>
        <p:txBody>
          <a:bodyPr wrap="square" rtlCol="0">
            <a:spAutoFit/>
          </a:bodyPr>
          <a:lstStyle/>
          <a:p>
            <a:pPr algn="ctr"/>
            <a:endParaRPr lang="en-US" sz="4400" b="1" dirty="0">
              <a:ln w="11430"/>
              <a:solidFill>
                <a:srgbClr val="D60093"/>
              </a:solidFill>
              <a:effectLst>
                <a:outerShdw blurRad="50800" dist="39000" dir="5460000" algn="tl">
                  <a:srgbClr val="000000">
                    <a:alpha val="38000"/>
                  </a:srgbClr>
                </a:outerShdw>
              </a:effectLst>
            </a:endParaRPr>
          </a:p>
        </p:txBody>
      </p:sp>
      <p:sp>
        <p:nvSpPr>
          <p:cNvPr id="9" name="Oval 8"/>
          <p:cNvSpPr/>
          <p:nvPr/>
        </p:nvSpPr>
        <p:spPr>
          <a:xfrm>
            <a:off x="762000" y="1524000"/>
            <a:ext cx="7543800" cy="32004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ظاهرة </a:t>
            </a:r>
            <a:r>
              <a:rPr lang="ar-IQ"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الترادف</a:t>
            </a:r>
            <a:endPar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ustDataLst>
      <p:tags r:id="rId1"/>
    </p:custDataLst>
    <p:extLst>
      <p:ext uri="{BB962C8B-B14F-4D97-AF65-F5344CB8AC3E}">
        <p14:creationId xmlns:p14="http://schemas.microsoft.com/office/powerpoint/2010/main" val="1739381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circle(in)">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مفهوم 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600" b="1" dirty="0" smtClean="0">
                <a:solidFill>
                  <a:srgbClr val="FF0000"/>
                </a:solidFill>
              </a:rPr>
              <a:t>الترادف</a:t>
            </a:r>
            <a:r>
              <a:rPr lang="ar-IQ" sz="2600" b="1" dirty="0" smtClean="0">
                <a:solidFill>
                  <a:schemeClr val="tx1"/>
                </a:solidFill>
              </a:rPr>
              <a:t> </a:t>
            </a:r>
            <a:r>
              <a:rPr lang="ar-IQ" sz="2600" b="1" dirty="0">
                <a:solidFill>
                  <a:schemeClr val="tx1"/>
                </a:solidFill>
              </a:rPr>
              <a:t>هو التتابع. وقد فسّر الزجاج قوله تعالي: «بألفٍ من الملائكة مُردفين »(1) معناه: يأتون فرقة بعد فرقة.  وقال الفراء: مردفين: متتابعين.</a:t>
            </a:r>
          </a:p>
          <a:p>
            <a:pPr marL="109538" lvl="1" algn="just" rtl="1">
              <a:lnSpc>
                <a:spcPct val="150000"/>
              </a:lnSpc>
            </a:pPr>
            <a:r>
              <a:rPr lang="ar-IQ" sz="2600" b="1" dirty="0">
                <a:solidFill>
                  <a:schemeClr val="tx1"/>
                </a:solidFill>
              </a:rPr>
              <a:t>و</a:t>
            </a:r>
            <a:r>
              <a:rPr lang="ar-IQ" sz="2600" b="1" dirty="0">
                <a:solidFill>
                  <a:srgbClr val="FF0000"/>
                </a:solidFill>
              </a:rPr>
              <a:t>الترادف في اللغة </a:t>
            </a:r>
            <a:r>
              <a:rPr lang="ar-IQ" sz="2600" b="1" dirty="0">
                <a:solidFill>
                  <a:schemeClr val="tx1"/>
                </a:solidFill>
              </a:rPr>
              <a:t>هو: (ما اختلف لفظه واتفق معناه)، ويعرِّفه الفخر الرازي بأنّه: (الألفاظ المفردة الدالة على شيء واحد باعتبار واحد).</a:t>
            </a:r>
          </a:p>
          <a:p>
            <a:pPr marL="109538" lvl="1" algn="just" rtl="1">
              <a:lnSpc>
                <a:spcPct val="150000"/>
              </a:lnSpc>
            </a:pPr>
            <a:r>
              <a:rPr lang="ar-IQ" sz="2600" b="1" dirty="0">
                <a:solidFill>
                  <a:schemeClr val="tx1"/>
                </a:solidFill>
              </a:rPr>
              <a:t>مثل// كلمات(الأسد، السبع، الليث، أسامه،...) التى تعنى مسمّىً واحدًا، وكذلك كلمات(الحزن، الغم،الأسى، والشجن، الكآبة، الجزع، الأسف، اللهفة، الحسرة،....) التي تعني مسمّى ومدلولًا واحدًا، وكلمات(اللب والعقل) تعنيان مدلولا ومسمى واحدًا...الخ.</a:t>
            </a:r>
          </a:p>
          <a:p>
            <a:pPr marL="109538" lvl="1" algn="just" rtl="1">
              <a:lnSpc>
                <a:spcPct val="150000"/>
              </a:lnSpc>
            </a:pPr>
            <a:endParaRPr lang="ar-IQ" sz="26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4</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7" name="TextBox 16"/>
          <p:cNvSpPr txBox="1"/>
          <p:nvPr/>
        </p:nvSpPr>
        <p:spPr>
          <a:xfrm>
            <a:off x="6705600" y="5715000"/>
            <a:ext cx="2133600" cy="369332"/>
          </a:xfrm>
          <a:prstGeom prst="rect">
            <a:avLst/>
          </a:prstGeom>
          <a:noFill/>
        </p:spPr>
        <p:txBody>
          <a:bodyPr wrap="square" rtlCol="0">
            <a:spAutoFit/>
          </a:bodyPr>
          <a:lstStyle/>
          <a:p>
            <a:endParaRPr lang="en-US" dirty="0"/>
          </a:p>
        </p:txBody>
      </p:sp>
      <p:sp>
        <p:nvSpPr>
          <p:cNvPr id="21" name="TextBox 20"/>
          <p:cNvSpPr txBox="1"/>
          <p:nvPr/>
        </p:nvSpPr>
        <p:spPr>
          <a:xfrm>
            <a:off x="4267200" y="5715000"/>
            <a:ext cx="1480131"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875386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اختلاف اللغويين في</a:t>
            </a:r>
            <a:r>
              <a:rPr lang="ar-IQ" sz="4000" dirty="0" smtClean="0">
                <a:solidFill>
                  <a:srgbClr val="8B0752"/>
                </a:solidFill>
                <a:cs typeface="Ali-A-Samik" pitchFamily="2" charset="-78"/>
              </a:rPr>
              <a:t> </a:t>
            </a:r>
            <a:r>
              <a:rPr lang="ar-IQ" sz="4000" dirty="0" smtClean="0">
                <a:solidFill>
                  <a:srgbClr val="8B0752"/>
                </a:solidFill>
                <a:cs typeface="Ali-A-Samik" pitchFamily="2" charset="-78"/>
              </a:rPr>
              <a:t>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rmAutofit/>
          </a:bodyPr>
          <a:lstStyle/>
          <a:p>
            <a:pPr marL="109538" lvl="1" algn="just" rtl="1">
              <a:lnSpc>
                <a:spcPct val="150000"/>
              </a:lnSpc>
            </a:pPr>
            <a:r>
              <a:rPr lang="ar-IQ" sz="2700" b="1" dirty="0">
                <a:solidFill>
                  <a:schemeClr val="tx1"/>
                </a:solidFill>
              </a:rPr>
              <a:t>ل</a:t>
            </a:r>
            <a:r>
              <a:rPr lang="ar-IQ" sz="2700" b="1" dirty="0" smtClean="0">
                <a:solidFill>
                  <a:schemeClr val="tx1"/>
                </a:solidFill>
              </a:rPr>
              <a:t>قد </a:t>
            </a:r>
            <a:r>
              <a:rPr lang="ar-IQ" sz="2700" b="1" dirty="0">
                <a:solidFill>
                  <a:schemeClr val="tx1"/>
                </a:solidFill>
              </a:rPr>
              <a:t>اختلف اللغويون قديمًا وحديثًا حول حقيقة وجود الترادف في اللغة اختلافا واسعًا بين مثبتٍ </a:t>
            </a:r>
            <a:r>
              <a:rPr lang="ar-IQ" sz="2700" b="1" dirty="0" smtClean="0">
                <a:solidFill>
                  <a:schemeClr val="tx1"/>
                </a:solidFill>
              </a:rPr>
              <a:t>ومنكرٍ، وكالآتي:</a:t>
            </a:r>
            <a:endParaRPr lang="ar-IQ" sz="2700" b="1" dirty="0">
              <a:solidFill>
                <a:schemeClr val="tx1"/>
              </a:solidFill>
            </a:endParaRPr>
          </a:p>
          <a:p>
            <a:pPr marL="109538" lvl="1" algn="just" rtl="1">
              <a:lnSpc>
                <a:spcPct val="150000"/>
              </a:lnSpc>
            </a:pPr>
            <a:r>
              <a:rPr lang="ar-IQ" sz="2700" b="1" dirty="0" smtClean="0">
                <a:solidFill>
                  <a:schemeClr val="tx1"/>
                </a:solidFill>
              </a:rPr>
              <a:t>1-فريق </a:t>
            </a:r>
            <a:r>
              <a:rPr lang="ar-IQ" sz="2700" b="1" dirty="0">
                <a:solidFill>
                  <a:schemeClr val="tx1"/>
                </a:solidFill>
              </a:rPr>
              <a:t>من العلماء وهو القسم الاكبر أيَّدوا وأثبتوا وجود ظاهرة الترادف، فقالوا اللُّب هو العقل، والسكب هو الصب، والسكين هو المُدية، و(لاريب فيه، ولا شك فيه) عبارتان بمعنى واحد، وعلى رأس هؤلاء( الرماني، ابن خالويه، سيبويه، الفخر الرازي، الفيروزابادي...).</a:t>
            </a:r>
          </a:p>
          <a:p>
            <a:pPr marL="109538" lvl="1" algn="just" rtl="1">
              <a:lnSpc>
                <a:spcPct val="150000"/>
              </a:lnSpc>
            </a:pPr>
            <a:r>
              <a:rPr lang="ar-IQ" sz="2700" b="1" dirty="0">
                <a:solidFill>
                  <a:schemeClr val="tx1"/>
                </a:solidFill>
              </a:rPr>
              <a:t>ويُقال بأن ابن خالويه كان يفتخر بأنه يحْفظ للسيف خمسين اسمًا، وقد ألف كتابا في اسماء (الاسد) فجمع فيه خمسمائة اسم، وكتابا في اسماء (الحية) حيث ذكر فيه مائتي اسم.</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5</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9467868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circle(in)">
                                      <p:cBhvr>
                                        <p:cTn id="15" dur="2000"/>
                                        <p:tgtEl>
                                          <p:spTgt spid="3">
                                            <p:txEl>
                                              <p:pRg st="0" end="0"/>
                                            </p:tx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ircle(in)">
                                      <p:cBhvr>
                                        <p:cTn id="18" dur="2000"/>
                                        <p:tgtEl>
                                          <p:spTgt spid="3">
                                            <p:txEl>
                                              <p:pRg st="1" end="1"/>
                                            </p:txEl>
                                          </p:spTgt>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ircle(in)">
                                      <p:cBhvr>
                                        <p:cTn id="2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اختلاف اللغويين في 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a:solidFill>
                  <a:schemeClr val="tx1"/>
                </a:solidFill>
              </a:rPr>
              <a:t>وقد ألف ابو هلال العسكري كتابه( الفروق في اللغة) لإبطال ظاهرة الترادف واثبات الفروق بين الالفاظ التي يدعى أنها من المترادفات</a:t>
            </a:r>
            <a:r>
              <a:rPr lang="ar-IQ" sz="2700" b="1" dirty="0" smtClean="0">
                <a:solidFill>
                  <a:schemeClr val="tx1"/>
                </a:solidFill>
              </a:rPr>
              <a:t>.</a:t>
            </a:r>
          </a:p>
          <a:p>
            <a:pPr marL="109538" lvl="1" algn="just" rtl="1">
              <a:lnSpc>
                <a:spcPct val="150000"/>
              </a:lnSpc>
            </a:pPr>
            <a:endParaRPr lang="ar-IQ" sz="600" b="1" dirty="0">
              <a:solidFill>
                <a:schemeClr val="tx1"/>
              </a:solidFill>
            </a:endParaRPr>
          </a:p>
          <a:p>
            <a:pPr marL="109538" lvl="1" algn="just" rtl="1">
              <a:lnSpc>
                <a:spcPct val="150000"/>
              </a:lnSpc>
            </a:pPr>
            <a:r>
              <a:rPr lang="ar-IQ" sz="2700" b="1" dirty="0" smtClean="0">
                <a:solidFill>
                  <a:schemeClr val="tx1"/>
                </a:solidFill>
              </a:rPr>
              <a:t>غير </a:t>
            </a:r>
            <a:r>
              <a:rPr lang="ar-IQ" sz="2700" b="1" dirty="0">
                <a:solidFill>
                  <a:schemeClr val="tx1"/>
                </a:solidFill>
              </a:rPr>
              <a:t>أنَّنا نلاحظ أنَّ الترادفَ ظاهرةٌ لغويةٌ طبيعيةٌ فى كل لغة نشأتْ من عدة "لهجات" متباينة فى المفردات والدلالة.</a:t>
            </a:r>
          </a:p>
          <a:p>
            <a:pPr marL="109538" lvl="1" algn="just" rtl="1">
              <a:lnSpc>
                <a:spcPct val="150000"/>
              </a:lnSpc>
            </a:pPr>
            <a:endParaRPr lang="ar-IQ"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6</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14918092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3">
                                            <p:bg/>
                                          </p:spTgt>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additive="base">
                                        <p:cTn id="16"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اختلاف اللغويين في ظاهرة الترادف</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IQ" sz="2700" b="1" dirty="0" smtClean="0">
                <a:solidFill>
                  <a:schemeClr val="tx1"/>
                </a:solidFill>
              </a:rPr>
              <a:t>2-وفريق </a:t>
            </a:r>
            <a:r>
              <a:rPr lang="ar-IQ" sz="2700" b="1" dirty="0">
                <a:solidFill>
                  <a:schemeClr val="tx1"/>
                </a:solidFill>
              </a:rPr>
              <a:t>آخر من العلماء أنكرَ وقوعَ الترادف فى العربية وحرصوا على إظهار الفروق الدقيقة بين الألفاظ المستعملة والتى يظنُّ أنّها من قبيل المترادفات، وعلى رأس هؤلاء( ثعلب، وابو علي الفارسي، وابن فارس، وابن درستويه، وابو هلال العسكري).</a:t>
            </a:r>
          </a:p>
          <a:p>
            <a:pPr marL="109538" lvl="1" algn="just" rtl="1">
              <a:lnSpc>
                <a:spcPct val="150000"/>
              </a:lnSpc>
            </a:pPr>
            <a:r>
              <a:rPr lang="ar-IQ" sz="2700" b="1" dirty="0">
                <a:solidFill>
                  <a:schemeClr val="tx1"/>
                </a:solidFill>
              </a:rPr>
              <a:t>يقول ابن فارس: لا أحفظ للسيف إلا اسما واحدًا، وهو السيف، وحين سأله ابن خالويه: فأين المهند والصارم؟ قال هذه صفاتٌ، فابن خالويه لم يكن يفرِّق بين الاسم والصفة.</a:t>
            </a:r>
          </a:p>
          <a:p>
            <a:pPr marL="109538" lvl="1" algn="just" rtl="1">
              <a:lnSpc>
                <a:spcPct val="150000"/>
              </a:lnSpc>
            </a:pPr>
            <a:r>
              <a:rPr lang="ar-IQ" sz="2700" b="1" dirty="0">
                <a:solidFill>
                  <a:schemeClr val="tx1"/>
                </a:solidFill>
              </a:rPr>
              <a:t> وكذلك الافعال ذهب وانطلق، وقعد وجلس، ....الخ، فالعقود من القيام والجلوس من النوم.</a:t>
            </a:r>
          </a:p>
          <a:p>
            <a:pPr marL="109538" lvl="1" algn="just" rtl="1">
              <a:lnSpc>
                <a:spcPct val="150000"/>
              </a:lnSpc>
            </a:pPr>
            <a:endParaRPr lang="ar-IQ" sz="2700" b="1" dirty="0" smtClean="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7</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
        <p:nvSpPr>
          <p:cNvPr id="15" name="TextBox 14"/>
          <p:cNvSpPr txBox="1"/>
          <p:nvPr/>
        </p:nvSpPr>
        <p:spPr>
          <a:xfrm>
            <a:off x="6400800" y="54102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2390465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1000"/>
                                        <p:tgtEl>
                                          <p:spTgt spid="3">
                                            <p:txEl>
                                              <p:pRg st="0" end="0"/>
                                            </p:txEl>
                                          </p:spTgt>
                                        </p:tgtEl>
                                      </p:cBhvr>
                                    </p:animEffect>
                                    <p:anim calcmode="lin" valueType="num">
                                      <p:cBhvr>
                                        <p:cTn id="1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smtClean="0">
                <a:solidFill>
                  <a:srgbClr val="8B0752"/>
                </a:solidFill>
                <a:cs typeface="Ali-A-Samik" pitchFamily="2" charset="-78"/>
              </a:rPr>
              <a:t>الترادف في القران الكريم</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r>
              <a:rPr lang="ar-SA" sz="2700" b="1" dirty="0">
                <a:solidFill>
                  <a:schemeClr val="tx1"/>
                </a:solidFill>
              </a:rPr>
              <a:t>ونرى أن الترادف واقعٌ فى اللغة العربية الفصحية التى كانت مشتركة بين قبائل العرب فى الجاهلية، وكان من الطبيعى أن يقع على بعض الكلمات فى القرآن الكريم لنـزوله بهذه اللغة المشتركة، وإن كانت نادرة وقليلة جدًا، إذ يرى الكثير من العلماء أنه لا ترادف في القران الكريم، فلابدّ من معرفة الفروق اللغوية الدقيقة بينهما. </a:t>
            </a:r>
          </a:p>
          <a:p>
            <a:pPr marL="109538" lvl="1" algn="just" rtl="1">
              <a:lnSpc>
                <a:spcPct val="150000"/>
              </a:lnSpc>
            </a:pPr>
            <a:r>
              <a:rPr lang="ar-SA" sz="2700" b="1" dirty="0">
                <a:solidFill>
                  <a:schemeClr val="tx1"/>
                </a:solidFill>
              </a:rPr>
              <a:t> نذكر منها:</a:t>
            </a:r>
          </a:p>
          <a:p>
            <a:pPr marL="109538" lvl="1" algn="just" rtl="1">
              <a:lnSpc>
                <a:spcPct val="150000"/>
              </a:lnSpc>
            </a:pPr>
            <a:r>
              <a:rPr lang="ar-SA" sz="2700" b="1" dirty="0" smtClean="0">
                <a:solidFill>
                  <a:schemeClr val="tx1"/>
                </a:solidFill>
              </a:rPr>
              <a:t>•</a:t>
            </a:r>
            <a:r>
              <a:rPr lang="ar-IQ" sz="2700" b="1" dirty="0" smtClean="0">
                <a:solidFill>
                  <a:schemeClr val="tx1"/>
                </a:solidFill>
              </a:rPr>
              <a:t> </a:t>
            </a:r>
            <a:r>
              <a:rPr lang="ar-SA" sz="2700" b="1" dirty="0" smtClean="0">
                <a:solidFill>
                  <a:schemeClr val="tx1"/>
                </a:solidFill>
              </a:rPr>
              <a:t>(</a:t>
            </a:r>
            <a:r>
              <a:rPr lang="ar-SA" sz="2700" b="1" dirty="0">
                <a:solidFill>
                  <a:srgbClr val="FF0000"/>
                </a:solidFill>
              </a:rPr>
              <a:t>أقْسمَ وحَلَفَ</a:t>
            </a:r>
            <a:r>
              <a:rPr lang="ar-SA" sz="2700" b="1" dirty="0">
                <a:solidFill>
                  <a:schemeClr val="tx1"/>
                </a:solidFill>
              </a:rPr>
              <a:t>) في قوله </a:t>
            </a:r>
            <a:r>
              <a:rPr lang="ar-SA" sz="2700" b="1" dirty="0" smtClean="0">
                <a:solidFill>
                  <a:schemeClr val="tx1"/>
                </a:solidFill>
              </a:rPr>
              <a:t>تعالى:</a:t>
            </a:r>
            <a:r>
              <a:rPr lang="ar-IQ" sz="2700" b="1" dirty="0" smtClean="0">
                <a:solidFill>
                  <a:schemeClr val="tx1"/>
                </a:solidFill>
              </a:rPr>
              <a:t>( وأقسموا بالله جهد أيمانهم) وقوله (يحلفوان بالله ما قالوا).</a:t>
            </a:r>
          </a:p>
          <a:p>
            <a:pPr marL="109538" lvl="1" algn="just" rtl="1">
              <a:lnSpc>
                <a:spcPct val="150000"/>
              </a:lnSpc>
            </a:pPr>
            <a:r>
              <a:rPr lang="ar-IQ" sz="2700" b="1" dirty="0" smtClean="0">
                <a:solidFill>
                  <a:schemeClr val="tx1"/>
                </a:solidFill>
              </a:rPr>
              <a:t>• (</a:t>
            </a:r>
            <a:r>
              <a:rPr lang="ar-IQ" sz="2700" b="1" dirty="0">
                <a:solidFill>
                  <a:srgbClr val="FF0000"/>
                </a:solidFill>
              </a:rPr>
              <a:t>بَعَثَ وَأَرَسَلَ</a:t>
            </a:r>
            <a:r>
              <a:rPr lang="ar-IQ" sz="2700" b="1" dirty="0">
                <a:solidFill>
                  <a:schemeClr val="tx1"/>
                </a:solidFill>
              </a:rPr>
              <a:t>) في قوله </a:t>
            </a:r>
            <a:r>
              <a:rPr lang="ar-IQ" sz="2700" b="1" dirty="0" smtClean="0">
                <a:solidFill>
                  <a:schemeClr val="tx1"/>
                </a:solidFill>
              </a:rPr>
              <a:t>تعالى(وما كنا معذبين حتى نبعث رسولا)، وقوله تعالى:</a:t>
            </a:r>
          </a:p>
          <a:p>
            <a:pPr marL="109538" lvl="1" algn="just" rtl="1">
              <a:lnSpc>
                <a:spcPct val="150000"/>
              </a:lnSpc>
            </a:pPr>
            <a:endParaRPr lang="ar-IQ" sz="2700" b="1" dirty="0" smtClean="0">
              <a:solidFill>
                <a:schemeClr val="tx1"/>
              </a:solidFill>
            </a:endParaRPr>
          </a:p>
          <a:p>
            <a:pPr marL="109538" lvl="1" algn="just" rtl="1">
              <a:lnSpc>
                <a:spcPct val="150000"/>
              </a:lnSpc>
            </a:pPr>
            <a:endParaRPr lang="ar-SA" sz="2700" b="1" dirty="0">
              <a:solidFill>
                <a:schemeClr val="tx1"/>
              </a:solidFill>
            </a:endParaRP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8</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7611893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down)">
                                      <p:cBhvr>
                                        <p:cTn id="21" dur="500"/>
                                        <p:tgtEl>
                                          <p:spTgt spid="3">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down)">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200"/>
          </a:xfrm>
          <a:blipFill>
            <a:blip r:embed="rId4"/>
            <a:tile tx="0" ty="0" sx="100000" sy="100000" flip="none" algn="tl"/>
          </a:blipFill>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ctr">
            <a:normAutofit/>
          </a:bodyPr>
          <a:lstStyle/>
          <a:p>
            <a:pPr rtl="1"/>
            <a:r>
              <a:rPr lang="ar-IQ" sz="4000" dirty="0">
                <a:solidFill>
                  <a:srgbClr val="8B0752"/>
                </a:solidFill>
                <a:cs typeface="Ali-A-Samik" pitchFamily="2" charset="-78"/>
              </a:rPr>
              <a:t>الترادف في القران الكريم</a:t>
            </a:r>
            <a:endParaRPr lang="en-US" sz="4000" dirty="0">
              <a:solidFill>
                <a:srgbClr val="8B0752"/>
              </a:solidFill>
              <a:cs typeface="Ali-A-Samik" pitchFamily="2" charset="-78"/>
            </a:endParaRPr>
          </a:p>
        </p:txBody>
      </p:sp>
      <p:sp>
        <p:nvSpPr>
          <p:cNvPr id="3" name="Subtitle 2"/>
          <p:cNvSpPr>
            <a:spLocks noGrp="1"/>
          </p:cNvSpPr>
          <p:nvPr>
            <p:ph type="subTitle" idx="1"/>
          </p:nvPr>
        </p:nvSpPr>
        <p:spPr>
          <a:xfrm>
            <a:off x="0" y="838200"/>
            <a:ext cx="9144000" cy="6035040"/>
          </a:xfrm>
          <a:blipFill>
            <a:blip r:embed="rId5"/>
            <a:tile tx="0" ty="0" sx="100000" sy="100000" flip="none" algn="tl"/>
          </a:blipFill>
        </p:spPr>
        <p:style>
          <a:lnRef idx="1">
            <a:schemeClr val="accent5"/>
          </a:lnRef>
          <a:fillRef idx="2">
            <a:schemeClr val="accent5"/>
          </a:fillRef>
          <a:effectRef idx="1">
            <a:schemeClr val="accent5"/>
          </a:effectRef>
          <a:fontRef idx="minor">
            <a:schemeClr val="dk1"/>
          </a:fontRef>
        </p:style>
        <p:txBody>
          <a:bodyPr>
            <a:noAutofit/>
          </a:bodyPr>
          <a:lstStyle/>
          <a:p>
            <a:pPr marL="109538" lvl="1" algn="just" rtl="1">
              <a:lnSpc>
                <a:spcPct val="150000"/>
              </a:lnSpc>
            </a:pPr>
            <a:endParaRPr lang="ar-IQ" sz="400" b="1" dirty="0" smtClean="0">
              <a:solidFill>
                <a:schemeClr val="tx1"/>
              </a:solidFill>
            </a:endParaRPr>
          </a:p>
          <a:p>
            <a:pPr marL="109538" lvl="1" algn="just" rtl="1">
              <a:lnSpc>
                <a:spcPct val="150000"/>
              </a:lnSpc>
            </a:pPr>
            <a:r>
              <a:rPr lang="ar-SA" sz="2700" b="1" dirty="0" smtClean="0">
                <a:solidFill>
                  <a:schemeClr val="tx1"/>
                </a:solidFill>
              </a:rPr>
              <a:t>إن </a:t>
            </a:r>
            <a:r>
              <a:rPr lang="ar-SA" sz="2700" b="1" dirty="0">
                <a:solidFill>
                  <a:schemeClr val="tx1"/>
                </a:solidFill>
              </a:rPr>
              <a:t>هذه الالفاظ وغيرها بكثير هي مترادفة من حيث اللغة، أما القول بأنها أيضا مترادفة في الاستعمال القراني</a:t>
            </a:r>
            <a:r>
              <a:rPr lang="ar-SA" sz="2700" b="1" dirty="0" smtClean="0">
                <a:solidFill>
                  <a:schemeClr val="tx1"/>
                </a:solidFill>
              </a:rPr>
              <a:t>، </a:t>
            </a:r>
            <a:r>
              <a:rPr lang="ar-SA" sz="2700" b="1" dirty="0">
                <a:solidFill>
                  <a:schemeClr val="tx1"/>
                </a:solidFill>
              </a:rPr>
              <a:t>فلا يمكن أن يكون صحيحا أو دقيقا، فالقران الكريم كتابٌ فصلت آياته، وأحكمت معانيه، وكل لفظة من ألفاظه وضعت في مكانها لتدل على المعنى الدقيق من استعمالها</a:t>
            </a:r>
            <a:r>
              <a:rPr lang="ar-SA" sz="2700" b="1" dirty="0" smtClean="0">
                <a:solidFill>
                  <a:schemeClr val="tx1"/>
                </a:solidFill>
              </a:rPr>
              <a:t>.</a:t>
            </a:r>
            <a:endParaRPr lang="ar-IQ" sz="2700" b="1" dirty="0" smtClean="0">
              <a:solidFill>
                <a:schemeClr val="tx1"/>
              </a:solidFill>
            </a:endParaRPr>
          </a:p>
          <a:p>
            <a:pPr marL="109538" lvl="1" algn="just" rtl="1">
              <a:lnSpc>
                <a:spcPct val="150000"/>
              </a:lnSpc>
            </a:pPr>
            <a:endParaRPr lang="ar-SA" sz="700" b="1" dirty="0">
              <a:solidFill>
                <a:schemeClr val="tx1"/>
              </a:solidFill>
            </a:endParaRPr>
          </a:p>
          <a:p>
            <a:pPr marL="109538" lvl="1" algn="just" rtl="1">
              <a:lnSpc>
                <a:spcPct val="150000"/>
              </a:lnSpc>
            </a:pPr>
            <a:r>
              <a:rPr lang="ar-SA" sz="2700" b="1" dirty="0">
                <a:solidFill>
                  <a:schemeClr val="tx1"/>
                </a:solidFill>
              </a:rPr>
              <a:t> فالله سبحان وتعالى لا يستخدم في كتابه مفردة إلا ولها إعجاز بياني خاص بتلك المفردة وفق ما يحدده السياق القراني الذي ترد فيه المفردة، ومهما كانت المفردتان متقاربتين في المعنى في الاستعمال القراني، إلا أنه هناك فروق لغوية دقيقة بينهما تبينها السياقات القرانية. </a:t>
            </a:r>
          </a:p>
          <a:p>
            <a:pPr marL="109538" lvl="1" algn="just" rtl="1">
              <a:lnSpc>
                <a:spcPct val="150000"/>
              </a:lnSpc>
            </a:pPr>
            <a:endParaRPr lang="ar-SA" sz="2700" b="1" dirty="0">
              <a:solidFill>
                <a:schemeClr val="tx1"/>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z="1500" b="1" smtClean="0">
                <a:solidFill>
                  <a:srgbClr val="FF0066"/>
                </a:solidFill>
              </a:rPr>
              <a:pPr/>
              <a:t>9</a:t>
            </a:fld>
            <a:endParaRPr lang="en-US" sz="1500" b="1" dirty="0">
              <a:solidFill>
                <a:srgbClr val="FF0066"/>
              </a:solidFill>
            </a:endParaRPr>
          </a:p>
        </p:txBody>
      </p:sp>
      <p:sp>
        <p:nvSpPr>
          <p:cNvPr id="7" name="TextBox 6"/>
          <p:cNvSpPr txBox="1"/>
          <p:nvPr/>
        </p:nvSpPr>
        <p:spPr>
          <a:xfrm>
            <a:off x="6019800" y="5257800"/>
            <a:ext cx="2514600" cy="369332"/>
          </a:xfrm>
          <a:prstGeom prst="rect">
            <a:avLst/>
          </a:prstGeom>
          <a:noFill/>
        </p:spPr>
        <p:txBody>
          <a:bodyPr wrap="square" rtlCol="0">
            <a:spAutoFit/>
          </a:bodyPr>
          <a:lstStyle/>
          <a:p>
            <a:endParaRPr lang="en-US" dirty="0"/>
          </a:p>
        </p:txBody>
      </p:sp>
      <p:sp>
        <p:nvSpPr>
          <p:cNvPr id="14" name="TextBox 13"/>
          <p:cNvSpPr txBox="1"/>
          <p:nvPr/>
        </p:nvSpPr>
        <p:spPr>
          <a:xfrm>
            <a:off x="6248400" y="5257800"/>
            <a:ext cx="2133600" cy="369332"/>
          </a:xfrm>
          <a:prstGeom prst="rect">
            <a:avLst/>
          </a:prstGeom>
          <a:noFill/>
        </p:spPr>
        <p:txBody>
          <a:bodyPr wrap="square" rtlCol="0">
            <a:spAutoFit/>
          </a:bodyPr>
          <a:lstStyle/>
          <a:p>
            <a:endParaRPr lang="en-US" dirty="0"/>
          </a:p>
        </p:txBody>
      </p:sp>
    </p:spTree>
    <p:custDataLst>
      <p:tags r:id="rId1"/>
    </p:custDataLst>
    <p:extLst>
      <p:ext uri="{BB962C8B-B14F-4D97-AF65-F5344CB8AC3E}">
        <p14:creationId xmlns:p14="http://schemas.microsoft.com/office/powerpoint/2010/main" val="30504515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1.3"/>
</p:tagLst>
</file>

<file path=ppt/tags/tag10.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11.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12.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2.xml><?xml version="1.0" encoding="utf-8"?>
<p:tagLst xmlns:a="http://schemas.openxmlformats.org/drawingml/2006/main" xmlns:r="http://schemas.openxmlformats.org/officeDocument/2006/relationships" xmlns:p="http://schemas.openxmlformats.org/presentationml/2006/main">
  <p:tag name="TIMING" val="|1.1|2.2"/>
</p:tagLst>
</file>

<file path=ppt/tags/tag3.xml><?xml version="1.0" encoding="utf-8"?>
<p:tagLst xmlns:a="http://schemas.openxmlformats.org/drawingml/2006/main" xmlns:r="http://schemas.openxmlformats.org/officeDocument/2006/relationships" xmlns:p="http://schemas.openxmlformats.org/presentationml/2006/main">
  <p:tag name="TIMING" val="|1.1|2.2"/>
</p:tagLst>
</file>

<file path=ppt/tags/tag4.xml><?xml version="1.0" encoding="utf-8"?>
<p:tagLst xmlns:a="http://schemas.openxmlformats.org/drawingml/2006/main" xmlns:r="http://schemas.openxmlformats.org/officeDocument/2006/relationships" xmlns:p="http://schemas.openxmlformats.org/presentationml/2006/main">
  <p:tag name="TIMING" val="|3.2|4.9|0.9|250.2|182.6|133.8"/>
</p:tagLst>
</file>

<file path=ppt/tags/tag5.xml><?xml version="1.0" encoding="utf-8"?>
<p:tagLst xmlns:a="http://schemas.openxmlformats.org/drawingml/2006/main" xmlns:r="http://schemas.openxmlformats.org/officeDocument/2006/relationships" xmlns:p="http://schemas.openxmlformats.org/presentationml/2006/main">
  <p:tag name="TIMING" val="|1.4|1|2.9|101.4|3|96.5|7.3|33.3|3|151.2"/>
</p:tagLst>
</file>

<file path=ppt/tags/tag6.xml><?xml version="1.0" encoding="utf-8"?>
<p:tagLst xmlns:a="http://schemas.openxmlformats.org/drawingml/2006/main" xmlns:r="http://schemas.openxmlformats.org/officeDocument/2006/relationships" xmlns:p="http://schemas.openxmlformats.org/presentationml/2006/main">
  <p:tag name="TIMING" val="|0.6|0.8|0.5|0.9|0.9|21.8|92.8|118.9|114.8"/>
</p:tagLst>
</file>

<file path=ppt/tags/tag7.xml><?xml version="1.0" encoding="utf-8"?>
<p:tagLst xmlns:a="http://schemas.openxmlformats.org/drawingml/2006/main" xmlns:r="http://schemas.openxmlformats.org/officeDocument/2006/relationships" xmlns:p="http://schemas.openxmlformats.org/presentationml/2006/main">
  <p:tag name="TIMING" val="|2.4|4|5.6|1.7|15.3|7.3|1.8|201|19.1"/>
</p:tagLst>
</file>

<file path=ppt/tags/tag8.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ags/tag9.xml><?xml version="1.0" encoding="utf-8"?>
<p:tagLst xmlns:a="http://schemas.openxmlformats.org/drawingml/2006/main" xmlns:r="http://schemas.openxmlformats.org/officeDocument/2006/relationships" xmlns:p="http://schemas.openxmlformats.org/presentationml/2006/main">
  <p:tag name="TIMING" val="|1.4|1.1|71|6.4|69.8|9.8|42.4|1.6|21.1|1.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25274</TotalTime>
  <Words>958</Words>
  <Application>Microsoft Office PowerPoint</Application>
  <PresentationFormat>On-screen Show (4:3)</PresentationFormat>
  <Paragraphs>84</Paragraphs>
  <Slides>12</Slides>
  <Notes>9</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اسم الاشارة</vt:lpstr>
      <vt:lpstr>اسم الاشارة</vt:lpstr>
      <vt:lpstr>اسم الاشارة</vt:lpstr>
      <vt:lpstr>مفهوم ظاهرة الترادف</vt:lpstr>
      <vt:lpstr>اختلاف اللغويين في ظاهرة الترادف</vt:lpstr>
      <vt:lpstr>اختلاف اللغويين في ظاهرة الترادف</vt:lpstr>
      <vt:lpstr>اختلاف اللغويين في ظاهرة الترادف</vt:lpstr>
      <vt:lpstr>الترادف في القران الكريم</vt:lpstr>
      <vt:lpstr>الترادف في القران الكريم</vt:lpstr>
      <vt:lpstr>الترادف في القران الكريم</vt:lpstr>
      <vt:lpstr>أسباب وقوع ظاهرة الترادف</vt:lpstr>
      <vt:lpstr>أسباب وقوع ظاهرة الترادف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اسم الاشاره‌</dc:title>
  <dc:creator>MALIK</dc:creator>
  <cp:lastModifiedBy>ismail - [2010]</cp:lastModifiedBy>
  <cp:revision>285</cp:revision>
  <dcterms:created xsi:type="dcterms:W3CDTF">2006-08-16T00:00:00Z</dcterms:created>
  <dcterms:modified xsi:type="dcterms:W3CDTF">2023-05-28T23:11:59Z</dcterms:modified>
</cp:coreProperties>
</file>