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93" r:id="rId3"/>
    <p:sldId id="292" r:id="rId4"/>
    <p:sldId id="291" r:id="rId5"/>
    <p:sldId id="295" r:id="rId6"/>
    <p:sldId id="297" r:id="rId7"/>
    <p:sldId id="296" r:id="rId8"/>
    <p:sldId id="298" r:id="rId9"/>
    <p:sldId id="299" r:id="rId10"/>
    <p:sldId id="30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9900"/>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660"/>
  </p:normalViewPr>
  <p:slideViewPr>
    <p:cSldViewPr>
      <p:cViewPr>
        <p:scale>
          <a:sx n="70" d="100"/>
          <a:sy n="70" d="100"/>
        </p:scale>
        <p:origin x="-145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2</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3</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7</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8</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9</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10</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1.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1.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التطور الدلالي</a:t>
            </a:r>
          </a:p>
          <a:p>
            <a:pPr algn="ctr" rtl="1"/>
            <a:r>
              <a:rPr lang="ar-IQ"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أسبابه وعوامله</a:t>
            </a:r>
            <a:endPar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smtClean="0">
                <a:solidFill>
                  <a:schemeClr val="tx1"/>
                </a:solidFill>
              </a:rPr>
              <a:t>القرآن</a:t>
            </a:r>
            <a:r>
              <a:rPr lang="ar-IQ" sz="2700" b="1" dirty="0" smtClean="0">
                <a:solidFill>
                  <a:schemeClr val="tx1"/>
                </a:solidFill>
              </a:rPr>
              <a:t> </a:t>
            </a:r>
            <a:r>
              <a:rPr lang="ar-SA" sz="2700" b="1" dirty="0" smtClean="0">
                <a:solidFill>
                  <a:schemeClr val="tx1"/>
                </a:solidFill>
              </a:rPr>
              <a:t>بمعنى(العرش</a:t>
            </a:r>
            <a:r>
              <a:rPr lang="ar-SA" sz="2700" b="1" dirty="0">
                <a:solidFill>
                  <a:schemeClr val="tx1"/>
                </a:solidFill>
              </a:rPr>
              <a:t>) في قوله تعالى: (وسع كريه السموات والارض)البقرة:255، غير أن هذه الكلمة أصبحت الآن تطلق على الكرسي العادي المعروف.</a:t>
            </a: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10</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1525553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مقدمة</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r>
              <a:rPr lang="ar-SA" b="1" dirty="0">
                <a:solidFill>
                  <a:schemeClr val="tx1"/>
                </a:solidFill>
              </a:rPr>
              <a:t> </a:t>
            </a:r>
            <a:r>
              <a:rPr lang="ar-SA" b="1" dirty="0" smtClean="0">
                <a:solidFill>
                  <a:schemeClr val="tx1"/>
                </a:solidFill>
              </a:rPr>
              <a:t>إنّ </a:t>
            </a:r>
            <a:r>
              <a:rPr lang="ar-SA" b="1" dirty="0">
                <a:solidFill>
                  <a:schemeClr val="tx1"/>
                </a:solidFill>
              </a:rPr>
              <a:t>التطور والتغير سُنّة وظاهرة شائعة في كل اللغات، وهذا التطور يكون في جوانب متعددة لاسيما في الجانب الدلالي الذي يتغير باستمرار من عهد إلى آخر مع تطور الانسان وتغيره من الناحية العقدية والفكرية والحضارية والسياسية والاجتماعية والتأريخية واللغوية</a:t>
            </a:r>
            <a:r>
              <a:rPr lang="ar-SA" b="1" dirty="0" smtClean="0">
                <a:solidFill>
                  <a:schemeClr val="tx1"/>
                </a:solidFill>
              </a:rPr>
              <a:t>.</a:t>
            </a:r>
            <a:endParaRPr lang="ar-IQ" b="1" dirty="0" smtClean="0">
              <a:solidFill>
                <a:schemeClr val="tx1"/>
              </a:solidFill>
            </a:endParaRPr>
          </a:p>
          <a:p>
            <a:pPr marL="109538" lvl="1" algn="just" rtl="1">
              <a:lnSpc>
                <a:spcPct val="150000"/>
              </a:lnSpc>
            </a:pPr>
            <a:endParaRPr lang="ar-SA" sz="1100" b="1" dirty="0">
              <a:solidFill>
                <a:schemeClr val="tx1"/>
              </a:solidFill>
            </a:endParaRPr>
          </a:p>
          <a:p>
            <a:pPr marL="109538" lvl="1" algn="just" rtl="1">
              <a:lnSpc>
                <a:spcPct val="150000"/>
              </a:lnSpc>
            </a:pPr>
            <a:r>
              <a:rPr lang="ar-SA" b="1" dirty="0">
                <a:solidFill>
                  <a:schemeClr val="tx1"/>
                </a:solidFill>
              </a:rPr>
              <a:t>     فكل هذه الجوانب تتغير، وتتغير معها المفردات اللغوية ودلالاتها واستعمالاتها، وقد أشار الباحثون المحْدثون إلى هذه التغيرات وبيّنوا أسبابها، والتي تتوزع-عمومًا- على محْورين أساسيين، هما:</a:t>
            </a: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2</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endParaRPr lang="ar-IQ" sz="1000" b="1" dirty="0" smtClean="0">
              <a:solidFill>
                <a:schemeClr val="tx1"/>
              </a:solidFill>
            </a:endParaRPr>
          </a:p>
          <a:p>
            <a:pPr marL="109538" lvl="1" algn="just" rtl="1">
              <a:lnSpc>
                <a:spcPct val="150000"/>
              </a:lnSpc>
            </a:pPr>
            <a:r>
              <a:rPr lang="ar-IQ" sz="2700" b="1" dirty="0" smtClean="0">
                <a:solidFill>
                  <a:schemeClr val="tx1"/>
                </a:solidFill>
              </a:rPr>
              <a:t>أولاً</a:t>
            </a:r>
            <a:r>
              <a:rPr lang="ar-IQ" sz="2700" b="1" dirty="0">
                <a:solidFill>
                  <a:schemeClr val="tx1"/>
                </a:solidFill>
              </a:rPr>
              <a:t>/ </a:t>
            </a:r>
            <a:r>
              <a:rPr lang="ar-IQ" sz="2700" b="1" dirty="0">
                <a:solidFill>
                  <a:srgbClr val="FF0000"/>
                </a:solidFill>
              </a:rPr>
              <a:t>السبب اللغوي والاستعمالي</a:t>
            </a:r>
            <a:r>
              <a:rPr lang="ar-IQ" sz="2700" b="1" dirty="0">
                <a:solidFill>
                  <a:schemeClr val="tx1"/>
                </a:solidFill>
              </a:rPr>
              <a:t>: والذي يقف ورآء اجراء وحدوث تغيرات كبيرة في كيان اللغة ومضامينها،  وبالأخص في كيفية استعمال المفردات وتدوالها.</a:t>
            </a:r>
          </a:p>
          <a:p>
            <a:pPr marL="109538" lvl="1" algn="just" rtl="1">
              <a:lnSpc>
                <a:spcPct val="150000"/>
              </a:lnSpc>
            </a:pPr>
            <a:r>
              <a:rPr lang="ar-IQ" sz="2700" b="1" dirty="0">
                <a:solidFill>
                  <a:schemeClr val="tx1"/>
                </a:solidFill>
              </a:rPr>
              <a:t>وهذا ما يكون في حالة استعمال المفردات بشكل خاطيء وانتشار هذا الخطأ في الاستعمال بين الناس الى أن تتوسع دائرة الاستعمال وتكون المفردة مندرجة ضمن الاخطاء الشائعة من حيث النطق ومن حيث المضمون الدلالي</a:t>
            </a:r>
            <a:r>
              <a:rPr lang="ar-IQ" sz="2700" b="1" dirty="0" smtClean="0">
                <a:solidFill>
                  <a:schemeClr val="tx1"/>
                </a:solidFill>
              </a:rPr>
              <a:t>.</a:t>
            </a:r>
          </a:p>
          <a:p>
            <a:pPr marL="109538" lvl="1" algn="just" rtl="1">
              <a:lnSpc>
                <a:spcPct val="150000"/>
              </a:lnSpc>
            </a:pPr>
            <a:r>
              <a:rPr lang="ar-IQ" sz="2700" b="1" dirty="0" smtClean="0">
                <a:solidFill>
                  <a:schemeClr val="tx1"/>
                </a:solidFill>
              </a:rPr>
              <a:t>     </a:t>
            </a:r>
            <a:r>
              <a:rPr lang="ar-IQ" sz="2700" b="1" dirty="0">
                <a:solidFill>
                  <a:schemeClr val="tx1"/>
                </a:solidFill>
              </a:rPr>
              <a:t>فعلى سبيل المثال: (القلب المكاني) الذي يحدث لبعض الأصوات للدلالة على مفهوم معين، يؤدي الى خطأ استعمال هذه المفردة والاستمرار في هذا الخطأ مع حدوث تغير في الجانب الدلالي، كما في مفردة(جَذَبَ) التي تستعمل عند </a:t>
            </a:r>
            <a:r>
              <a:rPr lang="ar-IQ" sz="2700" b="1" dirty="0" smtClean="0">
                <a:solidFill>
                  <a:schemeClr val="tx1"/>
                </a:solidFill>
              </a:rPr>
              <a:t>بعض</a:t>
            </a:r>
            <a:endParaRPr lang="ar-IQ" sz="2700" b="1" dirty="0">
              <a:solidFill>
                <a:schemeClr val="tx1"/>
              </a:solidFill>
            </a:endParaRP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3</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smtClean="0">
                <a:solidFill>
                  <a:schemeClr val="tx1"/>
                </a:solidFill>
              </a:rPr>
              <a:t>القبائل </a:t>
            </a:r>
            <a:r>
              <a:rPr lang="ar-IQ" sz="2700" b="1" dirty="0">
                <a:solidFill>
                  <a:schemeClr val="tx1"/>
                </a:solidFill>
              </a:rPr>
              <a:t>بالنّطق المخالف المقلوب وهو(جَبَذَ) بالدلالة نفسها، وكلمات أخرى استعملت استعمالًا مخالفًا لأصلها لكنّها دلّتْ على مفهومها، وأصبحت هذه الأخطاء من التغيرات والتطورات التي طرأت على المفردات من حيث الاستعمال النّطقي أو الاستعمال الدلالي.</a:t>
            </a:r>
          </a:p>
          <a:p>
            <a:pPr marL="109538" lvl="1" algn="just" rtl="1">
              <a:lnSpc>
                <a:spcPct val="150000"/>
              </a:lnSpc>
            </a:pPr>
            <a:endParaRPr lang="ar-IQ" sz="1400" b="1" dirty="0">
              <a:solidFill>
                <a:schemeClr val="tx1"/>
              </a:solidFill>
            </a:endParaRPr>
          </a:p>
          <a:p>
            <a:pPr marL="109538" lvl="1" algn="just" rtl="1">
              <a:lnSpc>
                <a:spcPct val="150000"/>
              </a:lnSpc>
            </a:pPr>
            <a:r>
              <a:rPr lang="ar-IQ" sz="2700" b="1" dirty="0">
                <a:solidFill>
                  <a:schemeClr val="tx1"/>
                </a:solidFill>
              </a:rPr>
              <a:t>ثانيًا/ </a:t>
            </a:r>
            <a:r>
              <a:rPr lang="ar-IQ" sz="2700" b="1" dirty="0">
                <a:solidFill>
                  <a:srgbClr val="FF0000"/>
                </a:solidFill>
              </a:rPr>
              <a:t>السبب التأريخي والسياسي والاجتماعي</a:t>
            </a:r>
            <a:r>
              <a:rPr lang="ar-IQ" sz="2700" b="1" dirty="0">
                <a:solidFill>
                  <a:schemeClr val="tx1"/>
                </a:solidFill>
              </a:rPr>
              <a:t>: والذي يقف وقوفًا أساسيًا في حدوث تغيرات كبيرة في الجانب الدلالي، ولاسيما في حالة الانتقال من عهد تأريخي وسياسي إلى عهدٍ تأريخي سياسيٍ آخر؛ لأنّ التغيرات والأحداث التأريخية والسياسية تؤثر في تغير المجتمع وشرائحه مما يؤدي الى ايجاد مفردات جديدة وبدلالات جديدة.</a:t>
            </a:r>
          </a:p>
          <a:p>
            <a:pPr marL="109538" lvl="1" algn="just" rtl="1">
              <a:lnSpc>
                <a:spcPct val="150000"/>
              </a:lnSpc>
            </a:pPr>
            <a:endParaRPr lang="ar-IQ" sz="2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a:solidFill>
                  <a:schemeClr val="tx1"/>
                </a:solidFill>
              </a:rPr>
              <a:t> فعلى سبيل المثال: في العهود الملكية كانت هناك مفردات (سعادة السمو) و(سعادة الملك) و(العائلة المالكة) و.... وكانت تدلّ على مفاهيم معينة، تغيرت تلك المفاهيم والمصطلحات وتغيرت مفرداتها المستعملة في العهود والعصور اللاحقة كعهد الجمهوري والثوري والاشتراكي في كافة انحاء العالم، فحلَّتْ محلَّ هذه المفردات مفردة الديموقراطية، الحرية، الرئيس، البرلمان، العدالة، .....  </a:t>
            </a:r>
            <a:r>
              <a:rPr lang="ar-IQ" sz="2700" b="1" dirty="0" smtClean="0">
                <a:solidFill>
                  <a:schemeClr val="tx1"/>
                </a:solidFill>
              </a:rPr>
              <a:t>.</a:t>
            </a:r>
          </a:p>
          <a:p>
            <a:pPr marL="109538" lvl="1" algn="just" rtl="1">
              <a:lnSpc>
                <a:spcPct val="150000"/>
              </a:lnSpc>
            </a:pPr>
            <a:r>
              <a:rPr lang="ar-IQ" sz="2700" b="1" dirty="0">
                <a:solidFill>
                  <a:schemeClr val="tx1"/>
                </a:solidFill>
              </a:rPr>
              <a:t> </a:t>
            </a:r>
            <a:r>
              <a:rPr lang="ar-IQ" sz="2700" b="1" dirty="0" smtClean="0">
                <a:solidFill>
                  <a:schemeClr val="tx1"/>
                </a:solidFill>
              </a:rPr>
              <a:t>      وكذلك </a:t>
            </a:r>
            <a:r>
              <a:rPr lang="ar-IQ" sz="2700" b="1" dirty="0">
                <a:solidFill>
                  <a:schemeClr val="tx1"/>
                </a:solidFill>
              </a:rPr>
              <a:t>نجد هذا التغير في انتقال الناس من العصر الجاهلي إلى العصر الاسلامي، وذلك باستعمال مفردات لدلالات غير دينية كمفردة( الربّ) بمعنى المكان المرتفع، و(الزكاة) بمعنى الزيادة والنمو، و(الدعاء) بمعنى النّداء والدعاء إلى مأدومة الطعام، و(الصلاة) بمعنى التقرب. </a:t>
            </a: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endParaRPr lang="ar-IQ" sz="700" b="1" dirty="0" smtClean="0">
              <a:solidFill>
                <a:schemeClr val="tx1"/>
              </a:solidFill>
            </a:endParaRPr>
          </a:p>
          <a:p>
            <a:pPr marL="109538" lvl="1" algn="just" rtl="1">
              <a:lnSpc>
                <a:spcPct val="150000"/>
              </a:lnSpc>
            </a:pPr>
            <a:r>
              <a:rPr lang="ar-SA" sz="2700" b="1" dirty="0" smtClean="0">
                <a:solidFill>
                  <a:schemeClr val="tx1"/>
                </a:solidFill>
              </a:rPr>
              <a:t>وهذه </a:t>
            </a:r>
            <a:r>
              <a:rPr lang="ar-SA" sz="2700" b="1" dirty="0">
                <a:solidFill>
                  <a:schemeClr val="tx1"/>
                </a:solidFill>
              </a:rPr>
              <a:t>التغيرات والتطورات مهما كانت أسبابها وعواملها فهي موجودة وقائمة في كل عصرٍ وزمانٍ، فهي مستمرة مع استمرار الحياة البشرية؛ لأنّ الانسان كائن اجتماعي يتطور ويتغير بل يتأثر بمحيطه بكل ما فيه، وينعكس هذا التأثير في لغته.</a:t>
            </a: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8733271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a:solidFill>
                  <a:schemeClr val="tx1"/>
                </a:solidFill>
              </a:rPr>
              <a:t>ثمّ تغيرت دلالات هذه المفردات بمجيء الاسلام واكتسبت دلالات أخرى؛ لأنّها انتقلت من عهدٍ تأريخي وسياسي إلى عهدٍ آخر، فاحتوتْ هذه الكلمات على دلالات اسلامية </a:t>
            </a:r>
            <a:r>
              <a:rPr lang="ar-SA" sz="2700" b="1" dirty="0" smtClean="0">
                <a:solidFill>
                  <a:schemeClr val="tx1"/>
                </a:solidFill>
              </a:rPr>
              <a:t>مع </a:t>
            </a:r>
            <a:r>
              <a:rPr lang="ar-SA" sz="2700" b="1" dirty="0">
                <a:solidFill>
                  <a:schemeClr val="tx1"/>
                </a:solidFill>
              </a:rPr>
              <a:t>احتفاظها بهيئاتها الشكلية فأصبحت مفردة( الربّ) ذات مغزى ومعنى شرعي خاص، وكذلك الزكاة والدعاء والصلاة وغيرها من المفردات التي تغيرت وتطورت دلالاتها نتيجة هذا الحدث التأريخي الكبير</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r>
              <a:rPr lang="ar-IQ" sz="2700" b="1" dirty="0" smtClean="0">
                <a:solidFill>
                  <a:schemeClr val="tx1"/>
                </a:solidFill>
              </a:rPr>
              <a:t>      </a:t>
            </a:r>
            <a:r>
              <a:rPr lang="ar-SA" sz="2700" b="1" dirty="0" smtClean="0">
                <a:solidFill>
                  <a:schemeClr val="tx1"/>
                </a:solidFill>
              </a:rPr>
              <a:t>وكل </a:t>
            </a:r>
            <a:r>
              <a:rPr lang="ar-SA" sz="2700" b="1" dirty="0">
                <a:solidFill>
                  <a:schemeClr val="tx1"/>
                </a:solidFill>
              </a:rPr>
              <a:t>هذه الأحداث التاريخية والسياسية والشرعية في كل الأوقات تُؤثر في تغير المؤسسة الإجتماعية  بكل ما فيها من التعاملات والعلاقات الاجتماعية ولاسيما النّفسية والفكرية والمباديء العُرفية والعادات والتقاليد، فالمؤسسة الاجتماعية تبقى خاضعة  للتأثيرات التأريخية والسياسية. </a:t>
            </a: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7</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مظاهر التطور الدلالي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a:solidFill>
                  <a:schemeClr val="tx1"/>
                </a:solidFill>
              </a:rPr>
              <a:t>ويمكن هنا أن نشير إلى بعض مظاهر التطور الدلالي، وهي:</a:t>
            </a:r>
          </a:p>
          <a:p>
            <a:pPr marL="109538" lvl="1" algn="just" rtl="1">
              <a:lnSpc>
                <a:spcPct val="150000"/>
              </a:lnSpc>
            </a:pPr>
            <a:r>
              <a:rPr lang="ar-SA" sz="2700" b="1" dirty="0" smtClean="0">
                <a:solidFill>
                  <a:schemeClr val="tx1"/>
                </a:solidFill>
              </a:rPr>
              <a:t>1-</a:t>
            </a:r>
            <a:r>
              <a:rPr lang="ar-IQ" sz="2700" b="1" dirty="0" smtClean="0">
                <a:solidFill>
                  <a:schemeClr val="tx1"/>
                </a:solidFill>
              </a:rPr>
              <a:t> </a:t>
            </a:r>
            <a:r>
              <a:rPr lang="ar-SA" sz="2700" b="1" dirty="0" smtClean="0">
                <a:solidFill>
                  <a:srgbClr val="FF0000"/>
                </a:solidFill>
              </a:rPr>
              <a:t>تخصيص </a:t>
            </a:r>
            <a:r>
              <a:rPr lang="ar-SA" sz="2700" b="1" dirty="0">
                <a:solidFill>
                  <a:srgbClr val="FF0000"/>
                </a:solidFill>
              </a:rPr>
              <a:t>الدلالة</a:t>
            </a:r>
            <a:r>
              <a:rPr lang="ar-SA" sz="2700" b="1" dirty="0">
                <a:solidFill>
                  <a:schemeClr val="tx1"/>
                </a:solidFill>
              </a:rPr>
              <a:t>: مثل كلمة(الحج)، إذ كانت تعني القَصْد، فكان يقال: حَجَّ إلينا فلان، أي قَدِمَ، وحججتُ فلانًا، أي: قصدته، ثم استقر استعمالها في القصد إلى مكة للنُّسك والحج إلى البيت خاصة، وكذلك كلمة(الصوم)... .</a:t>
            </a:r>
          </a:p>
          <a:p>
            <a:pPr marL="109538" lvl="1" algn="just" rtl="1">
              <a:lnSpc>
                <a:spcPct val="150000"/>
              </a:lnSpc>
            </a:pPr>
            <a:r>
              <a:rPr lang="ar-SA" sz="2700" b="1" dirty="0" smtClean="0">
                <a:solidFill>
                  <a:schemeClr val="tx1"/>
                </a:solidFill>
              </a:rPr>
              <a:t>2-</a:t>
            </a:r>
            <a:r>
              <a:rPr lang="ar-IQ" sz="2700" b="1" dirty="0" smtClean="0">
                <a:solidFill>
                  <a:schemeClr val="tx1"/>
                </a:solidFill>
              </a:rPr>
              <a:t> </a:t>
            </a:r>
            <a:r>
              <a:rPr lang="ar-SA" sz="2700" b="1" dirty="0" smtClean="0">
                <a:solidFill>
                  <a:srgbClr val="FF0000"/>
                </a:solidFill>
              </a:rPr>
              <a:t>تعميم </a:t>
            </a:r>
            <a:r>
              <a:rPr lang="ar-SA" sz="2700" b="1" dirty="0">
                <a:solidFill>
                  <a:srgbClr val="FF0000"/>
                </a:solidFill>
              </a:rPr>
              <a:t>الدلالة</a:t>
            </a:r>
            <a:r>
              <a:rPr lang="ar-SA" sz="2700" b="1" dirty="0">
                <a:solidFill>
                  <a:schemeClr val="tx1"/>
                </a:solidFill>
              </a:rPr>
              <a:t>: مثل كلمة(البأس) التي كانت تطلق على الحرب خاصة، ثم أصبحت تطلق على كل شدة،</a:t>
            </a:r>
          </a:p>
          <a:p>
            <a:pPr marL="109538" lvl="1" algn="just" rtl="1">
              <a:lnSpc>
                <a:spcPct val="150000"/>
              </a:lnSpc>
            </a:pPr>
            <a:r>
              <a:rPr lang="ar-SA" sz="2700" b="1" dirty="0">
                <a:solidFill>
                  <a:schemeClr val="tx1"/>
                </a:solidFill>
              </a:rPr>
              <a:t>وكذلك كلمة(السفير) التي كانت تعني الرسول والمصلح بين القوم، فصارت الكلمة اليوم تعني: الممثل السياسي لدولة في عاصمة دولة أخرى.</a:t>
            </a: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8</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4569580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التطور الدلالي أسبابه وعوامله</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smtClean="0">
                <a:solidFill>
                  <a:schemeClr val="tx1"/>
                </a:solidFill>
              </a:rPr>
              <a:t>3-</a:t>
            </a:r>
            <a:r>
              <a:rPr lang="ar-IQ" sz="2700" b="1" dirty="0" smtClean="0">
                <a:solidFill>
                  <a:schemeClr val="tx1"/>
                </a:solidFill>
              </a:rPr>
              <a:t> </a:t>
            </a:r>
            <a:r>
              <a:rPr lang="ar-SA" sz="2700" b="1" dirty="0" smtClean="0">
                <a:solidFill>
                  <a:srgbClr val="FF0000"/>
                </a:solidFill>
              </a:rPr>
              <a:t>رقي </a:t>
            </a:r>
            <a:r>
              <a:rPr lang="ar-SA" sz="2700" b="1" dirty="0">
                <a:solidFill>
                  <a:srgbClr val="FF0000"/>
                </a:solidFill>
              </a:rPr>
              <a:t>الدلالة</a:t>
            </a:r>
            <a:r>
              <a:rPr lang="ar-SA" sz="2700" b="1" dirty="0">
                <a:solidFill>
                  <a:schemeClr val="tx1"/>
                </a:solidFill>
              </a:rPr>
              <a:t>: وهو تغير معنى الكلمة من معنى عادي ضعيف إلى معنى قوي شريف، مثل كلمة(رسول) التي كانت تعني المرسَل، ثمّ شرُف معناها لتدل على  رسول من رُسُلِ الله، وكذلك كلمة(السُّفْرة) كانت تعني بعض الطعام الذي يحْمُلُه المسافر، ثم أصبحت تدلّ اليوم على المائدة وما عليها من أصناف الطعام</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endParaRPr lang="ar-IQ" sz="1000" b="1" dirty="0" smtClean="0">
              <a:solidFill>
                <a:schemeClr val="tx1"/>
              </a:solidFill>
            </a:endParaRPr>
          </a:p>
          <a:p>
            <a:pPr marL="109538" lvl="1" algn="just" rtl="1">
              <a:lnSpc>
                <a:spcPct val="150000"/>
              </a:lnSpc>
            </a:pPr>
            <a:r>
              <a:rPr lang="ar-SA" sz="2700" b="1" dirty="0" smtClean="0">
                <a:solidFill>
                  <a:schemeClr val="tx1"/>
                </a:solidFill>
              </a:rPr>
              <a:t>4-</a:t>
            </a:r>
            <a:r>
              <a:rPr lang="ar-IQ" sz="2700" b="1" dirty="0" smtClean="0">
                <a:solidFill>
                  <a:schemeClr val="tx1"/>
                </a:solidFill>
              </a:rPr>
              <a:t> </a:t>
            </a:r>
            <a:r>
              <a:rPr lang="ar-SA" sz="2700" b="1" dirty="0" smtClean="0">
                <a:solidFill>
                  <a:srgbClr val="FF0000"/>
                </a:solidFill>
              </a:rPr>
              <a:t>انحطاط </a:t>
            </a:r>
            <a:r>
              <a:rPr lang="ar-SA" sz="2700" b="1" dirty="0">
                <a:solidFill>
                  <a:srgbClr val="FF0000"/>
                </a:solidFill>
              </a:rPr>
              <a:t>الدلالة</a:t>
            </a:r>
            <a:r>
              <a:rPr lang="ar-SA" sz="2700" b="1" dirty="0">
                <a:solidFill>
                  <a:schemeClr val="tx1"/>
                </a:solidFill>
              </a:rPr>
              <a:t>: وهو تغير معنى الكلمة من معنى قوي ذات هيبة إلى معنى ضعيف فاقد للهيبة، مثل الكلمة المركبة(طول اليد) التي كانت تعني الكرم والسخاء، فالنبي(عليه الصلاة والسلام) قال لأزواجه أسْرعكنّ بي لحاقًا أطولكنَّ يدًا، وهي اليوم تطلق على السرقة أو السارق، كذلك كلمة(الكرسي) </a:t>
            </a:r>
            <a:r>
              <a:rPr lang="ar-SA" sz="2700" b="1" dirty="0" smtClean="0">
                <a:solidFill>
                  <a:schemeClr val="tx1"/>
                </a:solidFill>
              </a:rPr>
              <a:t>استعملها</a:t>
            </a: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9</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7864611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10.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2.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3.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4.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5.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6.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7.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8.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9.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25255</TotalTime>
  <Words>816</Words>
  <Application>Microsoft Office PowerPoint</Application>
  <PresentationFormat>On-screen Show (4:3)</PresentationFormat>
  <Paragraphs>58</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اسم الاشارة</vt:lpstr>
      <vt:lpstr>مقدمة</vt:lpstr>
      <vt:lpstr>التطور الدلالي أسبابه وعوامله</vt:lpstr>
      <vt:lpstr>التطور الدلالي أسبابه وعوامله</vt:lpstr>
      <vt:lpstr>التطور الدلالي أسبابه وعوامله</vt:lpstr>
      <vt:lpstr>التطور الدلالي أسبابه وعوامله</vt:lpstr>
      <vt:lpstr>التطور الدلالي أسبابه وعوامله</vt:lpstr>
      <vt:lpstr>مظاهر التطور الدلالي</vt:lpstr>
      <vt:lpstr>التطور الدلالي أسبابه وعوامله</vt:lpstr>
      <vt:lpstr>التطور الدلالي أسبابه وعوامله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280</cp:revision>
  <dcterms:created xsi:type="dcterms:W3CDTF">2006-08-16T00:00:00Z</dcterms:created>
  <dcterms:modified xsi:type="dcterms:W3CDTF">2023-05-28T23:41:50Z</dcterms:modified>
</cp:coreProperties>
</file>