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90" r:id="rId3"/>
    <p:sldId id="297" r:id="rId4"/>
    <p:sldId id="293" r:id="rId5"/>
    <p:sldId id="292" r:id="rId6"/>
    <p:sldId id="295" r:id="rId7"/>
    <p:sldId id="291" r:id="rId8"/>
    <p:sldId id="29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9900"/>
    <a:srgbClr val="D60093"/>
    <a:srgbClr val="FF0000"/>
    <a:srgbClr val="66FF33"/>
    <a:srgbClr val="006600"/>
    <a:srgbClr val="8B0752"/>
    <a:srgbClr val="700643"/>
    <a:srgbClr val="435422"/>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660"/>
  </p:normalViewPr>
  <p:slideViewPr>
    <p:cSldViewPr>
      <p:cViewPr>
        <p:scale>
          <a:sx n="70" d="100"/>
          <a:sy n="70" d="100"/>
        </p:scale>
        <p:origin x="-1452"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C2BCAF-BBB7-47CB-907E-60E530550B39}"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n-US"/>
        </a:p>
      </dgm:t>
    </dgm:pt>
    <dgm:pt modelId="{E61EBB7E-E49A-47FC-A911-443721D041B2}">
      <dgm:prSet phldrT="[Text]" custT="1"/>
      <dgm:spPr/>
      <dgm:t>
        <a:bodyPr/>
        <a:lstStyle/>
        <a:p>
          <a:r>
            <a:rPr lang="ar-IQ" sz="3200" dirty="0" smtClean="0"/>
            <a:t>الدلالة اللغوية</a:t>
          </a:r>
          <a:endParaRPr lang="en-US" sz="3200" dirty="0"/>
        </a:p>
      </dgm:t>
    </dgm:pt>
    <dgm:pt modelId="{93499DB0-600E-4A7B-BA58-8FFECD7820C7}" type="parTrans" cxnId="{997F9CFD-0028-47A8-B05E-2768744C3F5D}">
      <dgm:prSet/>
      <dgm:spPr/>
      <dgm:t>
        <a:bodyPr/>
        <a:lstStyle/>
        <a:p>
          <a:endParaRPr lang="en-US"/>
        </a:p>
      </dgm:t>
    </dgm:pt>
    <dgm:pt modelId="{A0CB5C75-E6F6-4CB6-AC10-6D3471F7BFC7}" type="sibTrans" cxnId="{997F9CFD-0028-47A8-B05E-2768744C3F5D}">
      <dgm:prSet/>
      <dgm:spPr/>
      <dgm:t>
        <a:bodyPr/>
        <a:lstStyle/>
        <a:p>
          <a:endParaRPr lang="en-US"/>
        </a:p>
      </dgm:t>
    </dgm:pt>
    <dgm:pt modelId="{A2761934-0358-467C-89FB-1AD693B6AF4D}">
      <dgm:prSet phldrT="[Text]" custT="1"/>
      <dgm:spPr/>
      <dgm:t>
        <a:bodyPr/>
        <a:lstStyle/>
        <a:p>
          <a:r>
            <a:rPr lang="ar-IQ" sz="2400" b="1" dirty="0" smtClean="0"/>
            <a:t>الدلالة الصوتية</a:t>
          </a:r>
          <a:endParaRPr lang="en-US" sz="2400" b="1" dirty="0"/>
        </a:p>
      </dgm:t>
    </dgm:pt>
    <dgm:pt modelId="{B7139B81-18E6-447E-8394-BD98A401C8B2}" type="parTrans" cxnId="{C4FE09A8-F571-41A1-9DB8-B0F2E653AD70}">
      <dgm:prSet/>
      <dgm:spPr/>
      <dgm:t>
        <a:bodyPr/>
        <a:lstStyle/>
        <a:p>
          <a:endParaRPr lang="en-US"/>
        </a:p>
      </dgm:t>
    </dgm:pt>
    <dgm:pt modelId="{020F071A-2B15-4C5E-BE90-9835409DB907}" type="sibTrans" cxnId="{C4FE09A8-F571-41A1-9DB8-B0F2E653AD70}">
      <dgm:prSet/>
      <dgm:spPr/>
      <dgm:t>
        <a:bodyPr/>
        <a:lstStyle/>
        <a:p>
          <a:endParaRPr lang="en-US"/>
        </a:p>
      </dgm:t>
    </dgm:pt>
    <dgm:pt modelId="{77AEB34C-6E6B-47BA-ABDF-AAA5F7ACAAEE}">
      <dgm:prSet phldrT="[Text]" custT="1"/>
      <dgm:spPr/>
      <dgm:t>
        <a:bodyPr/>
        <a:lstStyle/>
        <a:p>
          <a:r>
            <a:rPr lang="ar-IQ" sz="2400" b="1" dirty="0" smtClean="0"/>
            <a:t>الدلالة الصرفية</a:t>
          </a:r>
          <a:endParaRPr lang="en-US" sz="2400" b="1" dirty="0"/>
        </a:p>
      </dgm:t>
    </dgm:pt>
    <dgm:pt modelId="{5C730521-18AF-402B-A8BA-B2562A9FBFED}" type="parTrans" cxnId="{A6CC7341-2BDD-48B4-8F9C-578B5274FEC5}">
      <dgm:prSet/>
      <dgm:spPr/>
      <dgm:t>
        <a:bodyPr/>
        <a:lstStyle/>
        <a:p>
          <a:endParaRPr lang="en-US"/>
        </a:p>
      </dgm:t>
    </dgm:pt>
    <dgm:pt modelId="{7C3CBD48-1C14-470D-860A-079345C2D069}" type="sibTrans" cxnId="{A6CC7341-2BDD-48B4-8F9C-578B5274FEC5}">
      <dgm:prSet/>
      <dgm:spPr/>
      <dgm:t>
        <a:bodyPr/>
        <a:lstStyle/>
        <a:p>
          <a:endParaRPr lang="en-US"/>
        </a:p>
      </dgm:t>
    </dgm:pt>
    <dgm:pt modelId="{4E1D00A0-3D04-4ED5-BB2E-09A093B643A0}">
      <dgm:prSet phldrT="[Text]" custT="1"/>
      <dgm:spPr/>
      <dgm:t>
        <a:bodyPr/>
        <a:lstStyle/>
        <a:p>
          <a:r>
            <a:rPr lang="ar-IQ" sz="2000" b="1" dirty="0" smtClean="0"/>
            <a:t>الدلالة الاجتماعية</a:t>
          </a:r>
          <a:endParaRPr lang="en-US" sz="2000" b="1" dirty="0"/>
        </a:p>
      </dgm:t>
    </dgm:pt>
    <dgm:pt modelId="{9272BD75-396A-450D-BD18-DAC5BA3D89F9}" type="parTrans" cxnId="{350DAFFD-B38E-489D-A7C8-0BC960B3396E}">
      <dgm:prSet/>
      <dgm:spPr/>
      <dgm:t>
        <a:bodyPr/>
        <a:lstStyle/>
        <a:p>
          <a:endParaRPr lang="en-US"/>
        </a:p>
      </dgm:t>
    </dgm:pt>
    <dgm:pt modelId="{DF9300CA-B2FC-425A-AD30-03FE8AE9B75A}" type="sibTrans" cxnId="{350DAFFD-B38E-489D-A7C8-0BC960B3396E}">
      <dgm:prSet/>
      <dgm:spPr/>
      <dgm:t>
        <a:bodyPr/>
        <a:lstStyle/>
        <a:p>
          <a:endParaRPr lang="en-US"/>
        </a:p>
      </dgm:t>
    </dgm:pt>
    <dgm:pt modelId="{16977D47-C457-4CEF-8712-9780BFA3DAC7}">
      <dgm:prSet phldrT="[Text]" custT="1"/>
      <dgm:spPr/>
      <dgm:t>
        <a:bodyPr/>
        <a:lstStyle/>
        <a:p>
          <a:r>
            <a:rPr lang="ar-IQ" sz="2400" b="1" dirty="0" smtClean="0"/>
            <a:t>الدلالة النحوية</a:t>
          </a:r>
          <a:endParaRPr lang="en-US" sz="2400" b="1" dirty="0"/>
        </a:p>
      </dgm:t>
    </dgm:pt>
    <dgm:pt modelId="{31826D54-3402-4C24-B70C-11956BD1E988}" type="parTrans" cxnId="{E3804C27-7E05-4C6D-AFE3-59ECF9254580}">
      <dgm:prSet/>
      <dgm:spPr/>
      <dgm:t>
        <a:bodyPr/>
        <a:lstStyle/>
        <a:p>
          <a:endParaRPr lang="en-US"/>
        </a:p>
      </dgm:t>
    </dgm:pt>
    <dgm:pt modelId="{00597B51-EF1B-45C9-963E-103C2DD0D120}" type="sibTrans" cxnId="{E3804C27-7E05-4C6D-AFE3-59ECF9254580}">
      <dgm:prSet/>
      <dgm:spPr/>
      <dgm:t>
        <a:bodyPr/>
        <a:lstStyle/>
        <a:p>
          <a:endParaRPr lang="en-US"/>
        </a:p>
      </dgm:t>
    </dgm:pt>
    <dgm:pt modelId="{D04DB453-B522-431D-93B0-37BFFEF5D9C4}" type="pres">
      <dgm:prSet presAssocID="{FAC2BCAF-BBB7-47CB-907E-60E530550B39}" presName="Name0" presStyleCnt="0">
        <dgm:presLayoutVars>
          <dgm:chMax val="1"/>
          <dgm:dir/>
          <dgm:animLvl val="ctr"/>
          <dgm:resizeHandles val="exact"/>
        </dgm:presLayoutVars>
      </dgm:prSet>
      <dgm:spPr/>
    </dgm:pt>
    <dgm:pt modelId="{DEE00684-8652-4011-B457-62E48903CFE9}" type="pres">
      <dgm:prSet presAssocID="{E61EBB7E-E49A-47FC-A911-443721D041B2}" presName="centerShape" presStyleLbl="node0" presStyleIdx="0" presStyleCnt="1"/>
      <dgm:spPr/>
      <dgm:t>
        <a:bodyPr/>
        <a:lstStyle/>
        <a:p>
          <a:endParaRPr lang="en-US"/>
        </a:p>
      </dgm:t>
    </dgm:pt>
    <dgm:pt modelId="{00C82D44-B34C-4122-8F1D-3438D3E88339}" type="pres">
      <dgm:prSet presAssocID="{B7139B81-18E6-447E-8394-BD98A401C8B2}" presName="parTrans" presStyleLbl="sibTrans2D1" presStyleIdx="0" presStyleCnt="4"/>
      <dgm:spPr/>
    </dgm:pt>
    <dgm:pt modelId="{FA7300E6-6FFB-4B42-B3A2-505B20AD105C}" type="pres">
      <dgm:prSet presAssocID="{B7139B81-18E6-447E-8394-BD98A401C8B2}" presName="connectorText" presStyleLbl="sibTrans2D1" presStyleIdx="0" presStyleCnt="4"/>
      <dgm:spPr/>
    </dgm:pt>
    <dgm:pt modelId="{42C554FF-8710-4BBA-8432-58531F901063}" type="pres">
      <dgm:prSet presAssocID="{A2761934-0358-467C-89FB-1AD693B6AF4D}" presName="node" presStyleLbl="node1" presStyleIdx="0" presStyleCnt="4">
        <dgm:presLayoutVars>
          <dgm:bulletEnabled val="1"/>
        </dgm:presLayoutVars>
      </dgm:prSet>
      <dgm:spPr/>
    </dgm:pt>
    <dgm:pt modelId="{DC9D6548-6BB9-4187-A42F-E82A0DFD97B5}" type="pres">
      <dgm:prSet presAssocID="{5C730521-18AF-402B-A8BA-B2562A9FBFED}" presName="parTrans" presStyleLbl="sibTrans2D1" presStyleIdx="1" presStyleCnt="4"/>
      <dgm:spPr/>
    </dgm:pt>
    <dgm:pt modelId="{F60EDABD-EF1B-4964-838D-BE239218DAC9}" type="pres">
      <dgm:prSet presAssocID="{5C730521-18AF-402B-A8BA-B2562A9FBFED}" presName="connectorText" presStyleLbl="sibTrans2D1" presStyleIdx="1" presStyleCnt="4"/>
      <dgm:spPr/>
    </dgm:pt>
    <dgm:pt modelId="{DA2AEC50-3032-4DB0-B053-CD414F873536}" type="pres">
      <dgm:prSet presAssocID="{77AEB34C-6E6B-47BA-ABDF-AAA5F7ACAAEE}" presName="node" presStyleLbl="node1" presStyleIdx="1" presStyleCnt="4">
        <dgm:presLayoutVars>
          <dgm:bulletEnabled val="1"/>
        </dgm:presLayoutVars>
      </dgm:prSet>
      <dgm:spPr/>
    </dgm:pt>
    <dgm:pt modelId="{DD8B355C-3DE0-48F8-95FB-0DE1B3BECDFB}" type="pres">
      <dgm:prSet presAssocID="{9272BD75-396A-450D-BD18-DAC5BA3D89F9}" presName="parTrans" presStyleLbl="sibTrans2D1" presStyleIdx="2" presStyleCnt="4"/>
      <dgm:spPr/>
    </dgm:pt>
    <dgm:pt modelId="{0931A7E5-237C-4375-BAF3-22A0641C4506}" type="pres">
      <dgm:prSet presAssocID="{9272BD75-396A-450D-BD18-DAC5BA3D89F9}" presName="connectorText" presStyleLbl="sibTrans2D1" presStyleIdx="2" presStyleCnt="4"/>
      <dgm:spPr/>
    </dgm:pt>
    <dgm:pt modelId="{ACAFC038-82E5-4AA5-ACA8-7F897AE0AFF0}" type="pres">
      <dgm:prSet presAssocID="{4E1D00A0-3D04-4ED5-BB2E-09A093B643A0}" presName="node" presStyleLbl="node1" presStyleIdx="2" presStyleCnt="4">
        <dgm:presLayoutVars>
          <dgm:bulletEnabled val="1"/>
        </dgm:presLayoutVars>
      </dgm:prSet>
      <dgm:spPr/>
      <dgm:t>
        <a:bodyPr/>
        <a:lstStyle/>
        <a:p>
          <a:endParaRPr lang="en-US"/>
        </a:p>
      </dgm:t>
    </dgm:pt>
    <dgm:pt modelId="{23498EA3-99F7-4B1B-A63E-A850E2ECF883}" type="pres">
      <dgm:prSet presAssocID="{31826D54-3402-4C24-B70C-11956BD1E988}" presName="parTrans" presStyleLbl="sibTrans2D1" presStyleIdx="3" presStyleCnt="4"/>
      <dgm:spPr/>
    </dgm:pt>
    <dgm:pt modelId="{0034AAAF-7B19-48EF-BFD9-42640384B4F4}" type="pres">
      <dgm:prSet presAssocID="{31826D54-3402-4C24-B70C-11956BD1E988}" presName="connectorText" presStyleLbl="sibTrans2D1" presStyleIdx="3" presStyleCnt="4"/>
      <dgm:spPr/>
    </dgm:pt>
    <dgm:pt modelId="{765A246B-9B45-4CDA-809F-74EFE9489F7D}" type="pres">
      <dgm:prSet presAssocID="{16977D47-C457-4CEF-8712-9780BFA3DAC7}" presName="node" presStyleLbl="node1" presStyleIdx="3" presStyleCnt="4">
        <dgm:presLayoutVars>
          <dgm:bulletEnabled val="1"/>
        </dgm:presLayoutVars>
      </dgm:prSet>
      <dgm:spPr/>
    </dgm:pt>
  </dgm:ptLst>
  <dgm:cxnLst>
    <dgm:cxn modelId="{E3804C27-7E05-4C6D-AFE3-59ECF9254580}" srcId="{E61EBB7E-E49A-47FC-A911-443721D041B2}" destId="{16977D47-C457-4CEF-8712-9780BFA3DAC7}" srcOrd="3" destOrd="0" parTransId="{31826D54-3402-4C24-B70C-11956BD1E988}" sibTransId="{00597B51-EF1B-45C9-963E-103C2DD0D120}"/>
    <dgm:cxn modelId="{7680A098-13F9-481E-A829-26FAC13EA27C}" type="presOf" srcId="{5C730521-18AF-402B-A8BA-B2562A9FBFED}" destId="{DC9D6548-6BB9-4187-A42F-E82A0DFD97B5}" srcOrd="0" destOrd="0" presId="urn:microsoft.com/office/officeart/2005/8/layout/radial5"/>
    <dgm:cxn modelId="{350DAFFD-B38E-489D-A7C8-0BC960B3396E}" srcId="{E61EBB7E-E49A-47FC-A911-443721D041B2}" destId="{4E1D00A0-3D04-4ED5-BB2E-09A093B643A0}" srcOrd="2" destOrd="0" parTransId="{9272BD75-396A-450D-BD18-DAC5BA3D89F9}" sibTransId="{DF9300CA-B2FC-425A-AD30-03FE8AE9B75A}"/>
    <dgm:cxn modelId="{6A9698AD-870F-4C39-85D7-85E5EB44D211}" type="presOf" srcId="{5C730521-18AF-402B-A8BA-B2562A9FBFED}" destId="{F60EDABD-EF1B-4964-838D-BE239218DAC9}" srcOrd="1" destOrd="0" presId="urn:microsoft.com/office/officeart/2005/8/layout/radial5"/>
    <dgm:cxn modelId="{F216B61B-3919-4E97-86CE-9A5316986635}" type="presOf" srcId="{31826D54-3402-4C24-B70C-11956BD1E988}" destId="{0034AAAF-7B19-48EF-BFD9-42640384B4F4}" srcOrd="1" destOrd="0" presId="urn:microsoft.com/office/officeart/2005/8/layout/radial5"/>
    <dgm:cxn modelId="{A6CC7341-2BDD-48B4-8F9C-578B5274FEC5}" srcId="{E61EBB7E-E49A-47FC-A911-443721D041B2}" destId="{77AEB34C-6E6B-47BA-ABDF-AAA5F7ACAAEE}" srcOrd="1" destOrd="0" parTransId="{5C730521-18AF-402B-A8BA-B2562A9FBFED}" sibTransId="{7C3CBD48-1C14-470D-860A-079345C2D069}"/>
    <dgm:cxn modelId="{46AC6A35-73F4-41CB-9B9A-F17ABB1BB7A0}" type="presOf" srcId="{4E1D00A0-3D04-4ED5-BB2E-09A093B643A0}" destId="{ACAFC038-82E5-4AA5-ACA8-7F897AE0AFF0}" srcOrd="0" destOrd="0" presId="urn:microsoft.com/office/officeart/2005/8/layout/radial5"/>
    <dgm:cxn modelId="{970B67BB-6C9F-4814-A128-56E274FCD7F1}" type="presOf" srcId="{E61EBB7E-E49A-47FC-A911-443721D041B2}" destId="{DEE00684-8652-4011-B457-62E48903CFE9}" srcOrd="0" destOrd="0" presId="urn:microsoft.com/office/officeart/2005/8/layout/radial5"/>
    <dgm:cxn modelId="{65472062-E20A-4480-AB0E-59BE7E350F13}" type="presOf" srcId="{9272BD75-396A-450D-BD18-DAC5BA3D89F9}" destId="{0931A7E5-237C-4375-BAF3-22A0641C4506}" srcOrd="1" destOrd="0" presId="urn:microsoft.com/office/officeart/2005/8/layout/radial5"/>
    <dgm:cxn modelId="{C4FE09A8-F571-41A1-9DB8-B0F2E653AD70}" srcId="{E61EBB7E-E49A-47FC-A911-443721D041B2}" destId="{A2761934-0358-467C-89FB-1AD693B6AF4D}" srcOrd="0" destOrd="0" parTransId="{B7139B81-18E6-447E-8394-BD98A401C8B2}" sibTransId="{020F071A-2B15-4C5E-BE90-9835409DB907}"/>
    <dgm:cxn modelId="{F2252B0A-37B6-420B-AB0C-F946787F52A9}" type="presOf" srcId="{A2761934-0358-467C-89FB-1AD693B6AF4D}" destId="{42C554FF-8710-4BBA-8432-58531F901063}" srcOrd="0" destOrd="0" presId="urn:microsoft.com/office/officeart/2005/8/layout/radial5"/>
    <dgm:cxn modelId="{2E309244-0AC7-46C3-B163-333DFD675822}" type="presOf" srcId="{9272BD75-396A-450D-BD18-DAC5BA3D89F9}" destId="{DD8B355C-3DE0-48F8-95FB-0DE1B3BECDFB}" srcOrd="0" destOrd="0" presId="urn:microsoft.com/office/officeart/2005/8/layout/radial5"/>
    <dgm:cxn modelId="{90B85A70-3734-41AC-BA85-337FC13FF3B4}" type="presOf" srcId="{77AEB34C-6E6B-47BA-ABDF-AAA5F7ACAAEE}" destId="{DA2AEC50-3032-4DB0-B053-CD414F873536}" srcOrd="0" destOrd="0" presId="urn:microsoft.com/office/officeart/2005/8/layout/radial5"/>
    <dgm:cxn modelId="{8BA2BA08-05A1-4C87-83A9-B02F5A7339AE}" type="presOf" srcId="{16977D47-C457-4CEF-8712-9780BFA3DAC7}" destId="{765A246B-9B45-4CDA-809F-74EFE9489F7D}" srcOrd="0" destOrd="0" presId="urn:microsoft.com/office/officeart/2005/8/layout/radial5"/>
    <dgm:cxn modelId="{2C0C9F8C-CC44-4E83-89FA-2E1117CE7E79}" type="presOf" srcId="{31826D54-3402-4C24-B70C-11956BD1E988}" destId="{23498EA3-99F7-4B1B-A63E-A850E2ECF883}" srcOrd="0" destOrd="0" presId="urn:microsoft.com/office/officeart/2005/8/layout/radial5"/>
    <dgm:cxn modelId="{57FCC1F0-29E0-44FA-90E0-0F889A5F899C}" type="presOf" srcId="{B7139B81-18E6-447E-8394-BD98A401C8B2}" destId="{00C82D44-B34C-4122-8F1D-3438D3E88339}" srcOrd="0" destOrd="0" presId="urn:microsoft.com/office/officeart/2005/8/layout/radial5"/>
    <dgm:cxn modelId="{A10CA20A-BB13-414A-8CDA-11BAA865413C}" type="presOf" srcId="{FAC2BCAF-BBB7-47CB-907E-60E530550B39}" destId="{D04DB453-B522-431D-93B0-37BFFEF5D9C4}" srcOrd="0" destOrd="0" presId="urn:microsoft.com/office/officeart/2005/8/layout/radial5"/>
    <dgm:cxn modelId="{D5CC599E-9BC7-4937-B2EB-058A8272D089}" type="presOf" srcId="{B7139B81-18E6-447E-8394-BD98A401C8B2}" destId="{FA7300E6-6FFB-4B42-B3A2-505B20AD105C}" srcOrd="1" destOrd="0" presId="urn:microsoft.com/office/officeart/2005/8/layout/radial5"/>
    <dgm:cxn modelId="{997F9CFD-0028-47A8-B05E-2768744C3F5D}" srcId="{FAC2BCAF-BBB7-47CB-907E-60E530550B39}" destId="{E61EBB7E-E49A-47FC-A911-443721D041B2}" srcOrd="0" destOrd="0" parTransId="{93499DB0-600E-4A7B-BA58-8FFECD7820C7}" sibTransId="{A0CB5C75-E6F6-4CB6-AC10-6D3471F7BFC7}"/>
    <dgm:cxn modelId="{15DD84DD-F80E-4C14-8D12-2C4466D812D8}" type="presParOf" srcId="{D04DB453-B522-431D-93B0-37BFFEF5D9C4}" destId="{DEE00684-8652-4011-B457-62E48903CFE9}" srcOrd="0" destOrd="0" presId="urn:microsoft.com/office/officeart/2005/8/layout/radial5"/>
    <dgm:cxn modelId="{AB863413-A2BE-41CE-B536-D408F5BFFB35}" type="presParOf" srcId="{D04DB453-B522-431D-93B0-37BFFEF5D9C4}" destId="{00C82D44-B34C-4122-8F1D-3438D3E88339}" srcOrd="1" destOrd="0" presId="urn:microsoft.com/office/officeart/2005/8/layout/radial5"/>
    <dgm:cxn modelId="{DCD07580-B6F9-4B8D-A9EA-6F7D668BA5C9}" type="presParOf" srcId="{00C82D44-B34C-4122-8F1D-3438D3E88339}" destId="{FA7300E6-6FFB-4B42-B3A2-505B20AD105C}" srcOrd="0" destOrd="0" presId="urn:microsoft.com/office/officeart/2005/8/layout/radial5"/>
    <dgm:cxn modelId="{7132143D-FDC8-4099-903B-4024E070CCC6}" type="presParOf" srcId="{D04DB453-B522-431D-93B0-37BFFEF5D9C4}" destId="{42C554FF-8710-4BBA-8432-58531F901063}" srcOrd="2" destOrd="0" presId="urn:microsoft.com/office/officeart/2005/8/layout/radial5"/>
    <dgm:cxn modelId="{D381C8E2-2DF6-4774-8290-4889F11895E3}" type="presParOf" srcId="{D04DB453-B522-431D-93B0-37BFFEF5D9C4}" destId="{DC9D6548-6BB9-4187-A42F-E82A0DFD97B5}" srcOrd="3" destOrd="0" presId="urn:microsoft.com/office/officeart/2005/8/layout/radial5"/>
    <dgm:cxn modelId="{0C3C56DD-0F64-4877-880D-FB1E49F30AE9}" type="presParOf" srcId="{DC9D6548-6BB9-4187-A42F-E82A0DFD97B5}" destId="{F60EDABD-EF1B-4964-838D-BE239218DAC9}" srcOrd="0" destOrd="0" presId="urn:microsoft.com/office/officeart/2005/8/layout/radial5"/>
    <dgm:cxn modelId="{44B328CF-93B3-4570-A65B-73332CEC5C87}" type="presParOf" srcId="{D04DB453-B522-431D-93B0-37BFFEF5D9C4}" destId="{DA2AEC50-3032-4DB0-B053-CD414F873536}" srcOrd="4" destOrd="0" presId="urn:microsoft.com/office/officeart/2005/8/layout/radial5"/>
    <dgm:cxn modelId="{33A919C5-85C8-4A1F-9DA4-F636A1DDA622}" type="presParOf" srcId="{D04DB453-B522-431D-93B0-37BFFEF5D9C4}" destId="{DD8B355C-3DE0-48F8-95FB-0DE1B3BECDFB}" srcOrd="5" destOrd="0" presId="urn:microsoft.com/office/officeart/2005/8/layout/radial5"/>
    <dgm:cxn modelId="{15B85A96-F50E-48BD-ADB2-B3A2DCA65D8F}" type="presParOf" srcId="{DD8B355C-3DE0-48F8-95FB-0DE1B3BECDFB}" destId="{0931A7E5-237C-4375-BAF3-22A0641C4506}" srcOrd="0" destOrd="0" presId="urn:microsoft.com/office/officeart/2005/8/layout/radial5"/>
    <dgm:cxn modelId="{22E63A54-C5B6-4706-A625-5F24515114C7}" type="presParOf" srcId="{D04DB453-B522-431D-93B0-37BFFEF5D9C4}" destId="{ACAFC038-82E5-4AA5-ACA8-7F897AE0AFF0}" srcOrd="6" destOrd="0" presId="urn:microsoft.com/office/officeart/2005/8/layout/radial5"/>
    <dgm:cxn modelId="{620E0BEB-58AA-4FC1-B301-4D29BE3309B8}" type="presParOf" srcId="{D04DB453-B522-431D-93B0-37BFFEF5D9C4}" destId="{23498EA3-99F7-4B1B-A63E-A850E2ECF883}" srcOrd="7" destOrd="0" presId="urn:microsoft.com/office/officeart/2005/8/layout/radial5"/>
    <dgm:cxn modelId="{46EE3AAE-C7FE-4A21-8F6F-18B034FF0CF8}" type="presParOf" srcId="{23498EA3-99F7-4B1B-A63E-A850E2ECF883}" destId="{0034AAAF-7B19-48EF-BFD9-42640384B4F4}" srcOrd="0" destOrd="0" presId="urn:microsoft.com/office/officeart/2005/8/layout/radial5"/>
    <dgm:cxn modelId="{3AA2F00D-CF38-454A-BFE6-DF93ACCA586E}" type="presParOf" srcId="{D04DB453-B522-431D-93B0-37BFFEF5D9C4}" destId="{765A246B-9B45-4CDA-809F-74EFE9489F7D}" srcOrd="8" destOrd="0" presId="urn:microsoft.com/office/officeart/2005/8/layout/radial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00684-8652-4011-B457-62E48903CFE9}">
      <dsp:nvSpPr>
        <dsp:cNvPr id="0" name=""/>
        <dsp:cNvSpPr/>
      </dsp:nvSpPr>
      <dsp:spPr>
        <a:xfrm>
          <a:off x="2661939" y="1938039"/>
          <a:ext cx="1381720" cy="13817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ar-IQ" sz="3200" kern="1200" dirty="0" smtClean="0"/>
            <a:t>الدلالة اللغوية</a:t>
          </a:r>
          <a:endParaRPr lang="en-US" sz="3200" kern="1200" dirty="0"/>
        </a:p>
      </dsp:txBody>
      <dsp:txXfrm>
        <a:off x="2864287" y="2140387"/>
        <a:ext cx="977024" cy="977024"/>
      </dsp:txXfrm>
    </dsp:sp>
    <dsp:sp modelId="{00C82D44-B34C-4122-8F1D-3438D3E88339}">
      <dsp:nvSpPr>
        <dsp:cNvPr id="0" name=""/>
        <dsp:cNvSpPr/>
      </dsp:nvSpPr>
      <dsp:spPr>
        <a:xfrm rot="16200000">
          <a:off x="3206276" y="1434981"/>
          <a:ext cx="293046" cy="46978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3250233" y="1572895"/>
        <a:ext cx="205132" cy="281870"/>
      </dsp:txXfrm>
    </dsp:sp>
    <dsp:sp modelId="{42C554FF-8710-4BBA-8432-58531F901063}">
      <dsp:nvSpPr>
        <dsp:cNvPr id="0" name=""/>
        <dsp:cNvSpPr/>
      </dsp:nvSpPr>
      <dsp:spPr>
        <a:xfrm>
          <a:off x="2661939" y="3400"/>
          <a:ext cx="1381720" cy="138172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IQ" sz="2400" b="1" kern="1200" dirty="0" smtClean="0"/>
            <a:t>الدلالة الصوتية</a:t>
          </a:r>
          <a:endParaRPr lang="en-US" sz="2400" b="1" kern="1200" dirty="0"/>
        </a:p>
      </dsp:txBody>
      <dsp:txXfrm>
        <a:off x="2864287" y="205748"/>
        <a:ext cx="977024" cy="977024"/>
      </dsp:txXfrm>
    </dsp:sp>
    <dsp:sp modelId="{DC9D6548-6BB9-4187-A42F-E82A0DFD97B5}">
      <dsp:nvSpPr>
        <dsp:cNvPr id="0" name=""/>
        <dsp:cNvSpPr/>
      </dsp:nvSpPr>
      <dsp:spPr>
        <a:xfrm>
          <a:off x="4165302" y="2394007"/>
          <a:ext cx="293046" cy="46978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165302" y="2487964"/>
        <a:ext cx="205132" cy="281870"/>
      </dsp:txXfrm>
    </dsp:sp>
    <dsp:sp modelId="{DA2AEC50-3032-4DB0-B053-CD414F873536}">
      <dsp:nvSpPr>
        <dsp:cNvPr id="0" name=""/>
        <dsp:cNvSpPr/>
      </dsp:nvSpPr>
      <dsp:spPr>
        <a:xfrm>
          <a:off x="4596578" y="1938039"/>
          <a:ext cx="1381720" cy="138172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IQ" sz="2400" b="1" kern="1200" dirty="0" smtClean="0"/>
            <a:t>الدلالة الصرفية</a:t>
          </a:r>
          <a:endParaRPr lang="en-US" sz="2400" b="1" kern="1200" dirty="0"/>
        </a:p>
      </dsp:txBody>
      <dsp:txXfrm>
        <a:off x="4798926" y="2140387"/>
        <a:ext cx="977024" cy="977024"/>
      </dsp:txXfrm>
    </dsp:sp>
    <dsp:sp modelId="{DD8B355C-3DE0-48F8-95FB-0DE1B3BECDFB}">
      <dsp:nvSpPr>
        <dsp:cNvPr id="0" name=""/>
        <dsp:cNvSpPr/>
      </dsp:nvSpPr>
      <dsp:spPr>
        <a:xfrm rot="5400000">
          <a:off x="3206276" y="3353033"/>
          <a:ext cx="293046" cy="46978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3250233" y="3403033"/>
        <a:ext cx="205132" cy="281870"/>
      </dsp:txXfrm>
    </dsp:sp>
    <dsp:sp modelId="{ACAFC038-82E5-4AA5-ACA8-7F897AE0AFF0}">
      <dsp:nvSpPr>
        <dsp:cNvPr id="0" name=""/>
        <dsp:cNvSpPr/>
      </dsp:nvSpPr>
      <dsp:spPr>
        <a:xfrm>
          <a:off x="2661939" y="3872678"/>
          <a:ext cx="1381720" cy="138172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IQ" sz="2000" b="1" kern="1200" dirty="0" smtClean="0"/>
            <a:t>الدلالة الاجتماعية</a:t>
          </a:r>
          <a:endParaRPr lang="en-US" sz="2000" b="1" kern="1200" dirty="0"/>
        </a:p>
      </dsp:txBody>
      <dsp:txXfrm>
        <a:off x="2864287" y="4075026"/>
        <a:ext cx="977024" cy="977024"/>
      </dsp:txXfrm>
    </dsp:sp>
    <dsp:sp modelId="{23498EA3-99F7-4B1B-A63E-A850E2ECF883}">
      <dsp:nvSpPr>
        <dsp:cNvPr id="0" name=""/>
        <dsp:cNvSpPr/>
      </dsp:nvSpPr>
      <dsp:spPr>
        <a:xfrm rot="10800000">
          <a:off x="2247250" y="2394007"/>
          <a:ext cx="293046" cy="46978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2335164" y="2487964"/>
        <a:ext cx="205132" cy="281870"/>
      </dsp:txXfrm>
    </dsp:sp>
    <dsp:sp modelId="{765A246B-9B45-4CDA-809F-74EFE9489F7D}">
      <dsp:nvSpPr>
        <dsp:cNvPr id="0" name=""/>
        <dsp:cNvSpPr/>
      </dsp:nvSpPr>
      <dsp:spPr>
        <a:xfrm>
          <a:off x="727300" y="1938039"/>
          <a:ext cx="1381720" cy="138172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IQ" sz="2400" b="1" kern="1200" dirty="0" smtClean="0"/>
            <a:t>الدلالة النحوية</a:t>
          </a:r>
          <a:endParaRPr lang="en-US" sz="2400" b="1" kern="1200" dirty="0"/>
        </a:p>
      </dsp:txBody>
      <dsp:txXfrm>
        <a:off x="929648" y="2140387"/>
        <a:ext cx="977024" cy="97702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ADA9AF-768C-456E-974D-1D75EA956B2B}" type="datetimeFigureOut">
              <a:rPr lang="en-US" smtClean="0"/>
              <a:t>5/29/2023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7760E1-71C1-4E79-9F94-5636CFF5FCB0}" type="slidenum">
              <a:rPr lang="en-US" smtClean="0"/>
              <a:t>‹#›</a:t>
            </a:fld>
            <a:endParaRPr lang="en-US"/>
          </a:p>
        </p:txBody>
      </p:sp>
    </p:spTree>
    <p:extLst>
      <p:ext uri="{BB962C8B-B14F-4D97-AF65-F5344CB8AC3E}">
        <p14:creationId xmlns:p14="http://schemas.microsoft.com/office/powerpoint/2010/main" val="718645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4</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5</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6</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7</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8</a:t>
            </a:fld>
            <a:endParaRPr lang="en-US"/>
          </a:p>
        </p:txBody>
      </p:sp>
    </p:spTree>
    <p:extLst>
      <p:ext uri="{BB962C8B-B14F-4D97-AF65-F5344CB8AC3E}">
        <p14:creationId xmlns:p14="http://schemas.microsoft.com/office/powerpoint/2010/main" val="23436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0FE412-2B85-4B69-90A2-0ABCF95139E8}"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4FB2F-0F64-402B-8D1B-8A6F57646A1D}"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EECE0-AFF4-4C4B-B9F3-17C3E21597DA}"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59B8B-5A64-4357-8AC5-A8EC346F83DE}"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90B80-0491-4D58-8D3E-A2E46E99107C}"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4F21DE-2CC5-4939-9C9A-8E5E81437E4C}"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D839B1-CA3A-406C-98AA-65114F3FD069}" type="datetime1">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F90281-66C1-4B25-942F-B63729723B20}" type="datetime1">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558F3-5F0B-417C-A141-148E8F4A7CB3}" type="datetime1">
              <a:rPr lang="en-US" smtClean="0"/>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35606-370D-4CA4-88B4-AE082D91D0F3}"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11358-349D-4E47-9717-E101760BE33C}"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3F7AB-8571-418F-A684-8A6547070805}" type="datetime1">
              <a:rPr lang="en-US" smtClean="0"/>
              <a:t>5/29/2023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1.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1.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1.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1.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image" Target="../media/image1.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ar-IQ" dirty="0" smtClean="0"/>
              <a:t>اسم الاشارة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7" name="Content Placeholder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endParaRPr lang="ar-IQ" dirty="0"/>
          </a:p>
          <a:p>
            <a:pPr marL="0" indent="0" algn="r" rtl="1">
              <a:buNone/>
            </a:pPr>
            <a:endParaRPr lang="en-US" dirty="0"/>
          </a:p>
        </p:txBody>
      </p:sp>
      <p:sp>
        <p:nvSpPr>
          <p:cNvPr id="8" name="Oval 7"/>
          <p:cNvSpPr/>
          <p:nvPr/>
        </p:nvSpPr>
        <p:spPr>
          <a:xfrm>
            <a:off x="762000" y="1524000"/>
            <a:ext cx="7543800" cy="3200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IQ"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الدلالة اللغوية</a:t>
            </a:r>
            <a:endPar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ustDataLst>
      <p:tags r:id="rId1"/>
    </p:custDataLst>
    <p:extLst>
      <p:ext uri="{BB962C8B-B14F-4D97-AF65-F5344CB8AC3E}">
        <p14:creationId xmlns:p14="http://schemas.microsoft.com/office/powerpoint/2010/main" val="2273889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ar-IQ" dirty="0" smtClean="0"/>
              <a:t>اسم الاشارة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7" name="Content Placeholder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endParaRPr lang="ar-IQ" dirty="0"/>
          </a:p>
          <a:p>
            <a:pPr marL="0" indent="0" algn="r" rtl="1">
              <a:buNone/>
            </a:pPr>
            <a:endParaRPr lang="en-US" dirty="0"/>
          </a:p>
        </p:txBody>
      </p:sp>
      <p:sp>
        <p:nvSpPr>
          <p:cNvPr id="5" name="TextBox 4"/>
          <p:cNvSpPr txBox="1"/>
          <p:nvPr/>
        </p:nvSpPr>
        <p:spPr>
          <a:xfrm>
            <a:off x="2667000" y="533400"/>
            <a:ext cx="3810000" cy="769441"/>
          </a:xfrm>
          <a:prstGeom prst="rect">
            <a:avLst/>
          </a:prstGeom>
          <a:noFill/>
        </p:spPr>
        <p:txBody>
          <a:bodyPr wrap="square" rtlCol="0">
            <a:spAutoFit/>
          </a:bodyPr>
          <a:lstStyle/>
          <a:p>
            <a:pPr algn="ctr"/>
            <a:endParaRPr lang="en-US" sz="4400" b="1" dirty="0">
              <a:ln w="11430"/>
              <a:solidFill>
                <a:srgbClr val="D60093"/>
              </a:solidFill>
              <a:effectLst>
                <a:outerShdw blurRad="50800" dist="39000" dir="5460000" algn="tl">
                  <a:srgbClr val="000000">
                    <a:alpha val="38000"/>
                  </a:srgbClr>
                </a:outerShdw>
              </a:effectLst>
            </a:endParaRPr>
          </a:p>
        </p:txBody>
      </p:sp>
      <p:graphicFrame>
        <p:nvGraphicFramePr>
          <p:cNvPr id="3" name="Diagram 2"/>
          <p:cNvGraphicFramePr/>
          <p:nvPr>
            <p:extLst>
              <p:ext uri="{D42A27DB-BD31-4B8C-83A1-F6EECF244321}">
                <p14:modId xmlns:p14="http://schemas.microsoft.com/office/powerpoint/2010/main" val="2574851396"/>
              </p:ext>
            </p:extLst>
          </p:nvPr>
        </p:nvGraphicFramePr>
        <p:xfrm>
          <a:off x="1066800" y="685800"/>
          <a:ext cx="6705600" cy="5257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171050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3"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ar-IQ" dirty="0" smtClean="0"/>
              <a:t>اسم الاشارة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7" name="Content Placeholder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endParaRPr lang="ar-IQ" dirty="0"/>
          </a:p>
          <a:p>
            <a:pPr marL="0" indent="0" algn="r" rtl="1">
              <a:buNone/>
            </a:pPr>
            <a:endParaRPr lang="en-US" dirty="0"/>
          </a:p>
        </p:txBody>
      </p:sp>
      <p:sp>
        <p:nvSpPr>
          <p:cNvPr id="5" name="TextBox 4"/>
          <p:cNvSpPr txBox="1"/>
          <p:nvPr/>
        </p:nvSpPr>
        <p:spPr>
          <a:xfrm>
            <a:off x="2667000" y="533400"/>
            <a:ext cx="3810000" cy="769441"/>
          </a:xfrm>
          <a:prstGeom prst="rect">
            <a:avLst/>
          </a:prstGeom>
          <a:noFill/>
        </p:spPr>
        <p:txBody>
          <a:bodyPr wrap="square" rtlCol="0">
            <a:spAutoFit/>
          </a:bodyPr>
          <a:lstStyle/>
          <a:p>
            <a:pPr algn="ctr"/>
            <a:endParaRPr lang="en-US" sz="4400" b="1" dirty="0">
              <a:ln w="11430"/>
              <a:solidFill>
                <a:srgbClr val="D60093"/>
              </a:solidFill>
              <a:effectLst>
                <a:outerShdw blurRad="50800" dist="39000" dir="5460000" algn="tl">
                  <a:srgbClr val="000000">
                    <a:alpha val="38000"/>
                  </a:srgbClr>
                </a:outerShdw>
              </a:effectLst>
            </a:endParaRPr>
          </a:p>
        </p:txBody>
      </p:sp>
      <p:sp>
        <p:nvSpPr>
          <p:cNvPr id="9" name="Oval 8"/>
          <p:cNvSpPr/>
          <p:nvPr/>
        </p:nvSpPr>
        <p:spPr>
          <a:xfrm>
            <a:off x="762000" y="1524000"/>
            <a:ext cx="7543800" cy="3200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IQ"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الدلالة النحوية</a:t>
            </a:r>
            <a:endPar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ustDataLst>
      <p:tags r:id="rId1"/>
    </p:custDataLst>
    <p:extLst>
      <p:ext uri="{BB962C8B-B14F-4D97-AF65-F5344CB8AC3E}">
        <p14:creationId xmlns:p14="http://schemas.microsoft.com/office/powerpoint/2010/main" val="1739381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ircle(in)">
                                      <p:cBhvr>
                                        <p:cTn id="1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الدلالة النحوية</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IQ" sz="2600" b="1" dirty="0">
                <a:solidFill>
                  <a:srgbClr val="009900"/>
                </a:solidFill>
              </a:rPr>
              <a:t>هي تلك الدلالة التي تستمدُّ من نظام الجملة وترتيبها ترتيبًا خاصًا.</a:t>
            </a:r>
          </a:p>
          <a:p>
            <a:pPr marL="109538" lvl="1" algn="just" rtl="1">
              <a:lnSpc>
                <a:spcPct val="150000"/>
              </a:lnSpc>
            </a:pPr>
            <a:r>
              <a:rPr lang="ar-IQ" sz="2600" b="1" dirty="0">
                <a:solidFill>
                  <a:schemeClr val="tx1"/>
                </a:solidFill>
              </a:rPr>
              <a:t>أو بمعنى آخر/ </a:t>
            </a:r>
            <a:r>
              <a:rPr lang="ar-IQ" sz="2600" b="1" dirty="0">
                <a:solidFill>
                  <a:schemeClr val="tx2">
                    <a:lumMod val="60000"/>
                    <a:lumOff val="40000"/>
                  </a:schemeClr>
                </a:solidFill>
              </a:rPr>
              <a:t>هي الدّلالة التي تحْصل من خلال العلاقات النّحوية بين الكلمات التي تتّخذُ كلّ منها موقعًا معينًا في الجملة حسب قوانين اللغة، إذ إنّ كل كلمة في التركيب لابدّ أن تكون لها وظيفة نحْوية من خلال موقعها</a:t>
            </a:r>
            <a:r>
              <a:rPr lang="ar-IQ" sz="2600" b="1" dirty="0">
                <a:solidFill>
                  <a:schemeClr val="tx1"/>
                </a:solidFill>
              </a:rPr>
              <a:t>.</a:t>
            </a:r>
          </a:p>
          <a:p>
            <a:pPr marL="109538" lvl="1" algn="just" rtl="1">
              <a:lnSpc>
                <a:spcPct val="150000"/>
              </a:lnSpc>
            </a:pPr>
            <a:r>
              <a:rPr lang="ar-IQ" sz="2600" b="1" dirty="0">
                <a:solidFill>
                  <a:schemeClr val="tx1"/>
                </a:solidFill>
              </a:rPr>
              <a:t>      ومعنى ذلك أنّ الصورة التي جاء عليها التركيب اللغوي تُعْطي دلالة جديدة فوق الدّلالتين: المعجمية، والصّرفية.</a:t>
            </a:r>
          </a:p>
          <a:p>
            <a:pPr marL="109538" lvl="1" algn="just" rtl="1">
              <a:lnSpc>
                <a:spcPct val="150000"/>
              </a:lnSpc>
            </a:pPr>
            <a:r>
              <a:rPr lang="ar-IQ" sz="2600" b="1" dirty="0">
                <a:solidFill>
                  <a:schemeClr val="tx1"/>
                </a:solidFill>
              </a:rPr>
              <a:t>       إنّ المعنى العام للجملة لا يتأتّى من المعنى النّحوي وحده، وإنّما هو ثمرة ربط المعنى بعلم الدلالة؛ لأنّ المعنى الدّلالي يشمل المعنى النحوي وطريقة التركيب، وعلى هذا فإنّ الدلالة النحوية هي التي تحصل نتيجة التفاعل بين الوظائف </a:t>
            </a:r>
            <a:r>
              <a:rPr lang="ar-IQ" sz="2600" b="1" dirty="0" smtClean="0">
                <a:solidFill>
                  <a:schemeClr val="tx1"/>
                </a:solidFill>
              </a:rPr>
              <a:t>النّحوية</a:t>
            </a:r>
            <a:endParaRPr lang="ar-IQ" sz="26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4</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
        <p:nvSpPr>
          <p:cNvPr id="17" name="TextBox 16"/>
          <p:cNvSpPr txBox="1"/>
          <p:nvPr/>
        </p:nvSpPr>
        <p:spPr>
          <a:xfrm>
            <a:off x="6705600" y="5715000"/>
            <a:ext cx="2133600" cy="369332"/>
          </a:xfrm>
          <a:prstGeom prst="rect">
            <a:avLst/>
          </a:prstGeom>
          <a:noFill/>
        </p:spPr>
        <p:txBody>
          <a:bodyPr wrap="square" rtlCol="0">
            <a:spAutoFit/>
          </a:bodyPr>
          <a:lstStyle/>
          <a:p>
            <a:endParaRPr lang="en-US" dirty="0"/>
          </a:p>
        </p:txBody>
      </p:sp>
      <p:sp>
        <p:nvSpPr>
          <p:cNvPr id="21" name="TextBox 20"/>
          <p:cNvSpPr txBox="1"/>
          <p:nvPr/>
        </p:nvSpPr>
        <p:spPr>
          <a:xfrm>
            <a:off x="4267200" y="5715000"/>
            <a:ext cx="1480131"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875386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الدلالة النحوية</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rmAutofit/>
          </a:bodyPr>
          <a:lstStyle/>
          <a:p>
            <a:pPr marL="109538" lvl="1" algn="just" rtl="1">
              <a:lnSpc>
                <a:spcPct val="150000"/>
              </a:lnSpc>
            </a:pPr>
            <a:r>
              <a:rPr lang="ar-IQ" sz="2700" b="1" dirty="0">
                <a:solidFill>
                  <a:schemeClr val="tx1"/>
                </a:solidFill>
              </a:rPr>
              <a:t>والمفردات المختارة لشغلها في بناء الجملة الواحدة</a:t>
            </a:r>
            <a:r>
              <a:rPr lang="ar-IQ" sz="2700" b="1" dirty="0" smtClean="0">
                <a:solidFill>
                  <a:schemeClr val="tx1"/>
                </a:solidFill>
              </a:rPr>
              <a:t>.</a:t>
            </a:r>
          </a:p>
          <a:p>
            <a:pPr marL="109538" lvl="1" algn="just" rtl="1">
              <a:lnSpc>
                <a:spcPct val="150000"/>
              </a:lnSpc>
            </a:pPr>
            <a:r>
              <a:rPr lang="ar-IQ" sz="2700" b="1" dirty="0">
                <a:solidFill>
                  <a:schemeClr val="tx1"/>
                </a:solidFill>
              </a:rPr>
              <a:t> </a:t>
            </a:r>
            <a:r>
              <a:rPr lang="ar-IQ" sz="2700" b="1" dirty="0" smtClean="0">
                <a:solidFill>
                  <a:schemeClr val="tx1"/>
                </a:solidFill>
              </a:rPr>
              <a:t>  إنّ </a:t>
            </a:r>
            <a:r>
              <a:rPr lang="ar-IQ" sz="2700" b="1" dirty="0">
                <a:solidFill>
                  <a:schemeClr val="tx1"/>
                </a:solidFill>
              </a:rPr>
              <a:t>علاقة النحو بالدّلالة قديمة قدم النّحو نفسه، وقد ارتبط كل واحد منهما بالآخر بأقوى الأسباب، ومن ثمّ كان النّحو كله دلالة سواء أكان علامات إعرابية أم أساليب كلامية أم حروفًا وأدوات نحوية أم قرائن وسياقات</a:t>
            </a:r>
            <a:r>
              <a:rPr lang="ar-IQ" sz="2700" b="1" dirty="0" smtClean="0">
                <a:solidFill>
                  <a:schemeClr val="tx1"/>
                </a:solidFill>
              </a:rPr>
              <a:t>.</a:t>
            </a:r>
          </a:p>
          <a:p>
            <a:pPr marL="109538" lvl="1" algn="just" rtl="1">
              <a:lnSpc>
                <a:spcPct val="150000"/>
              </a:lnSpc>
            </a:pPr>
            <a:endParaRPr lang="ar-IQ" sz="1000" b="1" dirty="0">
              <a:solidFill>
                <a:schemeClr val="tx1"/>
              </a:solidFill>
            </a:endParaRPr>
          </a:p>
          <a:p>
            <a:pPr marL="109538" lvl="1" algn="just" rtl="1">
              <a:lnSpc>
                <a:spcPct val="150000"/>
              </a:lnSpc>
            </a:pPr>
            <a:r>
              <a:rPr lang="ar-IQ" sz="2700" b="1" dirty="0">
                <a:solidFill>
                  <a:schemeClr val="tx1"/>
                </a:solidFill>
              </a:rPr>
              <a:t>      وقد لَمَسَ علماءُ العربية هذه الدلالة، فمثلًا </a:t>
            </a:r>
            <a:r>
              <a:rPr lang="ar-IQ" sz="2700" b="1" dirty="0">
                <a:solidFill>
                  <a:srgbClr val="FF0066"/>
                </a:solidFill>
              </a:rPr>
              <a:t>دلالات التقديم والتأخير، </a:t>
            </a:r>
            <a:r>
              <a:rPr lang="ar-IQ" sz="2700" b="1" dirty="0">
                <a:solidFill>
                  <a:schemeClr val="tx1"/>
                </a:solidFill>
              </a:rPr>
              <a:t>ورعاية ما يكون من الهيئات إنّما يكون لِعِلَلٍ بلاغيةٍ وأمورٍ معنويةٍ يُعنيها المتكلم ، وليس ضربًا من العَبَث، والعرب يُقدِّمون الذي بيانه أهم لهم وهم ببيانه أعنى، ومن ذلك تقديم الخبر المفرد على المبتدأ، وإنّما يكون ذلك لأغراض أشهرها:</a:t>
            </a:r>
          </a:p>
          <a:p>
            <a:pPr marL="109538" lvl="1" algn="just" rtl="1">
              <a:lnSpc>
                <a:spcPct val="150000"/>
              </a:lnSpc>
            </a:pPr>
            <a:endParaRPr lang="ar-IQ"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5</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9467868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أ</a:t>
            </a:r>
            <a:r>
              <a:rPr lang="ar-IQ" sz="4000" dirty="0" smtClean="0">
                <a:solidFill>
                  <a:srgbClr val="8B0752"/>
                </a:solidFill>
                <a:cs typeface="Ali-A-Samik" pitchFamily="2" charset="-78"/>
              </a:rPr>
              <a:t>غراض الدلالة النحوية</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566738" lvl="1" indent="-457200" algn="just" rtl="1">
              <a:lnSpc>
                <a:spcPct val="150000"/>
              </a:lnSpc>
              <a:buFont typeface="Wingdings" pitchFamily="2" charset="2"/>
              <a:buChar char="v"/>
            </a:pPr>
            <a:r>
              <a:rPr lang="ar-IQ" sz="2700" b="1" dirty="0" smtClean="0">
                <a:solidFill>
                  <a:srgbClr val="FF0000"/>
                </a:solidFill>
              </a:rPr>
              <a:t>التخصيص</a:t>
            </a:r>
            <a:r>
              <a:rPr lang="ar-IQ" sz="2700" b="1" dirty="0">
                <a:solidFill>
                  <a:schemeClr val="tx1"/>
                </a:solidFill>
              </a:rPr>
              <a:t>: نحو قولنا:(قائمٌ زيدٌ) وذلك لمن يردد زيدًا بين القيام والقعود من غير أن يخصَّه بأحدهما،  </a:t>
            </a:r>
          </a:p>
          <a:p>
            <a:pPr marL="109538" lvl="1" algn="just" rtl="1">
              <a:lnSpc>
                <a:spcPct val="150000"/>
              </a:lnSpc>
            </a:pPr>
            <a:r>
              <a:rPr lang="ar-IQ" sz="2700" b="1" dirty="0">
                <a:solidFill>
                  <a:schemeClr val="tx1"/>
                </a:solidFill>
              </a:rPr>
              <a:t>              فأثبت له القيام دون غيره.</a:t>
            </a:r>
          </a:p>
          <a:p>
            <a:pPr marL="566738" lvl="1" indent="-457200" algn="just" rtl="1">
              <a:lnSpc>
                <a:spcPct val="150000"/>
              </a:lnSpc>
              <a:buFont typeface="Wingdings" pitchFamily="2" charset="2"/>
              <a:buChar char="v"/>
            </a:pPr>
            <a:r>
              <a:rPr lang="ar-IQ" sz="2700" b="1" dirty="0" smtClean="0">
                <a:solidFill>
                  <a:srgbClr val="FF0000"/>
                </a:solidFill>
              </a:rPr>
              <a:t>الافتخار</a:t>
            </a:r>
            <a:r>
              <a:rPr lang="ar-IQ" sz="2700" b="1" dirty="0">
                <a:solidFill>
                  <a:schemeClr val="tx1"/>
                </a:solidFill>
              </a:rPr>
              <a:t>: وكذلك تقديم الخبر على المبتدأ قد يكون لغرض الافتخار، كقول القائل:(تميميٌّ أنا)وذلك للفخر  </a:t>
            </a:r>
          </a:p>
          <a:p>
            <a:pPr marL="109538" lvl="1" algn="just" rtl="1">
              <a:lnSpc>
                <a:spcPct val="150000"/>
              </a:lnSpc>
            </a:pPr>
            <a:r>
              <a:rPr lang="ar-IQ" sz="2700" b="1" dirty="0">
                <a:solidFill>
                  <a:schemeClr val="tx1"/>
                </a:solidFill>
              </a:rPr>
              <a:t>           بنفسه وقبيلته.</a:t>
            </a:r>
          </a:p>
          <a:p>
            <a:pPr marL="566738" lvl="1" indent="-457200" algn="just" rtl="1">
              <a:lnSpc>
                <a:spcPct val="150000"/>
              </a:lnSpc>
              <a:buFont typeface="Wingdings" pitchFamily="2" charset="2"/>
              <a:buChar char="v"/>
            </a:pPr>
            <a:r>
              <a:rPr lang="ar-IQ" sz="2700" b="1" dirty="0" smtClean="0">
                <a:solidFill>
                  <a:schemeClr val="tx1"/>
                </a:solidFill>
              </a:rPr>
              <a:t>وكذلك </a:t>
            </a:r>
            <a:r>
              <a:rPr lang="ar-IQ" sz="2700" b="1" dirty="0">
                <a:solidFill>
                  <a:schemeClr val="tx1"/>
                </a:solidFill>
              </a:rPr>
              <a:t>إذا قدّم الخبر في سياق الاستفهام نحو(أمسافرٌ زيدٌ) كان السؤال عن سفر زيد لا عن زيد نفسه؛ لأنّ الشك واقعٌ في الخبر.</a:t>
            </a:r>
          </a:p>
          <a:p>
            <a:pPr marL="109538" lvl="1" algn="just" rtl="1">
              <a:lnSpc>
                <a:spcPct val="150000"/>
              </a:lnSpc>
            </a:pPr>
            <a:endParaRPr lang="ar-IQ"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6</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4918092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أغراض الدلالة النحوية</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IQ" sz="2700" b="1" dirty="0">
                <a:solidFill>
                  <a:schemeClr val="tx1"/>
                </a:solidFill>
              </a:rPr>
              <a:t> وقد يتقدّم شبه الجملة(وهو الخبر) </a:t>
            </a:r>
            <a:r>
              <a:rPr lang="ar-IQ" sz="2700" b="1" dirty="0">
                <a:solidFill>
                  <a:srgbClr val="FF0000"/>
                </a:solidFill>
              </a:rPr>
              <a:t>لغرض الاختصاص </a:t>
            </a:r>
            <a:r>
              <a:rPr lang="ar-IQ" sz="2700" b="1" dirty="0">
                <a:solidFill>
                  <a:schemeClr val="tx1"/>
                </a:solidFill>
              </a:rPr>
              <a:t>أيضًا، نحو: قوله </a:t>
            </a:r>
            <a:r>
              <a:rPr lang="ar-IQ" sz="2700" b="1" dirty="0" smtClean="0">
                <a:solidFill>
                  <a:schemeClr val="tx1"/>
                </a:solidFill>
              </a:rPr>
              <a:t>تعالى : (له ما في السموات وما في الارض وما بينهما وما تحت الثرى)طه</a:t>
            </a:r>
            <a:r>
              <a:rPr lang="ar-IQ" sz="2700" b="1" dirty="0">
                <a:solidFill>
                  <a:schemeClr val="tx1"/>
                </a:solidFill>
              </a:rPr>
              <a:t>: ٦، إذ معناها أنّ الله وحده مختصٌ بمُلكِ ما في السموات والأرض وما بينهما وما تحت الثرى دون غيره، ونحو قوله </a:t>
            </a:r>
            <a:r>
              <a:rPr lang="ar-IQ" sz="2700" b="1" dirty="0" smtClean="0">
                <a:solidFill>
                  <a:schemeClr val="tx1"/>
                </a:solidFill>
              </a:rPr>
              <a:t>تعالى (وعلى الله فليتوكل المؤمنون): </a:t>
            </a:r>
            <a:r>
              <a:rPr lang="ar-IQ" sz="2700" b="1" dirty="0">
                <a:solidFill>
                  <a:schemeClr val="tx1"/>
                </a:solidFill>
              </a:rPr>
              <a:t>١٣، أي نخصّ التوكل وتفويض الأمور بالله، وعليه نتوكل دون غيره؛ لأنّه ربّ كل شيء</a:t>
            </a:r>
            <a:r>
              <a:rPr lang="ar-IQ" sz="2700" b="1" dirty="0" smtClean="0">
                <a:solidFill>
                  <a:schemeClr val="tx1"/>
                </a:solidFill>
              </a:rPr>
              <a:t>.</a:t>
            </a:r>
          </a:p>
          <a:p>
            <a:pPr marL="109538" lvl="1" algn="just" rtl="1">
              <a:lnSpc>
                <a:spcPct val="150000"/>
              </a:lnSpc>
            </a:pPr>
            <a:r>
              <a:rPr lang="ar-IQ" sz="2700" b="1" dirty="0">
                <a:solidFill>
                  <a:schemeClr val="tx1"/>
                </a:solidFill>
              </a:rPr>
              <a:t>ويقدّم المفعول به للاختصاص أو الإهتمام به، فللاختصاص نحو قوله تعالى( اياك نعد واياك نستعين)ﱠ الفاتحة: ٥، أي: نخصّك بالعبادة فلا نعْبد غيرك، ونخصّك بالاستعانة فلا نستعين بغيرك، أو لغرض العناية والاهتمام به فيقول ابن جني:(فاذا عناهم ذكر المفعول قدّموه على الفاعل فقالوا</a:t>
            </a:r>
            <a:r>
              <a:rPr lang="ar-IQ" sz="2700" b="1" dirty="0" smtClean="0">
                <a:solidFill>
                  <a:schemeClr val="tx1"/>
                </a:solidFill>
              </a:rPr>
              <a:t>: ضرب </a:t>
            </a:r>
            <a:r>
              <a:rPr lang="ar-IQ" sz="2700" b="1" dirty="0">
                <a:solidFill>
                  <a:schemeClr val="tx1"/>
                </a:solidFill>
              </a:rPr>
              <a:t>عمرًا زيد ، فإن  </a:t>
            </a:r>
            <a:endParaRPr lang="ar-IQ" sz="2700" b="1" dirty="0" smtClean="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7</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
        <p:nvSpPr>
          <p:cNvPr id="15" name="TextBox 14"/>
          <p:cNvSpPr txBox="1"/>
          <p:nvPr/>
        </p:nvSpPr>
        <p:spPr>
          <a:xfrm>
            <a:off x="6400800" y="54102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23904651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أغراض الدلالة النحوية</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SA" sz="2700" b="1" dirty="0" smtClean="0">
                <a:solidFill>
                  <a:schemeClr val="tx1"/>
                </a:solidFill>
              </a:rPr>
              <a:t>فإن </a:t>
            </a:r>
            <a:r>
              <a:rPr lang="ar-SA" sz="2700" b="1" dirty="0">
                <a:solidFill>
                  <a:schemeClr val="tx1"/>
                </a:solidFill>
              </a:rPr>
              <a:t>ازدادت عنايتهم به قدّموه على الفعل النّاصب له فقالوا : عمرًا ضربَ زيدٌ</a:t>
            </a:r>
            <a:r>
              <a:rPr lang="ar-SA" sz="2700" b="1" dirty="0" smtClean="0">
                <a:solidFill>
                  <a:schemeClr val="tx1"/>
                </a:solidFill>
              </a:rPr>
              <a:t>).</a:t>
            </a:r>
            <a:endParaRPr lang="ar-IQ" sz="2700" b="1" dirty="0" smtClean="0">
              <a:solidFill>
                <a:schemeClr val="tx1"/>
              </a:solidFill>
            </a:endParaRPr>
          </a:p>
          <a:p>
            <a:pPr marL="109538" lvl="1" algn="just" rtl="1">
              <a:lnSpc>
                <a:spcPct val="150000"/>
              </a:lnSpc>
            </a:pPr>
            <a:endParaRPr lang="ar-IQ" sz="900" b="1" dirty="0" smtClean="0">
              <a:solidFill>
                <a:schemeClr val="tx1"/>
              </a:solidFill>
            </a:endParaRPr>
          </a:p>
          <a:p>
            <a:pPr marL="109538" lvl="1" algn="just" rtl="1">
              <a:lnSpc>
                <a:spcPct val="150000"/>
              </a:lnSpc>
            </a:pPr>
            <a:r>
              <a:rPr lang="ar-SA" sz="2700" b="1" dirty="0" smtClean="0">
                <a:solidFill>
                  <a:schemeClr val="tx1"/>
                </a:solidFill>
              </a:rPr>
              <a:t> </a:t>
            </a:r>
            <a:r>
              <a:rPr lang="ar-IQ" sz="2700" b="1" dirty="0" smtClean="0">
                <a:solidFill>
                  <a:schemeClr val="tx1"/>
                </a:solidFill>
              </a:rPr>
              <a:t>  </a:t>
            </a:r>
            <a:r>
              <a:rPr lang="ar-SA" sz="2700" b="1" dirty="0" smtClean="0">
                <a:solidFill>
                  <a:schemeClr val="tx1"/>
                </a:solidFill>
              </a:rPr>
              <a:t>وقد </a:t>
            </a:r>
            <a:r>
              <a:rPr lang="ar-SA" sz="2700" b="1" dirty="0">
                <a:solidFill>
                  <a:schemeClr val="tx1"/>
                </a:solidFill>
              </a:rPr>
              <a:t>لَمَسَ البلاغيون هذه الدلالة النّحوية أيضًا في المقارنة بين الجملة الفعلية، نحو:(يقوم محمد)، والاسمية مثل:(محمد يقوم)، وقالوا: إنّ الجملة الاسمية تعطي توكيدًا ليس في الأولى، فالجملة الاسمية فيها دلالة الثبوت والاستقرار والتوكيد، أمّا الجملة الفعلية فتتسم بعدم الاستقرار والثبات؛ نظرًا للزمن المتغير فيها. </a:t>
            </a:r>
          </a:p>
          <a:p>
            <a:pPr marL="109538" lvl="1" algn="just" rtl="1">
              <a:lnSpc>
                <a:spcPct val="150000"/>
              </a:lnSpc>
            </a:pPr>
            <a:r>
              <a:rPr lang="ar-SA" sz="2700" b="1" dirty="0">
                <a:solidFill>
                  <a:schemeClr val="tx1"/>
                </a:solidFill>
              </a:rPr>
              <a:t>       وبهذا يتبين أنّ الدلالة النحوية هي الدلالة التي تكتسبها الكلمة من خلال موقعها النّحوي في الجملة بسبب التركيب الإسنادي وعلاقاته الوظيفية، كالفاعلية، والمفعولية، والحالية، والنعتية، والإضافة، والتمييز، والظرفية، وكل وظيفة من هذه الوظائف النّحوية لها علاقة تدل عليها أو موقع تقع فيه.</a:t>
            </a:r>
            <a:endParaRPr lang="ar-SA"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8</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3761189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1.3"/>
</p:tagLst>
</file>

<file path=ppt/tags/tag2.xml><?xml version="1.0" encoding="utf-8"?>
<p:tagLst xmlns:a="http://schemas.openxmlformats.org/drawingml/2006/main" xmlns:r="http://schemas.openxmlformats.org/officeDocument/2006/relationships" xmlns:p="http://schemas.openxmlformats.org/presentationml/2006/main">
  <p:tag name="TIMING" val="|1.1|2.2"/>
</p:tagLst>
</file>

<file path=ppt/tags/tag3.xml><?xml version="1.0" encoding="utf-8"?>
<p:tagLst xmlns:a="http://schemas.openxmlformats.org/drawingml/2006/main" xmlns:r="http://schemas.openxmlformats.org/officeDocument/2006/relationships" xmlns:p="http://schemas.openxmlformats.org/presentationml/2006/main">
  <p:tag name="TIMING" val="|1.1|2.2"/>
</p:tagLst>
</file>

<file path=ppt/tags/tag4.xml><?xml version="1.0" encoding="utf-8"?>
<p:tagLst xmlns:a="http://schemas.openxmlformats.org/drawingml/2006/main" xmlns:r="http://schemas.openxmlformats.org/officeDocument/2006/relationships" xmlns:p="http://schemas.openxmlformats.org/presentationml/2006/main">
  <p:tag name="TIMING" val="|3.2|4.9|0.9|250.2|182.6|133.8"/>
</p:tagLst>
</file>

<file path=ppt/tags/tag5.xml><?xml version="1.0" encoding="utf-8"?>
<p:tagLst xmlns:a="http://schemas.openxmlformats.org/drawingml/2006/main" xmlns:r="http://schemas.openxmlformats.org/officeDocument/2006/relationships" xmlns:p="http://schemas.openxmlformats.org/presentationml/2006/main">
  <p:tag name="TIMING" val="|1.4|1|2.9|101.4|3|96.5|7.3|33.3|3|151.2"/>
</p:tagLst>
</file>

<file path=ppt/tags/tag6.xml><?xml version="1.0" encoding="utf-8"?>
<p:tagLst xmlns:a="http://schemas.openxmlformats.org/drawingml/2006/main" xmlns:r="http://schemas.openxmlformats.org/officeDocument/2006/relationships" xmlns:p="http://schemas.openxmlformats.org/presentationml/2006/main">
  <p:tag name="TIMING" val="|0.6|0.8|0.5|0.9|0.9|21.8|92.8|118.9|114.8"/>
</p:tagLst>
</file>

<file path=ppt/tags/tag7.xml><?xml version="1.0" encoding="utf-8"?>
<p:tagLst xmlns:a="http://schemas.openxmlformats.org/drawingml/2006/main" xmlns:r="http://schemas.openxmlformats.org/officeDocument/2006/relationships" xmlns:p="http://schemas.openxmlformats.org/presentationml/2006/main">
  <p:tag name="TIMING" val="|2.4|4|5.6|1.7|15.3|7.3|1.8|201|19.1"/>
</p:tagLst>
</file>

<file path=ppt/tags/tag8.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25290</TotalTime>
  <Words>603</Words>
  <Application>Microsoft Office PowerPoint</Application>
  <PresentationFormat>On-screen Show (4:3)</PresentationFormat>
  <Paragraphs>56</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اسم الاشارة</vt:lpstr>
      <vt:lpstr>اسم الاشارة</vt:lpstr>
      <vt:lpstr>اسم الاشارة</vt:lpstr>
      <vt:lpstr>الدلالة النحوية</vt:lpstr>
      <vt:lpstr>الدلالة النحوية</vt:lpstr>
      <vt:lpstr>أغراض الدلالة النحوية</vt:lpstr>
      <vt:lpstr>أغراض الدلالة النحوية</vt:lpstr>
      <vt:lpstr>أغراض الدلالة النحوية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الاشاره‌</dc:title>
  <dc:creator>MALIK</dc:creator>
  <cp:lastModifiedBy>ismail - [2010]</cp:lastModifiedBy>
  <cp:revision>292</cp:revision>
  <dcterms:created xsi:type="dcterms:W3CDTF">2006-08-16T00:00:00Z</dcterms:created>
  <dcterms:modified xsi:type="dcterms:W3CDTF">2023-05-29T00:01:27Z</dcterms:modified>
</cp:coreProperties>
</file>