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1886" y="2356357"/>
            <a:ext cx="6339077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2464" y="9885205"/>
            <a:ext cx="9086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oodle.dpu.edu.krd/course/view.php?id=1686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1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Relationship Id="rId3" Type="http://schemas.openxmlformats.org/officeDocument/2006/relationships/image" Target="../media/image6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odle.dpu.edu.krd/course/view.php?id=1686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5423" y="2356357"/>
            <a:ext cx="6225540" cy="399415"/>
          </a:xfrm>
          <a:prstGeom prst="rect"/>
          <a:solidFill>
            <a:srgbClr val="212A35"/>
          </a:solidFill>
        </p:spPr>
        <p:txBody>
          <a:bodyPr wrap="square" lIns="0" tIns="0" rIns="0" bIns="0" rtlCol="0" vert="horz">
            <a:spAutoFit/>
          </a:bodyPr>
          <a:lstStyle/>
          <a:p>
            <a:pPr marL="487680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90"/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5423" y="3156534"/>
            <a:ext cx="6225540" cy="800735"/>
          </a:xfrm>
          <a:prstGeom prst="rect">
            <a:avLst/>
          </a:prstGeom>
          <a:solidFill>
            <a:srgbClr val="212A3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70"/>
              </a:lnSpc>
            </a:pP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CHAPTER</a:t>
            </a:r>
            <a:r>
              <a:rPr dirty="0" sz="28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160" b="1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60"/>
              </a:lnSpc>
            </a:pPr>
            <a:r>
              <a:rPr dirty="0" sz="2800" spc="60" b="1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dirty="0" sz="2800" spc="-170" b="1">
                <a:solidFill>
                  <a:srgbClr val="FFFFFF"/>
                </a:solidFill>
                <a:latin typeface="Times New Roman"/>
                <a:cs typeface="Times New Roman"/>
              </a:rPr>
              <a:t>Ad</a:t>
            </a:r>
            <a:r>
              <a:rPr dirty="0" sz="2800" spc="-80" b="1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ust</a:t>
            </a:r>
            <a:r>
              <a:rPr dirty="0" sz="2800" spc="5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2800" spc="4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2800" spc="4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2800" spc="-30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80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800" spc="60" b="1">
                <a:solidFill>
                  <a:srgbClr val="FFFFFF"/>
                </a:solidFill>
                <a:latin typeface="Times New Roman"/>
                <a:cs typeface="Times New Roman"/>
              </a:rPr>
              <a:t>cc</a:t>
            </a:r>
            <a:r>
              <a:rPr dirty="0" sz="2800" spc="75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2800" spc="-15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2800" spc="5" b="1">
                <a:solidFill>
                  <a:srgbClr val="FFFFFF"/>
                </a:solidFill>
                <a:latin typeface="Times New Roman"/>
                <a:cs typeface="Times New Roman"/>
              </a:rPr>
              <a:t>ts</a:t>
            </a:r>
            <a:r>
              <a:rPr dirty="0" sz="2800" spc="55" b="1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423" y="4757038"/>
            <a:ext cx="6225540" cy="399415"/>
          </a:xfrm>
          <a:prstGeom prst="rect">
            <a:avLst/>
          </a:prstGeom>
          <a:solidFill>
            <a:srgbClr val="212A35"/>
          </a:solidFill>
        </p:spPr>
        <p:txBody>
          <a:bodyPr wrap="square" lIns="0" tIns="0" rIns="0" bIns="0" rtlCol="0" vert="horz">
            <a:spAutoFit/>
          </a:bodyPr>
          <a:lstStyle/>
          <a:p>
            <a:pPr marL="636905">
              <a:lnSpc>
                <a:spcPts val="2970"/>
              </a:lnSpc>
            </a:pPr>
            <a:r>
              <a:rPr dirty="0" sz="2800" spc="25" b="1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60" b="1">
                <a:solidFill>
                  <a:srgbClr val="FFFFFF"/>
                </a:solidFill>
                <a:latin typeface="Times New Roman"/>
                <a:cs typeface="Times New Roman"/>
              </a:rPr>
              <a:t>DEPATMENT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423" y="5355919"/>
            <a:ext cx="6225540" cy="401320"/>
          </a:xfrm>
          <a:prstGeom prst="rect">
            <a:avLst/>
          </a:prstGeom>
          <a:solidFill>
            <a:srgbClr val="00808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985"/>
              </a:lnSpc>
            </a:pPr>
            <a:r>
              <a:rPr dirty="0" sz="2800" spc="-85" b="1">
                <a:solidFill>
                  <a:srgbClr val="FFFFFF"/>
                </a:solidFill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8775" y="9411410"/>
            <a:ext cx="20561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Adjusting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the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Accounts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1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5423" y="719327"/>
            <a:ext cx="6225540" cy="2057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900430"/>
            <a:ext cx="6214110" cy="22834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13335">
              <a:lnSpc>
                <a:spcPts val="1610"/>
              </a:lnSpc>
              <a:spcBef>
                <a:spcPts val="215"/>
              </a:spcBef>
            </a:pPr>
            <a:r>
              <a:rPr dirty="0" sz="1400" spc="5">
                <a:latin typeface="Times New Roman"/>
                <a:cs typeface="Times New Roman"/>
              </a:rPr>
              <a:t>Aso, </a:t>
            </a:r>
            <a:r>
              <a:rPr dirty="0" sz="1400">
                <a:latin typeface="Times New Roman"/>
                <a:cs typeface="Times New Roman"/>
              </a:rPr>
              <a:t>opened a dental practice on January 1, 2010. During the first month of operations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occurred.</a:t>
            </a:r>
            <a:endParaRPr sz="1400">
              <a:latin typeface="Times New Roman"/>
              <a:cs typeface="Times New Roman"/>
            </a:endParaRPr>
          </a:p>
          <a:p>
            <a:pPr algn="just" marL="469900" indent="-229235">
              <a:lnSpc>
                <a:spcPts val="1530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Performed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patients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(customer)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who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had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dental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insurance.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 algn="just" marL="4699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January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$875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such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recorded.</a:t>
            </a:r>
            <a:endParaRPr sz="1400">
              <a:latin typeface="Times New Roman"/>
              <a:cs typeface="Times New Roman"/>
            </a:endParaRPr>
          </a:p>
          <a:p>
            <a:pPr algn="just" marL="469900" indent="-229235">
              <a:lnSpc>
                <a:spcPts val="1610"/>
              </a:lnSpc>
              <a:buAutoNum type="arabicPeriod" startAt="2"/>
              <a:tabLst>
                <a:tab pos="470534" algn="l"/>
              </a:tabLst>
            </a:pPr>
            <a:r>
              <a:rPr dirty="0" sz="1400" spc="5">
                <a:latin typeface="Times New Roman"/>
                <a:cs typeface="Times New Roman"/>
              </a:rPr>
              <a:t>Utility </a:t>
            </a:r>
            <a:r>
              <a:rPr dirty="0" sz="1400">
                <a:latin typeface="Times New Roman"/>
                <a:cs typeface="Times New Roman"/>
              </a:rPr>
              <a:t>expenses incurred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January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totaled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$520.</a:t>
            </a:r>
            <a:endParaRPr sz="1400">
              <a:latin typeface="Times New Roman"/>
              <a:cs typeface="Times New Roman"/>
            </a:endParaRPr>
          </a:p>
          <a:p>
            <a:pPr algn="just" marL="469900" marR="12065" indent="-228600">
              <a:lnSpc>
                <a:spcPct val="96100"/>
              </a:lnSpc>
              <a:spcBef>
                <a:spcPts val="30"/>
              </a:spcBef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Purchased dental </a:t>
            </a:r>
            <a:r>
              <a:rPr dirty="0" sz="1400" spc="5">
                <a:latin typeface="Times New Roman"/>
                <a:cs typeface="Times New Roman"/>
              </a:rPr>
              <a:t>equipment </a:t>
            </a:r>
            <a:r>
              <a:rPr dirty="0" sz="1400">
                <a:latin typeface="Times New Roman"/>
                <a:cs typeface="Times New Roman"/>
              </a:rPr>
              <a:t>on January 1 for $80,000, paying $20,000 in cash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signing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$60,000, </a:t>
            </a:r>
            <a:r>
              <a:rPr dirty="0" sz="1400" spc="5">
                <a:latin typeface="Times New Roman"/>
                <a:cs typeface="Times New Roman"/>
              </a:rPr>
              <a:t>3-year </a:t>
            </a: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 depreciates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$400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month.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$500 </a:t>
            </a:r>
            <a:r>
              <a:rPr dirty="0" sz="1400">
                <a:latin typeface="Times New Roman"/>
                <a:cs typeface="Times New Roman"/>
              </a:rPr>
              <a:t>per month.</a:t>
            </a:r>
            <a:endParaRPr sz="1400">
              <a:latin typeface="Times New Roman"/>
              <a:cs typeface="Times New Roman"/>
            </a:endParaRPr>
          </a:p>
          <a:p>
            <a:pPr algn="just" marL="469900" indent="-229235">
              <a:lnSpc>
                <a:spcPts val="1570"/>
              </a:lnSpc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one-year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0000"/>
                </a:solidFill>
                <a:latin typeface="Times New Roman"/>
                <a:cs typeface="Times New Roman"/>
              </a:rPr>
              <a:t>malpractice</a:t>
            </a:r>
            <a:r>
              <a:rPr dirty="0" sz="1400" spc="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policy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January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$12,000.</a:t>
            </a:r>
            <a:endParaRPr sz="14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610"/>
              </a:lnSpc>
              <a:spcBef>
                <a:spcPts val="75"/>
              </a:spcBef>
              <a:buFont typeface="Times New Roman"/>
              <a:buAutoNum type="arabicPeriod" startAt="2"/>
              <a:tabLst>
                <a:tab pos="514984" algn="l"/>
              </a:tabLst>
            </a:pPr>
            <a:r>
              <a:rPr dirty="0"/>
              <a:t>	</a:t>
            </a:r>
            <a:r>
              <a:rPr dirty="0" sz="1400">
                <a:latin typeface="Times New Roman"/>
                <a:cs typeface="Times New Roman"/>
              </a:rPr>
              <a:t>Purchased $1,600 of dental supplies. On January 31, determined that $400 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 were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hand.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712" y="3173297"/>
            <a:ext cx="984885" cy="2063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</a:t>
            </a:r>
            <a:r>
              <a:rPr dirty="0" sz="1400" b="1">
                <a:latin typeface="Times New Roman"/>
                <a:cs typeface="Times New Roman"/>
              </a:rPr>
              <a:t>truct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spc="5" b="1">
                <a:latin typeface="Times New Roman"/>
                <a:cs typeface="Times New Roman"/>
              </a:rPr>
              <a:t>n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8516" y="3354450"/>
            <a:ext cx="5756910" cy="10566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Prepare the adjusting entries on January 31. </a:t>
            </a:r>
            <a:r>
              <a:rPr dirty="0" sz="1400" spc="10">
                <a:latin typeface="Times New Roman"/>
                <a:cs typeface="Times New Roman"/>
              </a:rPr>
              <a:t>Account </a:t>
            </a:r>
            <a:r>
              <a:rPr dirty="0" sz="1400">
                <a:latin typeface="Times New Roman"/>
                <a:cs typeface="Times New Roman"/>
              </a:rPr>
              <a:t>titles are: Accumulated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Depreciation—Dental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 Receivable, Insurance Expense, Interest Expense, Interest </a:t>
            </a:r>
            <a:r>
              <a:rPr dirty="0" sz="1400" spc="5">
                <a:latin typeface="Times New Roman"/>
                <a:cs typeface="Times New Roman"/>
              </a:rPr>
              <a:t>Payable,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Prepaid Insurance, Supplies, Supplies Expense, Utilities Expense, and Utilities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012" y="4579746"/>
            <a:ext cx="834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5958" y="4579746"/>
            <a:ext cx="2286000" cy="4451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16559">
              <a:lnSpc>
                <a:spcPts val="165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Akam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>
                <a:latin typeface="Times New Roman"/>
                <a:cs typeface="Times New Roman"/>
              </a:rPr>
              <a:t>Trial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405382" y="5014594"/>
          <a:ext cx="4625340" cy="433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7610"/>
                <a:gridCol w="1153794"/>
                <a:gridCol w="984885"/>
              </a:tblGrid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Details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Debit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Credit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</a:tr>
              <a:tr h="30962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$15,200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Advertising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Supplies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2,500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Prepaid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Insurance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Equipment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Notes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Payable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$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Accounts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Payable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2,500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bUnearned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Revenue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1,200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R.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Byrd,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Capital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75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R.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Byrd,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Drawing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Revenue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Salaries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Expense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4,000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8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Expense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900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Total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28700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28700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2D59B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731012" y="9323019"/>
            <a:ext cx="441071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Assume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 adjustment data: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Advertising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 31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total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$500.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4716780" cy="1611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469900" indent="-229235">
              <a:lnSpc>
                <a:spcPts val="1650"/>
              </a:lnSpc>
              <a:spcBef>
                <a:spcPts val="5"/>
              </a:spcBef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Expired insurance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month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$100.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4"/>
              </a:lnSpc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Depreciation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month is $50.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Unearned revenue earned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 </a:t>
            </a:r>
            <a:r>
              <a:rPr dirty="0" sz="1400" spc="5">
                <a:latin typeface="Times New Roman"/>
                <a:cs typeface="Times New Roman"/>
              </a:rPr>
              <a:t>totals</a:t>
            </a:r>
            <a:r>
              <a:rPr dirty="0" sz="1400">
                <a:latin typeface="Times New Roman"/>
                <a:cs typeface="Times New Roman"/>
              </a:rPr>
              <a:t> $600.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provided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October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$300.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Interest accrued at October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$70.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45"/>
              </a:lnSpc>
              <a:buAutoNum type="arabicPeriod" startAt="2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Accrued salaries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 31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$1,500.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712" y="1946401"/>
            <a:ext cx="984885" cy="20574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</a:t>
            </a:r>
            <a:r>
              <a:rPr dirty="0" sz="1400" b="1">
                <a:latin typeface="Times New Roman"/>
                <a:cs typeface="Times New Roman"/>
              </a:rPr>
              <a:t>truct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spc="10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012" y="2127249"/>
            <a:ext cx="35261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Prepare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adjusting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the items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above.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423" y="2356357"/>
            <a:ext cx="62255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012" y="2535682"/>
            <a:ext cx="406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Selected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Saman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4133" y="2798066"/>
            <a:ext cx="5190319" cy="203405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43712" y="5107558"/>
            <a:ext cx="984885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</a:t>
            </a:r>
            <a:r>
              <a:rPr dirty="0" sz="1400" b="1">
                <a:latin typeface="Times New Roman"/>
                <a:cs typeface="Times New Roman"/>
              </a:rPr>
              <a:t>truct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spc="10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012" y="5286882"/>
            <a:ext cx="6211570" cy="4457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analyzing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journalize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(a)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(b)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were made 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Hint: </a:t>
            </a:r>
            <a:r>
              <a:rPr dirty="0" sz="1400" spc="5">
                <a:latin typeface="Times New Roman"/>
                <a:cs typeface="Times New Roman"/>
              </a:rPr>
              <a:t>July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were 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423" y="5721984"/>
            <a:ext cx="62255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5901308"/>
            <a:ext cx="620903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trial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before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adjustment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for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Garmyan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fiscal year are presented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3225" y="6333489"/>
            <a:ext cx="5840648" cy="324989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31012" y="9607610"/>
            <a:ext cx="4309110" cy="47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b="1">
                <a:latin typeface="Times New Roman"/>
                <a:cs typeface="Times New Roman"/>
              </a:rPr>
              <a:t>Instructions: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adjusting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made.</a:t>
            </a:r>
            <a:endParaRPr sz="1400">
              <a:latin typeface="Times New Roman"/>
              <a:cs typeface="Times New Roman"/>
            </a:endParaRPr>
          </a:p>
          <a:p>
            <a:pPr marL="53975">
              <a:lnSpc>
                <a:spcPct val="100000"/>
              </a:lnSpc>
              <a:spcBef>
                <a:spcPts val="525"/>
              </a:spcBef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11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508" y="719327"/>
            <a:ext cx="6315710" cy="2057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TIMING</a:t>
            </a:r>
            <a:r>
              <a:rPr dirty="0" sz="14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ISSUES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901953"/>
            <a:ext cx="6093460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would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adjustments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could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financial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until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ended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operations.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could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easily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determine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balance </a:t>
            </a:r>
            <a:r>
              <a:rPr dirty="0" sz="1200" spc="-5">
                <a:latin typeface="Times New Roman"/>
                <a:cs typeface="Times New Roman"/>
              </a:rPr>
              <a:t>sheet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amount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lifetime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>
                <a:latin typeface="Times New Roman"/>
                <a:cs typeface="Times New Roman"/>
              </a:rPr>
              <a:t> 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earned.</a:t>
            </a:r>
            <a:endParaRPr sz="1200">
              <a:latin typeface="Times New Roman"/>
              <a:cs typeface="Times New Roman"/>
            </a:endParaRPr>
          </a:p>
          <a:p>
            <a:pPr marL="12700" marR="2222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However,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desirable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their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activities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basis.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management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usually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wants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monthly</a:t>
            </a:r>
            <a:r>
              <a:rPr dirty="0" sz="1200" spc="-5">
                <a:latin typeface="Times New Roman"/>
                <a:cs typeface="Times New Roman"/>
              </a:rPr>
              <a:t> financial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Therefore,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accountants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divide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economic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life of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business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into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artificial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periods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convenient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assumption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referred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>
                <a:latin typeface="Times New Roman"/>
                <a:cs typeface="Times New Roman"/>
              </a:rPr>
              <a:t> the </a:t>
            </a:r>
            <a:r>
              <a:rPr dirty="0" sz="1200" b="1">
                <a:solidFill>
                  <a:srgbClr val="00FFFF"/>
                </a:solidFill>
                <a:latin typeface="Times New Roman"/>
                <a:cs typeface="Times New Roman"/>
              </a:rPr>
              <a:t>time</a:t>
            </a:r>
            <a:r>
              <a:rPr dirty="0" sz="1200" spc="-5" b="1">
                <a:solidFill>
                  <a:srgbClr val="00FFFF"/>
                </a:solidFill>
                <a:latin typeface="Times New Roman"/>
                <a:cs typeface="Times New Roman"/>
              </a:rPr>
              <a:t> period</a:t>
            </a:r>
            <a:r>
              <a:rPr dirty="0" sz="1200" spc="5" b="1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FFFF"/>
                </a:solidFill>
                <a:latin typeface="Times New Roman"/>
                <a:cs typeface="Times New Roman"/>
              </a:rPr>
              <a:t>assumption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508" y="2327401"/>
            <a:ext cx="631571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Fiscal</a:t>
            </a:r>
            <a:r>
              <a:rPr dirty="0" sz="1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Calendar</a:t>
            </a:r>
            <a:r>
              <a:rPr dirty="0" sz="1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012" y="2508250"/>
            <a:ext cx="6089015" cy="1961514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0287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Both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small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large</a:t>
            </a:r>
            <a:r>
              <a:rPr dirty="0" sz="1200">
                <a:latin typeface="Times New Roman"/>
                <a:cs typeface="Times New Roman"/>
              </a:rPr>
              <a:t> companies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prepare </a:t>
            </a:r>
            <a:r>
              <a:rPr dirty="0" sz="1200">
                <a:latin typeface="Times New Roman"/>
                <a:cs typeface="Times New Roman"/>
              </a:rPr>
              <a:t>financial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periodically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order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assess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financial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condition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operations.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Accounting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time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periods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generally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month,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quarter,</a:t>
            </a:r>
            <a:r>
              <a:rPr dirty="0" sz="1200" b="1">
                <a:latin typeface="Times New Roman"/>
                <a:cs typeface="Times New Roman"/>
              </a:rPr>
              <a:t> 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Monthly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quarterly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 periods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called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FFFF"/>
                </a:solidFill>
                <a:latin typeface="Times New Roman"/>
                <a:cs typeface="Times New Roman"/>
              </a:rPr>
              <a:t>interim</a:t>
            </a:r>
            <a:r>
              <a:rPr dirty="0" sz="1200" spc="10" b="1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FFFF"/>
                </a:solidFill>
                <a:latin typeface="Times New Roman"/>
                <a:cs typeface="Times New Roman"/>
              </a:rPr>
              <a:t>periods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large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>
                <a:latin typeface="Times New Roman"/>
                <a:cs typeface="Times New Roman"/>
              </a:rPr>
              <a:t> must </a:t>
            </a:r>
            <a:r>
              <a:rPr dirty="0" sz="1200" spc="-5">
                <a:latin typeface="Times New Roman"/>
                <a:cs typeface="Times New Roman"/>
              </a:rPr>
              <a:t>prepare</a:t>
            </a:r>
            <a:r>
              <a:rPr dirty="0" sz="1200">
                <a:latin typeface="Times New Roman"/>
                <a:cs typeface="Times New Roman"/>
              </a:rPr>
              <a:t> both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quarterly</a:t>
            </a:r>
            <a:r>
              <a:rPr dirty="0" sz="1200">
                <a:latin typeface="Times New Roman"/>
                <a:cs typeface="Times New Roman"/>
              </a:rPr>
              <a:t> and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annual </a:t>
            </a:r>
            <a:r>
              <a:rPr dirty="0" sz="1200" spc="-5">
                <a:latin typeface="Times New Roman"/>
                <a:cs typeface="Times New Roman"/>
              </a:rPr>
              <a:t>financial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accounting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period 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one</a:t>
            </a:r>
            <a:r>
              <a:rPr dirty="0" sz="1200" spc="-5">
                <a:latin typeface="Times New Roman"/>
                <a:cs typeface="Times New Roman"/>
              </a:rPr>
              <a:t> year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length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FFFF"/>
                </a:solidFill>
                <a:latin typeface="Times New Roman"/>
                <a:cs typeface="Times New Roman"/>
              </a:rPr>
              <a:t>fiscal</a:t>
            </a:r>
            <a:r>
              <a:rPr dirty="0" sz="1200" b="1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FFFF"/>
                </a:solidFill>
                <a:latin typeface="Times New Roman"/>
                <a:cs typeface="Times New Roman"/>
              </a:rPr>
              <a:t>year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fiscal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usually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begins </a:t>
            </a:r>
            <a:r>
              <a:rPr dirty="0" sz="1200">
                <a:latin typeface="Times New Roman"/>
                <a:cs typeface="Times New Roman"/>
              </a:rPr>
              <a:t> with the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>
                <a:latin typeface="Times New Roman"/>
                <a:cs typeface="Times New Roman"/>
              </a:rPr>
              <a:t> day 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 and </a:t>
            </a:r>
            <a:r>
              <a:rPr dirty="0" sz="1200" spc="-5">
                <a:latin typeface="Times New Roman"/>
                <a:cs typeface="Times New Roman"/>
              </a:rPr>
              <a:t>ends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twelve</a:t>
            </a:r>
            <a:r>
              <a:rPr dirty="0" sz="1200">
                <a:latin typeface="Times New Roman"/>
                <a:cs typeface="Times New Roman"/>
              </a:rPr>
              <a:t> months </a:t>
            </a:r>
            <a:r>
              <a:rPr dirty="0" sz="1200" spc="-5">
                <a:latin typeface="Times New Roman"/>
                <a:cs typeface="Times New Roman"/>
              </a:rPr>
              <a:t>later</a:t>
            </a:r>
            <a:r>
              <a:rPr dirty="0" sz="1200">
                <a:latin typeface="Times New Roman"/>
                <a:cs typeface="Times New Roman"/>
              </a:rPr>
              <a:t> on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last </a:t>
            </a:r>
            <a:r>
              <a:rPr dirty="0" sz="1200" spc="-5">
                <a:latin typeface="Times New Roman"/>
                <a:cs typeface="Times New Roman"/>
              </a:rPr>
              <a:t>day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month. </a:t>
            </a:r>
            <a:r>
              <a:rPr dirty="0" sz="1200" spc="-5">
                <a:latin typeface="Times New Roman"/>
                <a:cs typeface="Times New Roman"/>
              </a:rPr>
              <a:t>Most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businesses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FFFF"/>
                </a:solidFill>
                <a:latin typeface="Times New Roman"/>
                <a:cs typeface="Times New Roman"/>
              </a:rPr>
              <a:t>calendar </a:t>
            </a:r>
            <a:r>
              <a:rPr dirty="0" sz="1200" spc="-5" b="1">
                <a:solidFill>
                  <a:srgbClr val="00FFFF"/>
                </a:solidFill>
                <a:latin typeface="Times New Roman"/>
                <a:cs typeface="Times New Roman"/>
              </a:rPr>
              <a:t>year</a:t>
            </a:r>
            <a:r>
              <a:rPr dirty="0" sz="1200" spc="5" b="1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(January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December</a:t>
            </a:r>
            <a:r>
              <a:rPr dirty="0" sz="1200">
                <a:latin typeface="Times New Roman"/>
                <a:cs typeface="Times New Roman"/>
              </a:rPr>
              <a:t> 31)</a:t>
            </a:r>
            <a:r>
              <a:rPr dirty="0" sz="1200" spc="-5">
                <a:latin typeface="Times New Roman"/>
                <a:cs typeface="Times New Roman"/>
              </a:rPr>
              <a:t> 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accounting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period.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whose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fiscal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year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differs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calendar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include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Delta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Air</a:t>
            </a:r>
            <a:r>
              <a:rPr dirty="0" sz="12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Lines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June 30,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Walt</a:t>
            </a:r>
            <a:r>
              <a:rPr dirty="0" sz="12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Disney</a:t>
            </a:r>
            <a:r>
              <a:rPr dirty="0" sz="12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Productions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September </a:t>
            </a:r>
            <a:r>
              <a:rPr dirty="0" sz="1200">
                <a:latin typeface="Times New Roman"/>
                <a:cs typeface="Times New Roman"/>
              </a:rPr>
              <a:t>30.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Sometimes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company’s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year-end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0000"/>
                </a:solidFill>
                <a:latin typeface="Times New Roman"/>
                <a:cs typeface="Times New Roman"/>
              </a:rPr>
              <a:t>PepsiCo</a:t>
            </a:r>
            <a:r>
              <a:rPr dirty="0" sz="1200">
                <a:latin typeface="Times New Roman"/>
                <a:cs typeface="Times New Roman"/>
              </a:rPr>
              <a:t>’s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fiscal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ends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Friday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closest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December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31,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December </a:t>
            </a:r>
            <a:r>
              <a:rPr dirty="0" sz="1200">
                <a:latin typeface="Times New Roman"/>
                <a:cs typeface="Times New Roman"/>
              </a:rPr>
              <a:t>30 in 2006 and </a:t>
            </a:r>
            <a:r>
              <a:rPr dirty="0" sz="1200" spc="-5">
                <a:latin typeface="Times New Roman"/>
                <a:cs typeface="Times New Roman"/>
              </a:rPr>
              <a:t>December</a:t>
            </a:r>
            <a:r>
              <a:rPr dirty="0" sz="1200">
                <a:latin typeface="Times New Roman"/>
                <a:cs typeface="Times New Roman"/>
              </a:rPr>
              <a:t> 29 in2007.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08" y="4635118"/>
            <a:ext cx="631571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Accrual-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vs. Cash-Basis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012" y="4815966"/>
            <a:ext cx="6209665" cy="248729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27305">
              <a:lnSpc>
                <a:spcPct val="9590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What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you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learn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AF50"/>
                </a:solidFill>
                <a:latin typeface="Times New Roman"/>
                <a:cs typeface="Times New Roman"/>
              </a:rPr>
              <a:t>accrual-basis</a:t>
            </a:r>
            <a:r>
              <a:rPr dirty="0" sz="1200" spc="15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AF50"/>
                </a:solidFill>
                <a:latin typeface="Times New Roman"/>
                <a:cs typeface="Times New Roman"/>
              </a:rPr>
              <a:t>accounting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Under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accrual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transactions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change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company’s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financial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periods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which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events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occur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accrual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determine </a:t>
            </a:r>
            <a:r>
              <a:rPr dirty="0" sz="1200" spc="-5">
                <a:latin typeface="Times New Roman"/>
                <a:cs typeface="Times New Roman"/>
              </a:rPr>
              <a:t>net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income means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recognize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earned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(rather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when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receive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cash).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also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means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recognizing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expenses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incurred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(rather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than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paid).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alternative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accrual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basis.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Under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AF50"/>
                </a:solidFill>
                <a:latin typeface="Times New Roman"/>
                <a:cs typeface="Times New Roman"/>
              </a:rPr>
              <a:t>cash-basis</a:t>
            </a:r>
            <a:r>
              <a:rPr dirty="0" sz="1200" spc="1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AF50"/>
                </a:solidFill>
                <a:latin typeface="Times New Roman"/>
                <a:cs typeface="Times New Roman"/>
              </a:rPr>
              <a:t>accounting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receive</a:t>
            </a:r>
            <a:r>
              <a:rPr dirty="0" sz="1200" spc="-5">
                <a:latin typeface="Times New Roman"/>
                <a:cs typeface="Times New Roman"/>
              </a:rPr>
              <a:t> cash.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record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expense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pay</a:t>
            </a:r>
            <a:r>
              <a:rPr dirty="0" sz="1200">
                <a:latin typeface="Times New Roman"/>
                <a:cs typeface="Times New Roman"/>
              </a:rPr>
              <a:t> out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cash.The </a:t>
            </a:r>
            <a:r>
              <a:rPr dirty="0" sz="1200">
                <a:latin typeface="Times New Roman"/>
                <a:cs typeface="Times New Roman"/>
              </a:rPr>
              <a:t>cash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seems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appealing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due 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simplicity,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often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produces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misleading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financial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statements.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fails</a:t>
            </a:r>
            <a:r>
              <a:rPr dirty="0" sz="1200" spc="5">
                <a:latin typeface="Times New Roman"/>
                <a:cs typeface="Times New Roman"/>
              </a:rPr>
              <a:t> to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</a:t>
            </a:r>
            <a:r>
              <a:rPr dirty="0" sz="1200">
                <a:latin typeface="Times New Roman"/>
                <a:cs typeface="Times New Roman"/>
              </a:rPr>
              <a:t> 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has</a:t>
            </a:r>
            <a:r>
              <a:rPr dirty="0" sz="1200">
                <a:latin typeface="Times New Roman"/>
                <a:cs typeface="Times New Roman"/>
              </a:rPr>
              <a:t> 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received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Also,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 does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revenues.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Cash-basis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accordance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with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generally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accepted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(GAAP).</a:t>
            </a:r>
            <a:endParaRPr sz="1200">
              <a:latin typeface="Times New Roman"/>
              <a:cs typeface="Times New Roman"/>
            </a:endParaRPr>
          </a:p>
          <a:p>
            <a:pPr marL="12700" marR="16446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Individuals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some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small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cash-basis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accounting.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cash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justified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small </a:t>
            </a:r>
            <a:r>
              <a:rPr dirty="0" sz="1200" spc="-5">
                <a:latin typeface="Times New Roman"/>
                <a:cs typeface="Times New Roman"/>
              </a:rPr>
              <a:t>businesses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because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often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receivables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payables.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Medium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large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 use </a:t>
            </a:r>
            <a:r>
              <a:rPr dirty="0" sz="1200">
                <a:latin typeface="Times New Roman"/>
                <a:cs typeface="Times New Roman"/>
              </a:rPr>
              <a:t>accrual-basis </a:t>
            </a:r>
            <a:r>
              <a:rPr dirty="0" sz="1200" spc="-5">
                <a:latin typeface="Times New Roman"/>
                <a:cs typeface="Times New Roman"/>
              </a:rPr>
              <a:t>accounting.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508" y="7293228"/>
            <a:ext cx="631571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REVENUE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RECOGNITION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PRINCIPLE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7474077"/>
            <a:ext cx="6201410" cy="12604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AF50"/>
                </a:solidFill>
                <a:latin typeface="Times New Roman"/>
                <a:cs typeface="Times New Roman"/>
              </a:rPr>
              <a:t>revenue</a:t>
            </a:r>
            <a:r>
              <a:rPr dirty="0" sz="1200" spc="5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AF50"/>
                </a:solidFill>
                <a:latin typeface="Times New Roman"/>
                <a:cs typeface="Times New Roman"/>
              </a:rPr>
              <a:t>recognition</a:t>
            </a:r>
            <a:r>
              <a:rPr dirty="0" sz="1200" spc="1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0AF50"/>
                </a:solidFill>
                <a:latin typeface="Times New Roman"/>
                <a:cs typeface="Times New Roman"/>
              </a:rPr>
              <a:t>principle</a:t>
            </a:r>
            <a:r>
              <a:rPr dirty="0" sz="1200" spc="2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dictates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companies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recognize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accounting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period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earned.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enterprise,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considered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time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performed.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illustrate,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assume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Dave’s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Cleaning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cleans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clothing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customers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claim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pay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their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clothes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until the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July. </a:t>
            </a:r>
            <a:r>
              <a:rPr dirty="0" sz="1200" spc="-5">
                <a:latin typeface="Times New Roman"/>
                <a:cs typeface="Times New Roman"/>
              </a:rPr>
              <a:t>Under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revenue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principle,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Dave’s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</a:t>
            </a:r>
            <a:r>
              <a:rPr dirty="0" sz="1200">
                <a:latin typeface="Times New Roman"/>
                <a:cs typeface="Times New Roman"/>
              </a:rPr>
              <a:t> 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June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performed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rather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July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>
                <a:latin typeface="Times New Roman"/>
                <a:cs typeface="Times New Roman"/>
              </a:rPr>
              <a:t> it </a:t>
            </a:r>
            <a:r>
              <a:rPr dirty="0" sz="1200" spc="-5">
                <a:latin typeface="Times New Roman"/>
                <a:cs typeface="Times New Roman"/>
              </a:rPr>
              <a:t>received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cash.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June </a:t>
            </a:r>
            <a:r>
              <a:rPr dirty="0" sz="1200">
                <a:latin typeface="Times New Roman"/>
                <a:cs typeface="Times New Roman"/>
              </a:rPr>
              <a:t>30,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Dave’s</a:t>
            </a:r>
            <a:r>
              <a:rPr dirty="0" sz="1200">
                <a:latin typeface="Times New Roman"/>
                <a:cs typeface="Times New Roman"/>
              </a:rPr>
              <a:t> would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receivable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balance </a:t>
            </a:r>
            <a:r>
              <a:rPr dirty="0" sz="1200">
                <a:latin typeface="Times New Roman"/>
                <a:cs typeface="Times New Roman"/>
              </a:rPr>
              <a:t>sheet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>
                <a:latin typeface="Times New Roman"/>
                <a:cs typeface="Times New Roman"/>
              </a:rPr>
              <a:t> statement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performed.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508" y="9578034"/>
            <a:ext cx="631571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MATCHING</a:t>
            </a:r>
            <a:r>
              <a:rPr dirty="0" sz="14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PRINCIPLE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72464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1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100445" cy="1786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Accountants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simple rule 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recognizing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expenses:</a:t>
            </a:r>
            <a:r>
              <a:rPr dirty="0" sz="1200">
                <a:latin typeface="Times New Roman"/>
                <a:cs typeface="Times New Roman"/>
              </a:rPr>
              <a:t> “Let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expenses</a:t>
            </a:r>
            <a:r>
              <a:rPr dirty="0" sz="1200">
                <a:latin typeface="Times New Roman"/>
                <a:cs typeface="Times New Roman"/>
              </a:rPr>
              <a:t> follow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revenues.”</a:t>
            </a:r>
            <a:endParaRPr sz="1200">
              <a:latin typeface="Times New Roman"/>
              <a:cs typeface="Times New Roman"/>
            </a:endParaRPr>
          </a:p>
          <a:p>
            <a:pPr marL="12700" marR="109220">
              <a:lnSpc>
                <a:spcPct val="95900"/>
              </a:lnSpc>
              <a:spcBef>
                <a:spcPts val="30"/>
              </a:spcBef>
            </a:pP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</a:t>
            </a:r>
            <a:r>
              <a:rPr dirty="0" sz="1200">
                <a:latin typeface="Times New Roman"/>
                <a:cs typeface="Times New Roman"/>
              </a:rPr>
              <a:t> recognition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tied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</a:t>
            </a:r>
            <a:r>
              <a:rPr dirty="0" sz="1200">
                <a:latin typeface="Times New Roman"/>
                <a:cs typeface="Times New Roman"/>
              </a:rPr>
              <a:t> recognition.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dry-cleaning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principle means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Dave’s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should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salary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 </a:t>
            </a:r>
            <a:r>
              <a:rPr dirty="0" sz="1200">
                <a:latin typeface="Times New Roman"/>
                <a:cs typeface="Times New Roman"/>
              </a:rPr>
              <a:t>incurred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performing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June 30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cleaning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</a:t>
            </a:r>
            <a:r>
              <a:rPr dirty="0" sz="1200">
                <a:latin typeface="Times New Roman"/>
                <a:cs typeface="Times New Roman"/>
              </a:rPr>
              <a:t> 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income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statement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same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period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recognizes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critical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issue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recognition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makes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contribution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may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 may 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 the</a:t>
            </a:r>
            <a:r>
              <a:rPr dirty="0" sz="1200" spc="-5">
                <a:latin typeface="Times New Roman"/>
                <a:cs typeface="Times New Roman"/>
              </a:rPr>
              <a:t> same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period in which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>
                <a:latin typeface="Times New Roman"/>
                <a:cs typeface="Times New Roman"/>
              </a:rPr>
              <a:t> paid. If </a:t>
            </a:r>
            <a:r>
              <a:rPr dirty="0" sz="1200" spc="-5">
                <a:latin typeface="Times New Roman"/>
                <a:cs typeface="Times New Roman"/>
              </a:rPr>
              <a:t>Dave’s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does</a:t>
            </a:r>
            <a:r>
              <a:rPr dirty="0" sz="1200">
                <a:latin typeface="Times New Roman"/>
                <a:cs typeface="Times New Roman"/>
              </a:rPr>
              <a:t> not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latin typeface="Times New Roman"/>
                <a:cs typeface="Times New Roman"/>
              </a:rPr>
              <a:t>pay</a:t>
            </a:r>
            <a:r>
              <a:rPr dirty="0" sz="1200">
                <a:latin typeface="Times New Roman"/>
                <a:cs typeface="Times New Roman"/>
              </a:rPr>
              <a:t> the </a:t>
            </a:r>
            <a:r>
              <a:rPr dirty="0" sz="1200" spc="-5">
                <a:latin typeface="Times New Roman"/>
                <a:cs typeface="Times New Roman"/>
              </a:rPr>
              <a:t>salary</a:t>
            </a:r>
            <a:r>
              <a:rPr dirty="0" sz="1200">
                <a:latin typeface="Times New Roman"/>
                <a:cs typeface="Times New Roman"/>
              </a:rPr>
              <a:t> incurred</a:t>
            </a:r>
            <a:r>
              <a:rPr dirty="0" sz="1200" spc="5">
                <a:latin typeface="Times New Roman"/>
                <a:cs typeface="Times New Roman"/>
              </a:rPr>
              <a:t> on</a:t>
            </a:r>
            <a:r>
              <a:rPr dirty="0" sz="1200">
                <a:latin typeface="Times New Roman"/>
                <a:cs typeface="Times New Roman"/>
              </a:rPr>
              <a:t> June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 until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July, it </a:t>
            </a:r>
            <a:r>
              <a:rPr dirty="0" sz="1200" spc="-5">
                <a:latin typeface="Times New Roman"/>
                <a:cs typeface="Times New Roman"/>
              </a:rPr>
              <a:t>would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salaries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payable on 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 </a:t>
            </a:r>
            <a:r>
              <a:rPr dirty="0" sz="1200" spc="-5">
                <a:latin typeface="Times New Roman"/>
                <a:cs typeface="Times New Roman"/>
              </a:rPr>
              <a:t>balance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sheet.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423" y="2472181"/>
            <a:ext cx="6225540" cy="205740"/>
          </a:xfrm>
          <a:prstGeom prst="rect">
            <a:avLst/>
          </a:prstGeom>
          <a:solidFill>
            <a:srgbClr val="D9E1F3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BASICS </a:t>
            </a:r>
            <a:r>
              <a:rPr dirty="0" sz="1400" spc="-10" b="1">
                <a:latin typeface="Times New Roman"/>
                <a:cs typeface="Times New Roman"/>
              </a:rPr>
              <a:t>OF</a:t>
            </a:r>
            <a:r>
              <a:rPr dirty="0" sz="1400" spc="-5" b="1">
                <a:latin typeface="Times New Roman"/>
                <a:cs typeface="Times New Roman"/>
              </a:rPr>
              <a:t> ADJUSTING ENTRIES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412" y="2654553"/>
            <a:ext cx="6421120" cy="160972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13716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trial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balance—the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summarization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transaction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data—may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contain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up-to-date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complete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>
                <a:latin typeface="Times New Roman"/>
                <a:cs typeface="Times New Roman"/>
              </a:rPr>
              <a:t> true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several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reasons:</a:t>
            </a:r>
            <a:endParaRPr sz="1200">
              <a:latin typeface="Times New Roman"/>
              <a:cs typeface="Times New Roman"/>
            </a:endParaRPr>
          </a:p>
          <a:p>
            <a:pPr marL="165100" marR="25400" indent="-165100">
              <a:lnSpc>
                <a:spcPts val="1380"/>
              </a:lnSpc>
              <a:buFont typeface="Times New Roman"/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events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>
                <a:latin typeface="Times New Roman"/>
                <a:cs typeface="Times New Roman"/>
              </a:rPr>
              <a:t> 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daily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because 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efficient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companies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record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-5">
                <a:latin typeface="Times New Roman"/>
                <a:cs typeface="Times New Roman"/>
              </a:rPr>
              <a:t> daily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supplies or the </a:t>
            </a:r>
            <a:r>
              <a:rPr dirty="0" sz="1200" spc="-5">
                <a:latin typeface="Times New Roman"/>
                <a:cs typeface="Times New Roman"/>
              </a:rPr>
              <a:t>earning</a:t>
            </a:r>
            <a:r>
              <a:rPr dirty="0" sz="1200">
                <a:latin typeface="Times New Roman"/>
                <a:cs typeface="Times New Roman"/>
              </a:rPr>
              <a:t> 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wages</a:t>
            </a:r>
            <a:r>
              <a:rPr dirty="0" sz="1200">
                <a:latin typeface="Times New Roman"/>
                <a:cs typeface="Times New Roman"/>
              </a:rPr>
              <a:t> by </a:t>
            </a:r>
            <a:r>
              <a:rPr dirty="0" sz="1200" spc="-5">
                <a:latin typeface="Times New Roman"/>
                <a:cs typeface="Times New Roman"/>
              </a:rPr>
              <a:t>employees.</a:t>
            </a:r>
            <a:endParaRPr sz="1200">
              <a:latin typeface="Times New Roman"/>
              <a:cs typeface="Times New Roman"/>
            </a:endParaRPr>
          </a:p>
          <a:p>
            <a:pPr marL="165100" marR="40005" indent="-165100">
              <a:lnSpc>
                <a:spcPts val="1370"/>
              </a:lnSpc>
              <a:spcBef>
                <a:spcPts val="10"/>
              </a:spcBef>
              <a:buFont typeface="Times New Roman"/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costs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recorded </a:t>
            </a:r>
            <a:r>
              <a:rPr dirty="0" sz="1200" spc="-5">
                <a:latin typeface="Times New Roman"/>
                <a:cs typeface="Times New Roman"/>
              </a:rPr>
              <a:t>during</a:t>
            </a:r>
            <a:r>
              <a:rPr dirty="0" sz="1200">
                <a:latin typeface="Times New Roman"/>
                <a:cs typeface="Times New Roman"/>
              </a:rPr>
              <a:t> the accounting </a:t>
            </a:r>
            <a:r>
              <a:rPr dirty="0" sz="1200" spc="-5">
                <a:latin typeface="Times New Roman"/>
                <a:cs typeface="Times New Roman"/>
              </a:rPr>
              <a:t>period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because</a:t>
            </a:r>
            <a:r>
              <a:rPr dirty="0" sz="1200">
                <a:latin typeface="Times New Roman"/>
                <a:cs typeface="Times New Roman"/>
              </a:rPr>
              <a:t> they expire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passage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rather</a:t>
            </a:r>
            <a:r>
              <a:rPr dirty="0" sz="1200">
                <a:latin typeface="Times New Roman"/>
                <a:cs typeface="Times New Roman"/>
              </a:rPr>
              <a:t> than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result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daily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transactions.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Examples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rent,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insurance,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charges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related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equipment.</a:t>
            </a:r>
            <a:endParaRPr sz="1200">
              <a:latin typeface="Times New Roman"/>
              <a:cs typeface="Times New Roman"/>
            </a:endParaRPr>
          </a:p>
          <a:p>
            <a:pPr marL="165100" marR="5080" indent="-165100">
              <a:lnSpc>
                <a:spcPts val="1380"/>
              </a:lnSpc>
              <a:spcBef>
                <a:spcPts val="65"/>
              </a:spcBef>
              <a:buFont typeface="Times New Roman"/>
              <a:buAutoNum type="arabicPeriod" startAt="3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Some items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unrecorded.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utility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receive</a:t>
            </a:r>
            <a:r>
              <a:rPr dirty="0" sz="1200">
                <a:latin typeface="Times New Roman"/>
                <a:cs typeface="Times New Roman"/>
              </a:rPr>
              <a:t> until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next accounting</a:t>
            </a:r>
            <a:r>
              <a:rPr dirty="0" sz="1200">
                <a:latin typeface="Times New Roman"/>
                <a:cs typeface="Times New Roman"/>
              </a:rPr>
              <a:t> period.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712" y="4429378"/>
            <a:ext cx="5462270" cy="1752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company </a:t>
            </a:r>
            <a:r>
              <a:rPr dirty="0" sz="1200" b="1">
                <a:latin typeface="Times New Roman"/>
                <a:cs typeface="Times New Roman"/>
              </a:rPr>
              <a:t>must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make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adjusting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entries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every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prepares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financial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statements.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5423" y="5014594"/>
            <a:ext cx="6225540" cy="437515"/>
            <a:chOff x="725423" y="5014594"/>
            <a:chExt cx="6225540" cy="437515"/>
          </a:xfrm>
        </p:grpSpPr>
        <p:sp>
          <p:nvSpPr>
            <p:cNvPr id="7" name="object 7"/>
            <p:cNvSpPr/>
            <p:nvPr/>
          </p:nvSpPr>
          <p:spPr>
            <a:xfrm>
              <a:off x="725423" y="5014594"/>
              <a:ext cx="6225540" cy="233679"/>
            </a:xfrm>
            <a:custGeom>
              <a:avLst/>
              <a:gdLst/>
              <a:ahLst/>
              <a:cxnLst/>
              <a:rect l="l" t="t" r="r" b="b"/>
              <a:pathLst>
                <a:path w="6225540" h="233679">
                  <a:moveTo>
                    <a:pt x="6225285" y="0"/>
                  </a:moveTo>
                  <a:lnTo>
                    <a:pt x="0" y="0"/>
                  </a:lnTo>
                  <a:lnTo>
                    <a:pt x="0" y="233172"/>
                  </a:lnTo>
                  <a:lnTo>
                    <a:pt x="6225285" y="233172"/>
                  </a:lnTo>
                  <a:lnTo>
                    <a:pt x="6225285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43711" y="5247766"/>
              <a:ext cx="716915" cy="204470"/>
            </a:xfrm>
            <a:custGeom>
              <a:avLst/>
              <a:gdLst/>
              <a:ahLst/>
              <a:cxnLst/>
              <a:rect l="l" t="t" r="r" b="b"/>
              <a:pathLst>
                <a:path w="716915" h="204470">
                  <a:moveTo>
                    <a:pt x="716584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716584" y="204215"/>
                  </a:lnTo>
                  <a:lnTo>
                    <a:pt x="71658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31012" y="4988178"/>
            <a:ext cx="6207760" cy="1292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9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Types</a:t>
            </a:r>
            <a:r>
              <a:rPr dirty="0" sz="16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of Adjusting</a:t>
            </a:r>
            <a:r>
              <a:rPr dirty="0" sz="16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Entries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Deferrals</a:t>
            </a:r>
            <a:endParaRPr sz="14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610"/>
              </a:lnSpc>
              <a:spcBef>
                <a:spcPts val="75"/>
              </a:spcBef>
              <a:buClr>
                <a:srgbClr val="000000"/>
              </a:buClr>
              <a:buFont typeface="Times New Roman"/>
              <a:buAutoNum type="arabicPeriod"/>
              <a:tabLst>
                <a:tab pos="470534" algn="l"/>
              </a:tabLst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Prepaid</a:t>
            </a:r>
            <a:r>
              <a:rPr dirty="0" sz="1400" spc="15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Expenses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r>
              <a:rPr dirty="0" sz="1400" spc="1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before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consumed.</a:t>
            </a:r>
            <a:endParaRPr sz="14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610"/>
              </a:lnSpc>
              <a:spcBef>
                <a:spcPts val="10"/>
              </a:spcBef>
              <a:buClr>
                <a:srgbClr val="000000"/>
              </a:buClr>
              <a:buFont typeface="Times New Roman"/>
              <a:buAutoNum type="arabicPeriod"/>
              <a:tabLst>
                <a:tab pos="470534" algn="l"/>
              </a:tabLst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Unearned Revenues.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 and recorded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liabilities before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earned.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712" y="6270624"/>
            <a:ext cx="677545" cy="204470"/>
          </a:xfrm>
          <a:prstGeom prst="rect">
            <a:avLst/>
          </a:prstGeom>
          <a:solidFill>
            <a:srgbClr val="ECECEC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ccru</a:t>
            </a:r>
            <a:r>
              <a:rPr dirty="0" sz="1400" spc="5" b="1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l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9916" y="6449948"/>
            <a:ext cx="5894070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1645"/>
              </a:lnSpc>
              <a:spcBef>
                <a:spcPts val="105"/>
              </a:spcBef>
              <a:buClr>
                <a:srgbClr val="000000"/>
              </a:buClr>
              <a:buFont typeface="Times New Roman"/>
              <a:buAutoNum type="arabicPeriod"/>
              <a:tabLst>
                <a:tab pos="241300" algn="l"/>
              </a:tabLst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Accrued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Revenues.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buClr>
                <a:srgbClr val="000000"/>
              </a:buClr>
              <a:buFont typeface="Times New Roman"/>
              <a:buAutoNum type="arabicPeriod"/>
              <a:tabLst>
                <a:tab pos="241300" algn="l"/>
              </a:tabLst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Accrued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Expenses</a:t>
            </a:r>
            <a:r>
              <a:rPr dirty="0" sz="1400" b="1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Expenses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incurred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recorded.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54328" y="6915277"/>
            <a:ext cx="5996940" cy="0"/>
          </a:xfrm>
          <a:custGeom>
            <a:avLst/>
            <a:gdLst/>
            <a:ahLst/>
            <a:cxnLst/>
            <a:rect l="l" t="t" r="r" b="b"/>
            <a:pathLst>
              <a:path w="5996940" h="0">
                <a:moveTo>
                  <a:pt x="0" y="0"/>
                </a:moveTo>
                <a:lnTo>
                  <a:pt x="5996381" y="0"/>
                </a:lnTo>
              </a:path>
            </a:pathLst>
          </a:custGeom>
          <a:ln w="381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43712" y="9593274"/>
            <a:ext cx="716915" cy="204470"/>
          </a:xfrm>
          <a:custGeom>
            <a:avLst/>
            <a:gdLst/>
            <a:ahLst/>
            <a:cxnLst/>
            <a:rect l="l" t="t" r="r" b="b"/>
            <a:pathLst>
              <a:path w="716915" h="204470">
                <a:moveTo>
                  <a:pt x="716584" y="0"/>
                </a:moveTo>
                <a:lnTo>
                  <a:pt x="0" y="0"/>
                </a:lnTo>
                <a:lnTo>
                  <a:pt x="0" y="204215"/>
                </a:lnTo>
                <a:lnTo>
                  <a:pt x="716584" y="204215"/>
                </a:lnTo>
                <a:lnTo>
                  <a:pt x="716584" y="0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31012" y="9587798"/>
            <a:ext cx="873760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b="1">
                <a:latin typeface="Times New Roman"/>
                <a:cs typeface="Times New Roman"/>
              </a:rPr>
              <a:t>Deferrals</a:t>
            </a:r>
            <a:endParaRPr sz="1400">
              <a:latin typeface="Times New Roman"/>
              <a:cs typeface="Times New Roman"/>
            </a:endParaRPr>
          </a:p>
          <a:p>
            <a:pPr marL="53975">
              <a:lnSpc>
                <a:spcPct val="100000"/>
              </a:lnSpc>
              <a:spcBef>
                <a:spcPts val="680"/>
              </a:spcBef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3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8014" cy="588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1.</a:t>
            </a:r>
            <a:r>
              <a:rPr dirty="0" sz="1400" spc="3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Prepaid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Expenses: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712" y="925016"/>
            <a:ext cx="727710" cy="20510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8213" y="900430"/>
            <a:ext cx="5481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costing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$2,500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1104645"/>
            <a:ext cx="6214110" cy="21958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increasing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(debiting)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Supplies.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$2,500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trial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balance.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inventory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count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close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*business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October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reveals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$1,000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supplies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still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hand.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Thus,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$1,500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($2,500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$1,000).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Company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 adjusting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</a:t>
            </a:r>
            <a:endParaRPr sz="1400">
              <a:latin typeface="Times New Roman"/>
              <a:cs typeface="Times New Roman"/>
            </a:endParaRPr>
          </a:p>
          <a:p>
            <a:pPr marL="1434465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1,500</a:t>
            </a:r>
            <a:endParaRPr sz="1400">
              <a:latin typeface="Times New Roman"/>
              <a:cs typeface="Times New Roman"/>
            </a:endParaRPr>
          </a:p>
          <a:p>
            <a:pPr marL="1524635" marR="2418715" indent="621665">
              <a:lnSpc>
                <a:spcPts val="1610"/>
              </a:lnSpc>
              <a:spcBef>
                <a:spcPts val="75"/>
              </a:spcBef>
              <a:tabLst>
                <a:tab pos="3384550" algn="l"/>
              </a:tabLst>
            </a:pPr>
            <a:r>
              <a:rPr dirty="0" sz="1400">
                <a:latin typeface="Times New Roman"/>
                <a:cs typeface="Times New Roman"/>
              </a:rPr>
              <a:t>Su</a:t>
            </a:r>
            <a:r>
              <a:rPr dirty="0" sz="1400">
                <a:latin typeface="Times New Roman"/>
                <a:cs typeface="Times New Roman"/>
              </a:rPr>
              <a:t>ppli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1,5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  </a:t>
            </a:r>
            <a:r>
              <a:rPr dirty="0" sz="1400">
                <a:latin typeface="Times New Roman"/>
                <a:cs typeface="Times New Roman"/>
              </a:rPr>
              <a:t>(To record supplies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dirty="0" sz="1200" spc="-5" b="1">
                <a:latin typeface="Times New Roman"/>
                <a:cs typeface="Times New Roman"/>
              </a:rPr>
              <a:t>If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Ahmad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company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does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spc="5" b="1">
                <a:latin typeface="Times New Roman"/>
                <a:cs typeface="Times New Roman"/>
              </a:rPr>
              <a:t>not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adjusting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entry,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October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expenses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will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be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overstated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by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$1,500.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both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assets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owner’s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equity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will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overstated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b="1">
                <a:latin typeface="Times New Roman"/>
                <a:cs typeface="Times New Roman"/>
              </a:rPr>
              <a:t>$1,500 </a:t>
            </a:r>
            <a:r>
              <a:rPr dirty="0" sz="1200" spc="-5" b="1">
                <a:latin typeface="Times New Roman"/>
                <a:cs typeface="Times New Roman"/>
              </a:rPr>
              <a:t>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October</a:t>
            </a:r>
            <a:r>
              <a:rPr dirty="0" sz="1200" b="1">
                <a:latin typeface="Times New Roman"/>
                <a:cs typeface="Times New Roman"/>
              </a:rPr>
              <a:t> 31 </a:t>
            </a:r>
            <a:r>
              <a:rPr dirty="0" sz="1200" spc="-5" b="1">
                <a:latin typeface="Times New Roman"/>
                <a:cs typeface="Times New Roman"/>
              </a:rPr>
              <a:t>balance sheet.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3712" y="3495166"/>
            <a:ext cx="675640" cy="20447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8882" y="3470274"/>
            <a:ext cx="547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15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$600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one-year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012" y="3674490"/>
            <a:ext cx="6213475" cy="19919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policy. Coverage began on October 1. Ahmad company recorded the payment by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increasing (debiting) Prepaid Insurance. This account shows a </a:t>
            </a:r>
            <a:r>
              <a:rPr dirty="0" sz="1400" spc="5">
                <a:latin typeface="Times New Roman"/>
                <a:cs typeface="Times New Roman"/>
              </a:rPr>
              <a:t>balance </a:t>
            </a:r>
            <a:r>
              <a:rPr dirty="0" sz="1400">
                <a:latin typeface="Times New Roman"/>
                <a:cs typeface="Times New Roman"/>
              </a:rPr>
              <a:t>of $600 in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 31 trial balance. Insurance of $50 ($600 / 12) expires each </a:t>
            </a:r>
            <a:r>
              <a:rPr dirty="0" sz="1400" spc="15">
                <a:latin typeface="Times New Roman"/>
                <a:cs typeface="Times New Roman"/>
              </a:rPr>
              <a:t>month. </a:t>
            </a:r>
            <a:r>
              <a:rPr dirty="0" sz="1400">
                <a:latin typeface="Times New Roman"/>
                <a:cs typeface="Times New Roman"/>
              </a:rPr>
              <a:t>Thus,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</a:t>
            </a:r>
            <a:endParaRPr sz="1400">
              <a:latin typeface="Times New Roman"/>
              <a:cs typeface="Times New Roman"/>
            </a:endParaRPr>
          </a:p>
          <a:p>
            <a:pPr algn="just" marL="1657350">
              <a:lnSpc>
                <a:spcPts val="1570"/>
              </a:lnSpc>
            </a:pPr>
            <a:r>
              <a:rPr dirty="0" sz="1400">
                <a:latin typeface="Times New Roman"/>
                <a:cs typeface="Times New Roman"/>
              </a:rPr>
              <a:t>Insurance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  <a:p>
            <a:pPr algn="just" marL="1657350" marR="1884045" indent="711200">
              <a:lnSpc>
                <a:spcPts val="1610"/>
              </a:lnSpc>
              <a:spcBef>
                <a:spcPts val="75"/>
              </a:spcBef>
              <a:tabLst>
                <a:tab pos="4142740" algn="l"/>
              </a:tabLst>
            </a:pPr>
            <a:r>
              <a:rPr dirty="0" sz="1400">
                <a:latin typeface="Times New Roman"/>
                <a:cs typeface="Times New Roman"/>
              </a:rPr>
              <a:t>Pre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ura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50  </a:t>
            </a:r>
            <a:r>
              <a:rPr dirty="0" sz="1400">
                <a:latin typeface="Times New Roman"/>
                <a:cs typeface="Times New Roman"/>
              </a:rPr>
              <a:t>(To 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expired)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300"/>
              </a:lnSpc>
            </a:pPr>
            <a:r>
              <a:rPr dirty="0" sz="1200" spc="-5" b="1">
                <a:latin typeface="Times New Roman"/>
                <a:cs typeface="Times New Roman"/>
              </a:rPr>
              <a:t>If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Ahmad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company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does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not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this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adjustment,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October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expenses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will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be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net </a:t>
            </a:r>
            <a:r>
              <a:rPr dirty="0" sz="1200" b="1">
                <a:latin typeface="Times New Roman"/>
                <a:cs typeface="Times New Roman"/>
              </a:rPr>
              <a:t>income </a:t>
            </a:r>
            <a:r>
              <a:rPr dirty="0" sz="1200" spc="-5" b="1">
                <a:latin typeface="Times New Roman"/>
                <a:cs typeface="Times New Roman"/>
              </a:rPr>
              <a:t>overstated by </a:t>
            </a:r>
            <a:r>
              <a:rPr dirty="0" sz="1200" b="1">
                <a:latin typeface="Times New Roman"/>
                <a:cs typeface="Times New Roman"/>
              </a:rPr>
              <a:t>$50. </a:t>
            </a:r>
            <a:r>
              <a:rPr dirty="0" sz="1200" spc="-5" b="1">
                <a:latin typeface="Times New Roman"/>
                <a:cs typeface="Times New Roman"/>
              </a:rPr>
              <a:t>Also, </a:t>
            </a:r>
            <a:r>
              <a:rPr dirty="0" sz="1200" b="1">
                <a:latin typeface="Times New Roman"/>
                <a:cs typeface="Times New Roman"/>
              </a:rPr>
              <a:t>both </a:t>
            </a:r>
            <a:r>
              <a:rPr dirty="0" sz="1200" spc="-5" b="1">
                <a:latin typeface="Times New Roman"/>
                <a:cs typeface="Times New Roman"/>
              </a:rPr>
              <a:t>assets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owner’s </a:t>
            </a:r>
            <a:r>
              <a:rPr dirty="0" sz="1200" b="1">
                <a:latin typeface="Times New Roman"/>
                <a:cs typeface="Times New Roman"/>
              </a:rPr>
              <a:t>equity will </a:t>
            </a:r>
            <a:r>
              <a:rPr dirty="0" sz="1200" spc="-5" b="1">
                <a:latin typeface="Times New Roman"/>
                <a:cs typeface="Times New Roman"/>
              </a:rPr>
              <a:t>be overstated by </a:t>
            </a:r>
            <a:r>
              <a:rPr dirty="0" sz="1200" b="1">
                <a:latin typeface="Times New Roman"/>
                <a:cs typeface="Times New Roman"/>
              </a:rPr>
              <a:t>$50 </a:t>
            </a:r>
            <a:r>
              <a:rPr dirty="0" sz="1200" spc="-5" b="1">
                <a:latin typeface="Times New Roman"/>
                <a:cs typeface="Times New Roman"/>
              </a:rPr>
              <a:t>on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October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31 </a:t>
            </a:r>
            <a:r>
              <a:rPr dirty="0" sz="1200" spc="-5" b="1">
                <a:latin typeface="Times New Roman"/>
                <a:cs typeface="Times New Roman"/>
              </a:rPr>
              <a:t>balance sheet.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3712" y="5831712"/>
            <a:ext cx="675640" cy="20574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8213" y="5806820"/>
            <a:ext cx="5479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purchased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5000$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estimates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6012560"/>
            <a:ext cx="6213475" cy="12604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depreciation on the office equipment to be $480 a year,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$40 per month. Thus,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adjusting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October.</a:t>
            </a:r>
            <a:endParaRPr sz="1400">
              <a:latin typeface="Times New Roman"/>
              <a:cs typeface="Times New Roman"/>
            </a:endParaRPr>
          </a:p>
          <a:p>
            <a:pPr algn="just" marL="1568450">
              <a:lnSpc>
                <a:spcPts val="1525"/>
              </a:lnSpc>
            </a:pP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  <a:p>
            <a:pPr algn="just" marL="1346200" marR="250190" indent="111125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Accumulated Depreciation-Office Equipment 40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(To record</a:t>
            </a:r>
            <a:r>
              <a:rPr dirty="0" sz="1400" spc="5">
                <a:latin typeface="Times New Roman"/>
                <a:cs typeface="Times New Roman"/>
              </a:rPr>
              <a:t> monthly </a:t>
            </a:r>
            <a:r>
              <a:rPr dirty="0" sz="1400">
                <a:latin typeface="Times New Roman"/>
                <a:cs typeface="Times New Roman"/>
              </a:rPr>
              <a:t>depreciation)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879" y="7497412"/>
            <a:ext cx="5143747" cy="1622694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743712" y="9504882"/>
            <a:ext cx="716915" cy="204470"/>
          </a:xfrm>
          <a:custGeom>
            <a:avLst/>
            <a:gdLst/>
            <a:ahLst/>
            <a:cxnLst/>
            <a:rect l="l" t="t" r="r" b="b"/>
            <a:pathLst>
              <a:path w="716915" h="204470">
                <a:moveTo>
                  <a:pt x="716584" y="0"/>
                </a:moveTo>
                <a:lnTo>
                  <a:pt x="0" y="0"/>
                </a:lnTo>
                <a:lnTo>
                  <a:pt x="0" y="204216"/>
                </a:lnTo>
                <a:lnTo>
                  <a:pt x="716584" y="204216"/>
                </a:lnTo>
                <a:lnTo>
                  <a:pt x="716584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31012" y="9587798"/>
            <a:ext cx="873760" cy="49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b="1">
                <a:latin typeface="Times New Roman"/>
                <a:cs typeface="Times New Roman"/>
              </a:rPr>
              <a:t>Deferrals</a:t>
            </a:r>
            <a:endParaRPr sz="1400">
              <a:latin typeface="Times New Roman"/>
              <a:cs typeface="Times New Roman"/>
            </a:endParaRPr>
          </a:p>
          <a:p>
            <a:pPr marL="53975">
              <a:lnSpc>
                <a:spcPct val="100000"/>
              </a:lnSpc>
              <a:spcBef>
                <a:spcPts val="680"/>
              </a:spcBef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3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2005964" cy="588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r>
              <a:rPr dirty="0" sz="1400" spc="3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Unearned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Revenues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712" y="925016"/>
            <a:ext cx="675640" cy="20510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2597" y="900430"/>
            <a:ext cx="5458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26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$1,200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Hallo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1104645"/>
            <a:ext cx="6214745" cy="19913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825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services expected to be completed by December 31. Ahmad Company credited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payment to Unearned Service Revenue; this account shows a balance of $1,200 in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 31 trial balance. Analysis reveals that the company earned $400 of those fees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Thus,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</a:t>
            </a:r>
            <a:endParaRPr sz="1400">
              <a:latin typeface="Times New Roman"/>
              <a:cs typeface="Times New Roman"/>
            </a:endParaRPr>
          </a:p>
          <a:p>
            <a:pPr algn="just" marL="1835785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Unearned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400</a:t>
            </a:r>
            <a:endParaRPr sz="1400">
              <a:latin typeface="Times New Roman"/>
              <a:cs typeface="Times New Roman"/>
            </a:endParaRPr>
          </a:p>
          <a:p>
            <a:pPr algn="just" marL="1390650" marR="1787525" indent="1022985">
              <a:lnSpc>
                <a:spcPts val="1610"/>
              </a:lnSpc>
              <a:spcBef>
                <a:spcPts val="80"/>
              </a:spcBef>
              <a:tabLst>
                <a:tab pos="4149725" algn="l"/>
              </a:tabLst>
            </a:pPr>
            <a:r>
              <a:rPr dirty="0" sz="1400">
                <a:latin typeface="Times New Roman"/>
                <a:cs typeface="Times New Roman"/>
              </a:rPr>
              <a:t>Ser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ice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400  </a:t>
            </a:r>
            <a:r>
              <a:rPr dirty="0" sz="1400">
                <a:latin typeface="Times New Roman"/>
                <a:cs typeface="Times New Roman"/>
              </a:rPr>
              <a:t>(To record revenue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 provided)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300"/>
              </a:lnSpc>
            </a:pPr>
            <a:r>
              <a:rPr dirty="0" sz="1200" b="1">
                <a:latin typeface="Times New Roman"/>
                <a:cs typeface="Times New Roman"/>
              </a:rPr>
              <a:t>Without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this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adjustment,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revenues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2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2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  by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$400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</a:t>
            </a:r>
            <a:r>
              <a:rPr dirty="0" sz="1200" spc="26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380"/>
              </a:lnSpc>
              <a:spcBef>
                <a:spcPts val="70"/>
              </a:spcBef>
            </a:pPr>
            <a:r>
              <a:rPr dirty="0" sz="1200" spc="-5" b="1">
                <a:latin typeface="Times New Roman"/>
                <a:cs typeface="Times New Roman"/>
              </a:rPr>
              <a:t>statement.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Also,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liabilities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overstated</a:t>
            </a:r>
            <a:r>
              <a:rPr dirty="0" sz="1200" b="1">
                <a:latin typeface="Times New Roman"/>
                <a:cs typeface="Times New Roman"/>
              </a:rPr>
              <a:t> an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owner’s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equity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</a:t>
            </a:r>
            <a:r>
              <a:rPr dirty="0" sz="1200" b="1">
                <a:latin typeface="Times New Roman"/>
                <a:cs typeface="Times New Roman"/>
              </a:rPr>
              <a:t> 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$400</a:t>
            </a:r>
            <a:r>
              <a:rPr dirty="0" sz="1200" spc="3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3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October</a:t>
            </a:r>
            <a:r>
              <a:rPr dirty="0" sz="1200" b="1">
                <a:latin typeface="Times New Roman"/>
                <a:cs typeface="Times New Roman"/>
              </a:rPr>
              <a:t> 31 </a:t>
            </a:r>
            <a:r>
              <a:rPr dirty="0" sz="1200" spc="-5" b="1">
                <a:latin typeface="Times New Roman"/>
                <a:cs typeface="Times New Roman"/>
              </a:rPr>
              <a:t>balance sheet.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3104" y="3148772"/>
            <a:ext cx="4834001" cy="188016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43712" y="5234050"/>
            <a:ext cx="677545" cy="204470"/>
          </a:xfrm>
          <a:prstGeom prst="rect">
            <a:avLst/>
          </a:prstGeom>
          <a:solidFill>
            <a:srgbClr val="ECECEC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ccru</a:t>
            </a:r>
            <a:r>
              <a:rPr dirty="0" sz="1400" spc="5" b="1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l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9916" y="5413628"/>
            <a:ext cx="1667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1.</a:t>
            </a:r>
            <a:r>
              <a:rPr dirty="0" sz="1400" spc="3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Accrued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Revenues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3712" y="5644260"/>
            <a:ext cx="675640" cy="20447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9738" y="5619368"/>
            <a:ext cx="5475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earned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$200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5823584"/>
            <a:ext cx="6209665" cy="12020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recorded. Ahmad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31.</a:t>
            </a:r>
            <a:endParaRPr sz="1400">
              <a:latin typeface="Times New Roman"/>
              <a:cs typeface="Times New Roman"/>
            </a:endParaRPr>
          </a:p>
          <a:p>
            <a:pPr marL="174752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Receivable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</a:t>
            </a:r>
            <a:endParaRPr sz="1400">
              <a:latin typeface="Times New Roman"/>
              <a:cs typeface="Times New Roman"/>
            </a:endParaRPr>
          </a:p>
          <a:p>
            <a:pPr marL="1480185" marR="1604010" indent="1066800">
              <a:lnSpc>
                <a:spcPts val="1610"/>
              </a:lnSpc>
              <a:spcBef>
                <a:spcPts val="75"/>
              </a:spcBef>
              <a:tabLst>
                <a:tab pos="4328795" algn="l"/>
              </a:tabLst>
            </a:pPr>
            <a:r>
              <a:rPr dirty="0" sz="1400">
                <a:latin typeface="Times New Roman"/>
                <a:cs typeface="Times New Roman"/>
              </a:rPr>
              <a:t>Ser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ice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ue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  </a:t>
            </a:r>
            <a:r>
              <a:rPr dirty="0" sz="1400">
                <a:latin typeface="Times New Roman"/>
                <a:cs typeface="Times New Roman"/>
              </a:rPr>
              <a:t>(To 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 for services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provided)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dirty="0" sz="1200" b="1">
                <a:latin typeface="Times New Roman"/>
                <a:cs typeface="Times New Roman"/>
              </a:rPr>
              <a:t>Without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adjusting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entry,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assets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owner’s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equity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balance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sheet,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revenues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b="1">
                <a:latin typeface="Times New Roman"/>
                <a:cs typeface="Times New Roman"/>
              </a:rPr>
              <a:t> income</a:t>
            </a:r>
            <a:r>
              <a:rPr dirty="0" sz="1200" spc="-5" b="1">
                <a:latin typeface="Times New Roman"/>
                <a:cs typeface="Times New Roman"/>
              </a:rPr>
              <a:t> 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</a:t>
            </a:r>
            <a:r>
              <a:rPr dirty="0" sz="1200" spc="-5" b="1">
                <a:latin typeface="Times New Roman"/>
                <a:cs typeface="Times New Roman"/>
              </a:rPr>
              <a:t> statement,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3046" y="7770742"/>
            <a:ext cx="4905874" cy="161987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43712" y="9561270"/>
            <a:ext cx="677545" cy="204470"/>
          </a:xfrm>
          <a:prstGeom prst="rect">
            <a:avLst/>
          </a:prstGeom>
          <a:solidFill>
            <a:srgbClr val="ECECEC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ccru</a:t>
            </a:r>
            <a:r>
              <a:rPr dirty="0" sz="1400" spc="5" b="1">
                <a:solidFill>
                  <a:srgbClr val="00AF50"/>
                </a:solidFill>
                <a:latin typeface="Times New Roman"/>
                <a:cs typeface="Times New Roman"/>
              </a:rPr>
              <a:t>a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l</a:t>
            </a:r>
            <a:r>
              <a:rPr dirty="0" sz="1400" b="1">
                <a:solidFill>
                  <a:srgbClr val="00AF5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588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</a:t>
            </a:r>
            <a:r>
              <a:rPr dirty="0" sz="1000" spc="-10" b="1" i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r>
              <a:rPr dirty="0" sz="1400" spc="3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Accrued</a:t>
            </a:r>
            <a:r>
              <a:rPr dirty="0" sz="14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Expenses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712" y="925016"/>
            <a:ext cx="675640" cy="20510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</a:t>
            </a:r>
            <a:r>
              <a:rPr dirty="0" sz="1400" spc="-10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pl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7838" y="900430"/>
            <a:ext cx="5445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/(</a:t>
            </a:r>
            <a:r>
              <a:rPr dirty="0" sz="1400">
                <a:latin typeface="Times New Roman"/>
                <a:cs typeface="Times New Roman"/>
              </a:rPr>
              <a:t>Accrued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Interest)</a:t>
            </a:r>
            <a:r>
              <a:rPr dirty="0" sz="1400" spc="39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38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Ahmad</a:t>
            </a:r>
            <a:r>
              <a:rPr dirty="0" sz="1400" spc="3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3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signed</a:t>
            </a:r>
            <a:r>
              <a:rPr dirty="0" sz="1400" spc="3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$5,000,</a:t>
            </a:r>
            <a:r>
              <a:rPr dirty="0" sz="1400" spc="3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3-month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012" y="1104645"/>
            <a:ext cx="6212840" cy="22834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1079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payable on October 1.The </a:t>
            </a:r>
            <a:r>
              <a:rPr dirty="0" sz="1400" spc="10">
                <a:latin typeface="Times New Roman"/>
                <a:cs typeface="Times New Roman"/>
              </a:rPr>
              <a:t>note </a:t>
            </a:r>
            <a:r>
              <a:rPr dirty="0" sz="1400">
                <a:latin typeface="Times New Roman"/>
                <a:cs typeface="Times New Roman"/>
              </a:rPr>
              <a:t>requires Ahmad Company to pay interest at an annual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12%.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Three factors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accumulation: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(1)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note,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b(2)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rate, which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always </a:t>
            </a:r>
            <a:r>
              <a:rPr dirty="0" sz="1400">
                <a:latin typeface="Times New Roman"/>
                <a:cs typeface="Times New Roman"/>
              </a:rPr>
              <a:t>expressed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annual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rate,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(3)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length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time 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outstanding.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For Ahmad Company , the total interest due on the note at its due </a:t>
            </a:r>
            <a:r>
              <a:rPr dirty="0" sz="1400" spc="15">
                <a:latin typeface="Times New Roman"/>
                <a:cs typeface="Times New Roman"/>
              </a:rPr>
              <a:t>date </a:t>
            </a:r>
            <a:r>
              <a:rPr dirty="0" sz="1400">
                <a:latin typeface="Times New Roman"/>
                <a:cs typeface="Times New Roman"/>
              </a:rPr>
              <a:t>is $150 ($5,000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face value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12% interest rate 3/12 time period). The interest is thus $50 per month.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Illustration shows the formula for computing interest and its application to for Ahmad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 the month of October. Note that the time period is </a:t>
            </a:r>
            <a:r>
              <a:rPr dirty="0" sz="1400" spc="5">
                <a:latin typeface="Times New Roman"/>
                <a:cs typeface="Times New Roman"/>
              </a:rPr>
              <a:t>expressed </a:t>
            </a:r>
            <a:r>
              <a:rPr dirty="0" sz="1400">
                <a:latin typeface="Times New Roman"/>
                <a:cs typeface="Times New Roman"/>
              </a:rPr>
              <a:t>as a fraction of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6738" y="3506010"/>
            <a:ext cx="5064001" cy="74117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19708" y="4406010"/>
            <a:ext cx="5518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Oct.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8210" y="4406010"/>
            <a:ext cx="2427605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Interest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  <a:p>
            <a:pPr marL="733425">
              <a:lnSpc>
                <a:spcPts val="1645"/>
              </a:lnSpc>
              <a:tabLst>
                <a:tab pos="2235200" algn="l"/>
              </a:tabLst>
            </a:pP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tere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le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3712" y="5395543"/>
            <a:ext cx="672465" cy="205104"/>
          </a:xfrm>
          <a:custGeom>
            <a:avLst/>
            <a:gdLst/>
            <a:ahLst/>
            <a:cxnLst/>
            <a:rect l="l" t="t" r="r" b="b"/>
            <a:pathLst>
              <a:path w="672465" h="205104">
                <a:moveTo>
                  <a:pt x="672388" y="0"/>
                </a:moveTo>
                <a:lnTo>
                  <a:pt x="0" y="0"/>
                </a:lnTo>
                <a:lnTo>
                  <a:pt x="0" y="204520"/>
                </a:lnTo>
                <a:lnTo>
                  <a:pt x="672388" y="204520"/>
                </a:lnTo>
                <a:lnTo>
                  <a:pt x="67238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31012" y="4815966"/>
            <a:ext cx="6210300" cy="1203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68450">
              <a:lnSpc>
                <a:spcPts val="165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(To record 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notes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dirty="0" sz="1200" b="1">
                <a:latin typeface="Times New Roman"/>
                <a:cs typeface="Times New Roman"/>
              </a:rPr>
              <a:t>Without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this</a:t>
            </a:r>
            <a:r>
              <a:rPr dirty="0" sz="1200" spc="1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adjusting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entry,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liabilities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interest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expense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understated,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net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income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owner’s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equity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overstated.</a:t>
            </a:r>
            <a:endParaRPr sz="1200">
              <a:latin typeface="Times New Roman"/>
              <a:cs typeface="Times New Roman"/>
            </a:endParaRPr>
          </a:p>
          <a:p>
            <a:pPr marL="12700" marR="438150">
              <a:lnSpc>
                <a:spcPts val="1610"/>
              </a:lnSpc>
              <a:spcBef>
                <a:spcPts val="10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Example/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Accrued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wages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Salaries)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Ahmad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>
                <a:latin typeface="Times New Roman"/>
                <a:cs typeface="Times New Roman"/>
              </a:rPr>
              <a:t> 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month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rather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one.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July,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periods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12th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26th,</a:t>
            </a:r>
            <a:r>
              <a:rPr dirty="0" sz="1400">
                <a:latin typeface="Times New Roman"/>
                <a:cs typeface="Times New Roman"/>
              </a:rPr>
              <a:t> as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indicatedn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calendar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6435" y="6007734"/>
            <a:ext cx="4633932" cy="219352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31012" y="8184641"/>
            <a:ext cx="621284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wage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$2,400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every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weeks,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$240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($2,400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working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days),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expense is $720 ($240 X 3 days). On July 31, Ahmad record the $720 accrual of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unrecorded wages.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1012" y="8797290"/>
            <a:ext cx="548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5442" y="8797290"/>
            <a:ext cx="291465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  <a:tabLst>
                <a:tab pos="1283970" algn="l"/>
              </a:tabLst>
            </a:pPr>
            <a:r>
              <a:rPr dirty="0" sz="1400">
                <a:latin typeface="Times New Roman"/>
                <a:cs typeface="Times New Roman"/>
              </a:rPr>
              <a:t>Wages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	720</a:t>
            </a:r>
            <a:endParaRPr sz="1400">
              <a:latin typeface="Times New Roman"/>
              <a:cs typeface="Times New Roman"/>
            </a:endParaRPr>
          </a:p>
          <a:p>
            <a:pPr marL="917575">
              <a:lnSpc>
                <a:spcPts val="1645"/>
              </a:lnSpc>
              <a:tabLst>
                <a:tab pos="2632710" algn="l"/>
              </a:tabLst>
            </a:pP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le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720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012" y="9207245"/>
            <a:ext cx="621284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b="1">
                <a:latin typeface="Times New Roman"/>
                <a:cs typeface="Times New Roman"/>
              </a:rPr>
              <a:t>Without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$720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adjustment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Wages,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Ahmad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Company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’s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expenses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understated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$720,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and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its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liabilities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are understated</a:t>
            </a:r>
            <a:r>
              <a:rPr dirty="0" sz="1200" b="1">
                <a:latin typeface="Times New Roman"/>
                <a:cs typeface="Times New Roman"/>
              </a:rPr>
              <a:t> $720.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3584" y="719454"/>
            <a:ext cx="5269865" cy="615251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25423" y="6872604"/>
            <a:ext cx="62255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012" y="7051929"/>
            <a:ext cx="6213475" cy="2489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encounters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situations:</a:t>
            </a:r>
            <a:endParaRPr sz="14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collects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$1,000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performed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2011.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30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incurs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utility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expense</a:t>
            </a:r>
            <a:r>
              <a:rPr dirty="0" sz="1400">
                <a:latin typeface="Times New Roman"/>
                <a:cs typeface="Times New Roman"/>
              </a:rPr>
              <a:t> 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recorded.</a:t>
            </a:r>
            <a:endParaRPr sz="1400">
              <a:latin typeface="Times New Roman"/>
              <a:cs typeface="Times New Roman"/>
            </a:endParaRPr>
          </a:p>
          <a:p>
            <a:pPr marL="469900" marR="10160" indent="-22860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Company’s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employees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worked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days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2010,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until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2011.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30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earned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</a:t>
            </a:r>
            <a:r>
              <a:rPr dirty="0" sz="1400" spc="4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has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4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yet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4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43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transaction.</a:t>
            </a:r>
            <a:endParaRPr sz="1400">
              <a:latin typeface="Times New Roman"/>
              <a:cs typeface="Times New Roman"/>
            </a:endParaRPr>
          </a:p>
          <a:p>
            <a:pPr marL="469900" marR="9525" indent="-228600">
              <a:lnSpc>
                <a:spcPts val="1610"/>
              </a:lnSpc>
              <a:spcBef>
                <a:spcPts val="80"/>
              </a:spcBef>
              <a:buAutoNum type="arabicPeriod" startAt="5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$2,000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rent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December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months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starting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30"/>
              </a:lnSpc>
              <a:buAutoNum type="arabicPeriod" startAt="5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future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services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liability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until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earned.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6214110" cy="2430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15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marR="7620" indent="-228600">
              <a:lnSpc>
                <a:spcPts val="1620"/>
              </a:lnSpc>
              <a:buAutoNum type="arabicPeriod" startAt="7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performed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consulting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client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December 31,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client </a:t>
            </a:r>
            <a:r>
              <a:rPr dirty="0" sz="1400">
                <a:latin typeface="Times New Roman"/>
                <a:cs typeface="Times New Roman"/>
              </a:rPr>
              <a:t>$1,200.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30"/>
              </a:lnSpc>
              <a:buAutoNum type="arabicPeriod" startAt="7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until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item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up.</a:t>
            </a:r>
            <a:endParaRPr sz="14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610"/>
              </a:lnSpc>
              <a:spcBef>
                <a:spcPts val="75"/>
              </a:spcBef>
              <a:buAutoNum type="arabicPeriod" startAt="9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$900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2010;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year-end,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$400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 remain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unused.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35"/>
              </a:lnSpc>
              <a:buAutoNum type="arabicPeriod" startAt="9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January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2010;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equipment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years.</a:t>
            </a:r>
            <a:endParaRPr sz="14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610"/>
              </a:lnSpc>
              <a:spcBef>
                <a:spcPts val="75"/>
              </a:spcBef>
              <a:buAutoNum type="arabicPeriod" startAt="11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Amin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borrowed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$10,000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2010, signing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8%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one-year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712" y="2764789"/>
            <a:ext cx="2090420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Instructions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(Requirement)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8516" y="2944113"/>
            <a:ext cx="5756275" cy="65024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5080">
              <a:lnSpc>
                <a:spcPct val="96200"/>
              </a:lnSpc>
              <a:spcBef>
                <a:spcPts val="165"/>
              </a:spcBef>
            </a:pPr>
            <a:r>
              <a:rPr dirty="0" sz="1400">
                <a:latin typeface="Times New Roman"/>
                <a:cs typeface="Times New Roman"/>
              </a:rPr>
              <a:t>Identify what type of adjusting entry </a:t>
            </a:r>
            <a:r>
              <a:rPr dirty="0" sz="1400" b="1">
                <a:latin typeface="Times New Roman"/>
                <a:cs typeface="Times New Roman"/>
              </a:rPr>
              <a:t>(prepaid expense, unearned revenue,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accrued expense, accrued revenue) </a:t>
            </a:r>
            <a:r>
              <a:rPr dirty="0" sz="1400">
                <a:latin typeface="Times New Roman"/>
                <a:cs typeface="Times New Roman"/>
              </a:rPr>
              <a:t>is needed in each situation, at December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423" y="3787774"/>
            <a:ext cx="62255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8516" y="3967098"/>
            <a:ext cx="575119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Erbil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selected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9916" y="4377054"/>
            <a:ext cx="3145155" cy="1881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1650"/>
              </a:lnSpc>
              <a:spcBef>
                <a:spcPts val="1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Receivable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Accumulated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Depreciation—Equipment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Equipment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2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Interest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Notes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Prepaid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2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Salaries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Supplies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Unearned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Consulting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5489" y="4377054"/>
            <a:ext cx="620395" cy="1881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216535">
              <a:lnSpc>
                <a:spcPts val="165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r" marR="215265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-0-</a:t>
            </a:r>
            <a:endParaRPr sz="1400">
              <a:latin typeface="Times New Roman"/>
              <a:cs typeface="Times New Roman"/>
            </a:endParaRPr>
          </a:p>
          <a:p>
            <a:pPr algn="r" marR="18923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7,000</a:t>
            </a:r>
            <a:endParaRPr sz="1400">
              <a:latin typeface="Times New Roman"/>
              <a:cs typeface="Times New Roman"/>
            </a:endParaRPr>
          </a:p>
          <a:p>
            <a:pPr algn="r" marR="227329">
              <a:lnSpc>
                <a:spcPts val="1620"/>
              </a:lnSpc>
            </a:pPr>
            <a:r>
              <a:rPr dirty="0" sz="1400">
                <a:latin typeface="Times New Roman"/>
                <a:cs typeface="Times New Roman"/>
              </a:rPr>
              <a:t>-0-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10,000</a:t>
            </a:r>
            <a:endParaRPr sz="1400">
              <a:latin typeface="Times New Roman"/>
              <a:cs typeface="Times New Roman"/>
            </a:endParaRPr>
          </a:p>
          <a:p>
            <a:pPr marL="9144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2,100</a:t>
            </a:r>
            <a:endParaRPr sz="1400">
              <a:latin typeface="Times New Roman"/>
              <a:cs typeface="Times New Roman"/>
            </a:endParaRPr>
          </a:p>
          <a:p>
            <a:pPr marL="205740">
              <a:lnSpc>
                <a:spcPts val="1620"/>
              </a:lnSpc>
            </a:pPr>
            <a:r>
              <a:rPr dirty="0" sz="1400">
                <a:latin typeface="Times New Roman"/>
                <a:cs typeface="Times New Roman"/>
              </a:rPr>
              <a:t>-0-</a:t>
            </a:r>
            <a:endParaRPr sz="1400">
              <a:latin typeface="Times New Roman"/>
              <a:cs typeface="Times New Roman"/>
            </a:endParaRPr>
          </a:p>
          <a:p>
            <a:pPr marL="13716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2,450</a:t>
            </a:r>
            <a:endParaRPr sz="1400">
              <a:latin typeface="Times New Roman"/>
              <a:cs typeface="Times New Roman"/>
            </a:endParaRPr>
          </a:p>
          <a:p>
            <a:pPr marL="1143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40,0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9916" y="6222872"/>
            <a:ext cx="5985510" cy="35121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41300" marR="1143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normal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balances.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information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gathered at December 31,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2010.</a:t>
            </a:r>
            <a:endParaRPr sz="1400">
              <a:latin typeface="Times New Roman"/>
              <a:cs typeface="Times New Roman"/>
            </a:endParaRPr>
          </a:p>
          <a:p>
            <a:pPr marL="241300" marR="6350" indent="-228600">
              <a:lnSpc>
                <a:spcPts val="1610"/>
              </a:lnSpc>
              <a:spcBef>
                <a:spcPts val="10"/>
              </a:spcBef>
              <a:buAutoNum type="arabicPeriod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Erbil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borrowed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$10,000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signing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12%,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one-year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September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1, 2010.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530"/>
              </a:lnSpc>
              <a:buAutoNum type="arabicPeriod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count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indicates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supplies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$800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hand.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0"/>
              </a:lnSpc>
              <a:buAutoNum type="arabicPeriod" startAt="3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2010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$1,000.</a:t>
            </a:r>
            <a:endParaRPr sz="1400">
              <a:latin typeface="Times New Roman"/>
              <a:cs typeface="Times New Roman"/>
            </a:endParaRPr>
          </a:p>
          <a:p>
            <a:pPr marL="241300" marR="10795" indent="-228600">
              <a:lnSpc>
                <a:spcPts val="1620"/>
              </a:lnSpc>
              <a:spcBef>
                <a:spcPts val="65"/>
              </a:spcBef>
              <a:buAutoNum type="arabicPeriod" startAt="3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Erbil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$2,100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for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months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coverage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June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2010.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530"/>
              </a:lnSpc>
              <a:buAutoNum type="arabicPeriod" startAt="3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2010,Erbil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collected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$40,000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consulting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2010,through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March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31, 2011.</a:t>
            </a:r>
            <a:endParaRPr sz="1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610"/>
              </a:lnSpc>
              <a:spcBef>
                <a:spcPts val="80"/>
              </a:spcBef>
              <a:buAutoNum type="arabicPeriod" startAt="6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Erbil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performed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consulting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client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December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2010.The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client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billed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$4,200.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530"/>
              </a:lnSpc>
              <a:buAutoNum type="arabicPeriod" startAt="6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Erbil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employees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total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salaries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$9,000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every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Monday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  <a:p>
            <a:pPr algn="just" marL="241300" marR="9525">
              <a:lnSpc>
                <a:spcPct val="96100"/>
              </a:lnSpc>
              <a:spcBef>
                <a:spcPts val="30"/>
              </a:spcBef>
            </a:pPr>
            <a:r>
              <a:rPr dirty="0" sz="1400">
                <a:latin typeface="Times New Roman"/>
                <a:cs typeface="Times New Roman"/>
              </a:rPr>
              <a:t>the preceding </a:t>
            </a:r>
            <a:r>
              <a:rPr dirty="0" sz="1400" spc="5">
                <a:latin typeface="Times New Roman"/>
                <a:cs typeface="Times New Roman"/>
              </a:rPr>
              <a:t>5-day </a:t>
            </a:r>
            <a:r>
              <a:rPr dirty="0" sz="1400">
                <a:latin typeface="Times New Roman"/>
                <a:cs typeface="Times New Roman"/>
              </a:rPr>
              <a:t>week (Monday </a:t>
            </a:r>
            <a:r>
              <a:rPr dirty="0" sz="1400" spc="5">
                <a:latin typeface="Times New Roman"/>
                <a:cs typeface="Times New Roman"/>
              </a:rPr>
              <a:t>through </a:t>
            </a:r>
            <a:r>
              <a:rPr dirty="0" sz="1400">
                <a:latin typeface="Times New Roman"/>
                <a:cs typeface="Times New Roman"/>
              </a:rPr>
              <a:t>Friday). On Monday, December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29,employees were paid for the week ending December 26. All employees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worked the last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 days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2010.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012" y="345439"/>
            <a:ext cx="1893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 i="1">
                <a:latin typeface="Times New Roman"/>
                <a:cs typeface="Times New Roman"/>
              </a:rPr>
              <a:t>PRINCIPLES</a:t>
            </a:r>
            <a:r>
              <a:rPr dirty="0" sz="1000" spc="-20" b="1" i="1">
                <a:latin typeface="Times New Roman"/>
                <a:cs typeface="Times New Roman"/>
              </a:rPr>
              <a:t> </a:t>
            </a:r>
            <a:r>
              <a:rPr dirty="0" sz="1000" spc="-5" b="1" i="1">
                <a:latin typeface="Times New Roman"/>
                <a:cs typeface="Times New Roman"/>
              </a:rPr>
              <a:t>OF </a:t>
            </a:r>
            <a:r>
              <a:rPr dirty="0" sz="1000" spc="-5" b="1">
                <a:latin typeface="Times New Roman"/>
                <a:cs typeface="Times New Roman"/>
                <a:hlinkClick r:id="rId2"/>
              </a:rPr>
              <a:t>ACCOUNTING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948" y="9873690"/>
            <a:ext cx="6225540" cy="6350"/>
          </a:xfrm>
          <a:custGeom>
            <a:avLst/>
            <a:gdLst/>
            <a:ahLst/>
            <a:cxnLst/>
            <a:rect l="l" t="t" r="r" b="b"/>
            <a:pathLst>
              <a:path w="6225540" h="6350">
                <a:moveTo>
                  <a:pt x="6225285" y="0"/>
                </a:moveTo>
                <a:lnTo>
                  <a:pt x="0" y="0"/>
                </a:lnTo>
                <a:lnTo>
                  <a:pt x="0" y="6096"/>
                </a:lnTo>
                <a:lnTo>
                  <a:pt x="6225285" y="6096"/>
                </a:lnTo>
                <a:lnTo>
                  <a:pt x="622528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3712" y="719327"/>
            <a:ext cx="2090420" cy="20574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Instructions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(Requirement)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516" y="900430"/>
            <a:ext cx="4443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Prepare adjusting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seven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items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described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above.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423" y="1304797"/>
            <a:ext cx="62255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012" y="1484121"/>
            <a:ext cx="5483860" cy="1466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Awat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December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provided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total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$750.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Store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 of $300 have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 used.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4"/>
              </a:lnSpc>
              <a:buAutoNum type="arabicPeriod"/>
              <a:tabLst>
                <a:tab pos="470534" algn="l"/>
              </a:tabLst>
            </a:pPr>
            <a:r>
              <a:rPr dirty="0" sz="1400" spc="5">
                <a:latin typeface="Times New Roman"/>
                <a:cs typeface="Times New Roman"/>
              </a:rPr>
              <a:t>Utility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$225</a:t>
            </a:r>
            <a:r>
              <a:rPr dirty="0" sz="1400">
                <a:latin typeface="Times New Roman"/>
                <a:cs typeface="Times New Roman"/>
              </a:rPr>
              <a:t> 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unpaid.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4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Unearned revenue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$260 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 earned.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Salaries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$900 are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unpaid.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45"/>
              </a:lnSpc>
              <a:buAutoNum type="arabicPeriod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Prepaid insurance totaling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$350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expired.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712" y="2940049"/>
            <a:ext cx="984885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</a:t>
            </a:r>
            <a:r>
              <a:rPr dirty="0" sz="1400" b="1">
                <a:latin typeface="Times New Roman"/>
                <a:cs typeface="Times New Roman"/>
              </a:rPr>
              <a:t>truct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012" y="3119373"/>
            <a:ext cx="6213475" cy="85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above items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indicate the following.</a:t>
            </a:r>
            <a:endParaRPr sz="14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620"/>
              </a:lnSpc>
              <a:spcBef>
                <a:spcPts val="70"/>
              </a:spcBef>
              <a:buAutoNum type="alphaLcParenBoth"/>
              <a:tabLst>
                <a:tab pos="470534" algn="l"/>
              </a:tabLst>
            </a:pP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type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adjustment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(prepaid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expense,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unearned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revenue,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accrued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accrued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expense).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65"/>
              </a:lnSpc>
              <a:buAutoNum type="alphaLcParenBoth"/>
              <a:tabLst>
                <a:tab pos="470534" algn="l"/>
              </a:tabLst>
            </a:pPr>
            <a:r>
              <a:rPr dirty="0" sz="1400">
                <a:latin typeface="Times New Roman"/>
                <a:cs typeface="Times New Roman"/>
              </a:rPr>
              <a:t>The status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before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adjustment</a:t>
            </a:r>
            <a:r>
              <a:rPr dirty="0" sz="1400" spc="5">
                <a:latin typeface="Times New Roman"/>
                <a:cs typeface="Times New Roman"/>
              </a:rPr>
              <a:t> (overstatement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understatement).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423" y="4371466"/>
            <a:ext cx="6225540" cy="2044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012" y="4550790"/>
            <a:ext cx="621411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Dldar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March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31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current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year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includes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following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selected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before adjusting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10">
                <a:latin typeface="Times New Roman"/>
                <a:cs typeface="Times New Roman"/>
              </a:rPr>
              <a:t>been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prepared.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11962" y="4992862"/>
          <a:ext cx="4737100" cy="224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9670"/>
                <a:gridCol w="1299209"/>
                <a:gridCol w="997585"/>
              </a:tblGrid>
              <a:tr h="20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9715">
                        <a:lnSpc>
                          <a:spcPts val="1480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Debit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480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Credit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Prepaid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Insurance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984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3600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343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Supplies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ts val="151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2800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343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Equipment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91465">
                        <a:lnSpc>
                          <a:spcPts val="151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25000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Accumulated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8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Depreciation—Equipment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51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8400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8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Notes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Payable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51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20000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Unearned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Revenue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ts val="151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9900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Revenue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51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60000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Expense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Wages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Expense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48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14000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731012" y="7208901"/>
            <a:ext cx="5209540" cy="1262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An analysis 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accounts</a:t>
            </a:r>
            <a:r>
              <a:rPr dirty="0" sz="1400">
                <a:latin typeface="Times New Roman"/>
                <a:cs typeface="Times New Roman"/>
              </a:rPr>
              <a:t> shows 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$400 per month.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One-third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unearned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revenue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quarter.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0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$500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accrued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notes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payable.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0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hand total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$700.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45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Insurance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expires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 of $200 per month.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500" y="8460993"/>
            <a:ext cx="984885" cy="2044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Ins</a:t>
            </a:r>
            <a:r>
              <a:rPr dirty="0" sz="1400" b="1">
                <a:latin typeface="Times New Roman"/>
                <a:cs typeface="Times New Roman"/>
              </a:rPr>
              <a:t>truct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ns</a:t>
            </a:r>
            <a:r>
              <a:rPr dirty="0" sz="140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012" y="8640317"/>
            <a:ext cx="6212840" cy="64960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61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Prepare the adjusting entries at March 31, assuming that adjusting </a:t>
            </a:r>
            <a:r>
              <a:rPr dirty="0" sz="1400" spc="10">
                <a:latin typeface="Times New Roman"/>
                <a:cs typeface="Times New Roman"/>
              </a:rPr>
              <a:t>entries </a:t>
            </a:r>
            <a:r>
              <a:rPr dirty="0" sz="1400">
                <a:latin typeface="Times New Roman"/>
                <a:cs typeface="Times New Roman"/>
              </a:rPr>
              <a:t>are made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quarterly.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Additional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Depreciation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Insurance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Interest Payable,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2023-03-07T15:06:49Z</dcterms:created>
  <dcterms:modified xsi:type="dcterms:W3CDTF">2023-03-07T15:06:49Z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