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png" ContentType="image/png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1886" y="2356357"/>
            <a:ext cx="6339077" cy="399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2464" y="9885205"/>
            <a:ext cx="90868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oodle.dpu.edu.krd/course/view.php?id=1686" TargetMode="Externa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16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8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5" Type="http://schemas.openxmlformats.org/officeDocument/2006/relationships/image" Target="../media/image14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1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25423" y="2356357"/>
            <a:ext cx="6225540" cy="399415"/>
          </a:xfrm>
          <a:prstGeom prst="rect"/>
          <a:solidFill>
            <a:srgbClr val="3A3838"/>
          </a:solidFill>
        </p:spPr>
        <p:txBody>
          <a:bodyPr wrap="square" lIns="0" tIns="0" rIns="0" bIns="0" rtlCol="0" vert="horz">
            <a:spAutoFit/>
          </a:bodyPr>
          <a:lstStyle/>
          <a:p>
            <a:pPr marL="487680">
              <a:lnSpc>
                <a:spcPts val="2970"/>
              </a:lnSpc>
            </a:pPr>
            <a:r>
              <a:rPr dirty="0" spc="-15"/>
              <a:t>Principles</a:t>
            </a:r>
            <a:r>
              <a:rPr dirty="0" spc="-10"/>
              <a:t> </a:t>
            </a:r>
            <a:r>
              <a:rPr dirty="0"/>
              <a:t>Accounting</a:t>
            </a:r>
            <a:r>
              <a:rPr dirty="0" spc="-10"/>
              <a:t> </a:t>
            </a:r>
            <a:r>
              <a:rPr dirty="0" spc="-5"/>
              <a:t>in </a:t>
            </a:r>
            <a:r>
              <a:rPr dirty="0" spc="30"/>
              <a:t>English</a:t>
            </a:r>
            <a:r>
              <a:rPr dirty="0" spc="20"/>
              <a:t> </a:t>
            </a:r>
            <a:r>
              <a:rPr dirty="0" spc="-90"/>
              <a:t>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5423" y="3156534"/>
            <a:ext cx="6225540" cy="750570"/>
          </a:xfrm>
          <a:prstGeom prst="rect">
            <a:avLst/>
          </a:prstGeom>
          <a:solidFill>
            <a:srgbClr val="3A3838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975"/>
              </a:lnSpc>
            </a:pP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CHAPTER</a:t>
            </a:r>
            <a:r>
              <a:rPr dirty="0" sz="28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70" b="1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PROPERTY, PLANT,</a:t>
            </a:r>
            <a:r>
              <a:rPr dirty="0" sz="2400" spc="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EQUIPMENT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423" y="4706746"/>
            <a:ext cx="6225540" cy="401320"/>
          </a:xfrm>
          <a:prstGeom prst="rect">
            <a:avLst/>
          </a:prstGeom>
          <a:solidFill>
            <a:srgbClr val="212A35"/>
          </a:solidFill>
        </p:spPr>
        <p:txBody>
          <a:bodyPr wrap="square" lIns="0" tIns="0" rIns="0" bIns="0" rtlCol="0" vert="horz">
            <a:spAutoFit/>
          </a:bodyPr>
          <a:lstStyle/>
          <a:p>
            <a:pPr marL="636905">
              <a:lnSpc>
                <a:spcPts val="2985"/>
              </a:lnSpc>
            </a:pPr>
            <a:r>
              <a:rPr dirty="0" sz="2800" spc="25" b="1">
                <a:solidFill>
                  <a:srgbClr val="FFFFFF"/>
                </a:solidFill>
                <a:latin typeface="Times New Roman"/>
                <a:cs typeface="Times New Roman"/>
              </a:rPr>
              <a:t>ACCOUNTING</a:t>
            </a:r>
            <a:r>
              <a:rPr dirty="0" sz="28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60" b="1">
                <a:solidFill>
                  <a:srgbClr val="FFFFFF"/>
                </a:solidFill>
                <a:latin typeface="Times New Roman"/>
                <a:cs typeface="Times New Roman"/>
              </a:rPr>
              <a:t>DEPATMENT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423" y="5307152"/>
            <a:ext cx="6225540" cy="400050"/>
          </a:xfrm>
          <a:prstGeom prst="rect">
            <a:avLst/>
          </a:prstGeom>
          <a:solidFill>
            <a:srgbClr val="008080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975"/>
              </a:lnSpc>
            </a:pPr>
            <a:r>
              <a:rPr dirty="0" sz="2800" spc="-85" b="1">
                <a:solidFill>
                  <a:srgbClr val="FFFFFF"/>
                </a:solidFill>
                <a:latin typeface="Times New Roman"/>
                <a:cs typeface="Times New Roman"/>
              </a:rPr>
              <a:t>2022-2023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0319" y="9347403"/>
            <a:ext cx="15544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CHAPTER</a:t>
            </a:r>
            <a:r>
              <a:rPr dirty="0" sz="1600" spc="-45" b="1">
                <a:latin typeface="Times New Roman"/>
                <a:cs typeface="Times New Roman"/>
              </a:rPr>
              <a:t> TWO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5423" y="9616134"/>
            <a:ext cx="622554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PROPERTY,</a:t>
            </a:r>
            <a:r>
              <a:rPr dirty="0" sz="1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PLANT, AND</a:t>
            </a:r>
            <a:r>
              <a:rPr dirty="0" sz="1400" spc="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EQUIPMENT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(FIXED</a:t>
            </a:r>
            <a:r>
              <a:rPr dirty="0" sz="1400" spc="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ASSETS)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5423" y="719327"/>
            <a:ext cx="6225540" cy="20574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5" b="1" i="1">
                <a:solidFill>
                  <a:srgbClr val="FFFFFF"/>
                </a:solidFill>
                <a:latin typeface="Times New Roman"/>
                <a:cs typeface="Times New Roman"/>
              </a:rPr>
              <a:t>Disposal</a:t>
            </a:r>
            <a:r>
              <a:rPr dirty="0" sz="1400" spc="-1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400" spc="-2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fixed</a:t>
            </a:r>
            <a:r>
              <a:rPr dirty="0" sz="1400" spc="-1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assets: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012" y="900430"/>
            <a:ext cx="6206490" cy="1056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Companies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dispose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plant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assets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three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ways—retirement,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sale,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Exchange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،Whatever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method,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time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disposal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must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book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 plant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earlier,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book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difference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between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plant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accumulated depreciation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date.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405" y="1978545"/>
            <a:ext cx="5619206" cy="120478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25423" y="3205302"/>
            <a:ext cx="6225540" cy="205104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1.</a:t>
            </a:r>
            <a:r>
              <a:rPr dirty="0" sz="1400" spc="-1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Retirement</a:t>
            </a:r>
            <a:r>
              <a:rPr dirty="0" sz="1400" spc="-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400" spc="-1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fixed</a:t>
            </a:r>
            <a:r>
              <a:rPr dirty="0" sz="1400" spc="-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Assets: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012" y="3384930"/>
            <a:ext cx="6213475" cy="248920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To illustrate the retirement of plant assets, assume that Hobart Enterprises retires its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computer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printers,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$32,000.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accumulated </a:t>
            </a:r>
            <a:r>
              <a:rPr dirty="0" sz="1400" spc="-5">
                <a:latin typeface="Times New Roman"/>
                <a:cs typeface="Times New Roman"/>
              </a:rPr>
              <a:t>depreciation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printers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$32,000.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equipment, therefore,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fully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(zero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book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value).</a:t>
            </a:r>
            <a:endParaRPr sz="1400">
              <a:latin typeface="Times New Roman"/>
              <a:cs typeface="Times New Roman"/>
            </a:endParaRPr>
          </a:p>
          <a:p>
            <a:pPr algn="just" marL="57150">
              <a:lnSpc>
                <a:spcPts val="1540"/>
              </a:lnSpc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 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retirement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follows.</a:t>
            </a:r>
            <a:endParaRPr sz="1400">
              <a:latin typeface="Times New Roman"/>
              <a:cs typeface="Times New Roman"/>
            </a:endParaRPr>
          </a:p>
          <a:p>
            <a:pPr algn="just" marL="1123950" marR="567690" indent="-443865">
              <a:lnSpc>
                <a:spcPts val="1610"/>
              </a:lnSpc>
              <a:spcBef>
                <a:spcPts val="75"/>
              </a:spcBef>
              <a:tabLst>
                <a:tab pos="5144770" algn="l"/>
              </a:tabLst>
            </a:pPr>
            <a:r>
              <a:rPr dirty="0" sz="1400">
                <a:latin typeface="Times New Roman"/>
                <a:cs typeface="Times New Roman"/>
              </a:rPr>
              <a:t>Accumulated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Depreciation—Printing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      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32,000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Pri</a:t>
            </a:r>
            <a:r>
              <a:rPr dirty="0" sz="1400">
                <a:latin typeface="Times New Roman"/>
                <a:cs typeface="Times New Roman"/>
              </a:rPr>
              <a:t>nting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uipment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32,0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algn="just" marL="1195070">
              <a:lnSpc>
                <a:spcPts val="1565"/>
              </a:lnSpc>
            </a:pPr>
            <a:r>
              <a:rPr dirty="0" sz="1400" spc="-5">
                <a:latin typeface="Times New Roman"/>
                <a:cs typeface="Times New Roman"/>
              </a:rPr>
              <a:t>(To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retirement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fully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depreciated equipment)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 indent="44450">
              <a:lnSpc>
                <a:spcPct val="96000"/>
              </a:lnSpc>
            </a:pPr>
            <a:r>
              <a:rPr dirty="0" sz="1400">
                <a:latin typeface="Times New Roman"/>
                <a:cs typeface="Times New Roman"/>
              </a:rPr>
              <a:t>If a company retires a plant asset before it is fully depreciated, and no cash is received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scrap or salvage value, a loss on disposal occurs. For example, assume that Sunset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discards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delivery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$18,000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accumulated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 of </a:t>
            </a:r>
            <a:r>
              <a:rPr dirty="0" sz="1400" spc="5">
                <a:latin typeface="Times New Roman"/>
                <a:cs typeface="Times New Roman"/>
              </a:rPr>
              <a:t>$14,000.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entry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follows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92607" y="5838824"/>
            <a:ext cx="626110" cy="443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14,000</a:t>
            </a:r>
            <a:endParaRPr sz="1400">
              <a:latin typeface="Times New Roman"/>
              <a:cs typeface="Times New Roman"/>
            </a:endParaRPr>
          </a:p>
          <a:p>
            <a:pPr marL="210185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4,0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64666" y="5838824"/>
            <a:ext cx="358775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Accumulated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Depreciation—Delivery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Loss 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Disposal</a:t>
            </a:r>
            <a:endParaRPr sz="1400">
              <a:latin typeface="Times New Roman"/>
              <a:cs typeface="Times New Roman"/>
            </a:endParaRPr>
          </a:p>
          <a:p>
            <a:pPr marL="680085">
              <a:lnSpc>
                <a:spcPts val="1565"/>
              </a:lnSpc>
            </a:pPr>
            <a:r>
              <a:rPr dirty="0" sz="1400">
                <a:latin typeface="Times New Roman"/>
                <a:cs typeface="Times New Roman"/>
              </a:rPr>
              <a:t>Delivery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6114" y="6247256"/>
            <a:ext cx="51815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18,0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75561" y="6452996"/>
            <a:ext cx="38735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retirement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delivery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loss)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5423" y="6682104"/>
            <a:ext cx="6225540" cy="20447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2.</a:t>
            </a:r>
            <a:r>
              <a:rPr dirty="0" sz="1400" spc="-2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Sale</a:t>
            </a:r>
            <a:r>
              <a:rPr dirty="0" sz="1400" spc="-1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400" spc="-1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Fixed</a:t>
            </a:r>
            <a:r>
              <a:rPr dirty="0" sz="1400" spc="-1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assets: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1012" y="6861429"/>
            <a:ext cx="6214110" cy="85216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disposal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sale, </a:t>
            </a:r>
            <a:r>
              <a:rPr dirty="0" sz="1400" spc="1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compares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book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asset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proceeds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sale.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proceeds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exceed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book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plant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gain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on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disposal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occurs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proceeds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less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book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 of the plant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sold,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loss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on disposal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occurs.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5423" y="7909305"/>
            <a:ext cx="622554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GAIN</a:t>
            </a:r>
            <a:r>
              <a:rPr dirty="0" sz="1400" spc="-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ON</a:t>
            </a:r>
            <a:r>
              <a:rPr dirty="0" sz="14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DISPOSAL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1012" y="8088629"/>
            <a:ext cx="6211570" cy="10566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illustrate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gain,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assume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July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Wright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sells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office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 for $16,000 cash. The office furniture originally cost $60,000. As of January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 2010, it had accumulated depreciation of $41,000. Depreciation for the first six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months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$8,000.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Wright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updates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accumulated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July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 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following </a:t>
            </a:r>
            <a:r>
              <a:rPr dirty="0" sz="1400">
                <a:latin typeface="Times New Roman"/>
                <a:cs typeface="Times New Roman"/>
              </a:rPr>
              <a:t>entry.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1012" y="9315398"/>
            <a:ext cx="459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July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05329" y="9315398"/>
            <a:ext cx="4382770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8,000</a:t>
            </a:r>
            <a:endParaRPr sz="1400">
              <a:latin typeface="Times New Roman"/>
              <a:cs typeface="Times New Roman"/>
            </a:endParaRPr>
          </a:p>
          <a:p>
            <a:pPr marL="649605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Accumulated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Depreciation—Office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8,000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6214110" cy="1203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algn="just" marL="858519">
              <a:lnSpc>
                <a:spcPts val="165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(To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depreciation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expense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months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2010)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After the accumulated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5">
                <a:latin typeface="Times New Roman"/>
                <a:cs typeface="Times New Roman"/>
              </a:rPr>
              <a:t> balance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updated, the company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computes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gain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loss.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Illustration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10-19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shows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computation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Wright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Company,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disposal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$5,000.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1962" y="1749409"/>
          <a:ext cx="5302885" cy="1424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7595"/>
                <a:gridCol w="1461770"/>
                <a:gridCol w="1666239"/>
                <a:gridCol w="1096645"/>
              </a:tblGrid>
              <a:tr h="200839">
                <a:tc gridSpan="2"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office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furniture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$60,000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7">
                <a:tc gridSpan="2"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Less: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Accumulated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depreciation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($41,000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_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$8,000)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72135">
                        <a:lnSpc>
                          <a:spcPts val="1515"/>
                        </a:lnSpc>
                      </a:pP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49,000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8">
                <a:tc gridSpan="2"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Book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date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disposal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9095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11,000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 gridSpan="2"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Proceeds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sale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ts val="1510"/>
                        </a:lnSpc>
                      </a:pP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16,000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839">
                <a:tc gridSpan="2"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Gain</a:t>
                      </a:r>
                      <a:r>
                        <a:rPr dirty="0" sz="1400" spc="-25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400" spc="-2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disposal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ts val="1480"/>
                        </a:lnSpc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dirty="0" sz="1400" spc="-35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84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July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54940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Cash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758950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16,000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798066" y="3148710"/>
            <a:ext cx="4387215" cy="854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54659">
              <a:lnSpc>
                <a:spcPts val="1650"/>
              </a:lnSpc>
              <a:spcBef>
                <a:spcPts val="100"/>
              </a:spcBef>
              <a:tabLst>
                <a:tab pos="3406140" algn="l"/>
              </a:tabLst>
            </a:pPr>
            <a:r>
              <a:rPr dirty="0" sz="1400">
                <a:latin typeface="Times New Roman"/>
                <a:cs typeface="Times New Roman"/>
              </a:rPr>
              <a:t>Accumulated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Depreciation—Office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	49,000</a:t>
            </a:r>
            <a:endParaRPr sz="1400">
              <a:latin typeface="Times New Roman"/>
              <a:cs typeface="Times New Roman"/>
            </a:endParaRPr>
          </a:p>
          <a:p>
            <a:pPr algn="ctr" marL="2547620" marR="5080" indent="-32384">
              <a:lnSpc>
                <a:spcPts val="1610"/>
              </a:lnSpc>
              <a:spcBef>
                <a:spcPts val="85"/>
              </a:spcBef>
              <a:tabLst>
                <a:tab pos="3816985" algn="l"/>
                <a:tab pos="3971290" algn="l"/>
              </a:tabLst>
            </a:pPr>
            <a:r>
              <a:rPr dirty="0" sz="1400">
                <a:latin typeface="Times New Roman"/>
                <a:cs typeface="Times New Roman"/>
              </a:rPr>
              <a:t>Office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	60,000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ain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po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>
                <a:latin typeface="Times New Roman"/>
                <a:cs typeface="Times New Roman"/>
              </a:rPr>
              <a:t>5,0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algn="ctr" marR="303530">
              <a:lnSpc>
                <a:spcPts val="1565"/>
              </a:lnSpc>
            </a:pPr>
            <a:r>
              <a:rPr dirty="0" sz="1400" spc="-5">
                <a:latin typeface="Times New Roman"/>
                <a:cs typeface="Times New Roman"/>
              </a:rPr>
              <a:t>(To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sale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office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furniture</a:t>
            </a:r>
            <a:r>
              <a:rPr dirty="0" sz="1400">
                <a:latin typeface="Times New Roman"/>
                <a:cs typeface="Times New Roman"/>
              </a:rPr>
              <a:t> at 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gain)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423" y="3991990"/>
            <a:ext cx="622554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LOSS</a:t>
            </a:r>
            <a:r>
              <a:rPr dirty="0" sz="14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ON</a:t>
            </a:r>
            <a:r>
              <a:rPr dirty="0" sz="1400" spc="-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DISPOSAL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012" y="4171314"/>
            <a:ext cx="6167120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Assume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instead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selling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office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furniture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$16,000,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Wright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sells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$9,000.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case,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Wright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$2,000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11962" y="4611862"/>
          <a:ext cx="4781550" cy="1834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/>
                <a:gridCol w="3490594"/>
                <a:gridCol w="718185"/>
              </a:tblGrid>
              <a:tr h="201601">
                <a:tc gridSpan="2">
                  <a:txBody>
                    <a:bodyPr/>
                    <a:lstStyle/>
                    <a:p>
                      <a:pPr marL="603250" marR="12065">
                        <a:lnSpc>
                          <a:spcPts val="148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office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furniture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8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$60,000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7">
                <a:tc gridSpan="2">
                  <a:txBody>
                    <a:bodyPr/>
                    <a:lstStyle/>
                    <a:p>
                      <a:pPr marL="603250" marR="12065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Less: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Accumulated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depreciation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515"/>
                        </a:lnSpc>
                      </a:pP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49,000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 gridSpan="2">
                  <a:txBody>
                    <a:bodyPr/>
                    <a:lstStyle/>
                    <a:p>
                      <a:pPr marL="603250" marR="12065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Book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at date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disposal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11,000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342">
                <a:tc gridSpan="2">
                  <a:txBody>
                    <a:bodyPr/>
                    <a:lstStyle/>
                    <a:p>
                      <a:pPr marL="603250" marR="12065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Proceeds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sale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510"/>
                        </a:lnSpc>
                      </a:pP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9,000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966">
                <a:tc gridSpan="2">
                  <a:txBody>
                    <a:bodyPr/>
                    <a:lstStyle/>
                    <a:p>
                      <a:pPr marL="603250" marR="12065">
                        <a:lnSpc>
                          <a:spcPts val="1480"/>
                        </a:lnSpc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Loss</a:t>
                      </a:r>
                      <a:r>
                        <a:rPr dirty="0" sz="1400" spc="-2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400" spc="-25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disposal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480"/>
                        </a:lnSpc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dirty="0" sz="1400" spc="-35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12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63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July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92100" marR="12065">
                        <a:lnSpc>
                          <a:spcPts val="163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Cash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7145">
                        <a:lnSpc>
                          <a:spcPts val="163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9,000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</a:tr>
              <a:tr h="2049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Accumulated</a:t>
                      </a:r>
                      <a:r>
                        <a:rPr dirty="0" sz="14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Depreciation—Office</a:t>
                      </a:r>
                      <a:r>
                        <a:rPr dirty="0" sz="14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Furniture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49,000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5900" marR="12065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Loss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Disposal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633465" y="6420992"/>
            <a:ext cx="51815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60,0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8794" y="6420992"/>
            <a:ext cx="3147695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1953895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Office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sale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office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furniture</a:t>
            </a:r>
            <a:r>
              <a:rPr dirty="0" sz="1400">
                <a:latin typeface="Times New Roman"/>
                <a:cs typeface="Times New Roman"/>
              </a:rPr>
              <a:t> at 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loss)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2912" y="6829425"/>
            <a:ext cx="5617210" cy="1262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ts val="1645"/>
              </a:lnSpc>
              <a:spcBef>
                <a:spcPts val="105"/>
              </a:spcBef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9652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If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car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4500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was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Apr.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1</a:t>
            </a:r>
            <a:r>
              <a:rPr dirty="0" baseline="30864" sz="1350" spc="15">
                <a:latin typeface="Times New Roman"/>
                <a:cs typeface="Times New Roman"/>
              </a:rPr>
              <a:t>st</a:t>
            </a:r>
            <a:r>
              <a:rPr dirty="0" baseline="30864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2007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cash.</a:t>
            </a:r>
            <a:endParaRPr sz="1400">
              <a:latin typeface="Times New Roman"/>
              <a:cs typeface="Times New Roman"/>
            </a:endParaRPr>
          </a:p>
          <a:p>
            <a:pPr marL="50800" marR="266065">
              <a:lnSpc>
                <a:spcPts val="1620"/>
              </a:lnSpc>
              <a:spcBef>
                <a:spcPts val="65"/>
              </a:spcBef>
            </a:pPr>
            <a:r>
              <a:rPr dirty="0" sz="1400">
                <a:latin typeface="Times New Roman"/>
                <a:cs typeface="Times New Roman"/>
              </a:rPr>
              <a:t>The balance of accumulated depreciation – car on Apr. 1</a:t>
            </a:r>
            <a:r>
              <a:rPr dirty="0" baseline="30864" sz="1350">
                <a:latin typeface="Times New Roman"/>
                <a:cs typeface="Times New Roman"/>
              </a:rPr>
              <a:t>st</a:t>
            </a:r>
            <a:r>
              <a:rPr dirty="0" baseline="30864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2007 is 3250 $.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Book value =</a:t>
            </a:r>
            <a:r>
              <a:rPr dirty="0" sz="1400" spc="5">
                <a:latin typeface="Times New Roman"/>
                <a:cs typeface="Times New Roman"/>
              </a:rPr>
              <a:t> 4500</a:t>
            </a:r>
            <a:r>
              <a:rPr dirty="0" sz="1400">
                <a:latin typeface="Times New Roman"/>
                <a:cs typeface="Times New Roman"/>
              </a:rPr>
              <a:t> – 3250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1250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Profit or loss 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sold 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700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 1250 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(550)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endParaRPr sz="1400">
              <a:latin typeface="Times New Roman"/>
              <a:cs typeface="Times New Roman"/>
            </a:endParaRPr>
          </a:p>
          <a:p>
            <a:pPr marL="5080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 for sale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the journal are: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5612" y="8465057"/>
            <a:ext cx="10566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Apr.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baseline="30864" sz="1350">
                <a:latin typeface="Times New Roman"/>
                <a:cs typeface="Times New Roman"/>
              </a:rPr>
              <a:t>st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89501" y="8670797"/>
            <a:ext cx="385445" cy="8521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0965">
              <a:lnSpc>
                <a:spcPts val="1645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700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5">
                <a:latin typeface="Times New Roman"/>
                <a:cs typeface="Times New Roman"/>
              </a:rPr>
              <a:t>3250</a:t>
            </a:r>
            <a:endParaRPr sz="1400">
              <a:latin typeface="Times New Roman"/>
              <a:cs typeface="Times New Roman"/>
            </a:endParaRPr>
          </a:p>
          <a:p>
            <a:pPr marL="100965">
              <a:lnSpc>
                <a:spcPts val="1610"/>
              </a:lnSpc>
            </a:pPr>
            <a:r>
              <a:rPr dirty="0" sz="1400" spc="5">
                <a:latin typeface="Times New Roman"/>
                <a:cs typeface="Times New Roman"/>
              </a:rPr>
              <a:t>550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46701" y="9283395"/>
            <a:ext cx="385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4500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02866" y="8465057"/>
            <a:ext cx="2211070" cy="126238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1340485">
              <a:lnSpc>
                <a:spcPts val="1620"/>
              </a:lnSpc>
              <a:spcBef>
                <a:spcPts val="204"/>
              </a:spcBef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By</a:t>
            </a:r>
            <a:r>
              <a:rPr dirty="0" u="sng" sz="1400" spc="-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sundries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Accumulated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Loss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Sold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(Being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sold car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 700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5612" y="694435"/>
            <a:ext cx="10566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Apr.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baseline="30864" sz="1350">
                <a:latin typeface="Times New Roman"/>
                <a:cs typeface="Times New Roman"/>
              </a:rPr>
              <a:t>st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2866" y="694435"/>
            <a:ext cx="4066540" cy="649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0"/>
              </a:spcBef>
              <a:tabLst>
                <a:tab pos="2298700" algn="l"/>
              </a:tabLst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Profit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 Loss	</a:t>
            </a:r>
            <a:r>
              <a:rPr dirty="0" sz="1400" spc="5">
                <a:latin typeface="Times New Roman"/>
                <a:cs typeface="Times New Roman"/>
              </a:rPr>
              <a:t>550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4"/>
              </a:lnSpc>
              <a:tabLst>
                <a:tab pos="2755900" algn="l"/>
              </a:tabLst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Loss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Car Sold	</a:t>
            </a:r>
            <a:r>
              <a:rPr dirty="0" sz="1400" spc="5">
                <a:latin typeface="Times New Roman"/>
                <a:cs typeface="Times New Roman"/>
              </a:rPr>
              <a:t>550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(Being close of loss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profit &amp;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423" y="1537969"/>
            <a:ext cx="6225540" cy="20447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3.</a:t>
            </a:r>
            <a:r>
              <a:rPr dirty="0" sz="1400" spc="3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Exchanging</a:t>
            </a:r>
            <a:r>
              <a:rPr dirty="0" sz="1400" spc="-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400" spc="-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Fixed</a:t>
            </a:r>
            <a:r>
              <a:rPr dirty="0" sz="1400" spc="-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Assets: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423" y="1742185"/>
            <a:ext cx="6225540" cy="23495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Loss</a:t>
            </a:r>
            <a:r>
              <a:rPr dirty="0" sz="16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Treatment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012" y="1951989"/>
            <a:ext cx="6135370" cy="146685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70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illustrate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exchange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loss,</a:t>
            </a:r>
            <a:r>
              <a:rPr dirty="0" sz="1400" spc="-5">
                <a:latin typeface="Times New Roman"/>
                <a:cs typeface="Times New Roman"/>
              </a:rPr>
              <a:t> assume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Roland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exchanged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trucks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plus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new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semi-truck.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trucks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combined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book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$42,000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(cost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$64,000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$22,000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accumulated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depreciation).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Roland’s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purchasing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agent, experienced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second-hand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market,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indicates that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trucks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fair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market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$26,000.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addition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trucks,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Roland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must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$17,000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semi-truck.</a:t>
            </a:r>
            <a:r>
              <a:rPr dirty="0" sz="1400" spc="-5">
                <a:latin typeface="Times New Roman"/>
                <a:cs typeface="Times New Roman"/>
              </a:rPr>
              <a:t> Roland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computes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cost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semitruck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46477" y="3383407"/>
            <a:ext cx="1783714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Fair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 trucks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>
                <a:latin typeface="Times New Roman"/>
                <a:cs typeface="Times New Roman"/>
              </a:rPr>
              <a:t>Cost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semi-truck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48580" y="3383407"/>
            <a:ext cx="62166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6205" marR="5715" indent="-104139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$26,000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17,000</a:t>
            </a:r>
            <a:endParaRPr sz="1400">
              <a:latin typeface="Times New Roman"/>
              <a:cs typeface="Times New Roman"/>
            </a:endParaRPr>
          </a:p>
          <a:p>
            <a:pPr marL="26034">
              <a:lnSpc>
                <a:spcPts val="1565"/>
              </a:lnSpc>
            </a:pPr>
            <a:r>
              <a:rPr dirty="0" u="dbl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$43,0</a:t>
            </a:r>
            <a:r>
              <a:rPr dirty="0" u="dbl" sz="14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dbl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012" y="3996054"/>
            <a:ext cx="597916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Roland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incurs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loss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disposal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$16,000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exchange.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reason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book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trucks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greater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fair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market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>
                <a:latin typeface="Times New Roman"/>
                <a:cs typeface="Times New Roman"/>
              </a:rPr>
              <a:t> of </a:t>
            </a:r>
            <a:r>
              <a:rPr dirty="0" sz="1400" spc="-5">
                <a:latin typeface="Times New Roman"/>
                <a:cs typeface="Times New Roman"/>
              </a:rPr>
              <a:t>these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>
                <a:latin typeface="Times New Roman"/>
                <a:cs typeface="Times New Roman"/>
              </a:rPr>
              <a:t>trucks.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computation is as follows.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45666" y="4610226"/>
            <a:ext cx="328930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Book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used trucks ($64,000_$22,000)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Fair</a:t>
            </a:r>
            <a:r>
              <a:rPr dirty="0" sz="1400" spc="-5">
                <a:latin typeface="Times New Roman"/>
                <a:cs typeface="Times New Roman"/>
              </a:rPr>
              <a:t> market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trucks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Loss</a:t>
            </a:r>
            <a:r>
              <a:rPr dirty="0" sz="1400" spc="-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dirty="0" sz="1400" spc="-2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disposal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5716" y="4610226"/>
            <a:ext cx="62293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8585" marR="14604" indent="-9652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10">
                <a:latin typeface="Times New Roman"/>
                <a:cs typeface="Times New Roman"/>
              </a:rPr>
              <a:t>00</a:t>
            </a:r>
            <a:r>
              <a:rPr dirty="0" sz="1400">
                <a:latin typeface="Times New Roman"/>
                <a:cs typeface="Times New Roman"/>
              </a:rPr>
              <a:t>0 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26,000</a:t>
            </a:r>
            <a:endParaRPr sz="1400">
              <a:latin typeface="Times New Roman"/>
              <a:cs typeface="Times New Roman"/>
            </a:endParaRPr>
          </a:p>
          <a:p>
            <a:pPr marL="27940">
              <a:lnSpc>
                <a:spcPts val="1565"/>
              </a:lnSpc>
            </a:pPr>
            <a:r>
              <a:rPr dirty="0" u="dbl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$16,0</a:t>
            </a:r>
            <a:r>
              <a:rPr dirty="0" u="dbl" sz="1400" spc="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dbl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1012" y="5222874"/>
            <a:ext cx="6137910" cy="85407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175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exchange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 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loss,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required: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Eliminate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book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up, (2)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acquired,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(3)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recognize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disposal.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Roland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thus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exchange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z="1400" spc="-5">
                <a:latin typeface="Times New Roman"/>
                <a:cs typeface="Times New Roman"/>
              </a:rPr>
              <a:t>loss</a:t>
            </a:r>
            <a:r>
              <a:rPr dirty="0" sz="1400" spc="-10">
                <a:latin typeface="Times New Roman"/>
                <a:cs typeface="Times New Roman"/>
              </a:rPr>
              <a:t> as </a:t>
            </a:r>
            <a:r>
              <a:rPr dirty="0" sz="1400" spc="-5">
                <a:latin typeface="Times New Roman"/>
                <a:cs typeface="Times New Roman"/>
              </a:rPr>
              <a:t>follows.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113078" y="6277848"/>
          <a:ext cx="5147310" cy="1014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2135"/>
                <a:gridCol w="1049019"/>
                <a:gridCol w="985520"/>
              </a:tblGrid>
              <a:tr h="200839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Semi-truck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43,000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Accumulated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Depreciation—Used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Trucks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5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22,000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Loss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Disposal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5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16,000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607695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Used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Trucks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5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64,000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839">
                <a:tc>
                  <a:txBody>
                    <a:bodyPr/>
                    <a:lstStyle/>
                    <a:p>
                      <a:pPr marL="607695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Cash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7465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17,000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2188210" y="7268336"/>
            <a:ext cx="370077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(To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exchange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used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trucks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semi-truck.)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5423" y="7701736"/>
            <a:ext cx="6225540" cy="205104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Gain</a:t>
            </a:r>
            <a:r>
              <a:rPr dirty="0" sz="1400" spc="-3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Treatment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1012" y="7881365"/>
            <a:ext cx="6186170" cy="146621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illustrate</a:t>
            </a:r>
            <a:r>
              <a:rPr dirty="0" sz="1400">
                <a:latin typeface="Times New Roman"/>
                <a:cs typeface="Times New Roman"/>
              </a:rPr>
              <a:t> 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situation, assume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Mark</a:t>
            </a:r>
            <a:r>
              <a:rPr dirty="0" sz="1400" spc="-5">
                <a:latin typeface="Times New Roman"/>
                <a:cs typeface="Times New Roman"/>
              </a:rPr>
              <a:t> Express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decides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exchange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old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plus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$3,000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book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old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$12,000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(cost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$40,000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accumulated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depreciation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$28,000).</a:t>
            </a:r>
            <a:r>
              <a:rPr dirty="0" sz="1400">
                <a:latin typeface="Times New Roman"/>
                <a:cs typeface="Times New Roman"/>
              </a:rPr>
              <a:t> 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fair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market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old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$19,000.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70"/>
              </a:lnSpc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cost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fair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market</a:t>
            </a:r>
            <a:r>
              <a:rPr dirty="0" sz="1400">
                <a:latin typeface="Times New Roman"/>
                <a:cs typeface="Times New Roman"/>
              </a:rPr>
              <a:t> value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old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exchanged</a:t>
            </a:r>
            <a:endParaRPr sz="1400">
              <a:latin typeface="Times New Roman"/>
              <a:cs typeface="Times New Roman"/>
            </a:endParaRPr>
          </a:p>
          <a:p>
            <a:pPr marL="12700" marR="307975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plus, 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(or</a:t>
            </a:r>
            <a:r>
              <a:rPr dirty="0" sz="1400">
                <a:latin typeface="Times New Roman"/>
                <a:cs typeface="Times New Roman"/>
              </a:rPr>
              <a:t> other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up).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cost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$22,000 computed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89277" y="694435"/>
            <a:ext cx="3163570" cy="64960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dirty="0" sz="1400">
                <a:latin typeface="Times New Roman"/>
                <a:cs typeface="Times New Roman"/>
              </a:rPr>
              <a:t>Fair </a:t>
            </a:r>
            <a:r>
              <a:rPr dirty="0" sz="1400" spc="-5">
                <a:latin typeface="Times New Roman"/>
                <a:cs typeface="Times New Roman"/>
              </a:rPr>
              <a:t>market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old delivery equipment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Cost</a:t>
            </a:r>
            <a:r>
              <a:rPr dirty="0" sz="1400" spc="-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z="1400" spc="-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new</a:t>
            </a:r>
            <a:r>
              <a:rPr dirty="0" sz="1400" spc="-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delivery</a:t>
            </a:r>
            <a:r>
              <a:rPr dirty="0" sz="1400" spc="-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equipment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40248" y="694435"/>
            <a:ext cx="627380" cy="649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28575">
              <a:lnSpc>
                <a:spcPts val="165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$19,000</a:t>
            </a:r>
            <a:endParaRPr sz="1400">
              <a:latin typeface="Times New Roman"/>
              <a:cs typeface="Times New Roman"/>
            </a:endParaRPr>
          </a:p>
          <a:p>
            <a:pPr algn="r" marR="13970">
              <a:lnSpc>
                <a:spcPts val="1614"/>
              </a:lnSpc>
            </a:pPr>
            <a:r>
              <a:rPr dirty="0" u="dbl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3,000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1645"/>
              </a:lnSpc>
            </a:pPr>
            <a:r>
              <a:rPr dirty="0" u="dbl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$22,000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012" y="1308861"/>
            <a:ext cx="5935345" cy="648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fair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market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old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greater </a:t>
            </a:r>
            <a:r>
              <a:rPr dirty="0" sz="1400" spc="-5">
                <a:latin typeface="Times New Roman"/>
                <a:cs typeface="Times New Roman"/>
              </a:rPr>
              <a:t>than its book value. For Mark Express there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gain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$7,000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disposal,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computed as follows.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9277" y="1921509"/>
            <a:ext cx="4135754" cy="649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Fair</a:t>
            </a:r>
            <a:r>
              <a:rPr dirty="0" sz="1400" spc="-5">
                <a:latin typeface="Times New Roman"/>
                <a:cs typeface="Times New Roman"/>
              </a:rPr>
              <a:t> market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old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Book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old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($40,000_$28,000)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Gain</a:t>
            </a:r>
            <a:r>
              <a:rPr dirty="0" sz="1400" spc="-2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dirty="0" sz="1400" spc="-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disposal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83402" y="1921509"/>
            <a:ext cx="606425" cy="64960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94615" marR="5080" indent="-82550">
              <a:lnSpc>
                <a:spcPts val="1620"/>
              </a:lnSpc>
              <a:spcBef>
                <a:spcPts val="204"/>
              </a:spcBef>
            </a:pPr>
            <a:r>
              <a:rPr dirty="0" sz="1400">
                <a:latin typeface="Times New Roman"/>
                <a:cs typeface="Times New Roman"/>
              </a:rPr>
              <a:t>$19,</a:t>
            </a:r>
            <a:r>
              <a:rPr dirty="0" sz="1400" spc="-1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00  </a:t>
            </a: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2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-1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ts val="1565"/>
              </a:lnSpc>
            </a:pP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$</a:t>
            </a:r>
            <a:r>
              <a:rPr dirty="0" sz="1400" spc="-8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7,000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7828" y="2535682"/>
            <a:ext cx="4822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8000" algn="l"/>
              </a:tabLst>
            </a:pP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ve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Eq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pm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22,</a:t>
            </a:r>
            <a:r>
              <a:rPr dirty="0" sz="1400" spc="-1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99328" y="2739897"/>
            <a:ext cx="515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28,000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7828" y="2739897"/>
            <a:ext cx="3953510" cy="85407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469265" marR="5080" indent="-45720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Accumulated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Depreciation—Delivery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(old)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(old)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ts val="1535"/>
              </a:lnSpc>
            </a:pPr>
            <a:r>
              <a:rPr dirty="0" sz="1400" spc="-5">
                <a:latin typeface="Times New Roman"/>
                <a:cs typeface="Times New Roman"/>
              </a:rPr>
              <a:t>Gain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Disposal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ts val="1650"/>
              </a:lnSpc>
            </a:pPr>
            <a:r>
              <a:rPr dirty="0" sz="1400" spc="-5">
                <a:latin typeface="Times New Roman"/>
                <a:cs typeface="Times New Roman"/>
              </a:rPr>
              <a:t>Cash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77890" y="2944113"/>
            <a:ext cx="518159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spc="1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0,</a:t>
            </a:r>
            <a:r>
              <a:rPr dirty="0" sz="1400" spc="-1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78105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7,000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ts val="1650"/>
              </a:lnSpc>
            </a:pPr>
            <a:r>
              <a:rPr dirty="0" sz="1400">
                <a:latin typeface="Times New Roman"/>
                <a:cs typeface="Times New Roman"/>
              </a:rPr>
              <a:t>3,000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1012" y="3558666"/>
            <a:ext cx="6259830" cy="625665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429259" indent="377825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(To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exchange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old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equipment)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exchange</a:t>
            </a:r>
            <a:r>
              <a:rPr dirty="0" sz="1400">
                <a:latin typeface="Times New Roman"/>
                <a:cs typeface="Times New Roman"/>
              </a:rPr>
              <a:t> at 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gain, 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involved: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Eliminate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book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given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up, (2)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acquired,</a:t>
            </a:r>
            <a:endParaRPr sz="1400">
              <a:latin typeface="Times New Roman"/>
              <a:cs typeface="Times New Roman"/>
            </a:endParaRPr>
          </a:p>
          <a:p>
            <a:pPr marL="12700" marR="261620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recognize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disposal.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exchanges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plant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becomes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complex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transaction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commercial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substance.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issue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discussed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more </a:t>
            </a:r>
            <a:r>
              <a:rPr dirty="0" sz="1400" spc="-5">
                <a:latin typeface="Times New Roman"/>
                <a:cs typeface="Times New Roman"/>
              </a:rPr>
              <a:t>advanced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classes.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  <a:spcBef>
                <a:spcPts val="1275"/>
              </a:spcBef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2700" marR="201295">
              <a:lnSpc>
                <a:spcPct val="95900"/>
              </a:lnSpc>
              <a:spcBef>
                <a:spcPts val="25"/>
              </a:spcBef>
            </a:pPr>
            <a:r>
              <a:rPr dirty="0" sz="1200" spc="-5">
                <a:latin typeface="Times New Roman"/>
                <a:cs typeface="Times New Roman"/>
              </a:rPr>
              <a:t>Younger</a:t>
            </a:r>
            <a:r>
              <a:rPr dirty="0" sz="1200">
                <a:latin typeface="Times New Roman"/>
                <a:cs typeface="Times New Roman"/>
              </a:rPr>
              <a:t> Bus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Lines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units-of-activity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method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depreciating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buses.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One bus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purchased</a:t>
            </a:r>
            <a:r>
              <a:rPr dirty="0" sz="1200">
                <a:latin typeface="Times New Roman"/>
                <a:cs typeface="Times New Roman"/>
              </a:rPr>
              <a:t> 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January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2010,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$168,000. </a:t>
            </a:r>
            <a:r>
              <a:rPr dirty="0" sz="1200" spc="-5">
                <a:latin typeface="Times New Roman"/>
                <a:cs typeface="Times New Roman"/>
              </a:rPr>
              <a:t>Over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4-year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useful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life,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expected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driven</a:t>
            </a:r>
            <a:r>
              <a:rPr dirty="0" sz="1200">
                <a:latin typeface="Times New Roman"/>
                <a:cs typeface="Times New Roman"/>
              </a:rPr>
              <a:t> 100,000 </a:t>
            </a:r>
            <a:r>
              <a:rPr dirty="0" sz="1200" spc="-5">
                <a:latin typeface="Times New Roman"/>
                <a:cs typeface="Times New Roman"/>
              </a:rPr>
              <a:t>miles.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Salvage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value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expected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to</a:t>
            </a:r>
            <a:r>
              <a:rPr dirty="0" sz="1200">
                <a:latin typeface="Times New Roman"/>
                <a:cs typeface="Times New Roman"/>
              </a:rPr>
              <a:t> be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$8,000.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50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227329" indent="-215265">
              <a:lnSpc>
                <a:spcPts val="1380"/>
              </a:lnSpc>
              <a:buAutoNum type="alphaLcParenBoth"/>
              <a:tabLst>
                <a:tab pos="22796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Compute 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depreciation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cost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per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unit.</a:t>
            </a:r>
            <a:endParaRPr sz="1200">
              <a:latin typeface="Times New Roman"/>
              <a:cs typeface="Times New Roman"/>
            </a:endParaRPr>
          </a:p>
          <a:p>
            <a:pPr marL="12700" marR="196850">
              <a:lnSpc>
                <a:spcPts val="1380"/>
              </a:lnSpc>
              <a:spcBef>
                <a:spcPts val="70"/>
              </a:spcBef>
              <a:buAutoNum type="alphaLcParenBoth"/>
              <a:tabLst>
                <a:tab pos="23749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Prepare</a:t>
            </a:r>
            <a:r>
              <a:rPr dirty="0" sz="1200" b="1">
                <a:latin typeface="Times New Roman"/>
                <a:cs typeface="Times New Roman"/>
              </a:rPr>
              <a:t> a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depreciation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schedule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assuming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actual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mileage </a:t>
            </a:r>
            <a:r>
              <a:rPr dirty="0" sz="1200" spc="-5" b="1">
                <a:latin typeface="Times New Roman"/>
                <a:cs typeface="Times New Roman"/>
              </a:rPr>
              <a:t>was:</a:t>
            </a:r>
            <a:r>
              <a:rPr dirty="0" sz="1200" b="1">
                <a:latin typeface="Times New Roman"/>
                <a:cs typeface="Times New Roman"/>
              </a:rPr>
              <a:t> 2010,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26,000; 2011,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32,000;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2012,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25,000;</a:t>
            </a:r>
            <a:r>
              <a:rPr dirty="0" sz="1200" spc="-5" b="1">
                <a:latin typeface="Times New Roman"/>
                <a:cs typeface="Times New Roman"/>
              </a:rPr>
              <a:t> and</a:t>
            </a:r>
            <a:r>
              <a:rPr dirty="0" sz="1200" b="1">
                <a:latin typeface="Times New Roman"/>
                <a:cs typeface="Times New Roman"/>
              </a:rPr>
              <a:t> 2013, 17,000.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9779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Kelm</a:t>
            </a:r>
            <a:r>
              <a:rPr dirty="0" sz="1200">
                <a:latin typeface="Times New Roman"/>
                <a:cs typeface="Times New Roman"/>
              </a:rPr>
              <a:t> Company </a:t>
            </a:r>
            <a:r>
              <a:rPr dirty="0" sz="1200" spc="-5">
                <a:latin typeface="Times New Roman"/>
                <a:cs typeface="Times New Roman"/>
              </a:rPr>
              <a:t>purchased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new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machine on </a:t>
            </a:r>
            <a:r>
              <a:rPr dirty="0" sz="1200" spc="-5">
                <a:latin typeface="Times New Roman"/>
                <a:cs typeface="Times New Roman"/>
              </a:rPr>
              <a:t>October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2010,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>
                <a:latin typeface="Times New Roman"/>
                <a:cs typeface="Times New Roman"/>
              </a:rPr>
              <a:t> of $120,000.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company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estimated</a:t>
            </a:r>
            <a:r>
              <a:rPr dirty="0" sz="1200">
                <a:latin typeface="Times New Roman"/>
                <a:cs typeface="Times New Roman"/>
              </a:rPr>
              <a:t> that the machine</a:t>
            </a:r>
            <a:r>
              <a:rPr dirty="0" sz="1200" spc="-5">
                <a:latin typeface="Times New Roman"/>
                <a:cs typeface="Times New Roman"/>
              </a:rPr>
              <a:t> will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salvage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value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$12,000. 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machine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expected </a:t>
            </a:r>
            <a:r>
              <a:rPr dirty="0" sz="1200">
                <a:latin typeface="Times New Roman"/>
                <a:cs typeface="Times New Roman"/>
              </a:rPr>
              <a:t>to be used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10,000 </a:t>
            </a:r>
            <a:r>
              <a:rPr dirty="0" sz="1200" spc="-5">
                <a:latin typeface="Times New Roman"/>
                <a:cs typeface="Times New Roman"/>
              </a:rPr>
              <a:t>working</a:t>
            </a:r>
            <a:r>
              <a:rPr dirty="0" sz="1200">
                <a:latin typeface="Times New Roman"/>
                <a:cs typeface="Times New Roman"/>
              </a:rPr>
              <a:t> hours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during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5-year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life.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Compute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depreciation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expense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under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following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methods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indicated.</a:t>
            </a:r>
            <a:endParaRPr sz="1200">
              <a:latin typeface="Times New Roman"/>
              <a:cs typeface="Times New Roman"/>
            </a:endParaRPr>
          </a:p>
          <a:p>
            <a:pPr marL="227329" indent="-215265">
              <a:lnSpc>
                <a:spcPts val="1380"/>
              </a:lnSpc>
              <a:buAutoNum type="alphaLcParenBoth"/>
              <a:tabLst>
                <a:tab pos="22796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Straight-line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2010.</a:t>
            </a:r>
            <a:endParaRPr sz="1200">
              <a:latin typeface="Times New Roman"/>
              <a:cs typeface="Times New Roman"/>
            </a:endParaRPr>
          </a:p>
          <a:p>
            <a:pPr marL="236854" indent="-224790">
              <a:lnSpc>
                <a:spcPts val="1380"/>
              </a:lnSpc>
              <a:buAutoNum type="alphaLcParenBoth"/>
              <a:tabLst>
                <a:tab pos="23749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Units-of-activity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for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2010,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assuming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machine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usage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was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1,700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hours.</a:t>
            </a:r>
            <a:endParaRPr sz="1200">
              <a:latin typeface="Times New Roman"/>
              <a:cs typeface="Times New Roman"/>
            </a:endParaRPr>
          </a:p>
          <a:p>
            <a:pPr marL="218440" indent="-206375">
              <a:lnSpc>
                <a:spcPts val="1410"/>
              </a:lnSpc>
              <a:buAutoNum type="alphaLcParenBoth"/>
              <a:tabLst>
                <a:tab pos="21907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Declining-balance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using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double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straight-line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rate</a:t>
            </a:r>
            <a:r>
              <a:rPr dirty="0" sz="1200" b="1">
                <a:latin typeface="Times New Roman"/>
                <a:cs typeface="Times New Roman"/>
              </a:rPr>
              <a:t> 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2010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2011.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ts val="165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just" marL="12700" marR="417195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Brainiac </a:t>
            </a:r>
            <a:r>
              <a:rPr dirty="0" sz="1200">
                <a:latin typeface="Times New Roman"/>
                <a:cs typeface="Times New Roman"/>
              </a:rPr>
              <a:t>Company </a:t>
            </a:r>
            <a:r>
              <a:rPr dirty="0" sz="1200" spc="-5">
                <a:latin typeface="Times New Roman"/>
                <a:cs typeface="Times New Roman"/>
              </a:rPr>
              <a:t>purchased </a:t>
            </a:r>
            <a:r>
              <a:rPr dirty="0" sz="1200">
                <a:latin typeface="Times New Roman"/>
                <a:cs typeface="Times New Roman"/>
              </a:rPr>
              <a:t>a delivery </a:t>
            </a:r>
            <a:r>
              <a:rPr dirty="0" sz="1200" spc="-5">
                <a:latin typeface="Times New Roman"/>
                <a:cs typeface="Times New Roman"/>
              </a:rPr>
              <a:t>truck </a:t>
            </a:r>
            <a:r>
              <a:rPr dirty="0" sz="1200">
                <a:latin typeface="Times New Roman"/>
                <a:cs typeface="Times New Roman"/>
              </a:rPr>
              <a:t>for $30,000 on </a:t>
            </a:r>
            <a:r>
              <a:rPr dirty="0" sz="1200" spc="-5">
                <a:latin typeface="Times New Roman"/>
                <a:cs typeface="Times New Roman"/>
              </a:rPr>
              <a:t>January </a:t>
            </a:r>
            <a:r>
              <a:rPr dirty="0" sz="1200">
                <a:latin typeface="Times New Roman"/>
                <a:cs typeface="Times New Roman"/>
              </a:rPr>
              <a:t>1, 2010.The </a:t>
            </a:r>
            <a:r>
              <a:rPr dirty="0" sz="1200" spc="-5">
                <a:latin typeface="Times New Roman"/>
                <a:cs typeface="Times New Roman"/>
              </a:rPr>
              <a:t>truck has an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expected </a:t>
            </a:r>
            <a:r>
              <a:rPr dirty="0" sz="1200">
                <a:latin typeface="Times New Roman"/>
                <a:cs typeface="Times New Roman"/>
              </a:rPr>
              <a:t>salvage value of </a:t>
            </a:r>
            <a:r>
              <a:rPr dirty="0" sz="1200" spc="-5">
                <a:latin typeface="Times New Roman"/>
                <a:cs typeface="Times New Roman"/>
              </a:rPr>
              <a:t>$2,000, and is expected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driven </a:t>
            </a:r>
            <a:r>
              <a:rPr dirty="0" sz="1200">
                <a:latin typeface="Times New Roman"/>
                <a:cs typeface="Times New Roman"/>
              </a:rPr>
              <a:t>100,000 </a:t>
            </a:r>
            <a:r>
              <a:rPr dirty="0" sz="1200" spc="-5">
                <a:latin typeface="Times New Roman"/>
                <a:cs typeface="Times New Roman"/>
              </a:rPr>
              <a:t>miles over its estimated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useful </a:t>
            </a:r>
            <a:r>
              <a:rPr dirty="0" sz="1200">
                <a:latin typeface="Times New Roman"/>
                <a:cs typeface="Times New Roman"/>
              </a:rPr>
              <a:t>life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8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years. Actual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miles</a:t>
            </a:r>
            <a:r>
              <a:rPr dirty="0" sz="1200" spc="-5">
                <a:latin typeface="Times New Roman"/>
                <a:cs typeface="Times New Roman"/>
              </a:rPr>
              <a:t> driven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15,000 in 2010 and 12,000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2011.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227965" marR="120650" indent="-227965">
              <a:lnSpc>
                <a:spcPts val="1380"/>
              </a:lnSpc>
              <a:spcBef>
                <a:spcPts val="65"/>
              </a:spcBef>
              <a:buAutoNum type="alphaLcParenBoth"/>
              <a:tabLst>
                <a:tab pos="227965" algn="l"/>
              </a:tabLst>
            </a:pPr>
            <a:r>
              <a:rPr dirty="0" sz="1200" b="1">
                <a:latin typeface="Times New Roman"/>
                <a:cs typeface="Times New Roman"/>
              </a:rPr>
              <a:t>Compute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depreciation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expense</a:t>
            </a:r>
            <a:r>
              <a:rPr dirty="0" sz="1200" b="1">
                <a:latin typeface="Times New Roman"/>
                <a:cs typeface="Times New Roman"/>
              </a:rPr>
              <a:t> 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2010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2011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(1)</a:t>
            </a:r>
            <a:r>
              <a:rPr dirty="0" sz="1200" spc="-5" b="1">
                <a:latin typeface="Times New Roman"/>
                <a:cs typeface="Times New Roman"/>
              </a:rPr>
              <a:t> 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straight-line </a:t>
            </a:r>
            <a:r>
              <a:rPr dirty="0" sz="1200" spc="-5" b="1">
                <a:latin typeface="Times New Roman"/>
                <a:cs typeface="Times New Roman"/>
              </a:rPr>
              <a:t>method,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(2)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units-of-activity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method,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b="1">
                <a:latin typeface="Times New Roman"/>
                <a:cs typeface="Times New Roman"/>
              </a:rPr>
              <a:t> (3)</a:t>
            </a:r>
            <a:r>
              <a:rPr dirty="0" sz="1200" spc="-5" b="1">
                <a:latin typeface="Times New Roman"/>
                <a:cs typeface="Times New Roman"/>
              </a:rPr>
              <a:t> the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double-declining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balance </a:t>
            </a:r>
            <a:r>
              <a:rPr dirty="0" sz="1200" b="1">
                <a:latin typeface="Times New Roman"/>
                <a:cs typeface="Times New Roman"/>
              </a:rPr>
              <a:t>method.</a:t>
            </a:r>
            <a:endParaRPr sz="1200">
              <a:latin typeface="Times New Roman"/>
              <a:cs typeface="Times New Roman"/>
            </a:endParaRPr>
          </a:p>
          <a:p>
            <a:pPr marL="236854" indent="-224790">
              <a:lnSpc>
                <a:spcPts val="1345"/>
              </a:lnSpc>
              <a:buAutoNum type="alphaLcParenBoth"/>
              <a:tabLst>
                <a:tab pos="237490" algn="l"/>
              </a:tabLst>
            </a:pPr>
            <a:r>
              <a:rPr dirty="0" sz="1200" b="1">
                <a:latin typeface="Times New Roman"/>
                <a:cs typeface="Times New Roman"/>
              </a:rPr>
              <a:t>Assume that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Brainiac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uses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straight-line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method.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6211570" cy="92068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27329" indent="-215265">
              <a:lnSpc>
                <a:spcPts val="1410"/>
              </a:lnSpc>
              <a:buAutoNum type="arabicParenBoth"/>
              <a:tabLst>
                <a:tab pos="22796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Prepare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journal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entry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record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2010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depreciation.</a:t>
            </a:r>
            <a:endParaRPr sz="1200">
              <a:latin typeface="Times New Roman"/>
              <a:cs typeface="Times New Roman"/>
            </a:endParaRPr>
          </a:p>
          <a:p>
            <a:pPr marL="228600" indent="-216535">
              <a:lnSpc>
                <a:spcPts val="1410"/>
              </a:lnSpc>
              <a:buAutoNum type="arabicParenBoth"/>
              <a:tabLst>
                <a:tab pos="2292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Show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how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truck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would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reported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December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31,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2010,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balance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sheet.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arenBoth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655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85"/>
              </a:lnSpc>
            </a:pPr>
            <a:r>
              <a:rPr dirty="0" sz="1200" spc="-5">
                <a:latin typeface="Times New Roman"/>
                <a:cs typeface="Times New Roman"/>
              </a:rPr>
              <a:t>Presented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selected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transactions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Ingles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Company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2010.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Jan.</a:t>
            </a:r>
            <a:r>
              <a:rPr dirty="0" sz="1200">
                <a:latin typeface="Times New Roman"/>
                <a:cs typeface="Times New Roman"/>
              </a:rPr>
              <a:t> 1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Retired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piece of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machinery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purchased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January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 2000.The </a:t>
            </a:r>
            <a:r>
              <a:rPr dirty="0" sz="1200" spc="-5">
                <a:latin typeface="Times New Roman"/>
                <a:cs typeface="Times New Roman"/>
              </a:rPr>
              <a:t>machine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endParaRPr sz="1200">
              <a:latin typeface="Times New Roman"/>
              <a:cs typeface="Times New Roman"/>
            </a:endParaRPr>
          </a:p>
          <a:p>
            <a:pPr marL="413384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$62,000 on that </a:t>
            </a:r>
            <a:r>
              <a:rPr dirty="0" sz="1200" spc="-5">
                <a:latin typeface="Times New Roman"/>
                <a:cs typeface="Times New Roman"/>
              </a:rPr>
              <a:t>date.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It</a:t>
            </a:r>
            <a:r>
              <a:rPr dirty="0" sz="1200">
                <a:latin typeface="Times New Roman"/>
                <a:cs typeface="Times New Roman"/>
              </a:rPr>
              <a:t> had a</a:t>
            </a:r>
            <a:r>
              <a:rPr dirty="0" sz="1200" spc="-5">
                <a:latin typeface="Times New Roman"/>
                <a:cs typeface="Times New Roman"/>
              </a:rPr>
              <a:t> useful</a:t>
            </a:r>
            <a:r>
              <a:rPr dirty="0" sz="1200">
                <a:latin typeface="Times New Roman"/>
                <a:cs typeface="Times New Roman"/>
              </a:rPr>
              <a:t> life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>
                <a:latin typeface="Times New Roman"/>
                <a:cs typeface="Times New Roman"/>
              </a:rPr>
              <a:t> 10 years with no </a:t>
            </a:r>
            <a:r>
              <a:rPr dirty="0" sz="1200" spc="-5">
                <a:latin typeface="Times New Roman"/>
                <a:cs typeface="Times New Roman"/>
              </a:rPr>
              <a:t>salvage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value.</a:t>
            </a:r>
            <a:endParaRPr sz="1200">
              <a:latin typeface="Times New Roman"/>
              <a:cs typeface="Times New Roman"/>
            </a:endParaRPr>
          </a:p>
          <a:p>
            <a:pPr marL="355600" marR="415290" indent="-343535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June</a:t>
            </a:r>
            <a:r>
              <a:rPr dirty="0" sz="1200" spc="-5">
                <a:latin typeface="Times New Roman"/>
                <a:cs typeface="Times New Roman"/>
              </a:rPr>
              <a:t> 30</a:t>
            </a:r>
            <a:r>
              <a:rPr dirty="0" sz="1200">
                <a:latin typeface="Times New Roman"/>
                <a:cs typeface="Times New Roman"/>
              </a:rPr>
              <a:t> Sold a </a:t>
            </a:r>
            <a:r>
              <a:rPr dirty="0" sz="1200" spc="-5">
                <a:latin typeface="Times New Roman"/>
                <a:cs typeface="Times New Roman"/>
              </a:rPr>
              <a:t>computer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purchased</a:t>
            </a:r>
            <a:r>
              <a:rPr dirty="0" sz="1200">
                <a:latin typeface="Times New Roman"/>
                <a:cs typeface="Times New Roman"/>
              </a:rPr>
              <a:t> 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January 1,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2007.The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computer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>
                <a:latin typeface="Times New Roman"/>
                <a:cs typeface="Times New Roman"/>
              </a:rPr>
              <a:t> $40,000.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had</a:t>
            </a:r>
            <a:r>
              <a:rPr dirty="0" sz="1200">
                <a:latin typeface="Times New Roman"/>
                <a:cs typeface="Times New Roman"/>
              </a:rPr>
              <a:t> a </a:t>
            </a:r>
            <a:r>
              <a:rPr dirty="0" sz="1200" spc="-5">
                <a:latin typeface="Times New Roman"/>
                <a:cs typeface="Times New Roman"/>
              </a:rPr>
              <a:t>useful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life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years with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salvage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value.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computer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r>
              <a:rPr dirty="0" sz="1200">
                <a:latin typeface="Times New Roman"/>
                <a:cs typeface="Times New Roman"/>
              </a:rPr>
              <a:t> sold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$14,000.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Dec.</a:t>
            </a:r>
            <a:r>
              <a:rPr dirty="0" sz="1200">
                <a:latin typeface="Times New Roman"/>
                <a:cs typeface="Times New Roman"/>
              </a:rPr>
              <a:t> 31 </a:t>
            </a:r>
            <a:r>
              <a:rPr dirty="0" sz="1200" spc="-5">
                <a:latin typeface="Times New Roman"/>
                <a:cs typeface="Times New Roman"/>
              </a:rPr>
              <a:t>Discarded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delivery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truck</a:t>
            </a:r>
            <a:r>
              <a:rPr dirty="0" sz="1200">
                <a:latin typeface="Times New Roman"/>
                <a:cs typeface="Times New Roman"/>
              </a:rPr>
              <a:t> 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purchased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 January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2006.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truck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endParaRPr sz="1200">
              <a:latin typeface="Times New Roman"/>
              <a:cs typeface="Times New Roman"/>
            </a:endParaRPr>
          </a:p>
          <a:p>
            <a:pPr marL="3556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$39,000. </a:t>
            </a:r>
            <a:r>
              <a:rPr dirty="0" sz="1200" spc="-10">
                <a:latin typeface="Times New Roman"/>
                <a:cs typeface="Times New Roman"/>
              </a:rPr>
              <a:t>It</a:t>
            </a:r>
            <a:r>
              <a:rPr dirty="0" sz="1200">
                <a:latin typeface="Times New Roman"/>
                <a:cs typeface="Times New Roman"/>
              </a:rPr>
              <a:t> was </a:t>
            </a:r>
            <a:r>
              <a:rPr dirty="0" sz="1200" spc="-5">
                <a:latin typeface="Times New Roman"/>
                <a:cs typeface="Times New Roman"/>
              </a:rPr>
              <a:t>depreciated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based</a:t>
            </a:r>
            <a:r>
              <a:rPr dirty="0" sz="1200">
                <a:latin typeface="Times New Roman"/>
                <a:cs typeface="Times New Roman"/>
              </a:rPr>
              <a:t> on 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6-year useful life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 a $3,000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salvage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value.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12700" marR="281305">
              <a:lnSpc>
                <a:spcPct val="95900"/>
              </a:lnSpc>
              <a:spcBef>
                <a:spcPts val="30"/>
              </a:spcBef>
            </a:pPr>
            <a:r>
              <a:rPr dirty="0" sz="1200" spc="-5" b="1">
                <a:latin typeface="Times New Roman"/>
                <a:cs typeface="Times New Roman"/>
              </a:rPr>
              <a:t>Journalize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entries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required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on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above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dates,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including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entries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to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update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depreciation,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where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applicable,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on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assets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disposed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of.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Ingles Company uses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straight-line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depreciation. 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(Assume depreciation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is</a:t>
            </a:r>
            <a:r>
              <a:rPr dirty="0" sz="1200" b="1">
                <a:latin typeface="Times New Roman"/>
                <a:cs typeface="Times New Roman"/>
              </a:rPr>
              <a:t> up to date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as</a:t>
            </a:r>
            <a:r>
              <a:rPr dirty="0" sz="1200" b="1">
                <a:latin typeface="Times New Roman"/>
                <a:cs typeface="Times New Roman"/>
              </a:rPr>
              <a:t> of </a:t>
            </a:r>
            <a:r>
              <a:rPr dirty="0" sz="1200" spc="-5" b="1">
                <a:latin typeface="Times New Roman"/>
                <a:cs typeface="Times New Roman"/>
              </a:rPr>
              <a:t>December </a:t>
            </a:r>
            <a:r>
              <a:rPr dirty="0" sz="1200" b="1">
                <a:latin typeface="Times New Roman"/>
                <a:cs typeface="Times New Roman"/>
              </a:rPr>
              <a:t>31, 2009.)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12700" marR="16383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Beka </a:t>
            </a:r>
            <a:r>
              <a:rPr dirty="0" sz="1200">
                <a:latin typeface="Times New Roman"/>
                <a:cs typeface="Times New Roman"/>
              </a:rPr>
              <a:t>Company </a:t>
            </a:r>
            <a:r>
              <a:rPr dirty="0" sz="1200" spc="-5">
                <a:latin typeface="Times New Roman"/>
                <a:cs typeface="Times New Roman"/>
              </a:rPr>
              <a:t>owns</a:t>
            </a:r>
            <a:r>
              <a:rPr dirty="0" sz="1200">
                <a:latin typeface="Times New Roman"/>
                <a:cs typeface="Times New Roman"/>
              </a:rPr>
              <a:t> equipment </a:t>
            </a:r>
            <a:r>
              <a:rPr dirty="0" sz="1200" spc="-5">
                <a:latin typeface="Times New Roman"/>
                <a:cs typeface="Times New Roman"/>
              </a:rPr>
              <a:t>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cost $50,000 </a:t>
            </a:r>
            <a:r>
              <a:rPr dirty="0" sz="1200" spc="-5">
                <a:latin typeface="Times New Roman"/>
                <a:cs typeface="Times New Roman"/>
              </a:rPr>
              <a:t>when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purchased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 January 1,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2007.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been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depreciated</a:t>
            </a:r>
            <a:r>
              <a:rPr dirty="0" sz="1200">
                <a:latin typeface="Times New Roman"/>
                <a:cs typeface="Times New Roman"/>
              </a:rPr>
              <a:t> using the straight-line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method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estimated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salvage</a:t>
            </a:r>
            <a:r>
              <a:rPr dirty="0" sz="1200">
                <a:latin typeface="Times New Roman"/>
                <a:cs typeface="Times New Roman"/>
              </a:rPr>
              <a:t> value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$5,000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estimated useful</a:t>
            </a:r>
            <a:r>
              <a:rPr dirty="0" sz="1200">
                <a:latin typeface="Times New Roman"/>
                <a:cs typeface="Times New Roman"/>
              </a:rPr>
              <a:t> life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5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years.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12700" marR="363220">
              <a:lnSpc>
                <a:spcPts val="1380"/>
              </a:lnSpc>
              <a:spcBef>
                <a:spcPts val="65"/>
              </a:spcBef>
            </a:pPr>
            <a:r>
              <a:rPr dirty="0" sz="1200" spc="-5" b="1">
                <a:latin typeface="Times New Roman"/>
                <a:cs typeface="Times New Roman"/>
              </a:rPr>
              <a:t>Prepare Beka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Company’s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journal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entries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record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sale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equipment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these</a:t>
            </a:r>
            <a:r>
              <a:rPr dirty="0" sz="1200" b="1">
                <a:latin typeface="Times New Roman"/>
                <a:cs typeface="Times New Roman"/>
              </a:rPr>
              <a:t> four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independent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situations.</a:t>
            </a:r>
            <a:endParaRPr sz="1200">
              <a:latin typeface="Times New Roman"/>
              <a:cs typeface="Times New Roman"/>
            </a:endParaRPr>
          </a:p>
          <a:p>
            <a:pPr lvl="1" marL="227329" indent="-215265">
              <a:lnSpc>
                <a:spcPts val="1315"/>
              </a:lnSpc>
              <a:buAutoNum type="alphaLcParenBoth"/>
              <a:tabLst>
                <a:tab pos="22796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Sold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$28,000</a:t>
            </a:r>
            <a:r>
              <a:rPr dirty="0" sz="1200" spc="-5" b="1">
                <a:latin typeface="Times New Roman"/>
                <a:cs typeface="Times New Roman"/>
              </a:rPr>
              <a:t> on January </a:t>
            </a:r>
            <a:r>
              <a:rPr dirty="0" sz="1200" b="1">
                <a:latin typeface="Times New Roman"/>
                <a:cs typeface="Times New Roman"/>
              </a:rPr>
              <a:t>1,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2010.</a:t>
            </a:r>
            <a:endParaRPr sz="1200">
              <a:latin typeface="Times New Roman"/>
              <a:cs typeface="Times New Roman"/>
            </a:endParaRPr>
          </a:p>
          <a:p>
            <a:pPr lvl="1" marL="236854" indent="-224790">
              <a:lnSpc>
                <a:spcPts val="1380"/>
              </a:lnSpc>
              <a:buAutoNum type="alphaLcParenBoth"/>
              <a:tabLst>
                <a:tab pos="23749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Sold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$28,000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May </a:t>
            </a:r>
            <a:r>
              <a:rPr dirty="0" sz="1200" b="1">
                <a:latin typeface="Times New Roman"/>
                <a:cs typeface="Times New Roman"/>
              </a:rPr>
              <a:t>1,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2010.</a:t>
            </a:r>
            <a:endParaRPr sz="1200">
              <a:latin typeface="Times New Roman"/>
              <a:cs typeface="Times New Roman"/>
            </a:endParaRPr>
          </a:p>
          <a:p>
            <a:pPr lvl="1" marL="218440" indent="-206375">
              <a:lnSpc>
                <a:spcPts val="1380"/>
              </a:lnSpc>
              <a:buAutoNum type="alphaLcParenBoth"/>
              <a:tabLst>
                <a:tab pos="21907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Sold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$11,000</a:t>
            </a:r>
            <a:r>
              <a:rPr dirty="0" sz="1200" spc="-5" b="1">
                <a:latin typeface="Times New Roman"/>
                <a:cs typeface="Times New Roman"/>
              </a:rPr>
              <a:t> on January </a:t>
            </a:r>
            <a:r>
              <a:rPr dirty="0" sz="1200" b="1">
                <a:latin typeface="Times New Roman"/>
                <a:cs typeface="Times New Roman"/>
              </a:rPr>
              <a:t>1,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2010.</a:t>
            </a:r>
            <a:endParaRPr sz="1200">
              <a:latin typeface="Times New Roman"/>
              <a:cs typeface="Times New Roman"/>
            </a:endParaRPr>
          </a:p>
          <a:p>
            <a:pPr lvl="1" marL="236854" indent="-224790">
              <a:lnSpc>
                <a:spcPts val="1410"/>
              </a:lnSpc>
              <a:buAutoNum type="alphaLcParenBoth"/>
              <a:tabLst>
                <a:tab pos="23749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Sold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$11,000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on October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2010.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12700" marR="51435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you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information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about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(Furniture)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(AL– </a:t>
            </a:r>
            <a:r>
              <a:rPr dirty="0" sz="1400">
                <a:latin typeface="Times New Roman"/>
                <a:cs typeface="Times New Roman"/>
              </a:rPr>
              <a:t>Mustafa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Co.):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 8000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accumulated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$.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you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know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  <a:p>
            <a:pPr marL="241300" marR="8890" indent="-229235">
              <a:lnSpc>
                <a:spcPts val="1610"/>
              </a:lnSpc>
              <a:spcBef>
                <a:spcPts val="80"/>
              </a:spcBef>
              <a:buAutoNum type="arabicPeriod"/>
              <a:tabLst>
                <a:tab pos="241935" algn="l"/>
              </a:tabLst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(Sold)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(Half)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with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profit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equal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%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price.</a:t>
            </a:r>
            <a:endParaRPr sz="1400">
              <a:latin typeface="Times New Roman"/>
              <a:cs typeface="Times New Roman"/>
            </a:endParaRPr>
          </a:p>
          <a:p>
            <a:pPr marL="241300" indent="-229235">
              <a:lnSpc>
                <a:spcPts val="1535"/>
              </a:lnSpc>
              <a:buAutoNum type="arabicPeriod"/>
              <a:tabLst>
                <a:tab pos="241935" algn="l"/>
              </a:tabLst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(Exchanged)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remaining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500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check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loss </a:t>
            </a:r>
            <a:r>
              <a:rPr dirty="0" sz="1400">
                <a:latin typeface="Times New Roman"/>
                <a:cs typeface="Times New Roman"/>
              </a:rPr>
              <a:t>equal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% from the cost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price.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Instructions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b="1">
                <a:latin typeface="Times New Roman"/>
                <a:cs typeface="Times New Roman"/>
              </a:rPr>
              <a:t>Journalize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above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transactions.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spcBef>
                <a:spcPts val="1310"/>
              </a:spcBef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 marL="195580" indent="-183515">
              <a:lnSpc>
                <a:spcPts val="1610"/>
              </a:lnSpc>
              <a:buChar char="-"/>
              <a:tabLst>
                <a:tab pos="196215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 /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 /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2008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business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bought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(Furniture)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3850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marL="195580" indent="-183515">
              <a:lnSpc>
                <a:spcPts val="1614"/>
              </a:lnSpc>
              <a:buChar char="-"/>
              <a:tabLst>
                <a:tab pos="196215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 /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 /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2009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business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sold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furniture worth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check.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Instructions</a:t>
            </a:r>
            <a:endParaRPr sz="1400">
              <a:latin typeface="Times New Roman"/>
              <a:cs typeface="Times New Roman"/>
            </a:endParaRPr>
          </a:p>
          <a:p>
            <a:pPr algn="just" marL="241300" indent="-229235">
              <a:lnSpc>
                <a:spcPts val="1610"/>
              </a:lnSpc>
              <a:buAutoNum type="arabicPeriod"/>
              <a:tabLst>
                <a:tab pos="241935" algn="l"/>
              </a:tabLst>
            </a:pPr>
            <a:r>
              <a:rPr dirty="0" sz="1400" b="1">
                <a:latin typeface="Times New Roman"/>
                <a:cs typeface="Times New Roman"/>
              </a:rPr>
              <a:t>Journalize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purchasing entry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at 1 /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7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/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2008.</a:t>
            </a:r>
            <a:endParaRPr sz="1400">
              <a:latin typeface="Times New Roman"/>
              <a:cs typeface="Times New Roman"/>
            </a:endParaRPr>
          </a:p>
          <a:p>
            <a:pPr algn="just" marL="241300" marR="5080" indent="-229235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241935" algn="l"/>
              </a:tabLst>
            </a:pPr>
            <a:r>
              <a:rPr dirty="0" sz="1400" b="1">
                <a:latin typeface="Times New Roman"/>
                <a:cs typeface="Times New Roman"/>
              </a:rPr>
              <a:t>Compute annual depreciation expenses using (Straight line method) if </a:t>
            </a:r>
            <a:r>
              <a:rPr dirty="0" sz="1400" spc="-5" b="1">
                <a:latin typeface="Times New Roman"/>
                <a:cs typeface="Times New Roman"/>
              </a:rPr>
              <a:t>you </a:t>
            </a:r>
            <a:r>
              <a:rPr dirty="0" sz="1400" b="1">
                <a:latin typeface="Times New Roman"/>
                <a:cs typeface="Times New Roman"/>
              </a:rPr>
              <a:t> know that the estimated scrap value are 250 $ and the estimated working life 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are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 years.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6210935" cy="28384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241300" marR="6985" indent="-229235">
              <a:lnSpc>
                <a:spcPts val="1620"/>
              </a:lnSpc>
              <a:buAutoNum type="arabicPeriod" startAt="3"/>
              <a:tabLst>
                <a:tab pos="241935" algn="l"/>
                <a:tab pos="1180465" algn="l"/>
                <a:tab pos="2267585" algn="l"/>
                <a:tab pos="3067050" algn="l"/>
                <a:tab pos="3606165" algn="l"/>
                <a:tab pos="3927475" algn="l"/>
                <a:tab pos="4469130" algn="l"/>
                <a:tab pos="5278120" algn="l"/>
                <a:tab pos="6045835" algn="l"/>
              </a:tabLst>
            </a:pPr>
            <a:r>
              <a:rPr dirty="0" sz="1400" b="1">
                <a:latin typeface="Times New Roman"/>
                <a:cs typeface="Times New Roman"/>
              </a:rPr>
              <a:t>Jo</a:t>
            </a:r>
            <a:r>
              <a:rPr dirty="0" sz="1400" b="1">
                <a:latin typeface="Times New Roman"/>
                <a:cs typeface="Times New Roman"/>
              </a:rPr>
              <a:t>urna</a:t>
            </a:r>
            <a:r>
              <a:rPr dirty="0" sz="1400" b="1">
                <a:latin typeface="Times New Roman"/>
                <a:cs typeface="Times New Roman"/>
              </a:rPr>
              <a:t>lize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b="1">
                <a:latin typeface="Times New Roman"/>
                <a:cs typeface="Times New Roman"/>
              </a:rPr>
              <a:t>deprec</a:t>
            </a:r>
            <a:r>
              <a:rPr dirty="0" sz="1400" spc="5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atio</a:t>
            </a:r>
            <a:r>
              <a:rPr dirty="0" sz="1400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spc="5" b="1">
                <a:latin typeface="Times New Roman"/>
                <a:cs typeface="Times New Roman"/>
              </a:rPr>
              <a:t>x</a:t>
            </a:r>
            <a:r>
              <a:rPr dirty="0" sz="1400" b="1">
                <a:latin typeface="Times New Roman"/>
                <a:cs typeface="Times New Roman"/>
              </a:rPr>
              <a:t>penses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b="1">
                <a:latin typeface="Times New Roman"/>
                <a:cs typeface="Times New Roman"/>
              </a:rPr>
              <a:t>entry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b="1">
                <a:latin typeface="Times New Roman"/>
                <a:cs typeface="Times New Roman"/>
              </a:rPr>
              <a:t>by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b="1">
                <a:latin typeface="Times New Roman"/>
                <a:cs typeface="Times New Roman"/>
              </a:rPr>
              <a:t>us</a:t>
            </a:r>
            <a:r>
              <a:rPr dirty="0" sz="1400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ng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b="1">
                <a:latin typeface="Times New Roman"/>
                <a:cs typeface="Times New Roman"/>
              </a:rPr>
              <a:t>(Indi</a:t>
            </a:r>
            <a:r>
              <a:rPr dirty="0" sz="1400" b="1">
                <a:latin typeface="Times New Roman"/>
                <a:cs typeface="Times New Roman"/>
              </a:rPr>
              <a:t>rect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eth</a:t>
            </a:r>
            <a:r>
              <a:rPr dirty="0" sz="1400" spc="5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d)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b="1">
                <a:latin typeface="Times New Roman"/>
                <a:cs typeface="Times New Roman"/>
              </a:rPr>
              <a:t>at  </a:t>
            </a:r>
            <a:r>
              <a:rPr dirty="0" sz="1400" spc="5" b="1">
                <a:latin typeface="Times New Roman"/>
                <a:cs typeface="Times New Roman"/>
              </a:rPr>
              <a:t>31/12/2008.</a:t>
            </a:r>
            <a:endParaRPr sz="1400">
              <a:latin typeface="Times New Roman"/>
              <a:cs typeface="Times New Roman"/>
            </a:endParaRPr>
          </a:p>
          <a:p>
            <a:pPr marL="241300" indent="-229235">
              <a:lnSpc>
                <a:spcPts val="1565"/>
              </a:lnSpc>
              <a:buAutoNum type="arabicPeriod" startAt="3"/>
              <a:tabLst>
                <a:tab pos="241935" algn="l"/>
              </a:tabLst>
            </a:pPr>
            <a:r>
              <a:rPr dirty="0" sz="1400" b="1">
                <a:latin typeface="Times New Roman"/>
                <a:cs typeface="Times New Roman"/>
              </a:rPr>
              <a:t>Journalize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selling entry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at 1 /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5 / 2009.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195580" marR="15875" indent="-183515">
              <a:lnSpc>
                <a:spcPts val="1620"/>
              </a:lnSpc>
              <a:spcBef>
                <a:spcPts val="65"/>
              </a:spcBef>
              <a:buChar char="-"/>
              <a:tabLst>
                <a:tab pos="196215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2007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bought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(Machinery)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7200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(There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 estimated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scrap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 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estimated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working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life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4 years).</a:t>
            </a:r>
            <a:endParaRPr sz="1400">
              <a:latin typeface="Times New Roman"/>
              <a:cs typeface="Times New Roman"/>
            </a:endParaRPr>
          </a:p>
          <a:p>
            <a:pPr marL="195580" indent="-183515">
              <a:lnSpc>
                <a:spcPts val="1530"/>
              </a:lnSpc>
              <a:buChar char="-"/>
              <a:tabLst>
                <a:tab pos="196215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2009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(Exchanged)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machinery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new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valued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endParaRPr sz="1400">
              <a:latin typeface="Times New Roman"/>
              <a:cs typeface="Times New Roman"/>
            </a:endParaRPr>
          </a:p>
          <a:p>
            <a:pPr marL="19558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5000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and the business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1500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check.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Instructions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b="1">
                <a:latin typeface="Times New Roman"/>
                <a:cs typeface="Times New Roman"/>
              </a:rPr>
              <a:t>Journalize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necessary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entries.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6212840" cy="14357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b="1">
                <a:latin typeface="Times New Roman"/>
                <a:cs typeface="Times New Roman"/>
              </a:rPr>
              <a:t>The major </a:t>
            </a:r>
            <a:r>
              <a:rPr dirty="0" sz="1200" spc="-5" b="1">
                <a:latin typeface="Times New Roman"/>
                <a:cs typeface="Times New Roman"/>
              </a:rPr>
              <a:t>characteristics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property,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plant,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equipment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follows.</a:t>
            </a:r>
            <a:endParaRPr sz="1200">
              <a:latin typeface="Times New Roman"/>
              <a:cs typeface="Times New Roman"/>
            </a:endParaRPr>
          </a:p>
          <a:p>
            <a:pPr marL="355600" indent="-229235">
              <a:lnSpc>
                <a:spcPts val="1380"/>
              </a:lnSpc>
              <a:buFont typeface="Times New Roman"/>
              <a:buAutoNum type="arabicPlain"/>
              <a:tabLst>
                <a:tab pos="3562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They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acquired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use </a:t>
            </a:r>
            <a:r>
              <a:rPr dirty="0" sz="1200" spc="-5" b="1">
                <a:latin typeface="Times New Roman"/>
                <a:cs typeface="Times New Roman"/>
              </a:rPr>
              <a:t>in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operations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not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resale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55600" marR="5080" indent="-228600">
              <a:lnSpc>
                <a:spcPts val="1380"/>
              </a:lnSpc>
              <a:spcBef>
                <a:spcPts val="70"/>
              </a:spcBef>
              <a:buFont typeface="Times New Roman"/>
              <a:buAutoNum type="arabicPlain"/>
              <a:tabLst>
                <a:tab pos="3562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They</a:t>
            </a:r>
            <a:r>
              <a:rPr dirty="0" sz="1200" spc="17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</a:t>
            </a:r>
            <a:r>
              <a:rPr dirty="0" sz="1200" spc="17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long-term</a:t>
            </a:r>
            <a:r>
              <a:rPr dirty="0" sz="1200" spc="1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</a:t>
            </a:r>
            <a:r>
              <a:rPr dirty="0" sz="1200" spc="17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nature</a:t>
            </a:r>
            <a:r>
              <a:rPr dirty="0" sz="1200" spc="17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19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usually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depreciated.</a:t>
            </a:r>
            <a:r>
              <a:rPr dirty="0" sz="1200" spc="18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Property,</a:t>
            </a:r>
            <a:r>
              <a:rPr dirty="0" sz="1200" spc="1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plant,</a:t>
            </a:r>
            <a:r>
              <a:rPr dirty="0" sz="1200" spc="17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18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equipment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yield</a:t>
            </a:r>
            <a:r>
              <a:rPr dirty="0" sz="1200" spc="-5" b="1">
                <a:latin typeface="Times New Roman"/>
                <a:cs typeface="Times New Roman"/>
              </a:rPr>
              <a:t> services</a:t>
            </a:r>
            <a:r>
              <a:rPr dirty="0" sz="1200" b="1">
                <a:latin typeface="Times New Roman"/>
                <a:cs typeface="Times New Roman"/>
              </a:rPr>
              <a:t> over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 </a:t>
            </a:r>
            <a:r>
              <a:rPr dirty="0" sz="1200" spc="-5" b="1">
                <a:latin typeface="Times New Roman"/>
                <a:cs typeface="Times New Roman"/>
              </a:rPr>
              <a:t>number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years.</a:t>
            </a:r>
            <a:endParaRPr sz="1200">
              <a:latin typeface="Times New Roman"/>
              <a:cs typeface="Times New Roman"/>
            </a:endParaRPr>
          </a:p>
          <a:p>
            <a:pPr marL="355600" marR="5080" indent="-228600">
              <a:lnSpc>
                <a:spcPts val="1380"/>
              </a:lnSpc>
              <a:buFont typeface="Times New Roman"/>
              <a:buAutoNum type="arabicPlain"/>
              <a:tabLst>
                <a:tab pos="3562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They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possess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physical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substance.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Property,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plant,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equipment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tangible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assets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characterized by</a:t>
            </a:r>
            <a:r>
              <a:rPr dirty="0" sz="1200" b="1">
                <a:latin typeface="Times New Roman"/>
                <a:cs typeface="Times New Roman"/>
              </a:rPr>
              <a:t> physical </a:t>
            </a:r>
            <a:r>
              <a:rPr dirty="0" sz="1200" spc="-5" b="1">
                <a:latin typeface="Times New Roman"/>
                <a:cs typeface="Times New Roman"/>
              </a:rPr>
              <a:t>existence </a:t>
            </a:r>
            <a:r>
              <a:rPr dirty="0" sz="1200" b="1">
                <a:latin typeface="Times New Roman"/>
                <a:cs typeface="Times New Roman"/>
              </a:rPr>
              <a:t>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substance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423" y="1973833"/>
            <a:ext cx="6225540" cy="20574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DETERMINING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COST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PLANT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ASSETS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1012" y="2156205"/>
            <a:ext cx="6187440" cy="143573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29209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cost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principle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requires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companies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record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plant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assets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cost.Thus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Rent-A-Wreck</a:t>
            </a:r>
            <a:r>
              <a:rPr dirty="0" sz="1200" spc="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records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vehicles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cost. </a:t>
            </a:r>
            <a:r>
              <a:rPr dirty="0" sz="1200" spc="-5" b="1">
                <a:latin typeface="Times New Roman"/>
                <a:cs typeface="Times New Roman"/>
              </a:rPr>
              <a:t>Cost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consists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expenditures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necessary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to</a:t>
            </a:r>
            <a:r>
              <a:rPr dirty="0" sz="1200" b="1">
                <a:latin typeface="Times New Roman"/>
                <a:cs typeface="Times New Roman"/>
              </a:rPr>
              <a:t> acquire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asset and</a:t>
            </a:r>
            <a:r>
              <a:rPr dirty="0" sz="1200" b="1">
                <a:latin typeface="Times New Roman"/>
                <a:cs typeface="Times New Roman"/>
              </a:rPr>
              <a:t> make it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ready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its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intended</a:t>
            </a:r>
            <a:r>
              <a:rPr dirty="0" sz="1200" b="1">
                <a:latin typeface="Times New Roman"/>
                <a:cs typeface="Times New Roman"/>
              </a:rPr>
              <a:t> use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298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example,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factory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machinery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includes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purchase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price,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freight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paid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purchaser,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installation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costs.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Once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established,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amount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basis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accounting</a:t>
            </a:r>
            <a:r>
              <a:rPr dirty="0" sz="1200">
                <a:latin typeface="Times New Roman"/>
                <a:cs typeface="Times New Roman"/>
              </a:rPr>
              <a:t> for 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plant </a:t>
            </a:r>
            <a:r>
              <a:rPr dirty="0" sz="1200" spc="-5">
                <a:latin typeface="Times New Roman"/>
                <a:cs typeface="Times New Roman"/>
              </a:rPr>
              <a:t>asset</a:t>
            </a:r>
            <a:r>
              <a:rPr dirty="0" sz="1200">
                <a:latin typeface="Times New Roman"/>
                <a:cs typeface="Times New Roman"/>
              </a:rPr>
              <a:t> over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useful</a:t>
            </a:r>
            <a:r>
              <a:rPr dirty="0" sz="1200">
                <a:latin typeface="Times New Roman"/>
                <a:cs typeface="Times New Roman"/>
              </a:rPr>
              <a:t> life.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spc="-10">
                <a:latin typeface="Times New Roman"/>
                <a:cs typeface="Times New Roman"/>
              </a:rPr>
              <a:t>In</a:t>
            </a:r>
            <a:r>
              <a:rPr dirty="0" sz="1200">
                <a:latin typeface="Times New Roman"/>
                <a:cs typeface="Times New Roman"/>
              </a:rPr>
              <a:t> 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sections,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 explain</a:t>
            </a:r>
            <a:r>
              <a:rPr dirty="0" sz="1200">
                <a:latin typeface="Times New Roman"/>
                <a:cs typeface="Times New Roman"/>
              </a:rPr>
              <a:t> 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application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principle</a:t>
            </a:r>
            <a:r>
              <a:rPr dirty="0" sz="1200" spc="5">
                <a:latin typeface="Times New Roman"/>
                <a:cs typeface="Times New Roman"/>
              </a:rPr>
              <a:t> to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major </a:t>
            </a:r>
            <a:r>
              <a:rPr dirty="0" sz="1200" spc="-5">
                <a:latin typeface="Times New Roman"/>
                <a:cs typeface="Times New Roman"/>
              </a:rPr>
              <a:t>classes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plant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assets.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423" y="3582034"/>
            <a:ext cx="6225540" cy="233679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sz="1600" spc="-5" b="1">
                <a:latin typeface="Times New Roman"/>
                <a:cs typeface="Times New Roman"/>
              </a:rPr>
              <a:t>Land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012" y="3791839"/>
            <a:ext cx="6193790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illustrate,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assume</a:t>
            </a:r>
            <a:r>
              <a:rPr dirty="0" sz="1200">
                <a:latin typeface="Times New Roman"/>
                <a:cs typeface="Times New Roman"/>
              </a:rPr>
              <a:t> that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Hayes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Manufacturing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Company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acquires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estate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$100,000. The property contains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old </a:t>
            </a:r>
            <a:r>
              <a:rPr dirty="0" sz="1200" spc="-5">
                <a:latin typeface="Times New Roman"/>
                <a:cs typeface="Times New Roman"/>
              </a:rPr>
              <a:t>warehouse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is razed </a:t>
            </a:r>
            <a:r>
              <a:rPr dirty="0" sz="1200" spc="45" b="1">
                <a:latin typeface="Times New Roman"/>
                <a:cs typeface="Times New Roman"/>
              </a:rPr>
              <a:t>مده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net cost </a:t>
            </a:r>
            <a:r>
              <a:rPr dirty="0" sz="1200">
                <a:latin typeface="Times New Roman"/>
                <a:cs typeface="Times New Roman"/>
              </a:rPr>
              <a:t>of $6,000 </a:t>
            </a:r>
            <a:r>
              <a:rPr dirty="0" sz="1200" spc="-5">
                <a:latin typeface="Times New Roman"/>
                <a:cs typeface="Times New Roman"/>
              </a:rPr>
              <a:t>($7,500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costs less</a:t>
            </a:r>
            <a:r>
              <a:rPr dirty="0" sz="1200">
                <a:latin typeface="Times New Roman"/>
                <a:cs typeface="Times New Roman"/>
              </a:rPr>
              <a:t> $1,500 proceeds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salvaged</a:t>
            </a:r>
            <a:r>
              <a:rPr dirty="0" sz="1200">
                <a:latin typeface="Times New Roman"/>
                <a:cs typeface="Times New Roman"/>
              </a:rPr>
              <a:t> materials).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Additional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expenditures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>
                <a:latin typeface="Times New Roman"/>
                <a:cs typeface="Times New Roman"/>
              </a:rPr>
              <a:t> 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attorney’s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fee,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$1,000,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estate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broker’s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commission,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$8,000.The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land</a:t>
            </a:r>
            <a:r>
              <a:rPr dirty="0" sz="1200" spc="-5">
                <a:latin typeface="Times New Roman"/>
                <a:cs typeface="Times New Roman"/>
              </a:rPr>
              <a:t> is </a:t>
            </a:r>
            <a:r>
              <a:rPr dirty="0" sz="1200">
                <a:latin typeface="Times New Roman"/>
                <a:cs typeface="Times New Roman"/>
              </a:rPr>
              <a:t>$115,000, </a:t>
            </a:r>
            <a:r>
              <a:rPr dirty="0" sz="1200" spc="-5">
                <a:latin typeface="Times New Roman"/>
                <a:cs typeface="Times New Roman"/>
              </a:rPr>
              <a:t>computed as </a:t>
            </a:r>
            <a:r>
              <a:rPr dirty="0" sz="1200">
                <a:latin typeface="Times New Roman"/>
                <a:cs typeface="Times New Roman"/>
              </a:rPr>
              <a:t>follows.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5299" y="4765318"/>
            <a:ext cx="6128818" cy="137216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31012" y="6212204"/>
            <a:ext cx="6163310" cy="7340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29464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When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Hayes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records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acquisition,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debits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$115,000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credits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 $115,000.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illustrate,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assume</a:t>
            </a:r>
            <a:r>
              <a:rPr dirty="0" sz="1200">
                <a:latin typeface="Times New Roman"/>
                <a:cs typeface="Times New Roman"/>
              </a:rPr>
              <a:t> Merten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purchases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factory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machinery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cash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price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$50,000.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Related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expenditures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5">
                <a:latin typeface="Times New Roman"/>
                <a:cs typeface="Times New Roman"/>
              </a:rPr>
              <a:t> sales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taxes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$3,000,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insurance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during shipping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$500,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installation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testing $1,000.The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>
                <a:latin typeface="Times New Roman"/>
                <a:cs typeface="Times New Roman"/>
              </a:rPr>
              <a:t> of the </a:t>
            </a:r>
            <a:r>
              <a:rPr dirty="0" sz="1200" spc="-5">
                <a:latin typeface="Times New Roman"/>
                <a:cs typeface="Times New Roman"/>
              </a:rPr>
              <a:t>factory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machinery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$54,500, </a:t>
            </a:r>
            <a:r>
              <a:rPr dirty="0" sz="1200" spc="-5">
                <a:latin typeface="Times New Roman"/>
                <a:cs typeface="Times New Roman"/>
              </a:rPr>
              <a:t>computed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>
                <a:latin typeface="Times New Roman"/>
                <a:cs typeface="Times New Roman"/>
              </a:rPr>
              <a:t> follows.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3584" y="6957511"/>
            <a:ext cx="5737860" cy="142978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731012" y="8594597"/>
            <a:ext cx="6214110" cy="12598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355600" marR="556895" indent="-34353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Merten makes </a:t>
            </a:r>
            <a:r>
              <a:rPr dirty="0" sz="1200">
                <a:latin typeface="Times New Roman"/>
                <a:cs typeface="Times New Roman"/>
              </a:rPr>
              <a:t>the following </a:t>
            </a:r>
            <a:r>
              <a:rPr dirty="0" sz="1200" spc="-5">
                <a:latin typeface="Times New Roman"/>
                <a:cs typeface="Times New Roman"/>
              </a:rPr>
              <a:t>summary entry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record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purchase and related expenditures: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Factory Machinery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54,500</a:t>
            </a:r>
            <a:endParaRPr sz="1200">
              <a:latin typeface="Times New Roman"/>
              <a:cs typeface="Times New Roman"/>
            </a:endParaRPr>
          </a:p>
          <a:p>
            <a:pPr algn="just" marL="14605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54,500</a:t>
            </a:r>
            <a:endParaRPr sz="1200">
              <a:latin typeface="Times New Roman"/>
              <a:cs typeface="Times New Roman"/>
            </a:endParaRPr>
          </a:p>
          <a:p>
            <a:pPr algn="just" marL="1872614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(To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record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purchase</a:t>
            </a:r>
            <a:r>
              <a:rPr dirty="0" sz="1200">
                <a:latin typeface="Times New Roman"/>
                <a:cs typeface="Times New Roman"/>
              </a:rPr>
              <a:t> of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factory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machine)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 spc="-5" b="1">
                <a:latin typeface="Times New Roman"/>
                <a:cs typeface="Times New Roman"/>
              </a:rPr>
              <a:t>Example: </a:t>
            </a:r>
            <a:r>
              <a:rPr dirty="0" sz="1200" spc="-5">
                <a:latin typeface="Times New Roman"/>
                <a:cs typeface="Times New Roman"/>
              </a:rPr>
              <a:t>Assume </a:t>
            </a:r>
            <a:r>
              <a:rPr dirty="0" sz="1200">
                <a:latin typeface="Times New Roman"/>
                <a:cs typeface="Times New Roman"/>
              </a:rPr>
              <a:t>a company </a:t>
            </a:r>
            <a:r>
              <a:rPr dirty="0" sz="1200" spc="-5">
                <a:latin typeface="Times New Roman"/>
                <a:cs typeface="Times New Roman"/>
              </a:rPr>
              <a:t>purchased </a:t>
            </a:r>
            <a:r>
              <a:rPr dirty="0" sz="1200">
                <a:latin typeface="Times New Roman"/>
                <a:cs typeface="Times New Roman"/>
              </a:rPr>
              <a:t>a land, </a:t>
            </a:r>
            <a:r>
              <a:rPr dirty="0" sz="1200" spc="-5">
                <a:latin typeface="Times New Roman"/>
                <a:cs typeface="Times New Roman"/>
              </a:rPr>
              <a:t>its original cost is </a:t>
            </a:r>
            <a:r>
              <a:rPr dirty="0" sz="1200">
                <a:latin typeface="Times New Roman"/>
                <a:cs typeface="Times New Roman"/>
              </a:rPr>
              <a:t>$ 50,000, while </a:t>
            </a:r>
            <a:r>
              <a:rPr dirty="0" sz="1200" spc="-5">
                <a:latin typeface="Times New Roman"/>
                <a:cs typeface="Times New Roman"/>
              </a:rPr>
              <a:t>purchasing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 some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costs </a:t>
            </a:r>
            <a:r>
              <a:rPr dirty="0" sz="1200">
                <a:latin typeface="Times New Roman"/>
                <a:cs typeface="Times New Roman"/>
              </a:rPr>
              <a:t>which </a:t>
            </a:r>
            <a:r>
              <a:rPr dirty="0" sz="1200" spc="-5">
                <a:latin typeface="Times New Roman"/>
                <a:cs typeface="Times New Roman"/>
              </a:rPr>
              <a:t>are; </a:t>
            </a:r>
            <a:r>
              <a:rPr dirty="0" sz="1200">
                <a:latin typeface="Times New Roman"/>
                <a:cs typeface="Times New Roman"/>
              </a:rPr>
              <a:t>$2,500 </a:t>
            </a:r>
            <a:r>
              <a:rPr dirty="0" sz="1200" spc="-5">
                <a:latin typeface="Times New Roman"/>
                <a:cs typeface="Times New Roman"/>
              </a:rPr>
              <a:t>attorney’s fees, </a:t>
            </a:r>
            <a:r>
              <a:rPr dirty="0" sz="1200">
                <a:latin typeface="Times New Roman"/>
                <a:cs typeface="Times New Roman"/>
              </a:rPr>
              <a:t>$1,500 Recording </a:t>
            </a:r>
            <a:r>
              <a:rPr dirty="0" sz="1200" spc="-5">
                <a:latin typeface="Times New Roman"/>
                <a:cs typeface="Times New Roman"/>
              </a:rPr>
              <a:t>Fees, </a:t>
            </a:r>
            <a:r>
              <a:rPr dirty="0" sz="1200" spc="10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company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made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filling for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land it’s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$1,000. Calculate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final</a:t>
            </a:r>
            <a:r>
              <a:rPr dirty="0" sz="1200">
                <a:latin typeface="Times New Roman"/>
                <a:cs typeface="Times New Roman"/>
              </a:rPr>
              <a:t> cost of 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land.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6213475" cy="1310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Example: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bought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machine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production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department,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machine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$150,000,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transportation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$2,000,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>
                <a:latin typeface="Times New Roman"/>
                <a:cs typeface="Times New Roman"/>
              </a:rPr>
              <a:t> installation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engineers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$2,500.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Calculate the </a:t>
            </a:r>
            <a:r>
              <a:rPr dirty="0" sz="1200" spc="-5">
                <a:latin typeface="Times New Roman"/>
                <a:cs typeface="Times New Roman"/>
              </a:rPr>
              <a:t>machine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Segoe UI"/>
                <a:cs typeface="Segoe UI"/>
              </a:rPr>
              <a:t>Examples:</a:t>
            </a:r>
            <a:endParaRPr sz="1200">
              <a:latin typeface="Segoe UI"/>
              <a:cs typeface="Segoe UI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3395" y="1701509"/>
            <a:ext cx="5710139" cy="218899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25423" y="4069714"/>
            <a:ext cx="6225540" cy="233679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Fixed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Assets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Depreciation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012" y="4279518"/>
            <a:ext cx="6215380" cy="161099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Property, </a:t>
            </a:r>
            <a:r>
              <a:rPr dirty="0" sz="1200">
                <a:latin typeface="Times New Roman"/>
                <a:cs typeface="Times New Roman"/>
              </a:rPr>
              <a:t>plant,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equipment </a:t>
            </a:r>
            <a:r>
              <a:rPr dirty="0" sz="1200" spc="-5">
                <a:latin typeface="Times New Roman"/>
                <a:cs typeface="Times New Roman"/>
              </a:rPr>
              <a:t>and intangible assets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purchased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expectation that </a:t>
            </a:r>
            <a:r>
              <a:rPr dirty="0" sz="1200">
                <a:latin typeface="Times New Roman"/>
                <a:cs typeface="Times New Roman"/>
              </a:rPr>
              <a:t>they will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provide </a:t>
            </a:r>
            <a:r>
              <a:rPr dirty="0" sz="1200" spc="-5">
                <a:latin typeface="Times New Roman"/>
                <a:cs typeface="Times New Roman"/>
              </a:rPr>
              <a:t>future </a:t>
            </a:r>
            <a:r>
              <a:rPr dirty="0" sz="1200">
                <a:latin typeface="Times New Roman"/>
                <a:cs typeface="Times New Roman"/>
              </a:rPr>
              <a:t>benefits. </a:t>
            </a:r>
            <a:r>
              <a:rPr dirty="0" sz="1200" spc="-5">
                <a:latin typeface="Times New Roman"/>
                <a:cs typeface="Times New Roman"/>
              </a:rPr>
              <a:t>Specifically, </a:t>
            </a:r>
            <a:r>
              <a:rPr dirty="0" sz="1200">
                <a:latin typeface="Times New Roman"/>
                <a:cs typeface="Times New Roman"/>
              </a:rPr>
              <a:t>they are acquired to be </a:t>
            </a:r>
            <a:r>
              <a:rPr dirty="0" sz="1200" spc="-5">
                <a:latin typeface="Times New Roman"/>
                <a:cs typeface="Times New Roman"/>
              </a:rPr>
              <a:t>used as </a:t>
            </a:r>
            <a:r>
              <a:rPr dirty="0" sz="1200">
                <a:latin typeface="Times New Roman"/>
                <a:cs typeface="Times New Roman"/>
              </a:rPr>
              <a:t>part </a:t>
            </a:r>
            <a:r>
              <a:rPr dirty="0" sz="1200" spc="1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revenue-generating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operations, usually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several </a:t>
            </a:r>
            <a:r>
              <a:rPr dirty="0" sz="1200">
                <a:latin typeface="Times New Roman"/>
                <a:cs typeface="Times New Roman"/>
              </a:rPr>
              <a:t>years. Logically, then, the </a:t>
            </a:r>
            <a:r>
              <a:rPr dirty="0" sz="1200" spc="-5">
                <a:latin typeface="Times New Roman"/>
                <a:cs typeface="Times New Roman"/>
              </a:rPr>
              <a:t>cost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these acquisitions </a:t>
            </a:r>
            <a:r>
              <a:rPr dirty="0" sz="1200" spc="-5">
                <a:latin typeface="Times New Roman"/>
                <a:cs typeface="Times New Roman"/>
              </a:rPr>
              <a:t>initially </a:t>
            </a:r>
            <a:r>
              <a:rPr dirty="0" sz="1200">
                <a:latin typeface="Times New Roman"/>
                <a:cs typeface="Times New Roman"/>
              </a:rPr>
              <a:t>should </a:t>
            </a:r>
            <a:r>
              <a:rPr dirty="0" sz="1200" spc="-1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 recorded as assets, and </a:t>
            </a:r>
            <a:r>
              <a:rPr dirty="0" sz="1200">
                <a:latin typeface="Times New Roman"/>
                <a:cs typeface="Times New Roman"/>
              </a:rPr>
              <a:t>then these </a:t>
            </a:r>
            <a:r>
              <a:rPr dirty="0" sz="1200" spc="-5">
                <a:latin typeface="Times New Roman"/>
                <a:cs typeface="Times New Roman"/>
              </a:rPr>
              <a:t>costs </a:t>
            </a:r>
            <a:r>
              <a:rPr dirty="0" sz="1200">
                <a:latin typeface="Times New Roman"/>
                <a:cs typeface="Times New Roman"/>
              </a:rPr>
              <a:t>should </a:t>
            </a:r>
            <a:r>
              <a:rPr dirty="0" sz="1200" spc="-1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allocated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expense </a:t>
            </a:r>
            <a:r>
              <a:rPr dirty="0" sz="1200">
                <a:latin typeface="Times New Roman"/>
                <a:cs typeface="Times New Roman"/>
              </a:rPr>
              <a:t>over the </a:t>
            </a:r>
            <a:r>
              <a:rPr dirty="0" sz="1200" spc="-5">
                <a:latin typeface="Times New Roman"/>
                <a:cs typeface="Times New Roman"/>
              </a:rPr>
              <a:t>reporting </a:t>
            </a:r>
            <a:r>
              <a:rPr dirty="0" sz="1200">
                <a:latin typeface="Times New Roman"/>
                <a:cs typeface="Times New Roman"/>
              </a:rPr>
              <a:t>periods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benefited</a:t>
            </a:r>
            <a:r>
              <a:rPr dirty="0" sz="1200">
                <a:latin typeface="Times New Roman"/>
                <a:cs typeface="Times New Roman"/>
              </a:rPr>
              <a:t> by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their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use.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 is,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their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reported</a:t>
            </a:r>
            <a:r>
              <a:rPr dirty="0" sz="1200">
                <a:latin typeface="Times New Roman"/>
                <a:cs typeface="Times New Roman"/>
              </a:rPr>
              <a:t> with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revenues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help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generate.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Let’s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suppose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company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purchases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used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truck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$8,200</a:t>
            </a:r>
            <a:r>
              <a:rPr dirty="0" sz="1200" spc="13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deliver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products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customers.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estimates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five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years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acquisition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truck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will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sold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for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$2,200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estimated,</a:t>
            </a:r>
            <a:r>
              <a:rPr dirty="0" sz="1200">
                <a:latin typeface="Times New Roman"/>
                <a:cs typeface="Times New Roman"/>
              </a:rPr>
              <a:t> then,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$6,000</a:t>
            </a:r>
            <a:r>
              <a:rPr dirty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($8,200</a:t>
            </a:r>
            <a:r>
              <a:rPr dirty="0" sz="1200" b="1">
                <a:latin typeface="Times New Roman"/>
                <a:cs typeface="Times New Roman"/>
              </a:rPr>
              <a:t> −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2,200)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truck’s</a:t>
            </a:r>
            <a:r>
              <a:rPr dirty="0" sz="1200">
                <a:latin typeface="Times New Roman"/>
                <a:cs typeface="Times New Roman"/>
              </a:rPr>
              <a:t> purchase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will</a:t>
            </a:r>
            <a:r>
              <a:rPr dirty="0" sz="1200">
                <a:latin typeface="Times New Roman"/>
                <a:cs typeface="Times New Roman"/>
              </a:rPr>
              <a:t> be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used</a:t>
            </a:r>
            <a:r>
              <a:rPr dirty="0" sz="1200">
                <a:latin typeface="Times New Roman"/>
                <a:cs typeface="Times New Roman"/>
              </a:rPr>
              <a:t> up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(consumed) during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five-year</a:t>
            </a:r>
            <a:r>
              <a:rPr dirty="0" sz="1200">
                <a:latin typeface="Times New Roman"/>
                <a:cs typeface="Times New Roman"/>
              </a:rPr>
              <a:t> useful life.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59658" y="6219671"/>
            <a:ext cx="5330276" cy="1569427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743712" y="6083172"/>
            <a:ext cx="5927090" cy="1798955"/>
          </a:xfrm>
          <a:custGeom>
            <a:avLst/>
            <a:gdLst/>
            <a:ahLst/>
            <a:cxnLst/>
            <a:rect l="l" t="t" r="r" b="b"/>
            <a:pathLst>
              <a:path w="5927090" h="1798954">
                <a:moveTo>
                  <a:pt x="5917362" y="1789557"/>
                </a:moveTo>
                <a:lnTo>
                  <a:pt x="9448" y="1789557"/>
                </a:lnTo>
                <a:lnTo>
                  <a:pt x="9448" y="9271"/>
                </a:lnTo>
                <a:lnTo>
                  <a:pt x="0" y="9271"/>
                </a:lnTo>
                <a:lnTo>
                  <a:pt x="0" y="1789557"/>
                </a:lnTo>
                <a:lnTo>
                  <a:pt x="0" y="1798701"/>
                </a:lnTo>
                <a:lnTo>
                  <a:pt x="9448" y="1798701"/>
                </a:lnTo>
                <a:lnTo>
                  <a:pt x="5917362" y="1798701"/>
                </a:lnTo>
                <a:lnTo>
                  <a:pt x="5917362" y="1789557"/>
                </a:lnTo>
                <a:close/>
              </a:path>
              <a:path w="5927090" h="1798954">
                <a:moveTo>
                  <a:pt x="5917362" y="0"/>
                </a:moveTo>
                <a:lnTo>
                  <a:pt x="9448" y="0"/>
                </a:lnTo>
                <a:lnTo>
                  <a:pt x="0" y="0"/>
                </a:lnTo>
                <a:lnTo>
                  <a:pt x="0" y="9144"/>
                </a:lnTo>
                <a:lnTo>
                  <a:pt x="9448" y="9144"/>
                </a:lnTo>
                <a:lnTo>
                  <a:pt x="5917362" y="9144"/>
                </a:lnTo>
                <a:lnTo>
                  <a:pt x="5917362" y="0"/>
                </a:lnTo>
                <a:close/>
              </a:path>
              <a:path w="5927090" h="1798954">
                <a:moveTo>
                  <a:pt x="5926569" y="9271"/>
                </a:moveTo>
                <a:lnTo>
                  <a:pt x="5917438" y="9271"/>
                </a:lnTo>
                <a:lnTo>
                  <a:pt x="5917438" y="1789557"/>
                </a:lnTo>
                <a:lnTo>
                  <a:pt x="5917438" y="1798701"/>
                </a:lnTo>
                <a:lnTo>
                  <a:pt x="5926569" y="1798701"/>
                </a:lnTo>
                <a:lnTo>
                  <a:pt x="5926569" y="1789557"/>
                </a:lnTo>
                <a:lnTo>
                  <a:pt x="5926569" y="9271"/>
                </a:lnTo>
                <a:close/>
              </a:path>
              <a:path w="5927090" h="1798954">
                <a:moveTo>
                  <a:pt x="5926569" y="0"/>
                </a:moveTo>
                <a:lnTo>
                  <a:pt x="5917438" y="0"/>
                </a:lnTo>
                <a:lnTo>
                  <a:pt x="5917438" y="9144"/>
                </a:lnTo>
                <a:lnTo>
                  <a:pt x="5926569" y="9144"/>
                </a:lnTo>
                <a:lnTo>
                  <a:pt x="5926569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4016" y="8133413"/>
            <a:ext cx="5929905" cy="1583574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5423" y="923492"/>
            <a:ext cx="6225540" cy="20510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Basic</a:t>
            </a:r>
            <a:r>
              <a:rPr dirty="0" sz="1400" spc="-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Factors for</a:t>
            </a:r>
            <a:r>
              <a:rPr dirty="0" sz="1400" spc="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calculation</a:t>
            </a:r>
            <a:r>
              <a:rPr dirty="0" sz="1400" spc="-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depreciation: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012" y="1103121"/>
            <a:ext cx="4865370" cy="8521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 basic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calculation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depreciation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0"/>
              </a:lnSpc>
              <a:buFont typeface="Times New Roman"/>
              <a:buAutoNum type="arabicPeriod"/>
              <a:tabLst>
                <a:tab pos="229870" algn="l"/>
              </a:tabLst>
            </a:pPr>
            <a:r>
              <a:rPr dirty="0" sz="1400" b="1">
                <a:latin typeface="Times New Roman"/>
                <a:cs typeface="Times New Roman"/>
              </a:rPr>
              <a:t>Cost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assets.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0"/>
              </a:lnSpc>
              <a:buFont typeface="Times New Roman"/>
              <a:buAutoNum type="arabicPeriod"/>
              <a:tabLst>
                <a:tab pos="229870" algn="l"/>
              </a:tabLst>
            </a:pPr>
            <a:r>
              <a:rPr dirty="0" sz="1400" b="1">
                <a:latin typeface="Times New Roman"/>
                <a:cs typeface="Times New Roman"/>
              </a:rPr>
              <a:t>Estimated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working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life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assets.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45"/>
              </a:lnSpc>
              <a:buFont typeface="Times New Roman"/>
              <a:buAutoNum type="arabicPeriod"/>
              <a:tabLst>
                <a:tab pos="229870" algn="l"/>
              </a:tabLst>
            </a:pPr>
            <a:r>
              <a:rPr dirty="0" sz="1400" b="1">
                <a:latin typeface="Times New Roman"/>
                <a:cs typeface="Times New Roman"/>
              </a:rPr>
              <a:t>Estimated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scrap value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at the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end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its life </a:t>
            </a:r>
            <a:r>
              <a:rPr dirty="0" sz="1400" spc="-5" b="1">
                <a:latin typeface="Times New Roman"/>
                <a:cs typeface="Times New Roman"/>
              </a:rPr>
              <a:t>time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25423" y="2119629"/>
            <a:ext cx="6225540" cy="2439670"/>
            <a:chOff x="725423" y="2119629"/>
            <a:chExt cx="6225540" cy="2439670"/>
          </a:xfrm>
        </p:grpSpPr>
        <p:sp>
          <p:nvSpPr>
            <p:cNvPr id="7" name="object 7"/>
            <p:cNvSpPr/>
            <p:nvPr/>
          </p:nvSpPr>
          <p:spPr>
            <a:xfrm>
              <a:off x="725423" y="2120264"/>
              <a:ext cx="6225540" cy="2234565"/>
            </a:xfrm>
            <a:custGeom>
              <a:avLst/>
              <a:gdLst/>
              <a:ahLst/>
              <a:cxnLst/>
              <a:rect l="l" t="t" r="r" b="b"/>
              <a:pathLst>
                <a:path w="6225540" h="2234565">
                  <a:moveTo>
                    <a:pt x="6225285" y="0"/>
                  </a:moveTo>
                  <a:lnTo>
                    <a:pt x="0" y="0"/>
                  </a:lnTo>
                  <a:lnTo>
                    <a:pt x="0" y="2234438"/>
                  </a:lnTo>
                  <a:lnTo>
                    <a:pt x="6225285" y="2234438"/>
                  </a:lnTo>
                  <a:lnTo>
                    <a:pt x="622528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3584" y="2119629"/>
              <a:ext cx="5958840" cy="219455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25423" y="4354702"/>
              <a:ext cx="6225540" cy="204470"/>
            </a:xfrm>
            <a:custGeom>
              <a:avLst/>
              <a:gdLst/>
              <a:ahLst/>
              <a:cxnLst/>
              <a:rect l="l" t="t" r="r" b="b"/>
              <a:pathLst>
                <a:path w="6225540" h="204470">
                  <a:moveTo>
                    <a:pt x="6225285" y="0"/>
                  </a:moveTo>
                  <a:lnTo>
                    <a:pt x="0" y="0"/>
                  </a:lnTo>
                  <a:lnTo>
                    <a:pt x="0" y="204215"/>
                  </a:lnTo>
                  <a:lnTo>
                    <a:pt x="6225285" y="204215"/>
                  </a:lnTo>
                  <a:lnTo>
                    <a:pt x="622528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725423" y="2120264"/>
            <a:ext cx="6225540" cy="243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algn="r" marR="8255">
              <a:lnSpc>
                <a:spcPts val="1650"/>
              </a:lnSpc>
            </a:pPr>
            <a:r>
              <a:rPr dirty="0" u="heavy" sz="1400" spc="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ts val="1650"/>
              </a:lnSpc>
            </a:pPr>
            <a:r>
              <a:rPr dirty="0" u="heavy" sz="1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preciation</a:t>
            </a:r>
            <a:r>
              <a:rPr dirty="0" u="heavy" sz="1400" spc="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for Cost Allocation</a:t>
            </a:r>
            <a:r>
              <a:rPr dirty="0" u="heavy" sz="1400" spc="2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(Methods</a:t>
            </a:r>
            <a:r>
              <a:rPr dirty="0" u="heavy" sz="1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for</a:t>
            </a:r>
            <a:r>
              <a:rPr dirty="0" u="heavy" sz="1400" spc="1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Depreciation Calculate)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012" y="4534026"/>
            <a:ext cx="6204585" cy="2283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generally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methods: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b="1">
                <a:latin typeface="Times New Roman"/>
                <a:cs typeface="Times New Roman"/>
              </a:rPr>
              <a:t>Straight-line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b="1">
                <a:latin typeface="Times New Roman"/>
                <a:cs typeface="Times New Roman"/>
              </a:rPr>
              <a:t>Units-of-activity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b="1">
                <a:latin typeface="Times New Roman"/>
                <a:cs typeface="Times New Roman"/>
              </a:rPr>
              <a:t>Declining-balance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Each method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acceptable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under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generally accepted accounting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principles.</a:t>
            </a:r>
            <a:endParaRPr sz="1400">
              <a:latin typeface="Times New Roman"/>
              <a:cs typeface="Times New Roman"/>
            </a:endParaRPr>
          </a:p>
          <a:p>
            <a:pPr algn="just" marL="229235" marR="5080">
              <a:lnSpc>
                <a:spcPct val="95900"/>
              </a:lnSpc>
              <a:spcBef>
                <a:spcPts val="30"/>
              </a:spcBef>
            </a:pPr>
            <a:r>
              <a:rPr dirty="0" sz="1400">
                <a:latin typeface="Times New Roman"/>
                <a:cs typeface="Times New Roman"/>
              </a:rPr>
              <a:t>Management selects the method(s) it believes to be appropriate. The objective is to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select the method that best measures an asset’s contribution to revenue over its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useful life. Once a company chooses a method, it should apply it consistently over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useful life of the asset. Consistency enhances the comparability of financial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statements.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affects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sheet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through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accumulated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 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income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statement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through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83968" y="6875508"/>
            <a:ext cx="3195291" cy="2658369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5423" y="1129537"/>
            <a:ext cx="6225540" cy="1226820"/>
            <a:chOff x="725423" y="1129537"/>
            <a:chExt cx="6225540" cy="1226820"/>
          </a:xfrm>
        </p:grpSpPr>
        <p:sp>
          <p:nvSpPr>
            <p:cNvPr id="3" name="object 3"/>
            <p:cNvSpPr/>
            <p:nvPr/>
          </p:nvSpPr>
          <p:spPr>
            <a:xfrm>
              <a:off x="954328" y="1129537"/>
              <a:ext cx="5996305" cy="1022985"/>
            </a:xfrm>
            <a:custGeom>
              <a:avLst/>
              <a:gdLst/>
              <a:ahLst/>
              <a:cxnLst/>
              <a:rect l="l" t="t" r="r" b="b"/>
              <a:pathLst>
                <a:path w="5996305" h="1022985">
                  <a:moveTo>
                    <a:pt x="5996305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0" y="408432"/>
                  </a:lnTo>
                  <a:lnTo>
                    <a:pt x="0" y="612648"/>
                  </a:lnTo>
                  <a:lnTo>
                    <a:pt x="0" y="816864"/>
                  </a:lnTo>
                  <a:lnTo>
                    <a:pt x="0" y="1022604"/>
                  </a:lnTo>
                  <a:lnTo>
                    <a:pt x="5996305" y="1022604"/>
                  </a:lnTo>
                  <a:lnTo>
                    <a:pt x="5996305" y="816864"/>
                  </a:lnTo>
                  <a:lnTo>
                    <a:pt x="5996305" y="612648"/>
                  </a:lnTo>
                  <a:lnTo>
                    <a:pt x="5996305" y="408432"/>
                  </a:lnTo>
                  <a:lnTo>
                    <a:pt x="5996305" y="204216"/>
                  </a:lnTo>
                  <a:lnTo>
                    <a:pt x="5996305" y="0"/>
                  </a:lnTo>
                  <a:close/>
                </a:path>
              </a:pathLst>
            </a:custGeom>
            <a:solidFill>
              <a:srgbClr val="C2D59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25423" y="2152141"/>
              <a:ext cx="6225540" cy="204470"/>
            </a:xfrm>
            <a:custGeom>
              <a:avLst/>
              <a:gdLst/>
              <a:ahLst/>
              <a:cxnLst/>
              <a:rect l="l" t="t" r="r" b="b"/>
              <a:pathLst>
                <a:path w="6225540" h="204469">
                  <a:moveTo>
                    <a:pt x="6225285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6225285" y="204216"/>
                  </a:lnTo>
                  <a:lnTo>
                    <a:pt x="6225285" y="0"/>
                  </a:lnTo>
                  <a:close/>
                </a:path>
              </a:pathLst>
            </a:custGeom>
            <a:solidFill>
              <a:srgbClr val="D0CEC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75561" y="3180826"/>
          <a:ext cx="4467224" cy="409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505"/>
                <a:gridCol w="387350"/>
                <a:gridCol w="2832100"/>
              </a:tblGrid>
              <a:tr h="204649">
                <a:tc rowSpan="2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Depreciation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7630"/>
                </a:tc>
                <a:tc rowSpan="2"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763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tabLst>
                          <a:tab pos="149225" algn="l"/>
                          <a:tab pos="2830830" algn="l"/>
                        </a:tabLst>
                      </a:pP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u="sng" sz="14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u="sng" sz="1400" spc="-2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Price</a:t>
                      </a: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asset</a:t>
                      </a:r>
                      <a:r>
                        <a:rPr dirty="0" u="sng" sz="1400" spc="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u="sng" sz="14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Scrap</a:t>
                      </a:r>
                      <a:r>
                        <a:rPr dirty="0" u="sng" sz="1400" spc="-1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Value	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6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763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7630"/>
                </a:tc>
                <a:tc>
                  <a:txBody>
                    <a:bodyPr/>
                    <a:lstStyle/>
                    <a:p>
                      <a:pPr algn="ctr" marL="21590" marR="48895">
                        <a:lnSpc>
                          <a:spcPts val="151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Estimated</a:t>
                      </a:r>
                      <a:r>
                        <a:rPr dirty="0" sz="1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life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Asset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in year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882010" y="3801094"/>
          <a:ext cx="2159000" cy="408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0"/>
                <a:gridCol w="753744"/>
                <a:gridCol w="1008379"/>
              </a:tblGrid>
              <a:tr h="203887">
                <a:tc rowSpan="2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360"/>
                </a:tc>
                <a:tc rowSpan="2">
                  <a:txBody>
                    <a:bodyPr/>
                    <a:lstStyle/>
                    <a:p>
                      <a:pPr marL="140335">
                        <a:lnSpc>
                          <a:spcPts val="1530"/>
                        </a:lnSpc>
                        <a:tabLst>
                          <a:tab pos="410209" algn="l"/>
                          <a:tab pos="751840" algn="l"/>
                        </a:tabLst>
                      </a:pPr>
                      <a:r>
                        <a:rPr dirty="0" baseline="-33730" sz="2100" b="1">
                          <a:latin typeface="Times New Roman"/>
                          <a:cs typeface="Times New Roman"/>
                        </a:rPr>
                        <a:t>=	</a:t>
                      </a: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1505"/>
                        </a:lnSpc>
                        <a:tabLst>
                          <a:tab pos="1004569" algn="l"/>
                        </a:tabLst>
                      </a:pP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u="sng" sz="1400" spc="-3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u="sng" sz="1400" spc="-3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	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38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636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00" marR="213360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31012" y="345439"/>
            <a:ext cx="6213475" cy="40779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20"/>
              </a:lnSpc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compare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three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data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small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delivery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truck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Barb’s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Florists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January1,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2010.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Cost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$13,000</a:t>
            </a:r>
            <a:endParaRPr sz="1400">
              <a:latin typeface="Times New Roman"/>
              <a:cs typeface="Times New Roman"/>
            </a:endParaRPr>
          </a:p>
          <a:p>
            <a:pPr marL="241300" marR="3235325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Expected salvage value $1,000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Estimated useful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life in years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Estimated useful </a:t>
            </a:r>
            <a:r>
              <a:rPr dirty="0" sz="1400" spc="5">
                <a:latin typeface="Times New Roman"/>
                <a:cs typeface="Times New Roman"/>
              </a:rPr>
              <a:t>life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miles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100,000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ts val="1645"/>
              </a:lnSpc>
              <a:spcBef>
                <a:spcPts val="5"/>
              </a:spcBef>
            </a:pPr>
            <a:r>
              <a:rPr dirty="0" sz="1400" b="1">
                <a:latin typeface="Times New Roman"/>
                <a:cs typeface="Times New Roman"/>
              </a:rPr>
              <a:t>1.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Straight Line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Method (Fixed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percentage Method):</a:t>
            </a:r>
            <a:endParaRPr sz="1400">
              <a:latin typeface="Times New Roman"/>
              <a:cs typeface="Times New Roman"/>
            </a:endParaRPr>
          </a:p>
          <a:p>
            <a:pPr algn="just" marL="12700" marR="9525" indent="45720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Under this method a fixed amount decreasing of the total cost of the asset every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year.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end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useful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life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balance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asset's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equal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scrap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(if the value of scrap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 the beginning).</a:t>
            </a:r>
            <a:endParaRPr sz="1400">
              <a:latin typeface="Times New Roman"/>
              <a:cs typeface="Times New Roman"/>
            </a:endParaRPr>
          </a:p>
          <a:p>
            <a:pPr algn="just" marL="146685">
              <a:lnSpc>
                <a:spcPts val="1560"/>
              </a:lnSpc>
            </a:pPr>
            <a:r>
              <a:rPr dirty="0" sz="1400">
                <a:latin typeface="Times New Roman"/>
                <a:cs typeface="Times New Roman"/>
              </a:rPr>
              <a:t>Under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 method 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 will be: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5715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Where: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261617" y="4421362"/>
          <a:ext cx="3943985" cy="81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595"/>
                <a:gridCol w="440055"/>
                <a:gridCol w="3060700"/>
              </a:tblGrid>
              <a:tr h="200839">
                <a:tc>
                  <a:txBody>
                    <a:bodyPr/>
                    <a:lstStyle/>
                    <a:p>
                      <a:pPr marL="12700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Amount of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depreciation (for one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year).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131445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asset.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140335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Scrap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value.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839">
                <a:tc>
                  <a:txBody>
                    <a:bodyPr/>
                    <a:lstStyle/>
                    <a:p>
                      <a:pPr marL="12700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Working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life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year.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3584" y="5638799"/>
            <a:ext cx="6076315" cy="2567939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3190" y="719454"/>
            <a:ext cx="6088910" cy="281622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25423" y="3536314"/>
            <a:ext cx="6225540" cy="20574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2.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Units-of-activity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5710" y="3756469"/>
            <a:ext cx="6135964" cy="170059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60730" y="5876289"/>
            <a:ext cx="5413691" cy="271944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25423" y="8694165"/>
            <a:ext cx="622554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3.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Declining-balance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7964" y="736651"/>
            <a:ext cx="5753485" cy="125534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3345" y="2606039"/>
            <a:ext cx="6178208" cy="226220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3584" y="4968595"/>
            <a:ext cx="5589132" cy="239387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25423" y="7406004"/>
            <a:ext cx="6225540" cy="20447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Depreciation</a:t>
            </a:r>
            <a:r>
              <a:rPr dirty="0" sz="1400" spc="-2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accounting: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3712" y="7814512"/>
            <a:ext cx="1338580" cy="205104"/>
          </a:xfrm>
          <a:prstGeom prst="rect">
            <a:avLst/>
          </a:prstGeom>
          <a:solidFill>
            <a:srgbClr val="C4BB95"/>
          </a:solidFill>
        </p:spPr>
        <p:txBody>
          <a:bodyPr wrap="square" lIns="0" tIns="0" rIns="0" bIns="0" rtlCol="0" vert="horz">
            <a:spAutoFit/>
          </a:bodyPr>
          <a:lstStyle/>
          <a:p>
            <a:pPr marL="4445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Indirect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method: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012" y="7994141"/>
            <a:ext cx="6208395" cy="1466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This method uses</a:t>
            </a:r>
            <a:r>
              <a:rPr dirty="0" sz="1400" spc="5">
                <a:latin typeface="Times New Roman"/>
                <a:cs typeface="Times New Roman"/>
              </a:rPr>
              <a:t> three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separate accounts:</a:t>
            </a:r>
            <a:endParaRPr sz="1400">
              <a:latin typeface="Times New Roman"/>
              <a:cs typeface="Times New Roman"/>
            </a:endParaRPr>
          </a:p>
          <a:p>
            <a:pPr marL="349250" indent="-337185">
              <a:lnSpc>
                <a:spcPts val="1614"/>
              </a:lnSpc>
              <a:buFont typeface="Times New Roman"/>
              <a:buAutoNum type="alphaUcParenBoth"/>
              <a:tabLst>
                <a:tab pos="349885" algn="l"/>
              </a:tabLst>
            </a:pP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fixed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asset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account</a:t>
            </a:r>
            <a:r>
              <a:rPr dirty="0" sz="1400">
                <a:latin typeface="Times New Roman"/>
                <a:cs typeface="Times New Roman"/>
              </a:rPr>
              <a:t>, which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purchased.</a:t>
            </a:r>
            <a:endParaRPr sz="1400">
              <a:latin typeface="Times New Roman"/>
              <a:cs typeface="Times New Roman"/>
            </a:endParaRPr>
          </a:p>
          <a:p>
            <a:pPr marL="360680" marR="7620" indent="-360680">
              <a:lnSpc>
                <a:spcPts val="1610"/>
              </a:lnSpc>
              <a:spcBef>
                <a:spcPts val="80"/>
              </a:spcBef>
              <a:buFont typeface="Times New Roman"/>
              <a:buAutoNum type="alphaUcParenBoth"/>
              <a:tabLst>
                <a:tab pos="360680" algn="l"/>
              </a:tabLst>
            </a:pPr>
            <a:r>
              <a:rPr dirty="0" sz="1400" b="1">
                <a:latin typeface="Times New Roman"/>
                <a:cs typeface="Times New Roman"/>
              </a:rPr>
              <a:t>Depreciation</a:t>
            </a:r>
            <a:r>
              <a:rPr dirty="0" sz="1400" spc="16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expense</a:t>
            </a:r>
            <a:r>
              <a:rPr dirty="0" sz="1400" spc="1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account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fall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occurred within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year.</a:t>
            </a:r>
            <a:endParaRPr sz="1400">
              <a:latin typeface="Times New Roman"/>
              <a:cs typeface="Times New Roman"/>
            </a:endParaRPr>
          </a:p>
          <a:p>
            <a:pPr marL="339090" indent="-327025">
              <a:lnSpc>
                <a:spcPts val="1530"/>
              </a:lnSpc>
              <a:buFont typeface="Times New Roman"/>
              <a:buAutoNum type="alphaUcParenBoth"/>
              <a:tabLst>
                <a:tab pos="339725" algn="l"/>
              </a:tabLst>
            </a:pPr>
            <a:r>
              <a:rPr dirty="0" sz="1400" b="1">
                <a:latin typeface="Times New Roman"/>
                <a:cs typeface="Times New Roman"/>
              </a:rPr>
              <a:t>Accumulated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depreciation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account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set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side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year since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data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question.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The entry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passed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according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012" y="9426650"/>
            <a:ext cx="919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31.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12.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02866" y="9426650"/>
            <a:ext cx="3406775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  <a:tabLst>
                <a:tab pos="2755900" algn="l"/>
              </a:tabLst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Expenses	</a:t>
            </a:r>
            <a:r>
              <a:rPr dirty="0" sz="1400" spc="5">
                <a:latin typeface="Times New Roman"/>
                <a:cs typeface="Times New Roman"/>
              </a:rPr>
              <a:t>xx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45"/>
              </a:lnSpc>
              <a:tabLst>
                <a:tab pos="3213100" algn="l"/>
              </a:tabLst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</a:t>
            </a:r>
            <a:r>
              <a:rPr dirty="0" sz="1400">
                <a:latin typeface="Times New Roman"/>
                <a:cs typeface="Times New Roman"/>
              </a:rPr>
              <a:t>umul</a:t>
            </a:r>
            <a:r>
              <a:rPr dirty="0" sz="1400" spc="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rec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ation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xx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6208395" cy="794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 indent="457200">
              <a:lnSpc>
                <a:spcPts val="1620"/>
              </a:lnSpc>
            </a:pPr>
            <a:r>
              <a:rPr dirty="0" sz="1400">
                <a:latin typeface="Times New Roman"/>
                <a:cs typeface="Times New Roman"/>
              </a:rPr>
              <a:t>At the end of the </a:t>
            </a:r>
            <a:r>
              <a:rPr dirty="0" sz="1400" spc="5">
                <a:latin typeface="Times New Roman"/>
                <a:cs typeface="Times New Roman"/>
              </a:rPr>
              <a:t>period, </a:t>
            </a:r>
            <a:r>
              <a:rPr dirty="0" sz="1400">
                <a:latin typeface="Times New Roman"/>
                <a:cs typeface="Times New Roman"/>
              </a:rPr>
              <a:t>the depreciation expense is charged to the profit &amp; loss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 as 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1012" y="1104645"/>
            <a:ext cx="919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31.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12.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2866" y="1104645"/>
            <a:ext cx="3406775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  <a:tabLst>
                <a:tab pos="2755900" algn="l"/>
              </a:tabLst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Profit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 Loss	</a:t>
            </a:r>
            <a:r>
              <a:rPr dirty="0" sz="1400" spc="5">
                <a:latin typeface="Times New Roman"/>
                <a:cs typeface="Times New Roman"/>
              </a:rPr>
              <a:t>xx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45"/>
              </a:lnSpc>
              <a:tabLst>
                <a:tab pos="3213100" algn="l"/>
              </a:tabLst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rec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xx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012" y="1513077"/>
            <a:ext cx="6082665" cy="1816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0"/>
              </a:spcBef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DuPage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Company </a:t>
            </a:r>
            <a:r>
              <a:rPr dirty="0" sz="1200" spc="-5">
                <a:latin typeface="Times New Roman"/>
                <a:cs typeface="Times New Roman"/>
              </a:rPr>
              <a:t>purchases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factory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machine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cost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$18,000 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January 1,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2010.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DuPage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expects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machine 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have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salvage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value 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$2,000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its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4-year</a:t>
            </a:r>
            <a:r>
              <a:rPr dirty="0" sz="1200" spc="-5">
                <a:latin typeface="Times New Roman"/>
                <a:cs typeface="Times New Roman"/>
              </a:rPr>
              <a:t> useful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life.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During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useful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life,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machine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expected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 used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160,000 </a:t>
            </a:r>
            <a:r>
              <a:rPr dirty="0" sz="1200" spc="-5">
                <a:latin typeface="Times New Roman"/>
                <a:cs typeface="Times New Roman"/>
              </a:rPr>
              <a:t>hours.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Actual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annual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hourly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 was: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2010,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40,000;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2011, 60,000; 2012,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35,000; and 2013, 25,000.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Prepare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depreciation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schedules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for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following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methods:</a:t>
            </a:r>
            <a:endParaRPr sz="1200">
              <a:latin typeface="Times New Roman"/>
              <a:cs typeface="Times New Roman"/>
            </a:endParaRPr>
          </a:p>
          <a:p>
            <a:pPr marL="227329" indent="-215265">
              <a:lnSpc>
                <a:spcPts val="1380"/>
              </a:lnSpc>
              <a:buAutoNum type="alphaLcParenBoth"/>
              <a:tabLst>
                <a:tab pos="22796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straight-line.</a:t>
            </a:r>
            <a:endParaRPr sz="1200">
              <a:latin typeface="Times New Roman"/>
              <a:cs typeface="Times New Roman"/>
            </a:endParaRPr>
          </a:p>
          <a:p>
            <a:pPr marL="236854" indent="-224790">
              <a:lnSpc>
                <a:spcPts val="1380"/>
              </a:lnSpc>
              <a:buAutoNum type="alphaLcParenBoth"/>
              <a:tabLst>
                <a:tab pos="23749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units-of-activity.</a:t>
            </a:r>
            <a:endParaRPr sz="1200">
              <a:latin typeface="Times New Roman"/>
              <a:cs typeface="Times New Roman"/>
            </a:endParaRPr>
          </a:p>
          <a:p>
            <a:pPr marL="219710" indent="-207645">
              <a:lnSpc>
                <a:spcPts val="1410"/>
              </a:lnSpc>
              <a:buAutoNum type="alphaLcParenBoth"/>
              <a:tabLst>
                <a:tab pos="22034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declining-balance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using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double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straight-line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rate.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20" y="759106"/>
            <a:ext cx="5624051" cy="682008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malk</dc:creator>
  <dc:title>Accounting principles</dc:title>
  <dcterms:created xsi:type="dcterms:W3CDTF">2023-03-07T15:07:41Z</dcterms:created>
  <dcterms:modified xsi:type="dcterms:W3CDTF">2023-03-07T15:07:41Z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2023-03-07T00:00:00Z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2023-03-07T00:00:00Z</vt:filetime>
  </property>
</Properties>
</file>