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8912" y="2356357"/>
            <a:ext cx="6685025" cy="399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4477" y="3095370"/>
            <a:ext cx="4993894" cy="2653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85648" y="9885205"/>
            <a:ext cx="90868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oodle.dpu.edu.krd/course/view.php?id=1686" TargetMode="Externa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1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8912" y="2356357"/>
            <a:ext cx="6667500" cy="399415"/>
          </a:xfrm>
          <a:prstGeom prst="rect"/>
          <a:solidFill>
            <a:srgbClr val="3A3838"/>
          </a:solidFill>
        </p:spPr>
        <p:txBody>
          <a:bodyPr wrap="square" lIns="0" tIns="0" rIns="0" bIns="0" rtlCol="0" vert="horz">
            <a:spAutoFit/>
          </a:bodyPr>
          <a:lstStyle/>
          <a:p>
            <a:pPr marL="720725">
              <a:lnSpc>
                <a:spcPts val="2970"/>
              </a:lnSpc>
            </a:pPr>
            <a:r>
              <a:rPr dirty="0" spc="-15"/>
              <a:t>Principles</a:t>
            </a:r>
            <a:r>
              <a:rPr dirty="0" spc="-10"/>
              <a:t> </a:t>
            </a:r>
            <a:r>
              <a:rPr dirty="0"/>
              <a:t>Accounting</a:t>
            </a:r>
            <a:r>
              <a:rPr dirty="0" spc="-10"/>
              <a:t> </a:t>
            </a:r>
            <a:r>
              <a:rPr dirty="0" spc="-5"/>
              <a:t>in </a:t>
            </a:r>
            <a:r>
              <a:rPr dirty="0" spc="30"/>
              <a:t>English</a:t>
            </a:r>
            <a:r>
              <a:rPr dirty="0" spc="20"/>
              <a:t> </a:t>
            </a:r>
            <a:r>
              <a:rPr dirty="0" spc="-295"/>
              <a:t>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84477" y="3095370"/>
            <a:ext cx="4972050" cy="2653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175">
              <a:lnSpc>
                <a:spcPts val="3260"/>
              </a:lnSpc>
              <a:spcBef>
                <a:spcPts val="95"/>
              </a:spcBef>
            </a:pPr>
            <a:r>
              <a:rPr dirty="0" sz="2800" b="1">
                <a:latin typeface="Times New Roman"/>
                <a:cs typeface="Times New Roman"/>
              </a:rPr>
              <a:t>CHAPTER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160" b="1">
                <a:latin typeface="Times New Roman"/>
                <a:cs typeface="Times New Roman"/>
              </a:rPr>
              <a:t>ONE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260"/>
              </a:lnSpc>
            </a:pPr>
            <a:r>
              <a:rPr dirty="0" sz="2800" spc="-25" b="1">
                <a:latin typeface="Times New Roman"/>
                <a:cs typeface="Times New Roman"/>
              </a:rPr>
              <a:t>(Theory </a:t>
            </a:r>
            <a:r>
              <a:rPr dirty="0" sz="2800" spc="-20" b="1">
                <a:latin typeface="Times New Roman"/>
                <a:cs typeface="Times New Roman"/>
              </a:rPr>
              <a:t>introduction)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50">
              <a:latin typeface="Times New Roman"/>
              <a:cs typeface="Times New Roman"/>
            </a:endParaRPr>
          </a:p>
          <a:p>
            <a:pPr algn="ctr" marL="12065" marR="5080">
              <a:lnSpc>
                <a:spcPct val="140800"/>
              </a:lnSpc>
            </a:pPr>
            <a:r>
              <a:rPr dirty="0" sz="2800" spc="25" b="1">
                <a:latin typeface="Times New Roman"/>
                <a:cs typeface="Times New Roman"/>
              </a:rPr>
              <a:t>ACCOUNTING </a:t>
            </a:r>
            <a:r>
              <a:rPr dirty="0" sz="2800" spc="60" b="1">
                <a:latin typeface="Times New Roman"/>
                <a:cs typeface="Times New Roman"/>
              </a:rPr>
              <a:t>DEPATMENT </a:t>
            </a:r>
            <a:r>
              <a:rPr dirty="0" sz="2800" spc="-690" b="1">
                <a:latin typeface="Times New Roman"/>
                <a:cs typeface="Times New Roman"/>
              </a:rPr>
              <a:t> </a:t>
            </a:r>
            <a:r>
              <a:rPr dirty="0" sz="2800" spc="-85" b="1">
                <a:latin typeface="Times New Roman"/>
                <a:cs typeface="Times New Roman"/>
              </a:rPr>
              <a:t>2022-2023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912" y="9437827"/>
            <a:ext cx="6667500" cy="20447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The</a:t>
            </a:r>
            <a:r>
              <a:rPr dirty="0" u="heavy" sz="14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Definition</a:t>
            </a:r>
            <a:r>
              <a:rPr dirty="0" u="heavy" sz="14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heavy" sz="14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Accounting: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8451" y="719327"/>
          <a:ext cx="5993765" cy="9081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2120"/>
                <a:gridCol w="2992120"/>
              </a:tblGrid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Conversion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ةزا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نم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وح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لباق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09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Convertable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Bonds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وح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Convertible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Stock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Preferred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وح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لباق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ةزا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Copyright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لأ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Corporate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Earnings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هاسم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رشل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ابرأ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Corporation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15">
                          <a:latin typeface="Times New Roman"/>
                          <a:cs typeface="Times New Roman"/>
                        </a:rPr>
                        <a:t>ةمهاسم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25">
                          <a:latin typeface="Times New Roman"/>
                          <a:cs typeface="Times New Roman"/>
                        </a:rPr>
                        <a:t>ةكرش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40"/>
                        </a:lnSpc>
                      </a:pPr>
                      <a:r>
                        <a:rPr dirty="0" sz="1200" spc="-340">
                          <a:latin typeface="Times New Roman"/>
                          <a:cs typeface="Times New Roman"/>
                        </a:rPr>
                        <a:t>ةفلكت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basis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ـ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985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Benefit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Relationship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5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نم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قأ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نأ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يأ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60325">
                        <a:lnSpc>
                          <a:spcPts val="1360"/>
                        </a:lnSpc>
                      </a:pPr>
                      <a:r>
                        <a:rPr dirty="0" sz="1200" spc="-195">
                          <a:latin typeface="Times New Roman"/>
                          <a:cs typeface="Times New Roman"/>
                        </a:rPr>
                        <a:t>ةعفنملا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Estimates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Goods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Sold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Principle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Recovery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737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Credit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اج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Creditors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150">
                          <a:latin typeface="Times New Roman"/>
                          <a:cs typeface="Times New Roman"/>
                        </a:rPr>
                        <a:t>نونئادلا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Current-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وصأ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وصلأا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اج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ساس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Approach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40"/>
                        </a:lnSpc>
                      </a:pPr>
                      <a:r>
                        <a:rPr dirty="0" sz="1200" spc="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راج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Exchange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Liabilities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للاا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Purchasing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Power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راج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يئ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ةوق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Rate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راج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133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Collection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Declaration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مهسلأا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14">
                          <a:latin typeface="Times New Roman"/>
                          <a:cs typeface="Times New Roman"/>
                        </a:rPr>
                        <a:t>حابرأ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35">
                          <a:latin typeface="Times New Roman"/>
                          <a:cs typeface="Times New Roman"/>
                        </a:rPr>
                        <a:t>عيزوت</a:t>
                      </a:r>
                      <a:r>
                        <a:rPr dirty="0" sz="1200" spc="-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نع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نلاعلإا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15">
                          <a:latin typeface="Times New Roman"/>
                          <a:cs typeface="Times New Roman"/>
                        </a:rPr>
                        <a:t>خيرات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Payment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مه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Date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Record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45">
                          <a:latin typeface="Times New Roman"/>
                          <a:cs typeface="Times New Roman"/>
                        </a:rPr>
                        <a:t>ةكرشلا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25">
                          <a:latin typeface="Times New Roman"/>
                          <a:cs typeface="Times New Roman"/>
                        </a:rPr>
                        <a:t>ىدل</a:t>
                      </a:r>
                      <a:r>
                        <a:rPr dirty="0" baseline="6944" sz="1800" spc="20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95">
                          <a:latin typeface="Times New Roman"/>
                          <a:cs typeface="Times New Roman"/>
                        </a:rPr>
                        <a:t>لاجسم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مهاسملا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335">
                          <a:latin typeface="Times New Roman"/>
                          <a:cs typeface="Times New Roman"/>
                        </a:rPr>
                        <a:t>هيف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85">
                          <a:latin typeface="Times New Roman"/>
                          <a:cs typeface="Times New Roman"/>
                        </a:rPr>
                        <a:t>نوكي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95">
                          <a:latin typeface="Times New Roman"/>
                          <a:cs typeface="Times New Roman"/>
                        </a:rPr>
                        <a:t>يذلا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4">
                          <a:latin typeface="Times New Roman"/>
                          <a:cs typeface="Times New Roman"/>
                        </a:rPr>
                        <a:t>خيراتلا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Dealers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ءل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و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Debenture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Bonds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ين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Debit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(Dr.)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دمل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اج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Debt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Securities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ث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قاروأ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Debtors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145">
                          <a:latin typeface="Times New Roman"/>
                          <a:cs typeface="Times New Roman"/>
                        </a:rPr>
                        <a:t>نونيدملا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Deferred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expenditure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لجؤم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Deffered Gross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Profit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جإ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جؤ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إ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Deficit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سلاب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زجع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Departmental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Contribution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Margin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مسق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هاسم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261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Depletion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رد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جار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وصلأ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Depreciable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كلا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سلال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لبا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Depreciation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30">
                          <a:latin typeface="Times New Roman"/>
                          <a:cs typeface="Times New Roman"/>
                        </a:rPr>
                        <a:t>كلاهتسلإا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Depreciation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Expense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كلا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فورص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Depreciation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كلا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قرط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Design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260">
                          <a:latin typeface="Times New Roman"/>
                          <a:cs typeface="Times New Roman"/>
                        </a:rPr>
                        <a:t>ميمصت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Development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 spc="-204">
                          <a:latin typeface="Times New Roman"/>
                          <a:cs typeface="Times New Roman"/>
                        </a:rPr>
                        <a:t>ريوطتلا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ةرشا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0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Costing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ةرشا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ماظن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financing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(US)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دوقع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فاص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8451" y="719327"/>
          <a:ext cx="5993765" cy="9081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2120"/>
                <a:gridCol w="2992120"/>
              </a:tblGrid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ownership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ةرشا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09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Quotation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رشاب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ولسلأ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ديدحت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Disclaimer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Opinion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يأر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ءاطعإ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مدع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Disclosure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160">
                          <a:latin typeface="Times New Roman"/>
                          <a:cs typeface="Times New Roman"/>
                        </a:rPr>
                        <a:t>حاصفلإا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Discontinued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Discount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114">
                          <a:latin typeface="Times New Roman"/>
                          <a:cs typeface="Times New Roman"/>
                        </a:rPr>
                        <a:t>مصخ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Discount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Premium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فر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آ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60325">
                        <a:lnSpc>
                          <a:spcPts val="1360"/>
                        </a:lnSpc>
                      </a:pPr>
                      <a:r>
                        <a:rPr dirty="0" sz="1200" spc="-170">
                          <a:latin typeface="Times New Roman"/>
                          <a:cs typeface="Times New Roman"/>
                        </a:rPr>
                        <a:t>يروفلا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Discount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مسحل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دعم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Dividend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زوت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Drilling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310">
                          <a:latin typeface="Times New Roman"/>
                          <a:cs typeface="Times New Roman"/>
                        </a:rPr>
                        <a:t>بيقنتلا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E-Commerce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ور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للإا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Earned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Surplus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زجتح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ضئاف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Earning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Revenue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737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Earnings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14">
                          <a:latin typeface="Times New Roman"/>
                          <a:cs typeface="Times New Roman"/>
                        </a:rPr>
                        <a:t>حابرأ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Earnings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share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(EPS)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دئا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Economic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Benefits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قلاا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Economic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Entities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قلاا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حولا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Economic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Entity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Assumption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قلاا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ةدحول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Economic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life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قلإا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Effective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interest 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افل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Effective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افل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دعم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Entity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concept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ةدحول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Entry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لأل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للاحلإا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Equipment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تادعم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Equity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(Owners’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equity)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133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Equity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سن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Equity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Securities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ث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قاروأ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Estimated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Liability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للاا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Estimated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Price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Evidence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210">
                          <a:latin typeface="Times New Roman"/>
                          <a:cs typeface="Times New Roman"/>
                        </a:rPr>
                        <a:t>ليلد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Exchange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Conversion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Losses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جأ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اسخ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Exchange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فر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Exchange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Transaction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Executory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ذ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Exit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لأل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Expected loss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Contract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ةراسخلا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Expenditure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315">
                          <a:latin typeface="Times New Roman"/>
                          <a:cs typeface="Times New Roman"/>
                        </a:rPr>
                        <a:t>ةقفن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Expense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فورصم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261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Exploration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5"/>
                        </a:lnSpc>
                      </a:pPr>
                      <a:r>
                        <a:rPr dirty="0" sz="1200" spc="-190">
                          <a:latin typeface="Times New Roman"/>
                          <a:cs typeface="Times New Roman"/>
                        </a:rPr>
                        <a:t>فاشكتسلاا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Exposed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Position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390">
                          <a:latin typeface="Times New Roman"/>
                          <a:cs typeface="Times New Roman"/>
                        </a:rPr>
                        <a:t>هببسب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25">
                          <a:latin typeface="Times New Roman"/>
                          <a:cs typeface="Times New Roman"/>
                        </a:rPr>
                        <a:t>أشن</a:t>
                      </a:r>
                      <a:r>
                        <a:rPr dirty="0" sz="1200" spc="-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95">
                          <a:latin typeface="Times New Roman"/>
                          <a:cs typeface="Times New Roman"/>
                        </a:rPr>
                        <a:t>يذلا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45">
                          <a:latin typeface="Times New Roman"/>
                          <a:cs typeface="Times New Roman"/>
                        </a:rPr>
                        <a:t>مازتللاا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40">
                          <a:latin typeface="Times New Roman"/>
                          <a:cs typeface="Times New Roman"/>
                        </a:rPr>
                        <a:t>ةميقو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لجلآا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75">
                          <a:latin typeface="Times New Roman"/>
                          <a:cs typeface="Times New Roman"/>
                        </a:rPr>
                        <a:t>ةميق</a:t>
                      </a:r>
                      <a:r>
                        <a:rPr dirty="0" sz="12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350">
                          <a:latin typeface="Times New Roman"/>
                          <a:cs typeface="Times New Roman"/>
                        </a:rPr>
                        <a:t>نيب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0">
                          <a:latin typeface="Times New Roman"/>
                          <a:cs typeface="Times New Roman"/>
                        </a:rPr>
                        <a:t>قرفلا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Extraction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35">
                          <a:latin typeface="Times New Roman"/>
                          <a:cs typeface="Times New Roman"/>
                        </a:rPr>
                        <a:t>جارختسلاا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Extractive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Industries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جار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انص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Extraordinary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Items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ث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Fair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value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Value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ذغ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Finacial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Standards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Board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(FASB)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اك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يف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سلجم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0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Finacial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Forecast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ؤ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Finance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charge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Lease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(UK)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8451" y="719327"/>
          <a:ext cx="5993765" cy="9069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2120"/>
                <a:gridCol w="2992120"/>
              </a:tblGrid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09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وصأ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liabilities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موص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Reporting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120">
                          <a:latin typeface="Times New Roman"/>
                          <a:cs typeface="Times New Roman"/>
                        </a:rPr>
                        <a:t>يلاملا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ملاعلإا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45">
                          <a:latin typeface="Times New Roman"/>
                          <a:cs typeface="Times New Roman"/>
                        </a:rPr>
                        <a:t>ةيلاملا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25">
                          <a:latin typeface="Times New Roman"/>
                          <a:cs typeface="Times New Roman"/>
                        </a:rPr>
                        <a:t>ريراقتلا</a:t>
                      </a:r>
                      <a:r>
                        <a:rPr dirty="0" sz="1200" spc="-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29">
                          <a:latin typeface="Times New Roman"/>
                          <a:cs typeface="Times New Roman"/>
                        </a:rPr>
                        <a:t>رشن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مئاو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Financing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Activities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First-in-first-out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(FIFO)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لاوأ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رداص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لاوأ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دراولا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55">
                          <a:latin typeface="Times New Roman"/>
                          <a:cs typeface="Times New Roman"/>
                        </a:rPr>
                        <a:t>ةقيرط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Fiscal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Fixed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اثل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Fixed Asset Depreciable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Cost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كلا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سلال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لبا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اثل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Fixed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Price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Contracts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baseline="6944" sz="1800" spc="-397">
                          <a:latin typeface="Times New Roman"/>
                          <a:cs typeface="Times New Roman"/>
                        </a:rPr>
                        <a:t>ُ</a:t>
                      </a:r>
                      <a:r>
                        <a:rPr dirty="0" sz="1200" spc="-265">
                          <a:latin typeface="Times New Roman"/>
                          <a:cs typeface="Times New Roman"/>
                        </a:rPr>
                        <a:t>افلس</a:t>
                      </a:r>
                      <a:r>
                        <a:rPr dirty="0" sz="1200" spc="-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ددحملا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80">
                          <a:latin typeface="Times New Roman"/>
                          <a:cs typeface="Times New Roman"/>
                        </a:rPr>
                        <a:t>رعسلا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تاذ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60">
                          <a:latin typeface="Times New Roman"/>
                          <a:cs typeface="Times New Roman"/>
                        </a:rPr>
                        <a:t>دوقعلا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Foreign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Currencies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Foreign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Currency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ديدح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Foreign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Exchange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737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Foreign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Transaction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ديدح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Forward Exchange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Contract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جآ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Forward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Future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Exchange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Franchise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Agreement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Obligations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قاف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للاا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Exchange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Freight-in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Disclosoure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Principle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ماتلا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فلاا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أ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Currency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Functional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Requirements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ظو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ابلط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Funds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لاوملأا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Future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Benefits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Gains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105">
                          <a:latin typeface="Times New Roman"/>
                          <a:cs typeface="Times New Roman"/>
                        </a:rPr>
                        <a:t>بساكم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Price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Index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راع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لأل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ماعلا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ىوت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يساي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9850" marR="15113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General Price Level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Adjusted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Historical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Cost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(GPLA)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راتلا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Price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Level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راع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لأل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ىوت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69850" marR="30226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Generally Accepted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Accounting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Principles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(GAAP)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80"/>
                        </a:lnSpc>
                      </a:pPr>
                      <a:r>
                        <a:rPr dirty="0" baseline="6944" sz="1800" spc="1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امومع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90">
                          <a:latin typeface="Times New Roman"/>
                          <a:cs typeface="Times New Roman"/>
                        </a:rPr>
                        <a:t>ةلوبقملا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45">
                          <a:latin typeface="Times New Roman"/>
                          <a:cs typeface="Times New Roman"/>
                        </a:rPr>
                        <a:t>اهيلع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30">
                          <a:latin typeface="Times New Roman"/>
                          <a:cs typeface="Times New Roman"/>
                        </a:rPr>
                        <a:t>فراعتملا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80">
                          <a:latin typeface="Times New Roman"/>
                          <a:cs typeface="Times New Roman"/>
                        </a:rPr>
                        <a:t>ةيبساحملا</a:t>
                      </a:r>
                      <a:r>
                        <a:rPr dirty="0" sz="120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25">
                          <a:latin typeface="Times New Roman"/>
                          <a:cs typeface="Times New Roman"/>
                        </a:rPr>
                        <a:t>ئدابملا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9850" marR="480695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Generally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Accepted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Auditing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Standards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(GAAS)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90"/>
                        </a:lnSpc>
                      </a:pPr>
                      <a:r>
                        <a:rPr dirty="0" baseline="6944" sz="1800" spc="1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GNP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Implicit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Price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Deflator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يم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انل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يساي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Going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Concern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(Continuity)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ورش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Goodwill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ةرهشلا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737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investment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ث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margin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margin percentage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سن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Profit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Group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25">
                          <a:latin typeface="Times New Roman"/>
                          <a:cs typeface="Times New Roman"/>
                        </a:rPr>
                        <a:t>ةعومجم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Intercompany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Transactions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آ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Guarantee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Allowance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Guaranteed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residual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Value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28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Hedging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رطاخم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Held-to-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maturity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securities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175">
                          <a:latin typeface="Times New Roman"/>
                          <a:cs typeface="Times New Roman"/>
                        </a:rPr>
                        <a:t>قاقحتسلاا</a:t>
                      </a:r>
                      <a:r>
                        <a:rPr dirty="0" sz="12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15">
                          <a:latin typeface="Times New Roman"/>
                          <a:cs typeface="Times New Roman"/>
                        </a:rPr>
                        <a:t>خيرات</a:t>
                      </a:r>
                      <a:r>
                        <a:rPr dirty="0" sz="120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45">
                          <a:latin typeface="Times New Roman"/>
                          <a:cs typeface="Times New Roman"/>
                        </a:rPr>
                        <a:t>ىلإ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315">
                          <a:latin typeface="Times New Roman"/>
                          <a:cs typeface="Times New Roman"/>
                        </a:rPr>
                        <a:t>ظفحت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30">
                          <a:latin typeface="Times New Roman"/>
                          <a:cs typeface="Times New Roman"/>
                        </a:rPr>
                        <a:t>ةيلام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قاروأ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Hire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Purchase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ءارشل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8451" y="719327"/>
          <a:ext cx="5993765" cy="9069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2120"/>
                <a:gridCol w="2992120"/>
              </a:tblGrid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Hire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09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Historical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راتلا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Historical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Exchange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يخيرا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Holding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Company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رشل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Holding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Gains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ةزا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Holding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Losses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ةزا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اسخ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Identifiable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لبا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Impairment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35">
                          <a:latin typeface="Times New Roman"/>
                          <a:cs typeface="Times New Roman"/>
                        </a:rPr>
                        <a:t>طوبهلا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Impairment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securities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قارول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يف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Implicit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rate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(lessor)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رجؤ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افل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Improvement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نيسحت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Inception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lease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ةأش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(Net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خد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statement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737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رض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لخد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Incremental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borrowing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rate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(lessee)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رجأتس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قلاا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افل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Independent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250">
                          <a:latin typeface="Times New Roman"/>
                          <a:cs typeface="Times New Roman"/>
                        </a:rPr>
                        <a:t>لقتسم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6985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Indirect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5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ديدحت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ةرشا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58419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Indirect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ownership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ةرشا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Indirect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Quotation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رشاب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ولسلأ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Industry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Practice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انص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سرام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Inflation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215">
                          <a:latin typeface="Times New Roman"/>
                          <a:cs typeface="Times New Roman"/>
                        </a:rPr>
                        <a:t>مخضتلا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Inflation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مخ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869">
                <a:tc>
                  <a:txBody>
                    <a:bodyPr/>
                    <a:lstStyle/>
                    <a:p>
                      <a:pPr marL="6985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Information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Risk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50"/>
                        </a:lnSpc>
                      </a:pPr>
                      <a:r>
                        <a:rPr dirty="0" sz="1200" spc="-170">
                          <a:latin typeface="Times New Roman"/>
                          <a:cs typeface="Times New Roman"/>
                        </a:rPr>
                        <a:t>ريغ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95">
                          <a:latin typeface="Times New Roman"/>
                          <a:cs typeface="Times New Roman"/>
                        </a:rPr>
                        <a:t>تارارقلا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35">
                          <a:latin typeface="Times New Roman"/>
                          <a:cs typeface="Times New Roman"/>
                        </a:rPr>
                        <a:t>ذاختلإ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80">
                          <a:latin typeface="Times New Roman"/>
                          <a:cs typeface="Times New Roman"/>
                        </a:rPr>
                        <a:t>ةلمعتسملا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تامولعملا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نأ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نم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ةروطخلا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59690">
                        <a:lnSpc>
                          <a:spcPts val="1360"/>
                        </a:lnSpc>
                      </a:pPr>
                      <a:r>
                        <a:rPr dirty="0" sz="1200" spc="-229">
                          <a:latin typeface="Times New Roman"/>
                          <a:cs typeface="Times New Roman"/>
                        </a:rPr>
                        <a:t>ةقيقد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Initial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costs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ةرشا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Initial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Franchise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يئا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مام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ديدح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يف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لاخدملا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ولسأ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Installment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Purchase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ءارشل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Installment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طي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Intangible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لصأ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Intangible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وصأ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Intangible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Integral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periods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Intercompany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Elimination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دن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رشل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Intercompany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Liablities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رشل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للاا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Intercompany Transactions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دن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رشل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73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215">
                          <a:latin typeface="Times New Roman"/>
                          <a:cs typeface="Times New Roman"/>
                        </a:rPr>
                        <a:t>ةدئافلا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Interim financial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statements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(reports)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لحر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مئا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Standards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(IAS)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Auditing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Control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لخ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ماظن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Revenue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Service (IRS)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رض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9850" marR="74676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International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Standards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Committee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(IASC)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28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International Standards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Auditings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(ISAs)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Inventory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وزخ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Investing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Activities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ثت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8451" y="719327"/>
          <a:ext cx="5993765" cy="3458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2120"/>
                <a:gridCol w="2992120"/>
              </a:tblGrid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Investment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 spc="-200">
                          <a:latin typeface="Times New Roman"/>
                          <a:cs typeface="Times New Roman"/>
                        </a:rPr>
                        <a:t>رامثتسا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609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Journal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فد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Last-in-first-out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 رد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خأ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اول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Lease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receivable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راج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Lease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payments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فد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Lease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term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Leased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رجأتسم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لصأ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Leasee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رجأتس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Legal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life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ين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يماظ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رجؤملا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Letters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Credit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Levarage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Liabilities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موص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Local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Currency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لحملا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737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Long-term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وصأ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Long-term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liabilities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لوا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موص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Long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Term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Construction Contracts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ءا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دوقع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Long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Term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Investment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ث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Long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Term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Liabilities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لإ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345439"/>
            <a:ext cx="6654165" cy="807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61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b="1">
                <a:latin typeface="Times New Roman"/>
                <a:cs typeface="Times New Roman"/>
              </a:rPr>
              <a:t>Accounting: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determination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measurement</a:t>
            </a:r>
            <a:r>
              <a:rPr dirty="0" sz="1400" spc="6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communication</a:t>
            </a:r>
            <a:r>
              <a:rPr dirty="0" sz="1400" spc="5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information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users</a:t>
            </a:r>
            <a:r>
              <a:rPr dirty="0" sz="1400" spc="5">
                <a:latin typeface="Times New Roman"/>
                <a:cs typeface="Times New Roman"/>
              </a:rPr>
              <a:t> for</a:t>
            </a:r>
            <a:r>
              <a:rPr dirty="0" sz="1400">
                <a:latin typeface="Times New Roman"/>
                <a:cs typeface="Times New Roman"/>
              </a:rPr>
              <a:t> making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decision.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1345564"/>
            <a:ext cx="6231890" cy="316103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57200" y="4915534"/>
            <a:ext cx="6649084" cy="186055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65"/>
              </a:lnSpc>
            </a:pP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1400" spc="-15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Purpose</a:t>
            </a:r>
            <a:r>
              <a:rPr dirty="0" sz="1400" spc="-1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400" spc="-1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Accounting: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5101462"/>
            <a:ext cx="2093595" cy="17145"/>
          </a:xfrm>
          <a:custGeom>
            <a:avLst/>
            <a:gdLst/>
            <a:ahLst/>
            <a:cxnLst/>
            <a:rect l="l" t="t" r="r" b="b"/>
            <a:pathLst>
              <a:path w="2093595" h="17145">
                <a:moveTo>
                  <a:pt x="2093087" y="0"/>
                </a:moveTo>
                <a:lnTo>
                  <a:pt x="0" y="0"/>
                </a:lnTo>
                <a:lnTo>
                  <a:pt x="0" y="16763"/>
                </a:lnTo>
                <a:lnTo>
                  <a:pt x="2093087" y="16763"/>
                </a:lnTo>
                <a:lnTo>
                  <a:pt x="20930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57200" y="5118226"/>
            <a:ext cx="2492375" cy="20764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00"/>
              </a:lnSpc>
            </a:pP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basic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purpose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accounting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8691" y="5094858"/>
            <a:ext cx="41046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provide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decision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makers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information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useful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5300598"/>
            <a:ext cx="20624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making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economic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decisions,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912" y="5938392"/>
            <a:ext cx="6667500" cy="20447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The</a:t>
            </a:r>
            <a:r>
              <a:rPr dirty="0" u="heavy" sz="14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Function</a:t>
            </a:r>
            <a:r>
              <a:rPr dirty="0" u="heavy" sz="14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heavy" sz="14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Accounting: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00" y="6025362"/>
            <a:ext cx="3060700" cy="186499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830"/>
              </a:spcBef>
              <a:buFont typeface="Times New Roman"/>
              <a:buAutoNum type="arabicPlain"/>
              <a:tabLst>
                <a:tab pos="241935" algn="l"/>
              </a:tabLst>
            </a:pPr>
            <a:r>
              <a:rPr dirty="0" sz="1400" spc="-5">
                <a:latin typeface="Times New Roman"/>
                <a:cs typeface="Times New Roman"/>
              </a:rPr>
              <a:t>Recording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Financial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Information:</a:t>
            </a:r>
            <a:endParaRPr sz="1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730"/>
              </a:spcBef>
              <a:buFont typeface="Times New Roman"/>
              <a:buAutoNum type="arabicPlain"/>
              <a:tabLst>
                <a:tab pos="241935" algn="l"/>
              </a:tabLst>
            </a:pPr>
            <a:r>
              <a:rPr dirty="0" sz="1400" spc="-5">
                <a:latin typeface="Times New Roman"/>
                <a:cs typeface="Times New Roman"/>
              </a:rPr>
              <a:t>Classification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Data.</a:t>
            </a:r>
            <a:endParaRPr sz="1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745"/>
              </a:spcBef>
              <a:buFont typeface="Times New Roman"/>
              <a:buAutoNum type="arabicPlain"/>
              <a:tabLst>
                <a:tab pos="241935" algn="l"/>
              </a:tabLst>
            </a:pPr>
            <a:r>
              <a:rPr dirty="0" sz="1400" spc="-5">
                <a:latin typeface="Times New Roman"/>
                <a:cs typeface="Times New Roman"/>
              </a:rPr>
              <a:t>Making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Summaries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 Classified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Data.</a:t>
            </a:r>
            <a:endParaRPr sz="1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735"/>
              </a:spcBef>
              <a:buFont typeface="Times New Roman"/>
              <a:buAutoNum type="arabicPlain"/>
              <a:tabLst>
                <a:tab pos="241935" algn="l"/>
              </a:tabLst>
            </a:pPr>
            <a:r>
              <a:rPr dirty="0" sz="1400" spc="-5">
                <a:latin typeface="Times New Roman"/>
                <a:cs typeface="Times New Roman"/>
              </a:rPr>
              <a:t>Dealing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Financial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Transactions.</a:t>
            </a:r>
            <a:endParaRPr sz="1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730"/>
              </a:spcBef>
              <a:buFont typeface="Times New Roman"/>
              <a:buAutoNum type="arabicPlain"/>
              <a:tabLst>
                <a:tab pos="241935" algn="l"/>
              </a:tabLst>
            </a:pPr>
            <a:r>
              <a:rPr dirty="0" sz="1400" spc="-5">
                <a:latin typeface="Times New Roman"/>
                <a:cs typeface="Times New Roman"/>
              </a:rPr>
              <a:t>Interpretation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Financial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Information.</a:t>
            </a:r>
            <a:endParaRPr sz="1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730"/>
              </a:spcBef>
              <a:buFont typeface="Times New Roman"/>
              <a:buAutoNum type="arabicPlain"/>
              <a:tabLst>
                <a:tab pos="241935" algn="l"/>
              </a:tabLst>
            </a:pPr>
            <a:r>
              <a:rPr dirty="0" sz="1400" spc="-5">
                <a:latin typeface="Times New Roman"/>
                <a:cs typeface="Times New Roman"/>
              </a:rPr>
              <a:t>Communicating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8912" y="9617658"/>
            <a:ext cx="6667500" cy="20574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The</a:t>
            </a:r>
            <a:r>
              <a:rPr dirty="0" u="heavy" sz="14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Users of Accounting Information: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14704" y="719327"/>
            <a:ext cx="762000" cy="205740"/>
          </a:xfrm>
          <a:custGeom>
            <a:avLst/>
            <a:gdLst/>
            <a:ahLst/>
            <a:cxnLst/>
            <a:rect l="l" t="t" r="r" b="b"/>
            <a:pathLst>
              <a:path w="762000" h="205740">
                <a:moveTo>
                  <a:pt x="762000" y="0"/>
                </a:moveTo>
                <a:lnTo>
                  <a:pt x="0" y="0"/>
                </a:lnTo>
                <a:lnTo>
                  <a:pt x="0" y="205740"/>
                </a:lnTo>
                <a:lnTo>
                  <a:pt x="762000" y="205740"/>
                </a:lnTo>
                <a:lnTo>
                  <a:pt x="7620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704" y="1742185"/>
            <a:ext cx="791210" cy="204470"/>
          </a:xfrm>
          <a:custGeom>
            <a:avLst/>
            <a:gdLst/>
            <a:ahLst/>
            <a:cxnLst/>
            <a:rect l="l" t="t" r="r" b="b"/>
            <a:pathLst>
              <a:path w="791210" h="204469">
                <a:moveTo>
                  <a:pt x="790956" y="0"/>
                </a:moveTo>
                <a:lnTo>
                  <a:pt x="0" y="0"/>
                </a:lnTo>
                <a:lnTo>
                  <a:pt x="0" y="204216"/>
                </a:lnTo>
                <a:lnTo>
                  <a:pt x="790956" y="204216"/>
                </a:lnTo>
                <a:lnTo>
                  <a:pt x="79095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704" y="2560573"/>
            <a:ext cx="881380" cy="204470"/>
          </a:xfrm>
          <a:custGeom>
            <a:avLst/>
            <a:gdLst/>
            <a:ahLst/>
            <a:cxnLst/>
            <a:rect l="l" t="t" r="r" b="b"/>
            <a:pathLst>
              <a:path w="881380" h="204469">
                <a:moveTo>
                  <a:pt x="880872" y="0"/>
                </a:moveTo>
                <a:lnTo>
                  <a:pt x="0" y="0"/>
                </a:lnTo>
                <a:lnTo>
                  <a:pt x="0" y="204216"/>
                </a:lnTo>
                <a:lnTo>
                  <a:pt x="880872" y="204216"/>
                </a:lnTo>
                <a:lnTo>
                  <a:pt x="88087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704" y="3379342"/>
            <a:ext cx="821690" cy="204470"/>
          </a:xfrm>
          <a:custGeom>
            <a:avLst/>
            <a:gdLst/>
            <a:ahLst/>
            <a:cxnLst/>
            <a:rect l="l" t="t" r="r" b="b"/>
            <a:pathLst>
              <a:path w="821689" h="204470">
                <a:moveTo>
                  <a:pt x="821436" y="0"/>
                </a:moveTo>
                <a:lnTo>
                  <a:pt x="0" y="0"/>
                </a:lnTo>
                <a:lnTo>
                  <a:pt x="0" y="204216"/>
                </a:lnTo>
                <a:lnTo>
                  <a:pt x="821436" y="204216"/>
                </a:lnTo>
                <a:lnTo>
                  <a:pt x="82143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4704" y="4196206"/>
            <a:ext cx="881380" cy="204470"/>
          </a:xfrm>
          <a:custGeom>
            <a:avLst/>
            <a:gdLst/>
            <a:ahLst/>
            <a:cxnLst/>
            <a:rect l="l" t="t" r="r" b="b"/>
            <a:pathLst>
              <a:path w="881380" h="204470">
                <a:moveTo>
                  <a:pt x="880872" y="0"/>
                </a:moveTo>
                <a:lnTo>
                  <a:pt x="0" y="0"/>
                </a:lnTo>
                <a:lnTo>
                  <a:pt x="0" y="204215"/>
                </a:lnTo>
                <a:lnTo>
                  <a:pt x="880872" y="204215"/>
                </a:lnTo>
                <a:lnTo>
                  <a:pt x="88087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704" y="5014594"/>
            <a:ext cx="1028700" cy="204470"/>
          </a:xfrm>
          <a:custGeom>
            <a:avLst/>
            <a:gdLst/>
            <a:ahLst/>
            <a:cxnLst/>
            <a:rect l="l" t="t" r="r" b="b"/>
            <a:pathLst>
              <a:path w="1028700" h="204470">
                <a:moveTo>
                  <a:pt x="1028700" y="0"/>
                </a:moveTo>
                <a:lnTo>
                  <a:pt x="0" y="0"/>
                </a:lnTo>
                <a:lnTo>
                  <a:pt x="0" y="204215"/>
                </a:lnTo>
                <a:lnTo>
                  <a:pt x="1028700" y="204215"/>
                </a:lnTo>
                <a:lnTo>
                  <a:pt x="10287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704" y="5831712"/>
            <a:ext cx="1202690" cy="205740"/>
          </a:xfrm>
          <a:custGeom>
            <a:avLst/>
            <a:gdLst/>
            <a:ahLst/>
            <a:cxnLst/>
            <a:rect l="l" t="t" r="r" b="b"/>
            <a:pathLst>
              <a:path w="1202689" h="205739">
                <a:moveTo>
                  <a:pt x="1202436" y="0"/>
                </a:moveTo>
                <a:lnTo>
                  <a:pt x="0" y="0"/>
                </a:lnTo>
                <a:lnTo>
                  <a:pt x="0" y="205739"/>
                </a:lnTo>
                <a:lnTo>
                  <a:pt x="1202436" y="205739"/>
                </a:lnTo>
                <a:lnTo>
                  <a:pt x="120243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345439"/>
            <a:ext cx="6694805" cy="6577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469900" marR="41910" indent="-171450">
              <a:lnSpc>
                <a:spcPct val="95900"/>
              </a:lnSpc>
              <a:buAutoNum type="arabicPlain"/>
              <a:tabLst>
                <a:tab pos="4705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Investors: </a:t>
            </a:r>
            <a:r>
              <a:rPr dirty="0" sz="1400" spc="-5">
                <a:latin typeface="Times New Roman"/>
                <a:cs typeface="Times New Roman"/>
              </a:rPr>
              <a:t>Both present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potentials investor need the information to </a:t>
            </a:r>
            <a:r>
              <a:rPr dirty="0" sz="1400" spc="5">
                <a:latin typeface="Times New Roman"/>
                <a:cs typeface="Times New Roman"/>
              </a:rPr>
              <a:t>judge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prospect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present and potentials investment </a:t>
            </a: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spc="-5">
                <a:latin typeface="Times New Roman"/>
                <a:cs typeface="Times New Roman"/>
              </a:rPr>
              <a:t>business. Present investor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needs </a:t>
            </a:r>
            <a:r>
              <a:rPr dirty="0" sz="1400">
                <a:latin typeface="Times New Roman"/>
                <a:cs typeface="Times New Roman"/>
              </a:rPr>
              <a:t> the </a:t>
            </a:r>
            <a:r>
              <a:rPr dirty="0" sz="1400" spc="-5">
                <a:latin typeface="Times New Roman"/>
                <a:cs typeface="Times New Roman"/>
              </a:rPr>
              <a:t>information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order to decide whether they should continue in the presents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not. </a:t>
            </a:r>
            <a:r>
              <a:rPr dirty="0" sz="1400">
                <a:latin typeface="Times New Roman"/>
                <a:cs typeface="Times New Roman"/>
              </a:rPr>
              <a:t> Future </a:t>
            </a:r>
            <a:r>
              <a:rPr dirty="0" sz="1400" spc="-5">
                <a:latin typeface="Times New Roman"/>
                <a:cs typeface="Times New Roman"/>
              </a:rPr>
              <a:t>investors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require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determine whether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they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should </a:t>
            </a:r>
            <a:r>
              <a:rPr dirty="0" sz="1400" spc="-5">
                <a:latin typeface="Times New Roman"/>
                <a:cs typeface="Times New Roman"/>
              </a:rPr>
              <a:t>buy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shares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make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investment somewhere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else.</a:t>
            </a:r>
            <a:endParaRPr sz="1400">
              <a:latin typeface="Times New Roman"/>
              <a:cs typeface="Times New Roman"/>
            </a:endParaRPr>
          </a:p>
          <a:p>
            <a:pPr marL="469900" marR="46990" indent="-171450">
              <a:lnSpc>
                <a:spcPts val="1610"/>
              </a:lnSpc>
              <a:spcBef>
                <a:spcPts val="40"/>
              </a:spcBef>
              <a:buAutoNum type="arabicPlain"/>
              <a:tabLst>
                <a:tab pos="4705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Creditors: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creditors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person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who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owes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money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business.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Both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short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long-term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creditors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need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information.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Long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creditors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interested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469900" marR="45085">
              <a:lnSpc>
                <a:spcPts val="161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both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solvency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liquidity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other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hand,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short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creditors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interested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whether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will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when due.</a:t>
            </a:r>
            <a:endParaRPr sz="1400">
              <a:latin typeface="Times New Roman"/>
              <a:cs typeface="Times New Roman"/>
            </a:endParaRPr>
          </a:p>
          <a:p>
            <a:pPr marL="469900" indent="-171450">
              <a:lnSpc>
                <a:spcPts val="1530"/>
              </a:lnSpc>
              <a:buAutoNum type="arabicPlain" startAt="3"/>
              <a:tabLst>
                <a:tab pos="4705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Employees: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interest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employees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related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just" marL="469900" marR="42545">
              <a:lnSpc>
                <a:spcPct val="958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they want more </a:t>
            </a:r>
            <a:r>
              <a:rPr dirty="0" sz="1400">
                <a:latin typeface="Times New Roman"/>
                <a:cs typeface="Times New Roman"/>
              </a:rPr>
              <a:t>salary </a:t>
            </a:r>
            <a:r>
              <a:rPr dirty="0" sz="1400" spc="-5">
                <a:latin typeface="Times New Roman"/>
                <a:cs typeface="Times New Roman"/>
              </a:rPr>
              <a:t>and other monetary incentives like bonus, overtime </a:t>
            </a:r>
            <a:r>
              <a:rPr dirty="0" sz="1400">
                <a:latin typeface="Times New Roman"/>
                <a:cs typeface="Times New Roman"/>
              </a:rPr>
              <a:t>payments,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etc. </a:t>
            </a:r>
            <a:r>
              <a:rPr dirty="0" sz="1400" spc="-5">
                <a:latin typeface="Times New Roman"/>
                <a:cs typeface="Times New Roman"/>
              </a:rPr>
              <a:t>They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interested in financial statements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account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various profit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bonus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schemes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negotiation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management.</a:t>
            </a:r>
            <a:endParaRPr sz="1400">
              <a:latin typeface="Times New Roman"/>
              <a:cs typeface="Times New Roman"/>
            </a:endParaRPr>
          </a:p>
          <a:p>
            <a:pPr algn="just" marL="469900" marR="42545" indent="-171450">
              <a:lnSpc>
                <a:spcPts val="1610"/>
              </a:lnSpc>
              <a:spcBef>
                <a:spcPts val="55"/>
              </a:spcBef>
              <a:buAutoNum type="arabicPlain" startAt="4"/>
              <a:tabLst>
                <a:tab pos="4705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Managers: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Managers</a:t>
            </a:r>
            <a:r>
              <a:rPr dirty="0" sz="1400">
                <a:latin typeface="Times New Roman"/>
                <a:cs typeface="Times New Roman"/>
              </a:rPr>
              <a:t> 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management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main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internal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Users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information. Managers need the information for making various </a:t>
            </a:r>
            <a:r>
              <a:rPr dirty="0" sz="1400">
                <a:latin typeface="Times New Roman"/>
                <a:cs typeface="Times New Roman"/>
              </a:rPr>
              <a:t>decisions. </a:t>
            </a:r>
            <a:r>
              <a:rPr dirty="0" sz="1400" spc="-5">
                <a:latin typeface="Times New Roman"/>
                <a:cs typeface="Times New Roman"/>
              </a:rPr>
              <a:t>Managers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need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protect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Property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fraud,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mismanagement,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make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specific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decision,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future,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Measure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performance.</a:t>
            </a:r>
            <a:endParaRPr sz="1400">
              <a:latin typeface="Times New Roman"/>
              <a:cs typeface="Times New Roman"/>
            </a:endParaRPr>
          </a:p>
          <a:p>
            <a:pPr algn="just" marL="469900" indent="-171450">
              <a:lnSpc>
                <a:spcPts val="1525"/>
              </a:lnSpc>
              <a:buAutoNum type="arabicPlain" startAt="4"/>
              <a:tabLst>
                <a:tab pos="4705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Customers:</a:t>
            </a:r>
            <a:r>
              <a:rPr dirty="0" sz="1400" spc="2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Customers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interested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judge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profitability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solvency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algn="just" marL="469900" marR="48895">
              <a:lnSpc>
                <a:spcPct val="961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business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knowing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ability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company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survive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they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10">
                <a:latin typeface="Times New Roman"/>
                <a:cs typeface="Times New Roman"/>
              </a:rPr>
              <a:t>supplied </a:t>
            </a:r>
            <a:r>
              <a:rPr dirty="0" sz="1400" spc="-5">
                <a:latin typeface="Times New Roman"/>
                <a:cs typeface="Times New Roman"/>
              </a:rPr>
              <a:t> with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goods</a:t>
            </a:r>
            <a:r>
              <a:rPr dirty="0" sz="1400">
                <a:latin typeface="Times New Roman"/>
                <a:cs typeface="Times New Roman"/>
              </a:rPr>
              <a:t> 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regular</a:t>
            </a:r>
            <a:r>
              <a:rPr dirty="0" sz="1400">
                <a:latin typeface="Times New Roman"/>
                <a:cs typeface="Times New Roman"/>
              </a:rPr>
              <a:t> basis.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Strong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financial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background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also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implies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quality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money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innovation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products.</a:t>
            </a:r>
            <a:endParaRPr sz="1400">
              <a:latin typeface="Times New Roman"/>
              <a:cs typeface="Times New Roman"/>
            </a:endParaRPr>
          </a:p>
          <a:p>
            <a:pPr algn="r" marL="469900" marR="41910" indent="-171450">
              <a:lnSpc>
                <a:spcPts val="1610"/>
              </a:lnSpc>
              <a:spcBef>
                <a:spcPts val="40"/>
              </a:spcBef>
              <a:buAutoNum type="arabicPlain" startAt="6"/>
              <a:tabLst>
                <a:tab pos="4705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Governments: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Government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needs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various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regulatory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Purposes.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interested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Information,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taxation,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labor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corporate</a:t>
            </a:r>
            <a:endParaRPr sz="1400">
              <a:latin typeface="Times New Roman"/>
              <a:cs typeface="Times New Roman"/>
            </a:endParaRPr>
          </a:p>
          <a:p>
            <a:pPr algn="r" marR="46355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laws.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agencies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like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registrar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law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board,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ministry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finance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framing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policies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Betterment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economy.</a:t>
            </a:r>
            <a:endParaRPr sz="1400">
              <a:latin typeface="Times New Roman"/>
              <a:cs typeface="Times New Roman"/>
            </a:endParaRPr>
          </a:p>
          <a:p>
            <a:pPr algn="r" marL="469900" marR="44450" indent="-470534">
              <a:lnSpc>
                <a:spcPts val="1645"/>
              </a:lnSpc>
              <a:buAutoNum type="arabicPlain" startAt="7"/>
              <a:tabLst>
                <a:tab pos="470534" algn="l"/>
              </a:tabLst>
            </a:pPr>
            <a:r>
              <a:rPr dirty="0" sz="1400" b="1">
                <a:latin typeface="Times New Roman"/>
                <a:cs typeface="Times New Roman"/>
              </a:rPr>
              <a:t>General</a:t>
            </a:r>
            <a:r>
              <a:rPr dirty="0" sz="1400" spc="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public: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public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interested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  <a:p>
            <a:pPr algn="just" marL="469900">
              <a:lnSpc>
                <a:spcPct val="100000"/>
              </a:lnSpc>
              <a:spcBef>
                <a:spcPts val="35"/>
              </a:spcBef>
            </a:pPr>
            <a:r>
              <a:rPr dirty="0" sz="1400">
                <a:latin typeface="Times New Roman"/>
                <a:cs typeface="Times New Roman"/>
              </a:rPr>
              <a:t>social</a:t>
            </a:r>
            <a:r>
              <a:rPr dirty="0" sz="1400" spc="5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obligation</a:t>
            </a:r>
            <a:r>
              <a:rPr dirty="0" sz="1400" spc="5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business.</a:t>
            </a:r>
            <a:r>
              <a:rPr dirty="0" sz="1400" spc="5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Public</a:t>
            </a:r>
            <a:r>
              <a:rPr dirty="0" sz="1400" spc="5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interested 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pollution</a:t>
            </a:r>
            <a:r>
              <a:rPr dirty="0" sz="1400" spc="5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abatement</a:t>
            </a:r>
            <a:r>
              <a:rPr dirty="0" sz="1400" spc="5">
                <a:latin typeface="Microsoft Sans Serif"/>
                <a:cs typeface="Microsoft Sans Serif"/>
              </a:rPr>
              <a:t>,</a:t>
            </a:r>
            <a:endParaRPr sz="1400">
              <a:latin typeface="Microsoft Sans Serif"/>
              <a:cs typeface="Microsoft Sans Serif"/>
            </a:endParaRPr>
          </a:p>
          <a:p>
            <a:pPr algn="just" marL="469900" marR="43180">
              <a:lnSpc>
                <a:spcPts val="1610"/>
              </a:lnSpc>
              <a:spcBef>
                <a:spcPts val="400"/>
              </a:spcBef>
            </a:pPr>
            <a:r>
              <a:rPr dirty="0" sz="1400">
                <a:latin typeface="Times New Roman"/>
                <a:cs typeface="Times New Roman"/>
              </a:rPr>
              <a:t>Community welfare program, ecological benefits or Hazards out of operation of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business. Public is Interested to know how the national resource are Being </a:t>
            </a:r>
            <a:r>
              <a:rPr dirty="0" sz="1400" spc="10">
                <a:latin typeface="Times New Roman"/>
                <a:cs typeface="Times New Roman"/>
              </a:rPr>
              <a:t>utilized </a:t>
            </a:r>
            <a:r>
              <a:rPr dirty="0" sz="1400" spc="5">
                <a:latin typeface="Times New Roman"/>
                <a:cs typeface="Times New Roman"/>
              </a:rPr>
              <a:t>by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organization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their Contribution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economy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912" y="7116444"/>
            <a:ext cx="6667500" cy="20574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Branch</a:t>
            </a:r>
            <a:r>
              <a:rPr dirty="0" u="heavy" sz="14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heavy" sz="14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Accounting: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3608" y="7526401"/>
            <a:ext cx="1647825" cy="204470"/>
          </a:xfrm>
          <a:custGeom>
            <a:avLst/>
            <a:gdLst/>
            <a:ahLst/>
            <a:cxnLst/>
            <a:rect l="l" t="t" r="r" b="b"/>
            <a:pathLst>
              <a:path w="1647825" h="204470">
                <a:moveTo>
                  <a:pt x="1647698" y="0"/>
                </a:moveTo>
                <a:lnTo>
                  <a:pt x="0" y="0"/>
                </a:lnTo>
                <a:lnTo>
                  <a:pt x="0" y="204215"/>
                </a:lnTo>
                <a:lnTo>
                  <a:pt x="1647698" y="204215"/>
                </a:lnTo>
                <a:lnTo>
                  <a:pt x="164769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3608" y="8139429"/>
            <a:ext cx="1341755" cy="204470"/>
          </a:xfrm>
          <a:custGeom>
            <a:avLst/>
            <a:gdLst/>
            <a:ahLst/>
            <a:cxnLst/>
            <a:rect l="l" t="t" r="r" b="b"/>
            <a:pathLst>
              <a:path w="1341755" h="204470">
                <a:moveTo>
                  <a:pt x="1341374" y="0"/>
                </a:moveTo>
                <a:lnTo>
                  <a:pt x="0" y="0"/>
                </a:lnTo>
                <a:lnTo>
                  <a:pt x="0" y="204215"/>
                </a:lnTo>
                <a:lnTo>
                  <a:pt x="1341374" y="204215"/>
                </a:lnTo>
                <a:lnTo>
                  <a:pt x="134137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7297292"/>
            <a:ext cx="6656070" cy="1261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286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Accounting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activities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classified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following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fields:</a:t>
            </a:r>
            <a:endParaRPr sz="14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ct val="95800"/>
              </a:lnSpc>
              <a:spcBef>
                <a:spcPts val="30"/>
              </a:spcBef>
              <a:buFont typeface="Times New Roman"/>
              <a:buAutoNum type="arabicPeriod"/>
              <a:tabLst>
                <a:tab pos="229235" algn="l"/>
              </a:tabLst>
            </a:pPr>
            <a:r>
              <a:rPr dirty="0" sz="1400" b="1">
                <a:latin typeface="Times New Roman"/>
                <a:cs typeface="Times New Roman"/>
              </a:rPr>
              <a:t>Financial Accounting</a:t>
            </a:r>
            <a:r>
              <a:rPr dirty="0" sz="1400">
                <a:latin typeface="Times New Roman"/>
                <a:cs typeface="Times New Roman"/>
              </a:rPr>
              <a:t>: It refers to information’s that describing the financial resources,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obligations, and activities of an economic </a:t>
            </a:r>
            <a:r>
              <a:rPr dirty="0" sz="1400" spc="5">
                <a:latin typeface="Times New Roman"/>
                <a:cs typeface="Times New Roman"/>
              </a:rPr>
              <a:t>entity, </a:t>
            </a:r>
            <a:r>
              <a:rPr dirty="0" sz="1400">
                <a:latin typeface="Times New Roman"/>
                <a:cs typeface="Times New Roman"/>
              </a:rPr>
              <a:t>if including bookkeeping, (the actual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process) and, </a:t>
            </a:r>
            <a:r>
              <a:rPr dirty="0" sz="1400" spc="5">
                <a:latin typeface="Times New Roman"/>
                <a:cs typeface="Times New Roman"/>
              </a:rPr>
              <a:t>possibly</a:t>
            </a:r>
            <a:r>
              <a:rPr dirty="0" sz="1400">
                <a:latin typeface="Times New Roman"/>
                <a:cs typeface="Times New Roman"/>
              </a:rPr>
              <a:t> report preparation.</a:t>
            </a:r>
            <a:endParaRPr sz="1400">
              <a:latin typeface="Times New Roman"/>
              <a:cs typeface="Times New Roman"/>
            </a:endParaRPr>
          </a:p>
          <a:p>
            <a:pPr algn="just" marL="228600" marR="8255" indent="-216535">
              <a:lnSpc>
                <a:spcPts val="1610"/>
              </a:lnSpc>
              <a:spcBef>
                <a:spcPts val="40"/>
              </a:spcBef>
              <a:buFont typeface="Times New Roman"/>
              <a:buAutoNum type="arabicPeriod"/>
              <a:tabLst>
                <a:tab pos="229235" algn="l"/>
              </a:tabLst>
            </a:pPr>
            <a:r>
              <a:rPr dirty="0" sz="1400" b="1">
                <a:latin typeface="Times New Roman"/>
                <a:cs typeface="Times New Roman"/>
              </a:rPr>
              <a:t>Cost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Accounting: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costs,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especially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costs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production and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distribution.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608" y="8549385"/>
            <a:ext cx="677545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Audi</a:t>
            </a:r>
            <a:r>
              <a:rPr dirty="0" sz="1400" b="1">
                <a:latin typeface="Times New Roman"/>
                <a:cs typeface="Times New Roman"/>
              </a:rPr>
              <a:t>ti</a:t>
            </a:r>
            <a:r>
              <a:rPr dirty="0" sz="1400" b="1">
                <a:latin typeface="Times New Roman"/>
                <a:cs typeface="Times New Roman"/>
              </a:rPr>
              <a:t>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37817" y="8524493"/>
            <a:ext cx="45015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verification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preparation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report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4500" y="8524493"/>
            <a:ext cx="160655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5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608" y="8753602"/>
            <a:ext cx="1228725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Tax</a:t>
            </a:r>
            <a:r>
              <a:rPr dirty="0" sz="1400" spc="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Accounting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89505" y="8728709"/>
            <a:ext cx="5209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: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determination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correct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liability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taxes,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especially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income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73608" y="9162033"/>
            <a:ext cx="2015489" cy="204470"/>
          </a:xfrm>
          <a:custGeom>
            <a:avLst/>
            <a:gdLst/>
            <a:ahLst/>
            <a:cxnLst/>
            <a:rect l="l" t="t" r="r" b="b"/>
            <a:pathLst>
              <a:path w="2015489" h="204470">
                <a:moveTo>
                  <a:pt x="2015363" y="0"/>
                </a:moveTo>
                <a:lnTo>
                  <a:pt x="0" y="0"/>
                </a:lnTo>
                <a:lnTo>
                  <a:pt x="0" y="204215"/>
                </a:lnTo>
                <a:lnTo>
                  <a:pt x="2015363" y="204215"/>
                </a:lnTo>
                <a:lnTo>
                  <a:pt x="2015363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44500" y="8932926"/>
            <a:ext cx="6654165" cy="648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taxes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social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security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taxes,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preparation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necessary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return.</a:t>
            </a:r>
            <a:endParaRPr sz="1400">
              <a:latin typeface="Times New Roman"/>
              <a:cs typeface="Times New Roman"/>
            </a:endParaRPr>
          </a:p>
          <a:p>
            <a:pPr marL="228600" marR="5080" indent="-216535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5.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Governmental </a:t>
            </a:r>
            <a:r>
              <a:rPr dirty="0" sz="1400" spc="-5" b="1">
                <a:latin typeface="Times New Roman"/>
                <a:cs typeface="Times New Roman"/>
              </a:rPr>
              <a:t>Accounting: </a:t>
            </a:r>
            <a:r>
              <a:rPr dirty="0" sz="1400">
                <a:latin typeface="Times New Roman"/>
                <a:cs typeface="Times New Roman"/>
              </a:rPr>
              <a:t>The keeping of financial records for governmental units and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nonprofit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institutions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preparation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reports.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608" y="719327"/>
            <a:ext cx="1823720" cy="205740"/>
          </a:xfrm>
          <a:custGeom>
            <a:avLst/>
            <a:gdLst/>
            <a:ahLst/>
            <a:cxnLst/>
            <a:rect l="l" t="t" r="r" b="b"/>
            <a:pathLst>
              <a:path w="1823720" h="205740">
                <a:moveTo>
                  <a:pt x="1823339" y="0"/>
                </a:moveTo>
                <a:lnTo>
                  <a:pt x="0" y="0"/>
                </a:lnTo>
                <a:lnTo>
                  <a:pt x="0" y="205740"/>
                </a:lnTo>
                <a:lnTo>
                  <a:pt x="1823339" y="205740"/>
                </a:lnTo>
                <a:lnTo>
                  <a:pt x="1823339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345439"/>
            <a:ext cx="6656705" cy="1407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228600" marR="5080" indent="-216535">
              <a:lnSpc>
                <a:spcPct val="95900"/>
              </a:lnSpc>
            </a:pPr>
            <a:r>
              <a:rPr dirty="0" sz="1400">
                <a:latin typeface="Times New Roman"/>
                <a:cs typeface="Times New Roman"/>
              </a:rPr>
              <a:t>6. </a:t>
            </a:r>
            <a:r>
              <a:rPr dirty="0" sz="1400" b="1">
                <a:latin typeface="Times New Roman"/>
                <a:cs typeface="Times New Roman"/>
              </a:rPr>
              <a:t>Managerial Accounting: </a:t>
            </a:r>
            <a:r>
              <a:rPr dirty="0" sz="1400">
                <a:latin typeface="Times New Roman"/>
                <a:cs typeface="Times New Roman"/>
              </a:rPr>
              <a:t>The develop accounting information designed specifically to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meet the various needs of management. In addition to developing information to </a:t>
            </a:r>
            <a:r>
              <a:rPr dirty="0" sz="1400" spc="15">
                <a:latin typeface="Times New Roman"/>
                <a:cs typeface="Times New Roman"/>
              </a:rPr>
              <a:t>assist 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managers,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managerial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accountants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responsible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operating 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company's </a:t>
            </a:r>
            <a:r>
              <a:rPr dirty="0" sz="1400" spc="-5">
                <a:latin typeface="Times New Roman"/>
                <a:cs typeface="Times New Roman"/>
              </a:rPr>
              <a:t>accounting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system, including the recording of transaction and the preparation of financial statement,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tax returns,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other accounting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reports.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912" y="2152141"/>
            <a:ext cx="6667500" cy="186055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65"/>
              </a:lnSpc>
            </a:pP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Basic</a:t>
            </a:r>
            <a:r>
              <a:rPr dirty="0" sz="1400" spc="-3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FFFFFF"/>
                </a:solidFill>
                <a:latin typeface="Times New Roman"/>
                <a:cs typeface="Times New Roman"/>
              </a:rPr>
              <a:t>Assumptions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2338069"/>
            <a:ext cx="1399540" cy="17145"/>
          </a:xfrm>
          <a:custGeom>
            <a:avLst/>
            <a:gdLst/>
            <a:ahLst/>
            <a:cxnLst/>
            <a:rect l="l" t="t" r="r" b="b"/>
            <a:pathLst>
              <a:path w="1399539" h="17144">
                <a:moveTo>
                  <a:pt x="1399286" y="0"/>
                </a:moveTo>
                <a:lnTo>
                  <a:pt x="0" y="0"/>
                </a:lnTo>
                <a:lnTo>
                  <a:pt x="0" y="16764"/>
                </a:lnTo>
                <a:lnTo>
                  <a:pt x="1399286" y="16764"/>
                </a:lnTo>
                <a:lnTo>
                  <a:pt x="13992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31012" y="2331466"/>
            <a:ext cx="154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0132" y="2354833"/>
            <a:ext cx="2305050" cy="2057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00"/>
              </a:lnSpc>
            </a:pPr>
            <a:r>
              <a:rPr dirty="0" sz="1400" b="1">
                <a:latin typeface="Times New Roman"/>
                <a:cs typeface="Times New Roman"/>
              </a:rPr>
              <a:t>Economic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Entity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Assumption: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5616" y="2537205"/>
            <a:ext cx="5676265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economic</a:t>
            </a:r>
            <a:r>
              <a:rPr dirty="0" sz="1200" spc="10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entity</a:t>
            </a:r>
            <a:r>
              <a:rPr dirty="0" sz="1200" spc="10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assumption</a:t>
            </a:r>
            <a:r>
              <a:rPr dirty="0" sz="1200" spc="2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means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economic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activity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can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identified</a:t>
            </a:r>
            <a:r>
              <a:rPr dirty="0" sz="1200" spc="2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with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particular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unit</a:t>
            </a:r>
            <a:r>
              <a:rPr dirty="0" sz="1200" spc="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accountability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other words,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company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keeps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its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activity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separate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distinct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owners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and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any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other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business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unit.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012" y="3263010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416" y="3261690"/>
            <a:ext cx="2198370" cy="205104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Going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Concern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Assumption: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8316" y="4196206"/>
            <a:ext cx="1853564" cy="204470"/>
          </a:xfrm>
          <a:custGeom>
            <a:avLst/>
            <a:gdLst/>
            <a:ahLst/>
            <a:cxnLst/>
            <a:rect l="l" t="t" r="r" b="b"/>
            <a:pathLst>
              <a:path w="1853564" h="204470">
                <a:moveTo>
                  <a:pt x="1853438" y="0"/>
                </a:moveTo>
                <a:lnTo>
                  <a:pt x="0" y="0"/>
                </a:lnTo>
                <a:lnTo>
                  <a:pt x="0" y="204215"/>
                </a:lnTo>
                <a:lnTo>
                  <a:pt x="1853438" y="204215"/>
                </a:lnTo>
                <a:lnTo>
                  <a:pt x="185343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31012" y="3442842"/>
            <a:ext cx="6157595" cy="236982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Most accounting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methods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rely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on the </a:t>
            </a:r>
            <a:r>
              <a:rPr dirty="0" sz="1200" b="1">
                <a:solidFill>
                  <a:srgbClr val="0089D0"/>
                </a:solidFill>
                <a:latin typeface="Times New Roman"/>
                <a:cs typeface="Times New Roman"/>
              </a:rPr>
              <a:t>going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concern </a:t>
            </a:r>
            <a:r>
              <a:rPr dirty="0" sz="1200" b="1">
                <a:solidFill>
                  <a:srgbClr val="0089D0"/>
                </a:solidFill>
                <a:latin typeface="Times New Roman"/>
                <a:cs typeface="Times New Roman"/>
              </a:rPr>
              <a:t>assumption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—that </a:t>
            </a:r>
            <a:r>
              <a:rPr dirty="0" sz="1200" spc="-10" b="1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company will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have a </a:t>
            </a:r>
            <a:r>
              <a:rPr dirty="0" sz="1200" spc="-28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long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life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. Despite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numerous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business failures,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most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companies have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fairly high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continuance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rate.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rule,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expect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companies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last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long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enough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fulfill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their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objectives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commitments.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dirty="0" sz="1200" b="1">
                <a:latin typeface="Times New Roman"/>
                <a:cs typeface="Times New Roman"/>
              </a:rPr>
              <a:t>3.</a:t>
            </a:r>
            <a:r>
              <a:rPr dirty="0" sz="1400" b="1">
                <a:latin typeface="Times New Roman"/>
                <a:cs typeface="Times New Roman"/>
              </a:rPr>
              <a:t>Periodicity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Assumption:</a:t>
            </a:r>
            <a:endParaRPr sz="1400">
              <a:latin typeface="Times New Roman"/>
              <a:cs typeface="Times New Roman"/>
            </a:endParaRPr>
          </a:p>
          <a:p>
            <a:pPr marL="69215" marR="508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measure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results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of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company’s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activity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accurately,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would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need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wait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until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liquidates.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Decision-makers,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however,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cannot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wait that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long for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such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information.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Users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need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know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company’s performance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economic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status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on a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timely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basis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they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evaluate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compare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companies,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take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appropriate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actions.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Therefore,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companies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must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report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information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periodically.</a:t>
            </a:r>
            <a:endParaRPr sz="1200">
              <a:latin typeface="Times New Roman"/>
              <a:cs typeface="Times New Roman"/>
            </a:endParaRPr>
          </a:p>
          <a:p>
            <a:pPr marL="183515" marR="36195">
              <a:lnSpc>
                <a:spcPts val="1380"/>
              </a:lnSpc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periodicity</a:t>
            </a:r>
            <a:r>
              <a:rPr dirty="0" sz="1200" spc="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(or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89D0"/>
                </a:solidFill>
                <a:latin typeface="Times New Roman"/>
                <a:cs typeface="Times New Roman"/>
              </a:rPr>
              <a:t>time</a:t>
            </a:r>
            <a:r>
              <a:rPr dirty="0" sz="1200" spc="1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period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assumption</a:t>
            </a:r>
            <a:r>
              <a:rPr dirty="0" sz="1200" spc="10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implies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company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can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divide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its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economic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activities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artificial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time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periods.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These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time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periods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vary,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but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most</a:t>
            </a:r>
            <a:r>
              <a:rPr dirty="0" sz="12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common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monthly,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quarterly, and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yearly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1012" y="6154292"/>
            <a:ext cx="139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6416" y="6153276"/>
            <a:ext cx="2245995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Monetary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Unite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Assumption: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7704" y="6334124"/>
            <a:ext cx="6110605" cy="10845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monetary</a:t>
            </a:r>
            <a:r>
              <a:rPr dirty="0" sz="1200" spc="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unit</a:t>
            </a:r>
            <a:r>
              <a:rPr dirty="0" sz="1200" spc="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assumption</a:t>
            </a:r>
            <a:r>
              <a:rPr dirty="0" sz="1200" spc="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means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money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common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denominator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 economic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activity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provides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appropriate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basis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for accounting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measurement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analysis.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is,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monetary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unit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most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effective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means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of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expressing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interested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parties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changes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capital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exchanges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of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goods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services.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Application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this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assumption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depends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even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more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basic 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assumption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quantitative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useful</a:t>
            </a:r>
            <a:r>
              <a:rPr dirty="0" sz="12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communicating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economic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information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making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rational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economic decisions.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5962" y="7584313"/>
            <a:ext cx="1888489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Accrual basis accounting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41219" y="7585329"/>
            <a:ext cx="76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5962" y="7788605"/>
            <a:ext cx="5695950" cy="17589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22225">
              <a:lnSpc>
                <a:spcPts val="1360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Companies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prepare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financial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statements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using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accrual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basis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accounting.</a:t>
            </a:r>
            <a:r>
              <a:rPr dirty="0" sz="12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Accrual</a:t>
            </a:r>
            <a:r>
              <a:rPr dirty="0" sz="1200" spc="1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89D0"/>
                </a:solidFill>
                <a:latin typeface="Times New Roman"/>
                <a:cs typeface="Times New Roman"/>
              </a:rPr>
              <a:t>basis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5800" y="7964169"/>
            <a:ext cx="6150610" cy="17526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5"/>
              </a:lnSpc>
            </a:pPr>
            <a:r>
              <a:rPr dirty="0" sz="1200" spc="-5" b="1">
                <a:solidFill>
                  <a:srgbClr val="0089D0"/>
                </a:solidFill>
                <a:latin typeface="Times New Roman"/>
                <a:cs typeface="Times New Roman"/>
              </a:rPr>
              <a:t>accounting</a:t>
            </a:r>
            <a:r>
              <a:rPr dirty="0" sz="1200" spc="1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means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transactions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change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company’s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financial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statements</a:t>
            </a:r>
            <a:r>
              <a:rPr dirty="0" sz="12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recorded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5800" y="8139429"/>
            <a:ext cx="2044700" cy="17526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5"/>
              </a:lnSpc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periods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events</a:t>
            </a:r>
            <a:r>
              <a:rPr dirty="0" sz="12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occur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17419" y="8116061"/>
            <a:ext cx="39198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7A2C7C"/>
                </a:solidFill>
                <a:latin typeface="Times New Roman"/>
                <a:cs typeface="Times New Roman"/>
              </a:rPr>
              <a:t>[8]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For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example, using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accrual basis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means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companies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3100" y="8291321"/>
            <a:ext cx="6219825" cy="7340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recognize revenues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when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probable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that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future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economic benefits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will flow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company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reliable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measurement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possible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(the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revenue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recognition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principle).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This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contrast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recognition </a:t>
            </a:r>
            <a:r>
              <a:rPr dirty="0" sz="1200" spc="-2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based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on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receipt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cash.</a:t>
            </a:r>
            <a:r>
              <a:rPr dirty="0" sz="12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Likewise,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under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accrual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basis,</a:t>
            </a:r>
            <a:r>
              <a:rPr dirty="0" sz="12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companies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recognize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expenses</a:t>
            </a:r>
            <a:r>
              <a:rPr dirty="0" sz="12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when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incurred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(the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expense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recognition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principle)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rather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than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when</a:t>
            </a:r>
            <a:r>
              <a:rPr dirty="0" sz="12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21F1F"/>
                </a:solidFill>
                <a:latin typeface="Times New Roman"/>
                <a:cs typeface="Times New Roman"/>
              </a:rPr>
              <a:t>paid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38912" y="719327"/>
            <a:ext cx="6667500" cy="20574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Accounting</a:t>
            </a:r>
            <a:r>
              <a:rPr dirty="0" u="heavy" sz="14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principles: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35508" y="1537969"/>
            <a:ext cx="1602105" cy="408940"/>
            <a:chOff x="635508" y="1537969"/>
            <a:chExt cx="1602105" cy="408940"/>
          </a:xfrm>
        </p:grpSpPr>
        <p:sp>
          <p:nvSpPr>
            <p:cNvPr id="6" name="object 6"/>
            <p:cNvSpPr/>
            <p:nvPr/>
          </p:nvSpPr>
          <p:spPr>
            <a:xfrm>
              <a:off x="635508" y="1537969"/>
              <a:ext cx="1050925" cy="204470"/>
            </a:xfrm>
            <a:custGeom>
              <a:avLst/>
              <a:gdLst/>
              <a:ahLst/>
              <a:cxnLst/>
              <a:rect l="l" t="t" r="r" b="b"/>
              <a:pathLst>
                <a:path w="1050925" h="204469">
                  <a:moveTo>
                    <a:pt x="1050340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050340" y="204216"/>
                  </a:lnTo>
                  <a:lnTo>
                    <a:pt x="10503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29004" y="1742185"/>
              <a:ext cx="1209040" cy="204470"/>
            </a:xfrm>
            <a:custGeom>
              <a:avLst/>
              <a:gdLst/>
              <a:ahLst/>
              <a:cxnLst/>
              <a:rect l="l" t="t" r="r" b="b"/>
              <a:pathLst>
                <a:path w="1209039" h="204469">
                  <a:moveTo>
                    <a:pt x="1208532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208532" y="204216"/>
                  </a:lnTo>
                  <a:lnTo>
                    <a:pt x="1208532" y="0"/>
                  </a:lnTo>
                  <a:close/>
                </a:path>
              </a:pathLst>
            </a:custGeom>
            <a:solidFill>
              <a:srgbClr val="F4AF8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/>
          <p:nvPr/>
        </p:nvSpPr>
        <p:spPr>
          <a:xfrm>
            <a:off x="914704" y="2560573"/>
            <a:ext cx="853440" cy="204470"/>
          </a:xfrm>
          <a:custGeom>
            <a:avLst/>
            <a:gdLst/>
            <a:ahLst/>
            <a:cxnLst/>
            <a:rect l="l" t="t" r="r" b="b"/>
            <a:pathLst>
              <a:path w="853439" h="204469">
                <a:moveTo>
                  <a:pt x="853439" y="0"/>
                </a:moveTo>
                <a:lnTo>
                  <a:pt x="0" y="0"/>
                </a:lnTo>
                <a:lnTo>
                  <a:pt x="0" y="204216"/>
                </a:lnTo>
                <a:lnTo>
                  <a:pt x="853439" y="204216"/>
                </a:lnTo>
                <a:lnTo>
                  <a:pt x="853439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5508" y="3173297"/>
            <a:ext cx="1565910" cy="206375"/>
          </a:xfrm>
          <a:custGeom>
            <a:avLst/>
            <a:gdLst/>
            <a:ahLst/>
            <a:cxnLst/>
            <a:rect l="l" t="t" r="r" b="b"/>
            <a:pathLst>
              <a:path w="1565910" h="206375">
                <a:moveTo>
                  <a:pt x="1565402" y="0"/>
                </a:moveTo>
                <a:lnTo>
                  <a:pt x="0" y="0"/>
                </a:lnTo>
                <a:lnTo>
                  <a:pt x="0" y="206044"/>
                </a:lnTo>
                <a:lnTo>
                  <a:pt x="1565402" y="206044"/>
                </a:lnTo>
                <a:lnTo>
                  <a:pt x="156540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85800" y="3583558"/>
            <a:ext cx="1545590" cy="204470"/>
          </a:xfrm>
          <a:custGeom>
            <a:avLst/>
            <a:gdLst/>
            <a:ahLst/>
            <a:cxnLst/>
            <a:rect l="l" t="t" r="r" b="b"/>
            <a:pathLst>
              <a:path w="1545589" h="204470">
                <a:moveTo>
                  <a:pt x="1545589" y="0"/>
                </a:moveTo>
                <a:lnTo>
                  <a:pt x="0" y="0"/>
                </a:lnTo>
                <a:lnTo>
                  <a:pt x="0" y="204216"/>
                </a:lnTo>
                <a:lnTo>
                  <a:pt x="1545589" y="204216"/>
                </a:lnTo>
                <a:lnTo>
                  <a:pt x="1545589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704" y="4604638"/>
            <a:ext cx="1150620" cy="205740"/>
          </a:xfrm>
          <a:custGeom>
            <a:avLst/>
            <a:gdLst/>
            <a:ahLst/>
            <a:cxnLst/>
            <a:rect l="l" t="t" r="r" b="b"/>
            <a:pathLst>
              <a:path w="1150620" h="205739">
                <a:moveTo>
                  <a:pt x="1150620" y="0"/>
                </a:moveTo>
                <a:lnTo>
                  <a:pt x="0" y="0"/>
                </a:lnTo>
                <a:lnTo>
                  <a:pt x="0" y="205739"/>
                </a:lnTo>
                <a:lnTo>
                  <a:pt x="1150620" y="205739"/>
                </a:lnTo>
                <a:lnTo>
                  <a:pt x="115062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900430"/>
            <a:ext cx="6652895" cy="39192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715" indent="45720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The term a principle means "Rule of action on conduct", in this sense accounting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principles can be considered </a:t>
            </a:r>
            <a:r>
              <a:rPr dirty="0" sz="1400" spc="15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general law or rule for action. The accounting principles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algn="just" marL="190500" indent="-178435">
              <a:lnSpc>
                <a:spcPts val="1525"/>
              </a:lnSpc>
              <a:buAutoNum type="arabicPeriod"/>
              <a:tabLst>
                <a:tab pos="191135" algn="l"/>
              </a:tabLst>
            </a:pPr>
            <a:r>
              <a:rPr dirty="0" sz="1400" b="1">
                <a:latin typeface="Times New Roman"/>
                <a:cs typeface="Times New Roman"/>
              </a:rPr>
              <a:t>Measurement:</a:t>
            </a:r>
            <a:endParaRPr sz="1400">
              <a:latin typeface="Times New Roman"/>
              <a:cs typeface="Times New Roman"/>
            </a:endParaRPr>
          </a:p>
          <a:p>
            <a:pPr algn="just" marL="241300" marR="5715" indent="342900">
              <a:lnSpc>
                <a:spcPct val="96000"/>
              </a:lnSpc>
              <a:spcBef>
                <a:spcPts val="30"/>
              </a:spcBef>
            </a:pPr>
            <a:r>
              <a:rPr dirty="0" sz="1400" b="1">
                <a:latin typeface="Times New Roman"/>
                <a:cs typeface="Times New Roman"/>
              </a:rPr>
              <a:t>Historical </a:t>
            </a:r>
            <a:r>
              <a:rPr dirty="0" sz="1400" spc="5" b="1">
                <a:latin typeface="Times New Roman"/>
                <a:cs typeface="Times New Roman"/>
              </a:rPr>
              <a:t>Cost. </a:t>
            </a:r>
            <a:r>
              <a:rPr dirty="0" sz="1400">
                <a:latin typeface="Times New Roman"/>
                <a:cs typeface="Times New Roman"/>
              </a:rPr>
              <a:t>IFRS requires that companies account for and report many assets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liabilities on the basis of acquisition price. This is </a:t>
            </a:r>
            <a:r>
              <a:rPr dirty="0" sz="1400" spc="15">
                <a:latin typeface="Times New Roman"/>
                <a:cs typeface="Times New Roman"/>
              </a:rPr>
              <a:t>often </a:t>
            </a:r>
            <a:r>
              <a:rPr dirty="0" sz="1400">
                <a:latin typeface="Times New Roman"/>
                <a:cs typeface="Times New Roman"/>
              </a:rPr>
              <a:t>referred to as the historical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 principle. Cost has an important advantage over other </a:t>
            </a:r>
            <a:r>
              <a:rPr dirty="0" sz="1400" spc="5">
                <a:latin typeface="Times New Roman"/>
                <a:cs typeface="Times New Roman"/>
              </a:rPr>
              <a:t>valuations: </a:t>
            </a:r>
            <a:r>
              <a:rPr dirty="0" sz="1400">
                <a:latin typeface="Times New Roman"/>
                <a:cs typeface="Times New Roman"/>
              </a:rPr>
              <a:t>It is generally </a:t>
            </a:r>
            <a:r>
              <a:rPr dirty="0" sz="1400" spc="5">
                <a:latin typeface="Times New Roman"/>
                <a:cs typeface="Times New Roman"/>
              </a:rPr>
              <a:t> thought</a:t>
            </a:r>
            <a:r>
              <a:rPr dirty="0" sz="1400">
                <a:latin typeface="Times New Roman"/>
                <a:cs typeface="Times New Roman"/>
              </a:rPr>
              <a:t>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a faithful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representation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amount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a given</a:t>
            </a:r>
            <a:r>
              <a:rPr dirty="0" sz="1400" spc="10">
                <a:latin typeface="Times New Roman"/>
                <a:cs typeface="Times New Roman"/>
              </a:rPr>
              <a:t> item</a:t>
            </a:r>
            <a:r>
              <a:rPr dirty="0" sz="1400" spc="1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ts val="1610"/>
              </a:lnSpc>
              <a:spcBef>
                <a:spcPts val="40"/>
              </a:spcBef>
            </a:pPr>
            <a:r>
              <a:rPr dirty="0" sz="1400" b="1">
                <a:latin typeface="Times New Roman"/>
                <a:cs typeface="Times New Roman"/>
              </a:rPr>
              <a:t>Fair</a:t>
            </a:r>
            <a:r>
              <a:rPr dirty="0" sz="1400" spc="2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Value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Fair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defined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“the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price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would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sell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transfer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liability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orderly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between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market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participants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measurement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date.”</a:t>
            </a:r>
            <a:endParaRPr sz="1400">
              <a:latin typeface="Times New Roman"/>
              <a:cs typeface="Times New Roman"/>
            </a:endParaRPr>
          </a:p>
          <a:p>
            <a:pPr algn="just" marL="190500" indent="-178435">
              <a:lnSpc>
                <a:spcPts val="1565"/>
              </a:lnSpc>
              <a:buAutoNum type="arabicPeriod" startAt="2"/>
              <a:tabLst>
                <a:tab pos="191135" algn="l"/>
              </a:tabLst>
            </a:pPr>
            <a:r>
              <a:rPr dirty="0" sz="1400" b="1">
                <a:latin typeface="Times New Roman"/>
                <a:cs typeface="Times New Roman"/>
              </a:rPr>
              <a:t>Revenue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recognition: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eriod" startAt="2"/>
            </a:pPr>
            <a:endParaRPr sz="1300">
              <a:latin typeface="Times New Roman"/>
              <a:cs typeface="Times New Roman"/>
            </a:endParaRPr>
          </a:p>
          <a:p>
            <a:pPr algn="just" marL="241300" indent="-228600">
              <a:lnSpc>
                <a:spcPct val="100000"/>
              </a:lnSpc>
              <a:buAutoNum type="arabicPeriod" startAt="2"/>
              <a:tabLst>
                <a:tab pos="241300" algn="l"/>
              </a:tabLst>
            </a:pPr>
            <a:r>
              <a:rPr dirty="0" sz="1400" b="1">
                <a:latin typeface="Times New Roman"/>
                <a:cs typeface="Times New Roman"/>
              </a:rPr>
              <a:t>Expense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recognition: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AutoNum type="arabicPeriod" startAt="2"/>
            </a:pPr>
            <a:endParaRPr sz="1300">
              <a:latin typeface="Times New Roman"/>
              <a:cs typeface="Times New Roman"/>
            </a:endParaRPr>
          </a:p>
          <a:p>
            <a:pPr marL="323850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Matching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Costs and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Revenue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principle:</a:t>
            </a:r>
            <a:endParaRPr sz="1400">
              <a:latin typeface="Times New Roman"/>
              <a:cs typeface="Times New Roman"/>
            </a:endParaRPr>
          </a:p>
          <a:p>
            <a:pPr marL="241300" marR="5080" indent="22860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The accounting rule that all expenses incurred in earning revenue is deducted from 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income.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65"/>
              </a:lnSpc>
              <a:buAutoNum type="arabicPeriod" startAt="4"/>
              <a:tabLst>
                <a:tab pos="470534" algn="l"/>
              </a:tabLst>
            </a:pPr>
            <a:r>
              <a:rPr dirty="0" sz="1400" b="1">
                <a:latin typeface="Times New Roman"/>
                <a:cs typeface="Times New Roman"/>
              </a:rPr>
              <a:t>Full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Disclosure: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8912" y="5014594"/>
            <a:ext cx="6667500" cy="20447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CONSTRAINT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5193918"/>
            <a:ext cx="1943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1.Cost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(Cost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Benefit)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8912" y="5627496"/>
            <a:ext cx="6667500" cy="20447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Basic</a:t>
            </a:r>
            <a:r>
              <a:rPr dirty="0" u="heavy" sz="14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forms of</a:t>
            </a:r>
            <a:r>
              <a:rPr dirty="0" u="heavy" sz="14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business organization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3100" y="5806820"/>
            <a:ext cx="160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b="1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4704" y="5831712"/>
            <a:ext cx="1134110" cy="2057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Pr</a:t>
            </a:r>
            <a:r>
              <a:rPr dirty="0" sz="1400" spc="5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pri</a:t>
            </a:r>
            <a:r>
              <a:rPr dirty="0" sz="1400" b="1">
                <a:latin typeface="Times New Roman"/>
                <a:cs typeface="Times New Roman"/>
              </a:rPr>
              <a:t>et</a:t>
            </a:r>
            <a:r>
              <a:rPr dirty="0" sz="1400" spc="5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r</a:t>
            </a:r>
            <a:r>
              <a:rPr dirty="0" sz="1400" spc="5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hip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6012560"/>
            <a:ext cx="6198870" cy="85216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456565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A business owned by one </a:t>
            </a:r>
            <a:r>
              <a:rPr dirty="0" sz="1400" spc="5">
                <a:latin typeface="Times New Roman"/>
                <a:cs typeface="Times New Roman"/>
              </a:rPr>
              <a:t>person </a:t>
            </a:r>
            <a:r>
              <a:rPr dirty="0" sz="1400">
                <a:latin typeface="Times New Roman"/>
                <a:cs typeface="Times New Roman"/>
              </a:rPr>
              <a:t>is generally, usually only a relatively </a:t>
            </a:r>
            <a:r>
              <a:rPr dirty="0" sz="1400" spc="5">
                <a:latin typeface="Times New Roman"/>
                <a:cs typeface="Times New Roman"/>
              </a:rPr>
              <a:t>small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 of money (capital) is necessary to start in </a:t>
            </a:r>
            <a:r>
              <a:rPr dirty="0" sz="1400" spc="10">
                <a:latin typeface="Times New Roman"/>
                <a:cs typeface="Times New Roman"/>
              </a:rPr>
              <a:t>business </a:t>
            </a:r>
            <a:r>
              <a:rPr dirty="0" sz="1400">
                <a:latin typeface="Times New Roman"/>
                <a:cs typeface="Times New Roman"/>
              </a:rPr>
              <a:t>as a proprietorship.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owner (proprietor) receives any profits, suffers any losses, and is personally liable for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 debts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 business.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3100" y="6829425"/>
            <a:ext cx="160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b="1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4704" y="6854316"/>
            <a:ext cx="90424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pa</a:t>
            </a:r>
            <a:r>
              <a:rPr dirty="0" sz="1400" b="1">
                <a:latin typeface="Times New Roman"/>
                <a:cs typeface="Times New Roman"/>
              </a:rPr>
              <a:t>r</a:t>
            </a:r>
            <a:r>
              <a:rPr dirty="0" sz="1400" b="1">
                <a:latin typeface="Times New Roman"/>
                <a:cs typeface="Times New Roman"/>
              </a:rPr>
              <a:t>tner</a:t>
            </a:r>
            <a:r>
              <a:rPr dirty="0" sz="1400" spc="5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hi</a:t>
            </a:r>
            <a:r>
              <a:rPr dirty="0" sz="1400" b="1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20216" y="7877302"/>
            <a:ext cx="905510" cy="204470"/>
          </a:xfrm>
          <a:custGeom>
            <a:avLst/>
            <a:gdLst/>
            <a:ahLst/>
            <a:cxnLst/>
            <a:rect l="l" t="t" r="r" b="b"/>
            <a:pathLst>
              <a:path w="905510" h="204470">
                <a:moveTo>
                  <a:pt x="905256" y="0"/>
                </a:moveTo>
                <a:lnTo>
                  <a:pt x="0" y="0"/>
                </a:lnTo>
                <a:lnTo>
                  <a:pt x="0" y="204216"/>
                </a:lnTo>
                <a:lnTo>
                  <a:pt x="905256" y="204216"/>
                </a:lnTo>
                <a:lnTo>
                  <a:pt x="90525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73100" y="7033641"/>
            <a:ext cx="6423660" cy="146685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241300" marR="5080" indent="456565">
              <a:lnSpc>
                <a:spcPct val="9610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A business owned by two or </a:t>
            </a:r>
            <a:r>
              <a:rPr dirty="0" sz="1400" spc="5">
                <a:latin typeface="Times New Roman"/>
                <a:cs typeface="Times New Roman"/>
              </a:rPr>
              <a:t>more </a:t>
            </a:r>
            <a:r>
              <a:rPr dirty="0" sz="1400">
                <a:latin typeface="Times New Roman"/>
                <a:cs typeface="Times New Roman"/>
              </a:rPr>
              <a:t>persons associated as partners for accounting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purposes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partnership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must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be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kept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separate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personal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activities of the partners.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3.corporation</a:t>
            </a:r>
            <a:endParaRPr sz="1400">
              <a:latin typeface="Times New Roman"/>
              <a:cs typeface="Times New Roman"/>
            </a:endParaRPr>
          </a:p>
          <a:p>
            <a:pPr marL="241300" marR="5080" indent="456565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organized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separate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legal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entity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under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corporation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law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ownership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divided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transferable shares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stock.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38912" y="719327"/>
            <a:ext cx="6667500" cy="20574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ELEMENTS</a:t>
            </a:r>
            <a:r>
              <a:rPr dirty="0" u="heavy" sz="14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heavy" sz="14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FINANCIAL STATEMENTS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14704" y="1129537"/>
            <a:ext cx="708660" cy="204470"/>
            <a:chOff x="914704" y="1129537"/>
            <a:chExt cx="708660" cy="204470"/>
          </a:xfrm>
        </p:grpSpPr>
        <p:sp>
          <p:nvSpPr>
            <p:cNvPr id="6" name="object 6"/>
            <p:cNvSpPr/>
            <p:nvPr/>
          </p:nvSpPr>
          <p:spPr>
            <a:xfrm>
              <a:off x="914704" y="1129537"/>
              <a:ext cx="664845" cy="204470"/>
            </a:xfrm>
            <a:custGeom>
              <a:avLst/>
              <a:gdLst/>
              <a:ahLst/>
              <a:cxnLst/>
              <a:rect l="l" t="t" r="r" b="b"/>
              <a:pathLst>
                <a:path w="664844" h="204469">
                  <a:moveTo>
                    <a:pt x="664463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664463" y="204216"/>
                  </a:lnTo>
                  <a:lnTo>
                    <a:pt x="664463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79118" y="1315465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4">
                  <a:moveTo>
                    <a:pt x="44196" y="0"/>
                  </a:moveTo>
                  <a:lnTo>
                    <a:pt x="0" y="0"/>
                  </a:lnTo>
                  <a:lnTo>
                    <a:pt x="0" y="16764"/>
                  </a:lnTo>
                  <a:lnTo>
                    <a:pt x="44196" y="16764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rgbClr val="0089D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914704" y="1742185"/>
            <a:ext cx="1143000" cy="204470"/>
            <a:chOff x="914704" y="1742185"/>
            <a:chExt cx="1143000" cy="204470"/>
          </a:xfrm>
        </p:grpSpPr>
        <p:sp>
          <p:nvSpPr>
            <p:cNvPr id="9" name="object 9"/>
            <p:cNvSpPr/>
            <p:nvPr/>
          </p:nvSpPr>
          <p:spPr>
            <a:xfrm>
              <a:off x="914704" y="1742185"/>
              <a:ext cx="1099185" cy="204470"/>
            </a:xfrm>
            <a:custGeom>
              <a:avLst/>
              <a:gdLst/>
              <a:ahLst/>
              <a:cxnLst/>
              <a:rect l="l" t="t" r="r" b="b"/>
              <a:pathLst>
                <a:path w="1099185" h="204469">
                  <a:moveTo>
                    <a:pt x="1098803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098803" y="204216"/>
                  </a:lnTo>
                  <a:lnTo>
                    <a:pt x="1098803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013458" y="1928113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4">
                  <a:moveTo>
                    <a:pt x="44195" y="0"/>
                  </a:moveTo>
                  <a:lnTo>
                    <a:pt x="0" y="0"/>
                  </a:lnTo>
                  <a:lnTo>
                    <a:pt x="0" y="16764"/>
                  </a:lnTo>
                  <a:lnTo>
                    <a:pt x="44195" y="16764"/>
                  </a:lnTo>
                  <a:lnTo>
                    <a:pt x="441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673100" y="1104645"/>
            <a:ext cx="6315710" cy="1262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41300" marR="183515" indent="-229235">
              <a:lnSpc>
                <a:spcPts val="1610"/>
              </a:lnSpc>
              <a:spcBef>
                <a:spcPts val="215"/>
              </a:spcBef>
              <a:buAutoNum type="arabicPlain"/>
              <a:tabLst>
                <a:tab pos="241935" algn="l"/>
              </a:tabLst>
            </a:pPr>
            <a:r>
              <a:rPr dirty="0" sz="1400" b="1">
                <a:solidFill>
                  <a:srgbClr val="0089D0"/>
                </a:solidFill>
                <a:latin typeface="Times New Roman"/>
                <a:cs typeface="Times New Roman"/>
              </a:rPr>
              <a:t>ASSETS.</a:t>
            </a: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Probable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future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economic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benefits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obtained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controlled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particular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entity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result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past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</a:t>
            </a:r>
            <a:r>
              <a:rPr dirty="0" sz="1400">
                <a:latin typeface="Times New Roman"/>
                <a:cs typeface="Times New Roman"/>
              </a:rPr>
              <a:t> events.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89D0"/>
              </a:buClr>
              <a:buFont typeface="Times New Roman"/>
              <a:buAutoNum type="arabicPlain"/>
            </a:pPr>
            <a:endParaRPr sz="1350">
              <a:latin typeface="Times New Roman"/>
              <a:cs typeface="Times New Roman"/>
            </a:endParaRPr>
          </a:p>
          <a:p>
            <a:pPr algn="just" marL="241300" marR="5080" indent="-229235">
              <a:lnSpc>
                <a:spcPct val="96100"/>
              </a:lnSpc>
              <a:buAutoNum type="arabicPlain"/>
              <a:tabLst>
                <a:tab pos="241935" algn="l"/>
              </a:tabLst>
            </a:pP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LIABILITIES</a:t>
            </a:r>
            <a:r>
              <a:rPr dirty="0" sz="1400" spc="-5" b="1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Probable future sacrifices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economic benefits arising from present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obligations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particular entity to transfer assets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provide services to other entities </a:t>
            </a:r>
            <a:r>
              <a:rPr dirty="0" sz="1400">
                <a:latin typeface="Times New Roman"/>
                <a:cs typeface="Times New Roman"/>
              </a:rPr>
              <a:t> 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future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result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past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events.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2535682"/>
            <a:ext cx="1752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 spc="5" b="1">
                <a:solidFill>
                  <a:srgbClr val="0089D0"/>
                </a:solidFill>
                <a:uFill>
                  <a:solidFill>
                    <a:srgbClr val="0089D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heavy" sz="1400" b="1">
                <a:solidFill>
                  <a:srgbClr val="0089D0"/>
                </a:solidFill>
                <a:uFill>
                  <a:solidFill>
                    <a:srgbClr val="0089D0"/>
                  </a:solidFill>
                </a:u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4704" y="2560573"/>
            <a:ext cx="122301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Owner’s</a:t>
            </a:r>
            <a:r>
              <a:rPr dirty="0" sz="1400" spc="-4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Equity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14704" y="6037452"/>
            <a:ext cx="1013460" cy="204470"/>
            <a:chOff x="914704" y="6037452"/>
            <a:chExt cx="1013460" cy="204470"/>
          </a:xfrm>
        </p:grpSpPr>
        <p:sp>
          <p:nvSpPr>
            <p:cNvPr id="15" name="object 15"/>
            <p:cNvSpPr/>
            <p:nvPr/>
          </p:nvSpPr>
          <p:spPr>
            <a:xfrm>
              <a:off x="914704" y="6037452"/>
              <a:ext cx="969644" cy="204470"/>
            </a:xfrm>
            <a:custGeom>
              <a:avLst/>
              <a:gdLst/>
              <a:ahLst/>
              <a:cxnLst/>
              <a:rect l="l" t="t" r="r" b="b"/>
              <a:pathLst>
                <a:path w="969644" h="204470">
                  <a:moveTo>
                    <a:pt x="969263" y="0"/>
                  </a:moveTo>
                  <a:lnTo>
                    <a:pt x="0" y="0"/>
                  </a:lnTo>
                  <a:lnTo>
                    <a:pt x="0" y="204215"/>
                  </a:lnTo>
                  <a:lnTo>
                    <a:pt x="969263" y="204215"/>
                  </a:lnTo>
                  <a:lnTo>
                    <a:pt x="969263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883918" y="6223380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5">
                  <a:moveTo>
                    <a:pt x="44195" y="0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44195" y="16763"/>
                  </a:lnTo>
                  <a:lnTo>
                    <a:pt x="44195" y="0"/>
                  </a:lnTo>
                  <a:close/>
                </a:path>
              </a:pathLst>
            </a:custGeom>
            <a:solidFill>
              <a:srgbClr val="0089D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914704" y="7058532"/>
            <a:ext cx="965200" cy="204470"/>
            <a:chOff x="914704" y="7058532"/>
            <a:chExt cx="965200" cy="204470"/>
          </a:xfrm>
        </p:grpSpPr>
        <p:sp>
          <p:nvSpPr>
            <p:cNvPr id="18" name="object 18"/>
            <p:cNvSpPr/>
            <p:nvPr/>
          </p:nvSpPr>
          <p:spPr>
            <a:xfrm>
              <a:off x="914704" y="7058532"/>
              <a:ext cx="920750" cy="204470"/>
            </a:xfrm>
            <a:custGeom>
              <a:avLst/>
              <a:gdLst/>
              <a:ahLst/>
              <a:cxnLst/>
              <a:rect l="l" t="t" r="r" b="b"/>
              <a:pathLst>
                <a:path w="920750" h="204470">
                  <a:moveTo>
                    <a:pt x="920496" y="0"/>
                  </a:moveTo>
                  <a:lnTo>
                    <a:pt x="0" y="0"/>
                  </a:lnTo>
                  <a:lnTo>
                    <a:pt x="0" y="204215"/>
                  </a:lnTo>
                  <a:lnTo>
                    <a:pt x="920496" y="204215"/>
                  </a:lnTo>
                  <a:lnTo>
                    <a:pt x="920496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835150" y="7244460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5">
                  <a:moveTo>
                    <a:pt x="44195" y="0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44195" y="16763"/>
                  </a:lnTo>
                  <a:lnTo>
                    <a:pt x="44195" y="0"/>
                  </a:lnTo>
                  <a:close/>
                </a:path>
              </a:pathLst>
            </a:custGeom>
            <a:solidFill>
              <a:srgbClr val="0089D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914704" y="7877302"/>
            <a:ext cx="609600" cy="204470"/>
            <a:chOff x="914704" y="7877302"/>
            <a:chExt cx="609600" cy="204470"/>
          </a:xfrm>
        </p:grpSpPr>
        <p:sp>
          <p:nvSpPr>
            <p:cNvPr id="21" name="object 21"/>
            <p:cNvSpPr/>
            <p:nvPr/>
          </p:nvSpPr>
          <p:spPr>
            <a:xfrm>
              <a:off x="914704" y="7877302"/>
              <a:ext cx="565785" cy="204470"/>
            </a:xfrm>
            <a:custGeom>
              <a:avLst/>
              <a:gdLst/>
              <a:ahLst/>
              <a:cxnLst/>
              <a:rect l="l" t="t" r="r" b="b"/>
              <a:pathLst>
                <a:path w="565785" h="204470">
                  <a:moveTo>
                    <a:pt x="565404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565404" y="204216"/>
                  </a:lnTo>
                  <a:lnTo>
                    <a:pt x="565404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480058" y="8063230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5">
                  <a:moveTo>
                    <a:pt x="44196" y="0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44196" y="16763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rgbClr val="0089D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/>
          <p:cNvGrpSpPr/>
          <p:nvPr/>
        </p:nvGrpSpPr>
        <p:grpSpPr>
          <a:xfrm>
            <a:off x="858316" y="8899905"/>
            <a:ext cx="718185" cy="204470"/>
            <a:chOff x="858316" y="8899905"/>
            <a:chExt cx="718185" cy="204470"/>
          </a:xfrm>
        </p:grpSpPr>
        <p:sp>
          <p:nvSpPr>
            <p:cNvPr id="24" name="object 24"/>
            <p:cNvSpPr/>
            <p:nvPr/>
          </p:nvSpPr>
          <p:spPr>
            <a:xfrm>
              <a:off x="858316" y="8899905"/>
              <a:ext cx="673735" cy="204470"/>
            </a:xfrm>
            <a:custGeom>
              <a:avLst/>
              <a:gdLst/>
              <a:ahLst/>
              <a:cxnLst/>
              <a:rect l="l" t="t" r="r" b="b"/>
              <a:pathLst>
                <a:path w="673735" h="204470">
                  <a:moveTo>
                    <a:pt x="673607" y="0"/>
                  </a:moveTo>
                  <a:lnTo>
                    <a:pt x="0" y="0"/>
                  </a:lnTo>
                  <a:lnTo>
                    <a:pt x="0" y="204215"/>
                  </a:lnTo>
                  <a:lnTo>
                    <a:pt x="673607" y="204215"/>
                  </a:lnTo>
                  <a:lnTo>
                    <a:pt x="67360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531873" y="9085833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5">
                  <a:moveTo>
                    <a:pt x="44196" y="0"/>
                  </a:moveTo>
                  <a:lnTo>
                    <a:pt x="0" y="0"/>
                  </a:lnTo>
                  <a:lnTo>
                    <a:pt x="0" y="16763"/>
                  </a:lnTo>
                  <a:lnTo>
                    <a:pt x="44196" y="16763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rgbClr val="0089D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616712" y="2739897"/>
            <a:ext cx="6459220" cy="698754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241300" marR="16510">
              <a:lnSpc>
                <a:spcPct val="960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Owner’s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represents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claims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owner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>
                <a:latin typeface="Times New Roman"/>
                <a:cs typeface="Times New Roman"/>
              </a:rPr>
              <a:t>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business. Theoretically, owner’s equity is what would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left </a:t>
            </a:r>
            <a:r>
              <a:rPr dirty="0" sz="1400">
                <a:latin typeface="Times New Roman"/>
                <a:cs typeface="Times New Roman"/>
              </a:rPr>
              <a:t>if all </a:t>
            </a:r>
            <a:r>
              <a:rPr dirty="0" sz="1400" spc="-5">
                <a:latin typeface="Times New Roman"/>
                <a:cs typeface="Times New Roman"/>
              </a:rPr>
              <a:t>liabilities </a:t>
            </a:r>
            <a:r>
              <a:rPr dirty="0" sz="1400">
                <a:latin typeface="Times New Roman"/>
                <a:cs typeface="Times New Roman"/>
              </a:rPr>
              <a:t>were </a:t>
            </a:r>
            <a:r>
              <a:rPr dirty="0" sz="1400" spc="5">
                <a:latin typeface="Times New Roman"/>
                <a:cs typeface="Times New Roman"/>
              </a:rPr>
              <a:t>paid,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sometimes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said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equal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assets.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rearranging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equation, </a:t>
            </a:r>
            <a:r>
              <a:rPr dirty="0" sz="1400">
                <a:latin typeface="Times New Roman"/>
                <a:cs typeface="Times New Roman"/>
              </a:rPr>
              <a:t> we</a:t>
            </a:r>
            <a:r>
              <a:rPr dirty="0" sz="1400" spc="-5">
                <a:latin typeface="Times New Roman"/>
                <a:cs typeface="Times New Roman"/>
              </a:rPr>
              <a:t> 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owner’s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way:</a:t>
            </a:r>
            <a:endParaRPr sz="1400">
              <a:latin typeface="Times New Roman"/>
              <a:cs typeface="Times New Roman"/>
            </a:endParaRPr>
          </a:p>
          <a:p>
            <a:pPr marL="2029460">
              <a:lnSpc>
                <a:spcPts val="1570"/>
              </a:lnSpc>
            </a:pPr>
            <a:r>
              <a:rPr dirty="0" sz="1400" spc="-5">
                <a:latin typeface="Times New Roman"/>
                <a:cs typeface="Times New Roman"/>
              </a:rPr>
              <a:t>Owner’s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</a:t>
            </a:r>
            <a:r>
              <a:rPr dirty="0" sz="1400">
                <a:latin typeface="Times New Roman"/>
                <a:cs typeface="Times New Roman"/>
              </a:rPr>
              <a:t> -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Liabilities</a:t>
            </a:r>
            <a:endParaRPr sz="1400">
              <a:latin typeface="Times New Roman"/>
              <a:cs typeface="Times New Roman"/>
            </a:endParaRPr>
          </a:p>
          <a:p>
            <a:pPr marL="241300" marR="285750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Owner’s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affected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owner’s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investments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withdrawals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 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business’s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revenues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expenses.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 marR="66040">
              <a:lnSpc>
                <a:spcPct val="96000"/>
              </a:lnSpc>
              <a:spcBef>
                <a:spcPts val="5"/>
              </a:spcBef>
              <a:buChar char="■"/>
              <a:tabLst>
                <a:tab pos="394335" algn="l"/>
              </a:tabLst>
            </a:pP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Owner’s</a:t>
            </a:r>
            <a:r>
              <a:rPr dirty="0" sz="1400" spc="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investments</a:t>
            </a:r>
            <a:r>
              <a:rPr dirty="0" sz="1400" spc="10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assets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owner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(e.g.,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by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transferring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personal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business’s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account).</a:t>
            </a:r>
            <a:r>
              <a:rPr dirty="0" sz="1400">
                <a:latin typeface="Times New Roman"/>
                <a:cs typeface="Times New Roman"/>
              </a:rPr>
              <a:t> In</a:t>
            </a:r>
            <a:r>
              <a:rPr dirty="0" sz="1400" spc="-5">
                <a:latin typeface="Times New Roman"/>
                <a:cs typeface="Times New Roman"/>
              </a:rPr>
              <a:t> this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case,</a:t>
            </a:r>
            <a:r>
              <a:rPr dirty="0" sz="1400" spc="-5">
                <a:latin typeface="Times New Roman"/>
                <a:cs typeface="Times New Roman"/>
              </a:rPr>
              <a:t>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(cash)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increase,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owner’s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those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also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increases.</a:t>
            </a:r>
            <a:endParaRPr sz="1400">
              <a:latin typeface="Times New Roman"/>
              <a:cs typeface="Times New Roman"/>
            </a:endParaRPr>
          </a:p>
          <a:p>
            <a:pPr marL="393700" indent="-153035">
              <a:lnSpc>
                <a:spcPts val="1575"/>
              </a:lnSpc>
              <a:buChar char="■"/>
              <a:tabLst>
                <a:tab pos="394335" algn="l"/>
              </a:tabLst>
            </a:pP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Withdrawals</a:t>
            </a:r>
            <a:r>
              <a:rPr dirty="0" sz="1400" spc="10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10">
                <a:latin typeface="Times New Roman"/>
                <a:cs typeface="Times New Roman"/>
              </a:rPr>
              <a:t> assets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takes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(e.g.,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transferring</a:t>
            </a:r>
            <a:endParaRPr sz="1400">
              <a:latin typeface="Times New Roman"/>
              <a:cs typeface="Times New Roman"/>
            </a:endParaRPr>
          </a:p>
          <a:p>
            <a:pPr marL="241300" marR="28575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business’s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personal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account).</a:t>
            </a:r>
            <a:r>
              <a:rPr dirty="0" sz="1400">
                <a:latin typeface="Times New Roman"/>
                <a:cs typeface="Times New Roman"/>
              </a:rPr>
              <a:t> In</a:t>
            </a:r>
            <a:r>
              <a:rPr dirty="0" sz="1400" spc="-5">
                <a:latin typeface="Times New Roman"/>
                <a:cs typeface="Times New Roman"/>
              </a:rPr>
              <a:t> this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case,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 </a:t>
            </a:r>
            <a:r>
              <a:rPr dirty="0" sz="1400">
                <a:latin typeface="Times New Roman"/>
                <a:cs typeface="Times New Roman"/>
              </a:rPr>
              <a:t>decrease,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owner’s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297815" marR="17780" indent="-229235">
              <a:lnSpc>
                <a:spcPts val="1610"/>
              </a:lnSpc>
              <a:buAutoNum type="arabicPlain" startAt="4"/>
              <a:tabLst>
                <a:tab pos="298450" algn="l"/>
              </a:tabLst>
            </a:pP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REVENUES.</a:t>
            </a:r>
            <a:r>
              <a:rPr dirty="0" sz="1400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Inflows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enhancements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entity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5">
                <a:latin typeface="Times New Roman"/>
                <a:cs typeface="Times New Roman"/>
              </a:rPr>
              <a:t> settlement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its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liabilities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combination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both)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period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producing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goods,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rendering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services,</a:t>
            </a:r>
            <a:r>
              <a:rPr dirty="0" sz="1400">
                <a:latin typeface="Times New Roman"/>
                <a:cs typeface="Times New Roman"/>
              </a:rPr>
              <a:t> 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activities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constitute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entity’s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ongoing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major </a:t>
            </a:r>
            <a:r>
              <a:rPr dirty="0" sz="1400">
                <a:latin typeface="Times New Roman"/>
                <a:cs typeface="Times New Roman"/>
              </a:rPr>
              <a:t> or</a:t>
            </a:r>
            <a:r>
              <a:rPr dirty="0" sz="1400" spc="-5">
                <a:latin typeface="Times New Roman"/>
                <a:cs typeface="Times New Roman"/>
              </a:rPr>
              <a:t> central operations.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89D0"/>
              </a:buClr>
              <a:buFont typeface="Times New Roman"/>
              <a:buAutoNum type="arabicPlain" startAt="4"/>
            </a:pPr>
            <a:endParaRPr sz="1350">
              <a:latin typeface="Times New Roman"/>
              <a:cs typeface="Times New Roman"/>
            </a:endParaRPr>
          </a:p>
          <a:p>
            <a:pPr marL="297815" marR="170180" indent="-229235">
              <a:lnSpc>
                <a:spcPct val="96000"/>
              </a:lnSpc>
              <a:buAutoNum type="arabicPlain" startAt="4"/>
              <a:tabLst>
                <a:tab pos="298450" algn="l"/>
              </a:tabLst>
            </a:pP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EXPENSES. </a:t>
            </a:r>
            <a:r>
              <a:rPr dirty="0" sz="1400" spc="-5">
                <a:latin typeface="Times New Roman"/>
                <a:cs typeface="Times New Roman"/>
              </a:rPr>
              <a:t>Outflows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other using </a:t>
            </a:r>
            <a:r>
              <a:rPr dirty="0" sz="1400">
                <a:latin typeface="Times New Roman"/>
                <a:cs typeface="Times New Roman"/>
              </a:rPr>
              <a:t>up of assets or </a:t>
            </a:r>
            <a:r>
              <a:rPr dirty="0" sz="1400" spc="-5">
                <a:latin typeface="Times New Roman"/>
                <a:cs typeface="Times New Roman"/>
              </a:rPr>
              <a:t>incurrences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liabilities (or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combination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both)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period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delivering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goods,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rendering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services,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carrying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activities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constitute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entity’s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ongoing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major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central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operations.</a:t>
            </a:r>
            <a:endParaRPr sz="1400">
              <a:latin typeface="Times New Roman"/>
              <a:cs typeface="Times New Roman"/>
            </a:endParaRPr>
          </a:p>
          <a:p>
            <a:pPr marL="297815" marR="78740" indent="-229235">
              <a:lnSpc>
                <a:spcPts val="1610"/>
              </a:lnSpc>
              <a:spcBef>
                <a:spcPts val="40"/>
              </a:spcBef>
              <a:buAutoNum type="arabicPlain" startAt="4"/>
              <a:tabLst>
                <a:tab pos="298450" algn="l"/>
              </a:tabLst>
            </a:pPr>
            <a:r>
              <a:rPr dirty="0" sz="1400" b="1">
                <a:solidFill>
                  <a:srgbClr val="0089D0"/>
                </a:solidFill>
                <a:latin typeface="Times New Roman"/>
                <a:cs typeface="Times New Roman"/>
              </a:rPr>
              <a:t>GAINS.</a:t>
            </a: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Increases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equity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(net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peripheral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incidental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entity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all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other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events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circumstances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affecting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entity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period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except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those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result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revenues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investments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89D0"/>
              </a:buClr>
              <a:buFont typeface="Times New Roman"/>
              <a:buAutoNum type="arabicPlain" startAt="4"/>
            </a:pPr>
            <a:endParaRPr sz="1400">
              <a:latin typeface="Times New Roman"/>
              <a:cs typeface="Times New Roman"/>
            </a:endParaRPr>
          </a:p>
          <a:p>
            <a:pPr marL="241300" marR="36195" indent="-229235">
              <a:lnSpc>
                <a:spcPts val="1610"/>
              </a:lnSpc>
              <a:buAutoNum type="arabicPlain" startAt="4"/>
              <a:tabLst>
                <a:tab pos="241935" algn="l"/>
              </a:tabLst>
            </a:pPr>
            <a:r>
              <a:rPr dirty="0" sz="1400" spc="-5" b="1">
                <a:solidFill>
                  <a:srgbClr val="0089D0"/>
                </a:solidFill>
                <a:latin typeface="Times New Roman"/>
                <a:cs typeface="Times New Roman"/>
              </a:rPr>
              <a:t>LOSSES. </a:t>
            </a:r>
            <a:r>
              <a:rPr dirty="0" sz="1400" spc="-5">
                <a:latin typeface="Times New Roman"/>
                <a:cs typeface="Times New Roman"/>
              </a:rPr>
              <a:t>Decreases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(net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assets)</a:t>
            </a:r>
            <a:r>
              <a:rPr dirty="0" sz="1400">
                <a:latin typeface="Times New Roman"/>
                <a:cs typeface="Times New Roman"/>
              </a:rPr>
              <a:t> from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peripheral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incidental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entity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all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other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events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circumstances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affecting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entity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during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period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except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those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result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expenses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distributions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owners</a:t>
            </a:r>
            <a:r>
              <a:rPr dirty="0" sz="900" spc="-5"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38912" y="719327"/>
            <a:ext cx="6667500" cy="20574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Financial</a:t>
            </a:r>
            <a:r>
              <a:rPr dirty="0" u="heavy" sz="14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Statements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900430"/>
            <a:ext cx="6615430" cy="207898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Financial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statements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primary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means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communicating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about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those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have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interest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business.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These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statements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model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business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enterprise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financial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terms.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true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models,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however,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financial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statements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perfect</a:t>
            </a:r>
            <a:r>
              <a:rPr dirty="0" sz="1400" spc="-5">
                <a:latin typeface="Times New Roman"/>
                <a:cs typeface="Times New Roman"/>
              </a:rPr>
              <a:t> pictures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thing. </a:t>
            </a:r>
            <a:r>
              <a:rPr dirty="0" sz="1400">
                <a:latin typeface="Times New Roman"/>
                <a:cs typeface="Times New Roman"/>
              </a:rPr>
              <a:t>Four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major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financial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statements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communicate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accounting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information: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income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statement,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statement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owner’s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equity,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balance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sheet,</a:t>
            </a:r>
            <a:r>
              <a:rPr dirty="0" sz="1400" spc="-5">
                <a:latin typeface="Times New Roman"/>
                <a:cs typeface="Times New Roman"/>
              </a:rPr>
              <a:t> 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statement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flows.</a:t>
            </a:r>
            <a:endParaRPr sz="1400">
              <a:latin typeface="Times New Roman"/>
              <a:cs typeface="Times New Roman"/>
            </a:endParaRPr>
          </a:p>
          <a:p>
            <a:pPr marL="469900" indent="-171450">
              <a:lnSpc>
                <a:spcPts val="1530"/>
              </a:lnSpc>
              <a:buAutoNum type="arabicPlain"/>
              <a:tabLst>
                <a:tab pos="4705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Income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Statement</a:t>
            </a:r>
            <a:endParaRPr sz="1400">
              <a:latin typeface="Times New Roman"/>
              <a:cs typeface="Times New Roman"/>
            </a:endParaRPr>
          </a:p>
          <a:p>
            <a:pPr marL="299085" marR="3919220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4705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Statement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Owner’s </a:t>
            </a:r>
            <a:r>
              <a:rPr dirty="0" sz="1400" b="1">
                <a:latin typeface="Times New Roman"/>
                <a:cs typeface="Times New Roman"/>
              </a:rPr>
              <a:t>Equity </a:t>
            </a:r>
            <a:r>
              <a:rPr dirty="0" sz="1400" spc="-34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3</a:t>
            </a:r>
            <a:r>
              <a:rPr dirty="0" sz="1400" b="1">
                <a:latin typeface="Times New Roman"/>
                <a:cs typeface="Times New Roman"/>
              </a:rPr>
              <a:t>-</a:t>
            </a:r>
            <a:r>
              <a:rPr dirty="0" sz="1400" spc="-1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Ba</a:t>
            </a:r>
            <a:r>
              <a:rPr dirty="0" sz="1400" spc="-10" b="1">
                <a:latin typeface="Times New Roman"/>
                <a:cs typeface="Times New Roman"/>
              </a:rPr>
              <a:t>l</a:t>
            </a:r>
            <a:r>
              <a:rPr dirty="0" sz="1400" spc="5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n</a:t>
            </a:r>
            <a:r>
              <a:rPr dirty="0" sz="1400" spc="-15" b="1">
                <a:latin typeface="Times New Roman"/>
                <a:cs typeface="Times New Roman"/>
              </a:rPr>
              <a:t>c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Sheet</a:t>
            </a:r>
            <a:endParaRPr sz="1400">
              <a:latin typeface="Times New Roman"/>
              <a:cs typeface="Times New Roman"/>
            </a:endParaRPr>
          </a:p>
          <a:p>
            <a:pPr marL="299085">
              <a:lnSpc>
                <a:spcPts val="1565"/>
              </a:lnSpc>
            </a:pPr>
            <a:r>
              <a:rPr dirty="0" sz="1400" spc="5" b="1">
                <a:latin typeface="Times New Roman"/>
                <a:cs typeface="Times New Roman"/>
              </a:rPr>
              <a:t>4</a:t>
            </a:r>
            <a:r>
              <a:rPr dirty="0" sz="1400" b="1">
                <a:latin typeface="Times New Roman"/>
                <a:cs typeface="Times New Roman"/>
              </a:rPr>
              <a:t>-</a:t>
            </a:r>
            <a:r>
              <a:rPr dirty="0" sz="1400" spc="-1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Sta</a:t>
            </a:r>
            <a:r>
              <a:rPr dirty="0" sz="1400" b="1">
                <a:latin typeface="Times New Roman"/>
                <a:cs typeface="Times New Roman"/>
              </a:rPr>
              <a:t>te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-15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t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h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F</a:t>
            </a:r>
            <a:r>
              <a:rPr dirty="0" sz="1400" b="1">
                <a:latin typeface="Times New Roman"/>
                <a:cs typeface="Times New Roman"/>
              </a:rPr>
              <a:t>lo</a:t>
            </a:r>
            <a:r>
              <a:rPr dirty="0" sz="1400" spc="-20" b="1">
                <a:latin typeface="Times New Roman"/>
                <a:cs typeface="Times New Roman"/>
              </a:rPr>
              <a:t>w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68451" y="3787775"/>
          <a:ext cx="5993765" cy="5999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2120"/>
                <a:gridCol w="2992120"/>
              </a:tblGrid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باسح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Balance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ديصر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Accountant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95">
                          <a:latin typeface="Times New Roman"/>
                          <a:cs typeface="Times New Roman"/>
                        </a:rPr>
                        <a:t>بساحملا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Accountants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140">
                          <a:latin typeface="Times New Roman"/>
                          <a:cs typeface="Times New Roman"/>
                        </a:rPr>
                        <a:t>نوبساحملا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 spc="-140">
                          <a:latin typeface="Times New Roman"/>
                          <a:cs typeface="Times New Roman"/>
                        </a:rPr>
                        <a:t>ةبساحملا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Assumptions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(Postulates)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فلاا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ضورفلا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changes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Concepts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ميها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Constraints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Cycle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Elements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Equation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income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ىبس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احمل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لع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Objectives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Period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(Periodicity)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Policies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اساي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principles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Principles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Board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(APB)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سلجم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Procedures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اءار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Bulletins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ث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وح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شن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Standards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737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System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يبس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احمل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ماظ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Accounts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Payable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اباس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Receivable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دمل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–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ءل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اباس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Accrual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ىف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ساسأ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Accrual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Basis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Accounting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يبس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احمل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ساسأ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Accrued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Expenses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Accrued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Revenues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ضب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إ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Accumulated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depreciation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04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Acquisition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ء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لكت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Actual Basis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Accounting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يبس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احمل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ساسأ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Adjusted Trial Balance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دع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ناز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8451" y="719327"/>
          <a:ext cx="5993765" cy="9075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2120"/>
                <a:gridCol w="2992120"/>
              </a:tblGrid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Adjusting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Entry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09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Adjustment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260">
                          <a:latin typeface="Times New Roman"/>
                          <a:cs typeface="Times New Roman"/>
                        </a:rPr>
                        <a:t>ةيوست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Administrative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Expenses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دلإ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افور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Adverse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Opinion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يسك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Allocation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صيصخ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زوت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Allowance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صصخم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Allowance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doubtful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American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Association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9850" marR="60388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American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Institute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Certified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Public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Accountants (AICPA)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يك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Amortization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270">
                          <a:latin typeface="Times New Roman"/>
                          <a:cs typeface="Times New Roman"/>
                        </a:rPr>
                        <a:t>دافنتسا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مئاو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reports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راقت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Assets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لوصلأا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56997">
                <a:tc>
                  <a:txBody>
                    <a:bodyPr/>
                    <a:lstStyle/>
                    <a:p>
                      <a:pPr marL="69850">
                        <a:lnSpc>
                          <a:spcPts val="138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Assurance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Services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سح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ولق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ين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أتل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دخ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60325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ولع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Attribute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ةز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اخ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Audit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Report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رقت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Auditing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اباس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Auditor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اباس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ققد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Sale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Securities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حاتم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قاروأ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Bad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Debts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 spc="5">
                          <a:latin typeface="Times New Roman"/>
                          <a:cs typeface="Times New Roman"/>
                        </a:rPr>
                        <a:t>ةمودعم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25">
                          <a:latin typeface="Times New Roman"/>
                          <a:cs typeface="Times New Roman"/>
                        </a:rPr>
                        <a:t>نويد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Sheet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Bargain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purchase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40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baseline="-4629" sz="1800">
                          <a:latin typeface="Times New Roman"/>
                          <a:cs typeface="Times New Roman"/>
                        </a:rPr>
                        <a:t>ُ </a:t>
                      </a:r>
                      <a:r>
                        <a:rPr dirty="0" baseline="-4629" sz="1800" spc="14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ءارشل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Basic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Assumptions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ضورفلا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Basic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Principles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Basis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Consolidation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مئاو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ديحو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سسأ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Board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Directors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ةرادلإا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سلجم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Bonds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Discount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Bonds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Premium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Bonds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55">
                          <a:latin typeface="Times New Roman"/>
                          <a:cs typeface="Times New Roman"/>
                        </a:rPr>
                        <a:t>تادنسلا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Book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Value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Budget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زا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Business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Entity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قلاا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ةدحول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ةأش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Business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Transaction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راجت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Business Combination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رشل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مامضنا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Buyer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رجؤ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زات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لأل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ءاع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طرش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سأر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73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لاملا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سأر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باسح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expenditure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سأر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Expenditures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سأر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Gains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سأر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سأر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سأر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دوقع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Losses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سأر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اسخ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سأر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Capitalization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 spc="-110">
                          <a:latin typeface="Times New Roman"/>
                          <a:cs typeface="Times New Roman"/>
                        </a:rPr>
                        <a:t>ةلمسر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0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Capitalization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راجيل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لمسر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Carrying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Value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Basis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Accounting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يبس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احمل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9873690"/>
            <a:ext cx="6667500" cy="6350"/>
          </a:xfrm>
          <a:custGeom>
            <a:avLst/>
            <a:gdLst/>
            <a:ahLst/>
            <a:cxnLst/>
            <a:rect l="l" t="t" r="r" b="b"/>
            <a:pathLst>
              <a:path w="6667500" h="6350">
                <a:moveTo>
                  <a:pt x="6667246" y="0"/>
                </a:moveTo>
                <a:lnTo>
                  <a:pt x="0" y="0"/>
                </a:lnTo>
                <a:lnTo>
                  <a:pt x="0" y="6096"/>
                </a:lnTo>
                <a:lnTo>
                  <a:pt x="6667246" y="6096"/>
                </a:lnTo>
                <a:lnTo>
                  <a:pt x="666724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8451" y="719327"/>
          <a:ext cx="5993765" cy="9075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2120"/>
                <a:gridCol w="2992120"/>
              </a:tblGrid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Budget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زا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609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Equivalents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flow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قفد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Flow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operations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Flows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Statement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Flows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Inflows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Cash Outflows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cash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جرا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Cash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6985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Certified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Public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Accountant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5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يف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صخرمل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ين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59690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ايل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Chartered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Accountant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ةدحت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يف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6944" sz="1800" spc="1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Classification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Closing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Exchange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افقل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فرص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737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Collected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Payments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لست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Combined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Statements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مئاو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Common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Stock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Holders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Common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Stock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Company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125">
                          <a:latin typeface="Times New Roman"/>
                          <a:cs typeface="Times New Roman"/>
                        </a:rPr>
                        <a:t>ةكرش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Comparability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لباق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Comparable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data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انا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Comparative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Sheet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Comparative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Statements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مئاو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Comparative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راقم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خد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Completed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Contract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Method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اتل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رط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869">
                <a:tc>
                  <a:txBody>
                    <a:bodyPr/>
                    <a:lstStyle/>
                    <a:p>
                      <a:pPr marL="6985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Compliance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Audit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50"/>
                        </a:lnSpc>
                      </a:pP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ةمظنمل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45">
                          <a:latin typeface="Times New Roman"/>
                          <a:cs typeface="Times New Roman"/>
                        </a:rPr>
                        <a:t>ةيلاملا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30">
                          <a:latin typeface="Times New Roman"/>
                          <a:cs typeface="Times New Roman"/>
                        </a:rPr>
                        <a:t>تلاجسلا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قيقدت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وأ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ةعجارم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ناعذلإا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قيقدت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57785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اوقل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اط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ث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Components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share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holders’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equity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40"/>
                        </a:lnSpc>
                      </a:pP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)نيمهاسملا(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85">
                          <a:latin typeface="Times New Roman"/>
                          <a:cs typeface="Times New Roman"/>
                        </a:rPr>
                        <a:t>ةيكلملا</a:t>
                      </a:r>
                      <a:r>
                        <a:rPr dirty="0" sz="1200" spc="-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10">
                          <a:latin typeface="Times New Roman"/>
                          <a:cs typeface="Times New Roman"/>
                        </a:rPr>
                        <a:t>قوقح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تانوكم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Conceptual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Formulation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رظ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ايص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Conceptual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framework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راطا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Conservation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270">
                          <a:latin typeface="Times New Roman"/>
                          <a:cs typeface="Times New Roman"/>
                        </a:rPr>
                        <a:t>ظفحتلا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Conservatism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(prudence)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حل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ظ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Conservatism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ظ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Consilidation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جامدنإ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Consistency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250">
                          <a:latin typeface="Times New Roman"/>
                          <a:cs typeface="Times New Roman"/>
                        </a:rPr>
                        <a:t>تابثلا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Consistency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Principle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ث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قاس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 أ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Consistency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ث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Consolidated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Accounting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Entities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دن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حولا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Consolidated Financial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ةدحو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مئاو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73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Consolidation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Procedures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مئاو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ديحو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اءار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جإ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Consonlidated Balance Sheet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ةدحو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Constant-Dollar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Statements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اجت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ةدح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ساس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ى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مئاو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Construction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revenues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دي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دوق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Contingent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gains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and losses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ئ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اسخ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او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سا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Contingent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liability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(contingency)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حم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Contra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Account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يسك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اق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اسح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Contributed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Capital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مها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ام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سأر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0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Control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175">
                          <a:latin typeface="Times New Roman"/>
                          <a:cs typeface="Times New Roman"/>
                        </a:rPr>
                        <a:t>ةرطيسلا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Controlling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Enterprise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ةأش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Controlling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ةرط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سلا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ح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malk</dc:creator>
  <dc:title>Accounting principles</dc:title>
  <dcterms:created xsi:type="dcterms:W3CDTF">2023-03-07T15:09:38Z</dcterms:created>
  <dcterms:modified xsi:type="dcterms:W3CDTF">2023-03-07T15:09:38Z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2023-03-07T00:00:00Z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2023-03-07T00:00:00Z</vt:filetime>
  </property>
</Properties>
</file>