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3336" y="2356357"/>
            <a:ext cx="6196177" cy="3994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19453" y="3095370"/>
            <a:ext cx="5123942" cy="2653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85240" y="9885205"/>
            <a:ext cx="832485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oodle.dpu.edu.krd/course/view.php?id=1686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1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4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5616" y="345439"/>
            <a:ext cx="18929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</a:t>
            </a:r>
            <a:r>
              <a:rPr dirty="0" sz="1000" spc="-10" b="1" i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0028" y="9873690"/>
            <a:ext cx="6039485" cy="6350"/>
          </a:xfrm>
          <a:custGeom>
            <a:avLst/>
            <a:gdLst/>
            <a:ahLst/>
            <a:cxnLst/>
            <a:rect l="l" t="t" r="r" b="b"/>
            <a:pathLst>
              <a:path w="6039484" h="6350">
                <a:moveTo>
                  <a:pt x="6038977" y="0"/>
                </a:moveTo>
                <a:lnTo>
                  <a:pt x="0" y="0"/>
                </a:lnTo>
                <a:lnTo>
                  <a:pt x="0" y="6096"/>
                </a:lnTo>
                <a:lnTo>
                  <a:pt x="6038977" y="6096"/>
                </a:lnTo>
                <a:lnTo>
                  <a:pt x="603897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40028" y="2356357"/>
            <a:ext cx="6039485" cy="399415"/>
          </a:xfrm>
          <a:prstGeom prst="rect"/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 marL="406400">
              <a:lnSpc>
                <a:spcPts val="2970"/>
              </a:lnSpc>
            </a:pPr>
            <a:r>
              <a:rPr dirty="0" spc="-15"/>
              <a:t>Principles</a:t>
            </a:r>
            <a:r>
              <a:rPr dirty="0" spc="-10"/>
              <a:t> </a:t>
            </a:r>
            <a:r>
              <a:rPr dirty="0"/>
              <a:t>Accounting</a:t>
            </a:r>
            <a:r>
              <a:rPr dirty="0" spc="-10"/>
              <a:t> </a:t>
            </a:r>
            <a:r>
              <a:rPr dirty="0" spc="-5"/>
              <a:t>in </a:t>
            </a:r>
            <a:r>
              <a:rPr dirty="0" spc="30"/>
              <a:t>English</a:t>
            </a:r>
            <a:r>
              <a:rPr dirty="0" spc="20"/>
              <a:t> </a:t>
            </a:r>
            <a:r>
              <a:rPr dirty="0" spc="-295"/>
              <a:t>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71346" y="3095370"/>
            <a:ext cx="4972050" cy="26530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905">
              <a:lnSpc>
                <a:spcPts val="3260"/>
              </a:lnSpc>
              <a:spcBef>
                <a:spcPts val="95"/>
              </a:spcBef>
            </a:pPr>
            <a:r>
              <a:rPr dirty="0" sz="2800" b="1">
                <a:latin typeface="Times New Roman"/>
                <a:cs typeface="Times New Roman"/>
              </a:rPr>
              <a:t>CHAPTER</a:t>
            </a:r>
            <a:r>
              <a:rPr dirty="0" sz="2800" spc="-30" b="1">
                <a:latin typeface="Times New Roman"/>
                <a:cs typeface="Times New Roman"/>
              </a:rPr>
              <a:t> </a:t>
            </a:r>
            <a:r>
              <a:rPr dirty="0" sz="2800" spc="-70" b="1">
                <a:latin typeface="Times New Roman"/>
                <a:cs typeface="Times New Roman"/>
              </a:rPr>
              <a:t>TWO</a:t>
            </a:r>
            <a:endParaRPr sz="2800">
              <a:latin typeface="Times New Roman"/>
              <a:cs typeface="Times New Roman"/>
            </a:endParaRPr>
          </a:p>
          <a:p>
            <a:pPr algn="ctr" marL="2540">
              <a:lnSpc>
                <a:spcPts val="3260"/>
              </a:lnSpc>
            </a:pPr>
            <a:r>
              <a:rPr dirty="0" sz="2800" spc="5" b="1">
                <a:latin typeface="Times New Roman"/>
                <a:cs typeface="Times New Roman"/>
              </a:rPr>
              <a:t>(Accounting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equation)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050">
              <a:latin typeface="Times New Roman"/>
              <a:cs typeface="Times New Roman"/>
            </a:endParaRPr>
          </a:p>
          <a:p>
            <a:pPr algn="ctr" marL="12065" marR="5080">
              <a:lnSpc>
                <a:spcPct val="140800"/>
              </a:lnSpc>
            </a:pPr>
            <a:r>
              <a:rPr dirty="0" sz="2800" spc="25" b="1">
                <a:latin typeface="Times New Roman"/>
                <a:cs typeface="Times New Roman"/>
              </a:rPr>
              <a:t>ACCOUNTING </a:t>
            </a:r>
            <a:r>
              <a:rPr dirty="0" sz="2800" spc="60" b="1">
                <a:latin typeface="Times New Roman"/>
                <a:cs typeface="Times New Roman"/>
              </a:rPr>
              <a:t>DEPATMENT </a:t>
            </a:r>
            <a:r>
              <a:rPr dirty="0" sz="2800" spc="-690" b="1">
                <a:latin typeface="Times New Roman"/>
                <a:cs typeface="Times New Roman"/>
              </a:rPr>
              <a:t> </a:t>
            </a:r>
            <a:r>
              <a:rPr dirty="0" sz="2800" spc="-85" b="1">
                <a:latin typeface="Times New Roman"/>
                <a:cs typeface="Times New Roman"/>
              </a:rPr>
              <a:t>2022-2023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6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28" y="9873690"/>
            <a:ext cx="6039485" cy="6350"/>
          </a:xfrm>
          <a:custGeom>
            <a:avLst/>
            <a:gdLst/>
            <a:ahLst/>
            <a:cxnLst/>
            <a:rect l="l" t="t" r="r" b="b"/>
            <a:pathLst>
              <a:path w="6039484" h="6350">
                <a:moveTo>
                  <a:pt x="6038977" y="0"/>
                </a:moveTo>
                <a:lnTo>
                  <a:pt x="0" y="0"/>
                </a:lnTo>
                <a:lnTo>
                  <a:pt x="0" y="6096"/>
                </a:lnTo>
                <a:lnTo>
                  <a:pt x="6038977" y="6096"/>
                </a:lnTo>
                <a:lnTo>
                  <a:pt x="603897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45616" y="345439"/>
            <a:ext cx="6021070" cy="13982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1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algn="ctr" marL="5715">
              <a:lnSpc>
                <a:spcPts val="1635"/>
              </a:lnSpc>
            </a:pPr>
            <a:r>
              <a:rPr dirty="0" sz="1400" b="1">
                <a:latin typeface="Times New Roman"/>
                <a:cs typeface="Times New Roman"/>
              </a:rPr>
              <a:t>CHAPTER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(2)</a:t>
            </a:r>
            <a:endParaRPr sz="1400">
              <a:latin typeface="Times New Roman"/>
              <a:cs typeface="Times New Roman"/>
            </a:endParaRPr>
          </a:p>
          <a:p>
            <a:pPr algn="ctr" marL="5080">
              <a:lnSpc>
                <a:spcPts val="1635"/>
              </a:lnSpc>
            </a:pPr>
            <a:r>
              <a:rPr dirty="0" sz="1400" b="1">
                <a:latin typeface="Times New Roman"/>
                <a:cs typeface="Times New Roman"/>
              </a:rPr>
              <a:t>Accounting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 indent="215900">
              <a:lnSpc>
                <a:spcPts val="161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express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relationship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assets,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liabilities,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owner’s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equity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10763" y="1938781"/>
            <a:ext cx="1163955" cy="20447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spc="-5" b="1">
                <a:latin typeface="Times New Roman"/>
                <a:cs typeface="Times New Roman"/>
              </a:rPr>
              <a:t>Basic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5123" y="2173171"/>
            <a:ext cx="5345744" cy="41420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45616" y="2601213"/>
            <a:ext cx="6028690" cy="622681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79375" marR="38100">
              <a:lnSpc>
                <a:spcPct val="95800"/>
              </a:lnSpc>
              <a:spcBef>
                <a:spcPts val="175"/>
              </a:spcBef>
            </a:pP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relationship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basic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equation.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Assets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must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liabilities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owner’s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equity. </a:t>
            </a:r>
            <a:r>
              <a:rPr dirty="0" sz="1400" spc="-5">
                <a:latin typeface="Times New Roman"/>
                <a:cs typeface="Times New Roman"/>
              </a:rPr>
              <a:t>Liabilities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appear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before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owner’s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equity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basic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because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paid </a:t>
            </a:r>
            <a:r>
              <a:rPr dirty="0" sz="1400">
                <a:latin typeface="Times New Roman"/>
                <a:cs typeface="Times New Roman"/>
              </a:rPr>
              <a:t>first if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liquidated. The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applies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all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economic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entities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regardless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size,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nature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business,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organization.</a:t>
            </a:r>
            <a:r>
              <a:rPr dirty="0" sz="1400">
                <a:latin typeface="Times New Roman"/>
                <a:cs typeface="Times New Roman"/>
              </a:rPr>
              <a:t> 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applies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small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proprietorship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such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corner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grocery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store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well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giant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corporation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such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PepsiCo</a:t>
            </a:r>
            <a:r>
              <a:rPr dirty="0" sz="1400" b="1">
                <a:latin typeface="Times New Roman"/>
                <a:cs typeface="Times New Roman"/>
              </a:rPr>
              <a:t>. </a:t>
            </a:r>
            <a:r>
              <a:rPr dirty="0" sz="1400" spc="-5" b="1">
                <a:latin typeface="Times New Roman"/>
                <a:cs typeface="Times New Roman"/>
              </a:rPr>
              <a:t>The 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equation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provides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the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underlying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framework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for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recording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summarizing 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economic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events.</a:t>
            </a:r>
            <a:endParaRPr sz="1400">
              <a:latin typeface="Times New Roman"/>
              <a:cs typeface="Times New Roman"/>
            </a:endParaRPr>
          </a:p>
          <a:p>
            <a:pPr marL="12700" marR="277495" indent="66675">
              <a:lnSpc>
                <a:spcPct val="191400"/>
              </a:lnSpc>
              <a:spcBef>
                <a:spcPts val="455"/>
              </a:spcBef>
            </a:pPr>
            <a:r>
              <a:rPr dirty="0" sz="1400" b="1">
                <a:latin typeface="Times New Roman"/>
                <a:cs typeface="Times New Roman"/>
              </a:rPr>
              <a:t>Let’s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look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in </a:t>
            </a:r>
            <a:r>
              <a:rPr dirty="0" sz="1400" spc="-5" b="1">
                <a:latin typeface="Times New Roman"/>
                <a:cs typeface="Times New Roman"/>
              </a:rPr>
              <a:t>more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detail </a:t>
            </a:r>
            <a:r>
              <a:rPr dirty="0" sz="1400" b="1">
                <a:latin typeface="Times New Roman"/>
                <a:cs typeface="Times New Roman"/>
              </a:rPr>
              <a:t>at the </a:t>
            </a:r>
            <a:r>
              <a:rPr dirty="0" sz="1400" spc="-5" b="1">
                <a:latin typeface="Times New Roman"/>
                <a:cs typeface="Times New Roman"/>
              </a:rPr>
              <a:t>categories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in the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basic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accounting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equation. </a:t>
            </a:r>
            <a:r>
              <a:rPr dirty="0" sz="1400" spc="-3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Assets: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cash, bank, A/R, inventory,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land, equipment,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building, …..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Etc.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latin typeface="Times New Roman"/>
                <a:cs typeface="Times New Roman"/>
              </a:rPr>
              <a:t>Liabilities: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A/P,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N/P,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Loans,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etc.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583565" marR="8890" indent="-571500">
              <a:lnSpc>
                <a:spcPts val="1610"/>
              </a:lnSpc>
              <a:spcBef>
                <a:spcPts val="5"/>
              </a:spcBef>
            </a:pPr>
            <a:r>
              <a:rPr dirty="0" sz="1400" b="1">
                <a:latin typeface="Times New Roman"/>
                <a:cs typeface="Times New Roman"/>
              </a:rPr>
              <a:t>Owner's equity: </a:t>
            </a:r>
            <a:r>
              <a:rPr dirty="0" sz="1400">
                <a:latin typeface="Times New Roman"/>
                <a:cs typeface="Times New Roman"/>
              </a:rPr>
              <a:t>The excess of assets over liabilities. The amount of the owner's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investment in a </a:t>
            </a:r>
            <a:r>
              <a:rPr dirty="0" sz="1400" spc="-5">
                <a:latin typeface="Times New Roman"/>
                <a:cs typeface="Times New Roman"/>
              </a:rPr>
              <a:t>business, including: </a:t>
            </a:r>
            <a:r>
              <a:rPr dirty="0" sz="1400">
                <a:latin typeface="Times New Roman"/>
                <a:cs typeface="Times New Roman"/>
              </a:rPr>
              <a:t>profits from </a:t>
            </a:r>
            <a:r>
              <a:rPr dirty="0" sz="1400" spc="5">
                <a:latin typeface="Times New Roman"/>
                <a:cs typeface="Times New Roman"/>
              </a:rPr>
              <a:t>successful </a:t>
            </a:r>
            <a:r>
              <a:rPr dirty="0" sz="1400">
                <a:latin typeface="Times New Roman"/>
                <a:cs typeface="Times New Roman"/>
              </a:rPr>
              <a:t>operation which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retained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business.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u="heavy" sz="14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INCREASES</a:t>
            </a:r>
            <a:r>
              <a:rPr dirty="0" u="heavy" sz="1400" spc="-2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</a:t>
            </a:r>
            <a:r>
              <a:rPr dirty="0" u="heavy" sz="14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OWNER’S</a:t>
            </a:r>
            <a:r>
              <a:rPr dirty="0" u="heavy" sz="1400" spc="-1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EQUITY</a:t>
            </a:r>
            <a:endParaRPr sz="1400">
              <a:latin typeface="Times New Roman"/>
              <a:cs typeface="Times New Roman"/>
            </a:endParaRPr>
          </a:p>
          <a:p>
            <a:pPr algn="just" marL="469265" indent="-228600">
              <a:lnSpc>
                <a:spcPts val="1614"/>
              </a:lnSpc>
              <a:buAutoNum type="arabicPeriod"/>
              <a:tabLst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Investments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Owner.</a:t>
            </a:r>
            <a:endParaRPr sz="1400">
              <a:latin typeface="Times New Roman"/>
              <a:cs typeface="Times New Roman"/>
            </a:endParaRPr>
          </a:p>
          <a:p>
            <a:pPr algn="just" marL="469265" indent="-228600">
              <a:lnSpc>
                <a:spcPts val="1610"/>
              </a:lnSpc>
              <a:buAutoNum type="arabicPeriod"/>
              <a:tabLst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Revenues.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u="heavy" sz="14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DECREASES</a:t>
            </a:r>
            <a:r>
              <a:rPr dirty="0" u="heavy" sz="1400" spc="-2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</a:t>
            </a:r>
            <a:r>
              <a:rPr dirty="0" u="heavy" sz="14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OWNER’S</a:t>
            </a:r>
            <a:r>
              <a:rPr dirty="0" u="heavy" sz="1400" spc="-1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EQUITY</a:t>
            </a:r>
            <a:endParaRPr sz="1400">
              <a:latin typeface="Times New Roman"/>
              <a:cs typeface="Times New Roman"/>
            </a:endParaRPr>
          </a:p>
          <a:p>
            <a:pPr algn="just" marL="469265" indent="-228600">
              <a:lnSpc>
                <a:spcPts val="1610"/>
              </a:lnSpc>
              <a:buAutoNum type="arabicPeriod"/>
              <a:tabLst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Drawings.</a:t>
            </a:r>
            <a:endParaRPr sz="1400">
              <a:latin typeface="Times New Roman"/>
              <a:cs typeface="Times New Roman"/>
            </a:endParaRPr>
          </a:p>
          <a:p>
            <a:pPr algn="just" marL="469265" indent="-228600">
              <a:lnSpc>
                <a:spcPts val="1610"/>
              </a:lnSpc>
              <a:buAutoNum type="arabicPeriod"/>
              <a:tabLst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Expenses.</a:t>
            </a:r>
            <a:endParaRPr sz="1400">
              <a:latin typeface="Times New Roman"/>
              <a:cs typeface="Times New Roman"/>
            </a:endParaRPr>
          </a:p>
          <a:p>
            <a:pPr algn="just" marL="583565" marR="5080" indent="-571500">
              <a:lnSpc>
                <a:spcPct val="95900"/>
              </a:lnSpc>
              <a:spcBef>
                <a:spcPts val="30"/>
              </a:spcBef>
            </a:pPr>
            <a:r>
              <a:rPr dirty="0" sz="1400" b="1">
                <a:latin typeface="Times New Roman"/>
                <a:cs typeface="Times New Roman"/>
              </a:rPr>
              <a:t>In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summary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owner’s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equity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increased</a:t>
            </a:r>
            <a:r>
              <a:rPr dirty="0" sz="1400">
                <a:latin typeface="Times New Roman"/>
                <a:cs typeface="Times New Roman"/>
              </a:rPr>
              <a:t> 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owner’s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investments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revenues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operations.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Owner’s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equity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decreased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>
                <a:latin typeface="Times New Roman"/>
                <a:cs typeface="Times New Roman"/>
              </a:rPr>
              <a:t> an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owner’s withdrawals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assets and by expenses. Illustration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below expands </a:t>
            </a:r>
            <a:r>
              <a:rPr dirty="0" sz="1400">
                <a:latin typeface="Times New Roman"/>
                <a:cs typeface="Times New Roman"/>
              </a:rPr>
              <a:t>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basic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showing</a:t>
            </a:r>
            <a:r>
              <a:rPr dirty="0" sz="1400" spc="-5">
                <a:latin typeface="Times New Roman"/>
                <a:cs typeface="Times New Roman"/>
              </a:rPr>
              <a:t> the</a:t>
            </a:r>
            <a:r>
              <a:rPr dirty="0" sz="1400">
                <a:latin typeface="Times New Roman"/>
                <a:cs typeface="Times New Roman"/>
              </a:rPr>
              <a:t> accounts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comprise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owner’s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equity.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>
                <a:latin typeface="Times New Roman"/>
                <a:cs typeface="Times New Roman"/>
              </a:rPr>
              <a:t> format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referred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-5">
                <a:latin typeface="Times New Roman"/>
                <a:cs typeface="Times New Roman"/>
              </a:rPr>
              <a:t> 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expanded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accounting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6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5616" y="345439"/>
            <a:ext cx="18929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</a:t>
            </a:r>
            <a:r>
              <a:rPr dirty="0" sz="1000" spc="-10" b="1" i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0028" y="9873690"/>
            <a:ext cx="6039485" cy="6350"/>
          </a:xfrm>
          <a:custGeom>
            <a:avLst/>
            <a:gdLst/>
            <a:ahLst/>
            <a:cxnLst/>
            <a:rect l="l" t="t" r="r" b="b"/>
            <a:pathLst>
              <a:path w="6039484" h="6350">
                <a:moveTo>
                  <a:pt x="6038977" y="0"/>
                </a:moveTo>
                <a:lnTo>
                  <a:pt x="0" y="0"/>
                </a:lnTo>
                <a:lnTo>
                  <a:pt x="0" y="6096"/>
                </a:lnTo>
                <a:lnTo>
                  <a:pt x="6038977" y="6096"/>
                </a:lnTo>
                <a:lnTo>
                  <a:pt x="603897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857885" y="719454"/>
            <a:ext cx="6147435" cy="4361815"/>
            <a:chOff x="857885" y="719454"/>
            <a:chExt cx="6147435" cy="436181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7885" y="719454"/>
              <a:ext cx="6147047" cy="119780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7885" y="1943099"/>
              <a:ext cx="6028382" cy="3137808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568451" y="5118226"/>
            <a:ext cx="63106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Example: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5480" y="5297550"/>
            <a:ext cx="6207125" cy="26936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92405" marR="5080" indent="-180340">
              <a:lnSpc>
                <a:spcPts val="1610"/>
              </a:lnSpc>
              <a:spcBef>
                <a:spcPts val="215"/>
              </a:spcBef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Ray Neal decides to open a computer programming service which he names soft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byte.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September 1, 2010, he invests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$15,000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business.</a:t>
            </a:r>
            <a:endParaRPr sz="1400">
              <a:latin typeface="Times New Roman"/>
              <a:cs typeface="Times New Roman"/>
            </a:endParaRPr>
          </a:p>
          <a:p>
            <a:pPr algn="just" marL="192405" indent="-180340">
              <a:lnSpc>
                <a:spcPts val="1540"/>
              </a:lnSpc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Soft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equipment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$7,000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cash.</a:t>
            </a:r>
            <a:endParaRPr sz="1400">
              <a:latin typeface="Times New Roman"/>
              <a:cs typeface="Times New Roman"/>
            </a:endParaRPr>
          </a:p>
          <a:p>
            <a:pPr algn="just" marL="192405" marR="5080" indent="-180340">
              <a:lnSpc>
                <a:spcPts val="1610"/>
              </a:lnSpc>
              <a:spcBef>
                <a:spcPts val="75"/>
              </a:spcBef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Soft byte purchases for $1,600 from Acme Supply Company computer paper and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other supplies expected to </a:t>
            </a:r>
            <a:r>
              <a:rPr dirty="0" sz="1400" spc="10">
                <a:latin typeface="Times New Roman"/>
                <a:cs typeface="Times New Roman"/>
              </a:rPr>
              <a:t>last </a:t>
            </a:r>
            <a:r>
              <a:rPr dirty="0" sz="1400">
                <a:latin typeface="Times New Roman"/>
                <a:cs typeface="Times New Roman"/>
              </a:rPr>
              <a:t>several months. Acme agrees to allow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soft byte to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 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October.</a:t>
            </a:r>
            <a:endParaRPr sz="1400">
              <a:latin typeface="Times New Roman"/>
              <a:cs typeface="Times New Roman"/>
            </a:endParaRPr>
          </a:p>
          <a:p>
            <a:pPr algn="just" marL="192405" indent="-180340">
              <a:lnSpc>
                <a:spcPts val="1525"/>
              </a:lnSpc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Soft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byte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receives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$1,200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customers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programming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services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</a:t>
            </a:r>
            <a:endParaRPr sz="1400">
              <a:latin typeface="Times New Roman"/>
              <a:cs typeface="Times New Roman"/>
            </a:endParaRPr>
          </a:p>
          <a:p>
            <a:pPr marL="192405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provided.</a:t>
            </a:r>
            <a:endParaRPr sz="1400">
              <a:latin typeface="Times New Roman"/>
              <a:cs typeface="Times New Roman"/>
            </a:endParaRPr>
          </a:p>
          <a:p>
            <a:pPr marL="192405" marR="9525" indent="-180340">
              <a:lnSpc>
                <a:spcPts val="1610"/>
              </a:lnSpc>
              <a:spcBef>
                <a:spcPts val="80"/>
              </a:spcBef>
              <a:buAutoNum type="arabicPeriod" startAt="5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Soft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byte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receives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bill 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$250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 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Daily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News</a:t>
            </a:r>
            <a:r>
              <a:rPr dirty="0" sz="1400" spc="1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advertising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postpones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payment until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later date.</a:t>
            </a:r>
            <a:endParaRPr sz="1400">
              <a:latin typeface="Times New Roman"/>
              <a:cs typeface="Times New Roman"/>
            </a:endParaRPr>
          </a:p>
          <a:p>
            <a:pPr marL="192405" indent="-180340">
              <a:lnSpc>
                <a:spcPts val="1530"/>
              </a:lnSpc>
              <a:buAutoNum type="arabicPeriod" startAt="5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Soft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byte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provides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$3,500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programming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services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customers.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endParaRPr sz="1400">
              <a:latin typeface="Times New Roman"/>
              <a:cs typeface="Times New Roman"/>
            </a:endParaRPr>
          </a:p>
          <a:p>
            <a:pPr marL="192405" marR="14604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receives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$1,500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customers,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bills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balance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$2,000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01334" y="7956041"/>
            <a:ext cx="7715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rent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$600,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5480" y="7956041"/>
            <a:ext cx="5196840" cy="64960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92405" marR="5080" indent="-180340">
              <a:lnSpc>
                <a:spcPts val="1610"/>
              </a:lnSpc>
              <a:spcBef>
                <a:spcPts val="215"/>
              </a:spcBef>
              <a:buAutoNum type="arabicPeriod" startAt="7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Soft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byte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pays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Expenses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September: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store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salaries of employees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$900,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utilities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$200.</a:t>
            </a:r>
            <a:endParaRPr sz="1400">
              <a:latin typeface="Times New Roman"/>
              <a:cs typeface="Times New Roman"/>
            </a:endParaRPr>
          </a:p>
          <a:p>
            <a:pPr marL="192405" indent="-180340">
              <a:lnSpc>
                <a:spcPts val="1575"/>
              </a:lnSpc>
              <a:buAutoNum type="arabicPeriod" startAt="7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Soft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byte pays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$250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Daily News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(5)].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6712" y="8570214"/>
            <a:ext cx="6252845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241300" marR="5080" indent="-180340">
              <a:lnSpc>
                <a:spcPts val="1610"/>
              </a:lnSpc>
              <a:spcBef>
                <a:spcPts val="215"/>
              </a:spcBef>
              <a:buAutoNum type="arabicPeriod" startAt="9"/>
              <a:tabLst>
                <a:tab pos="241935" algn="l"/>
              </a:tabLst>
            </a:pPr>
            <a:r>
              <a:rPr dirty="0" sz="1400">
                <a:latin typeface="Times New Roman"/>
                <a:cs typeface="Times New Roman"/>
              </a:rPr>
              <a:t>Soft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byte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receives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$600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customers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billed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services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[in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 (6)].</a:t>
            </a:r>
            <a:endParaRPr sz="1400">
              <a:latin typeface="Times New Roman"/>
              <a:cs typeface="Times New Roman"/>
            </a:endParaRPr>
          </a:p>
          <a:p>
            <a:pPr marL="241300" indent="-229235">
              <a:lnSpc>
                <a:spcPts val="1565"/>
              </a:lnSpc>
              <a:buAutoNum type="arabicPeriod" startAt="9"/>
              <a:tabLst>
                <a:tab pos="241935" algn="l"/>
              </a:tabLst>
            </a:pPr>
            <a:r>
              <a:rPr dirty="0" sz="1400">
                <a:latin typeface="Times New Roman"/>
                <a:cs typeface="Times New Roman"/>
              </a:rPr>
              <a:t>Ray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withdraws</a:t>
            </a:r>
            <a:r>
              <a:rPr dirty="0" sz="1400" spc="5">
                <a:latin typeface="Times New Roman"/>
                <a:cs typeface="Times New Roman"/>
              </a:rPr>
              <a:t> $1,300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business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personal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8400" y="9411919"/>
            <a:ext cx="984885" cy="20574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Ins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truct</a:t>
            </a:r>
            <a:r>
              <a:rPr dirty="0" u="heavy" sz="1400" spc="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heavy" sz="1400" spc="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8080" y="9592767"/>
            <a:ext cx="34905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Prepare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tabular analysis of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 transactions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6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5616" y="345439"/>
            <a:ext cx="18929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</a:t>
            </a:r>
            <a:r>
              <a:rPr dirty="0" sz="1000" spc="-10" b="1" i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0028" y="9873690"/>
            <a:ext cx="6039485" cy="6350"/>
          </a:xfrm>
          <a:custGeom>
            <a:avLst/>
            <a:gdLst/>
            <a:ahLst/>
            <a:cxnLst/>
            <a:rect l="l" t="t" r="r" b="b"/>
            <a:pathLst>
              <a:path w="6039484" h="6350">
                <a:moveTo>
                  <a:pt x="6038977" y="0"/>
                </a:moveTo>
                <a:lnTo>
                  <a:pt x="0" y="0"/>
                </a:lnTo>
                <a:lnTo>
                  <a:pt x="0" y="6096"/>
                </a:lnTo>
                <a:lnTo>
                  <a:pt x="6038977" y="6096"/>
                </a:lnTo>
                <a:lnTo>
                  <a:pt x="603897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6978" y="957090"/>
            <a:ext cx="6173571" cy="387867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68451" y="4853050"/>
            <a:ext cx="63106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Example: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4485" y="5032374"/>
            <a:ext cx="5461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2024" y="5032374"/>
            <a:ext cx="4986020" cy="269367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34925" indent="43815">
              <a:lnSpc>
                <a:spcPts val="1620"/>
              </a:lnSpc>
              <a:spcBef>
                <a:spcPts val="204"/>
              </a:spcBef>
            </a:pPr>
            <a:r>
              <a:rPr dirty="0" sz="1400">
                <a:latin typeface="Times New Roman"/>
                <a:cs typeface="Times New Roman"/>
              </a:rPr>
              <a:t>Ahmad’s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Repair Shop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started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May</a:t>
            </a:r>
            <a:r>
              <a:rPr dirty="0" sz="1400">
                <a:latin typeface="Times New Roman"/>
                <a:cs typeface="Times New Roman"/>
              </a:rPr>
              <a:t> 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Ahmad.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summary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presented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below.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530"/>
              </a:lnSpc>
              <a:buFont typeface="Times New Roman"/>
              <a:buAutoNum type="arabicPeriod"/>
              <a:tabLst>
                <a:tab pos="191135" algn="l"/>
              </a:tabLst>
            </a:pPr>
            <a:r>
              <a:rPr dirty="0" sz="1400">
                <a:latin typeface="Times New Roman"/>
                <a:cs typeface="Times New Roman"/>
              </a:rPr>
              <a:t>Invested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$10,000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start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repair shop.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0"/>
              </a:lnSpc>
              <a:buFont typeface="Times New Roman"/>
              <a:buAutoNum type="arabicPeriod"/>
              <a:tabLst>
                <a:tab pos="191135" algn="l"/>
              </a:tabLst>
            </a:pPr>
            <a:r>
              <a:rPr dirty="0" sz="1400">
                <a:latin typeface="Times New Roman"/>
                <a:cs typeface="Times New Roman"/>
              </a:rPr>
              <a:t>Purchased equipment for $5,000 </a:t>
            </a:r>
            <a:r>
              <a:rPr dirty="0" sz="1400" spc="5">
                <a:latin typeface="Times New Roman"/>
                <a:cs typeface="Times New Roman"/>
              </a:rPr>
              <a:t>cash.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0"/>
              </a:lnSpc>
              <a:buFont typeface="Times New Roman"/>
              <a:buAutoNum type="arabicPeriod"/>
              <a:tabLst>
                <a:tab pos="191135" algn="l"/>
              </a:tabLst>
            </a:pP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$400 cash 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 office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rent.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0"/>
              </a:lnSpc>
              <a:buFont typeface="Times New Roman"/>
              <a:buAutoNum type="arabicPeriod"/>
              <a:tabLst>
                <a:tab pos="191135" algn="l"/>
              </a:tabLst>
            </a:pP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$500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supplies.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0"/>
              </a:lnSpc>
              <a:buFont typeface="Times New Roman"/>
              <a:buAutoNum type="arabicPeriod"/>
              <a:tabLst>
                <a:tab pos="191135" algn="l"/>
              </a:tabLst>
            </a:pPr>
            <a:r>
              <a:rPr dirty="0" sz="1400">
                <a:latin typeface="Times New Roman"/>
                <a:cs typeface="Times New Roman"/>
              </a:rPr>
              <a:t>Incurred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$250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advertising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costs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Beacon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News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4"/>
              </a:lnSpc>
              <a:buFont typeface="Times New Roman"/>
              <a:buAutoNum type="arabicPeriod"/>
              <a:tabLst>
                <a:tab pos="191135" algn="l"/>
              </a:tabLst>
            </a:pPr>
            <a:r>
              <a:rPr dirty="0" sz="1400">
                <a:latin typeface="Times New Roman"/>
                <a:cs typeface="Times New Roman"/>
              </a:rPr>
              <a:t>Received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$5,100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customers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repair service.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4"/>
              </a:lnSpc>
              <a:buFont typeface="Times New Roman"/>
              <a:buAutoNum type="arabicPeriod"/>
              <a:tabLst>
                <a:tab pos="191135" algn="l"/>
              </a:tabLst>
            </a:pPr>
            <a:r>
              <a:rPr dirty="0" sz="1400">
                <a:latin typeface="Times New Roman"/>
                <a:cs typeface="Times New Roman"/>
              </a:rPr>
              <a:t>Withdrew $1,000 cash 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personal use.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0"/>
              </a:lnSpc>
              <a:buFont typeface="Times New Roman"/>
              <a:buAutoNum type="arabicPeriod"/>
              <a:tabLst>
                <a:tab pos="191135" algn="l"/>
              </a:tabLst>
            </a:pPr>
            <a:r>
              <a:rPr dirty="0" sz="1400">
                <a:latin typeface="Times New Roman"/>
                <a:cs typeface="Times New Roman"/>
              </a:rPr>
              <a:t>Paid part-time employee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salaries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$2,000.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0"/>
              </a:lnSpc>
              <a:buFont typeface="Times New Roman"/>
              <a:buAutoNum type="arabicPeriod"/>
              <a:tabLst>
                <a:tab pos="191135" algn="l"/>
              </a:tabLst>
            </a:pP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utility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bills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$140.</a:t>
            </a:r>
            <a:endParaRPr sz="1400">
              <a:latin typeface="Times New Roman"/>
              <a:cs typeface="Times New Roman"/>
            </a:endParaRPr>
          </a:p>
          <a:p>
            <a:pPr marL="280670" indent="-268605">
              <a:lnSpc>
                <a:spcPts val="1610"/>
              </a:lnSpc>
              <a:buFont typeface="Times New Roman"/>
              <a:buAutoNum type="arabicPeriod"/>
              <a:tabLst>
                <a:tab pos="281305" algn="l"/>
              </a:tabLst>
            </a:pPr>
            <a:r>
              <a:rPr dirty="0" sz="1400">
                <a:latin typeface="Times New Roman"/>
                <a:cs typeface="Times New Roman"/>
              </a:rPr>
              <a:t>Provided repair service on account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customers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$750.</a:t>
            </a:r>
            <a:endParaRPr sz="1400">
              <a:latin typeface="Times New Roman"/>
              <a:cs typeface="Times New Roman"/>
            </a:endParaRPr>
          </a:p>
          <a:p>
            <a:pPr marL="280670" indent="-268605">
              <a:lnSpc>
                <a:spcPts val="1645"/>
              </a:lnSpc>
              <a:buFont typeface="Times New Roman"/>
              <a:buAutoNum type="arabicPeriod"/>
              <a:tabLst>
                <a:tab pos="281305" algn="l"/>
              </a:tabLst>
            </a:pPr>
            <a:r>
              <a:rPr dirty="0" sz="1400">
                <a:latin typeface="Times New Roman"/>
                <a:cs typeface="Times New Roman"/>
              </a:rPr>
              <a:t>Collected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$120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services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billed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(10).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8400" y="7715453"/>
            <a:ext cx="984885" cy="20637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Ins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truct</a:t>
            </a:r>
            <a:r>
              <a:rPr dirty="0" u="heavy" sz="1400" spc="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heavy" sz="1400" spc="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2024" y="7896605"/>
            <a:ext cx="5806440" cy="10566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290195" marR="5080" indent="-290195">
              <a:lnSpc>
                <a:spcPts val="1610"/>
              </a:lnSpc>
              <a:spcBef>
                <a:spcPts val="215"/>
              </a:spcBef>
              <a:buFont typeface="Times New Roman"/>
              <a:buAutoNum type="alphaLcParenBoth"/>
              <a:tabLst>
                <a:tab pos="290195" algn="l"/>
              </a:tabLst>
            </a:pPr>
            <a:r>
              <a:rPr dirty="0" sz="1400">
                <a:latin typeface="Times New Roman"/>
                <a:cs typeface="Times New Roman"/>
              </a:rPr>
              <a:t>Prepare a tabular analysis of the transactions, using the following column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headings: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Receivable,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Supplies,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Equipment,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Payable.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Ahmad, Capital.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Ahmad,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Drawings;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Revenues, 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Expenses.</a:t>
            </a:r>
            <a:endParaRPr sz="1400">
              <a:latin typeface="Times New Roman"/>
              <a:cs typeface="Times New Roman"/>
            </a:endParaRPr>
          </a:p>
          <a:p>
            <a:pPr algn="just" marL="278765" indent="-266700">
              <a:lnSpc>
                <a:spcPts val="1525"/>
              </a:lnSpc>
              <a:buFont typeface="Times New Roman"/>
              <a:buAutoNum type="alphaLcParenBoth"/>
              <a:tabLst>
                <a:tab pos="279400" algn="l"/>
              </a:tabLst>
            </a:pP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analysis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owner’s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equity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columns,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net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income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algn="just" marL="337185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net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loss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6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5616" y="345439"/>
            <a:ext cx="18929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</a:t>
            </a:r>
            <a:r>
              <a:rPr dirty="0" sz="1000" spc="-10" b="1" i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0028" y="9873690"/>
            <a:ext cx="6039485" cy="6350"/>
          </a:xfrm>
          <a:custGeom>
            <a:avLst/>
            <a:gdLst/>
            <a:ahLst/>
            <a:cxnLst/>
            <a:rect l="l" t="t" r="r" b="b"/>
            <a:pathLst>
              <a:path w="6039484" h="6350">
                <a:moveTo>
                  <a:pt x="6038977" y="0"/>
                </a:moveTo>
                <a:lnTo>
                  <a:pt x="0" y="0"/>
                </a:lnTo>
                <a:lnTo>
                  <a:pt x="0" y="6096"/>
                </a:lnTo>
                <a:lnTo>
                  <a:pt x="6038977" y="6096"/>
                </a:lnTo>
                <a:lnTo>
                  <a:pt x="603897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8451" y="925016"/>
            <a:ext cx="6310630" cy="205104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Example: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(3)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16" y="1104645"/>
            <a:ext cx="5963285" cy="2898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Aram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opened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veterinary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Erbil,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August</a:t>
            </a:r>
            <a:r>
              <a:rPr dirty="0" sz="1400">
                <a:latin typeface="Times New Roman"/>
                <a:cs typeface="Times New Roman"/>
              </a:rPr>
              <a:t> 1.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marL="12700" marR="208915">
              <a:lnSpc>
                <a:spcPts val="161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August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31,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balance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sheet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showed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$9,000,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Receivable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$1,700,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Supplies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$600,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Office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Equipment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$6,000,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Payable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$3,600,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Aram,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Capital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$13,700. During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September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transactions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occurred.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530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Paid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$2,900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cash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payable.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4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Collected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$1,300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receivable.</a:t>
            </a:r>
            <a:endParaRPr sz="1400">
              <a:latin typeface="Times New Roman"/>
              <a:cs typeface="Times New Roman"/>
            </a:endParaRPr>
          </a:p>
          <a:p>
            <a:pPr marL="192405" marR="164465" indent="-180340">
              <a:lnSpc>
                <a:spcPts val="1610"/>
              </a:lnSpc>
              <a:spcBef>
                <a:spcPts val="75"/>
              </a:spcBef>
              <a:buAutoNum type="arabicPeriod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Purchased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additional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office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equipment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$2,100, paying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$800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balance 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530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Earned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revenue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$8,000,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which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$2,500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paid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balance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due</a:t>
            </a:r>
            <a:endParaRPr sz="1400">
              <a:latin typeface="Times New Roman"/>
              <a:cs typeface="Times New Roman"/>
            </a:endParaRPr>
          </a:p>
          <a:p>
            <a:pPr marL="192405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October.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4"/>
              </a:lnSpc>
              <a:buAutoNum type="arabicPeriod" startAt="5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Withdrew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$1,000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personal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4"/>
              </a:lnSpc>
              <a:buAutoNum type="arabicPeriod" startAt="5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Paid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salaries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$1,700,</a:t>
            </a:r>
            <a:r>
              <a:rPr dirty="0" sz="1400">
                <a:latin typeface="Times New Roman"/>
                <a:cs typeface="Times New Roman"/>
              </a:rPr>
              <a:t> rent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September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$900, 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advertising </a:t>
            </a:r>
            <a:r>
              <a:rPr dirty="0" sz="1400">
                <a:latin typeface="Times New Roman"/>
                <a:cs typeface="Times New Roman"/>
              </a:rPr>
              <a:t>expense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$300.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0"/>
              </a:lnSpc>
              <a:buAutoNum type="arabicPeriod" startAt="5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Incurred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utilities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expense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month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$170.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45"/>
              </a:lnSpc>
              <a:buAutoNum type="arabicPeriod" startAt="5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Received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$10,000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Capital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Bank–money borrowed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payable.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8400" y="3991990"/>
            <a:ext cx="991235" cy="20447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Instructions: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2400" y="4171314"/>
            <a:ext cx="5765165" cy="146685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94945" marR="5080" indent="-182880">
              <a:lnSpc>
                <a:spcPct val="95900"/>
              </a:lnSpc>
              <a:spcBef>
                <a:spcPts val="170"/>
              </a:spcBef>
              <a:buAutoNum type="alphaLcParenBoth"/>
              <a:tabLst>
                <a:tab pos="26606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Prepare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tabular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analysis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the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September </a:t>
            </a:r>
            <a:r>
              <a:rPr dirty="0" sz="1400" spc="-5" b="1">
                <a:latin typeface="Times New Roman"/>
                <a:cs typeface="Times New Roman"/>
              </a:rPr>
              <a:t>transactions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beginning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with </a:t>
            </a:r>
            <a:r>
              <a:rPr dirty="0" sz="1400" spc="-3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August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31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balances. </a:t>
            </a: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column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headings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should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be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as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follows: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Cash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+ 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Accounts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Receivable</a:t>
            </a:r>
            <a:r>
              <a:rPr dirty="0" sz="1400" b="1">
                <a:latin typeface="Times New Roman"/>
                <a:cs typeface="Times New Roman"/>
              </a:rPr>
              <a:t> + </a:t>
            </a:r>
            <a:r>
              <a:rPr dirty="0" sz="1400" spc="-5" b="1">
                <a:latin typeface="Times New Roman"/>
                <a:cs typeface="Times New Roman"/>
              </a:rPr>
              <a:t>Supplies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+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Office</a:t>
            </a:r>
            <a:r>
              <a:rPr dirty="0" sz="1400" b="1">
                <a:latin typeface="Times New Roman"/>
                <a:cs typeface="Times New Roman"/>
              </a:rPr>
              <a:t> Equipment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= Notes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Payable</a:t>
            </a:r>
            <a:r>
              <a:rPr dirty="0" sz="1400" b="1">
                <a:latin typeface="Times New Roman"/>
                <a:cs typeface="Times New Roman"/>
              </a:rPr>
              <a:t> + 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Accounts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Payable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+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Aram, Capital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–</a:t>
            </a:r>
            <a:r>
              <a:rPr dirty="0" sz="1400" spc="-5" b="1">
                <a:latin typeface="Times New Roman"/>
                <a:cs typeface="Times New Roman"/>
              </a:rPr>
              <a:t> Aram, Drawings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+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Revenues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- 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Expenses.</a:t>
            </a:r>
            <a:endParaRPr sz="1400">
              <a:latin typeface="Times New Roman"/>
              <a:cs typeface="Times New Roman"/>
            </a:endParaRPr>
          </a:p>
          <a:p>
            <a:pPr marL="194945" marR="685165" indent="-180340">
              <a:lnSpc>
                <a:spcPts val="1610"/>
              </a:lnSpc>
              <a:spcBef>
                <a:spcPts val="40"/>
              </a:spcBef>
              <a:buAutoNum type="alphaLcParenBoth"/>
              <a:tabLst>
                <a:tab pos="27876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Prepare </a:t>
            </a:r>
            <a:r>
              <a:rPr dirty="0" sz="1400" b="1">
                <a:latin typeface="Times New Roman"/>
                <a:cs typeface="Times New Roman"/>
              </a:rPr>
              <a:t>an </a:t>
            </a:r>
            <a:r>
              <a:rPr dirty="0" sz="1400" spc="-5" b="1">
                <a:latin typeface="Times New Roman"/>
                <a:cs typeface="Times New Roman"/>
              </a:rPr>
              <a:t>income statement for September, </a:t>
            </a:r>
            <a:r>
              <a:rPr dirty="0" sz="1400" b="1">
                <a:latin typeface="Times New Roman"/>
                <a:cs typeface="Times New Roman"/>
              </a:rPr>
              <a:t>an </a:t>
            </a:r>
            <a:r>
              <a:rPr dirty="0" sz="1400" spc="-5" b="1">
                <a:latin typeface="Times New Roman"/>
                <a:cs typeface="Times New Roman"/>
              </a:rPr>
              <a:t>owner’s </a:t>
            </a:r>
            <a:r>
              <a:rPr dirty="0" sz="1400" b="1">
                <a:latin typeface="Times New Roman"/>
                <a:cs typeface="Times New Roman"/>
              </a:rPr>
              <a:t>equity </a:t>
            </a:r>
            <a:r>
              <a:rPr dirty="0" sz="1400" spc="-3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statement </a:t>
            </a:r>
            <a:r>
              <a:rPr dirty="0" sz="1400" spc="-5" b="1">
                <a:latin typeface="Times New Roman"/>
                <a:cs typeface="Times New Roman"/>
              </a:rPr>
              <a:t>for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September,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balance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sheet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at </a:t>
            </a:r>
            <a:r>
              <a:rPr dirty="0" sz="1400" spc="-5" b="1">
                <a:latin typeface="Times New Roman"/>
                <a:cs typeface="Times New Roman"/>
              </a:rPr>
              <a:t>September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8451" y="5627496"/>
            <a:ext cx="63106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(4)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5616" y="5806820"/>
            <a:ext cx="5962650" cy="351218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299720">
              <a:lnSpc>
                <a:spcPts val="1620"/>
              </a:lnSpc>
              <a:spcBef>
                <a:spcPts val="204"/>
              </a:spcBef>
            </a:pPr>
            <a:r>
              <a:rPr dirty="0" sz="1400" spc="-5">
                <a:latin typeface="Times New Roman"/>
                <a:cs typeface="Times New Roman"/>
              </a:rPr>
              <a:t>Koyan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started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own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delivery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service, Koyan Deliveries, 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June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 </a:t>
            </a:r>
            <a:r>
              <a:rPr dirty="0" sz="1400" spc="-5">
                <a:latin typeface="Times New Roman"/>
                <a:cs typeface="Times New Roman"/>
              </a:rPr>
              <a:t>2010.The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transactions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occurred </a:t>
            </a:r>
            <a:r>
              <a:rPr dirty="0" sz="1400">
                <a:latin typeface="Times New Roman"/>
                <a:cs typeface="Times New Roman"/>
              </a:rPr>
              <a:t>during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month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June.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June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 </a:t>
            </a:r>
            <a:r>
              <a:rPr dirty="0" sz="1400" spc="-5">
                <a:latin typeface="Times New Roman"/>
                <a:cs typeface="Times New Roman"/>
              </a:rPr>
              <a:t>Koyan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invested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$10,000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business.</a:t>
            </a:r>
            <a:endParaRPr sz="1400">
              <a:latin typeface="Times New Roman"/>
              <a:cs typeface="Times New Roman"/>
            </a:endParaRPr>
          </a:p>
          <a:p>
            <a:pPr marL="553085" marR="5080" indent="-142240">
              <a:lnSpc>
                <a:spcPts val="1610"/>
              </a:lnSpc>
              <a:spcBef>
                <a:spcPts val="80"/>
              </a:spcBef>
              <a:buAutoNum type="arabicPlain" startAt="2"/>
              <a:tabLst>
                <a:tab pos="546735" algn="l"/>
              </a:tabLst>
            </a:pPr>
            <a:r>
              <a:rPr dirty="0" sz="1400" spc="-5">
                <a:latin typeface="Times New Roman"/>
                <a:cs typeface="Times New Roman"/>
              </a:rPr>
              <a:t>Purchased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 van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deliveries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$12,000.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Mark paid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$2,000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cash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payable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remaining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balance.</a:t>
            </a:r>
            <a:endParaRPr sz="1400">
              <a:latin typeface="Times New Roman"/>
              <a:cs typeface="Times New Roman"/>
            </a:endParaRPr>
          </a:p>
          <a:p>
            <a:pPr marL="589915" indent="-134620">
              <a:lnSpc>
                <a:spcPts val="1530"/>
              </a:lnSpc>
              <a:buAutoNum type="arabicPlain" startAt="2"/>
              <a:tabLst>
                <a:tab pos="590550" algn="l"/>
              </a:tabLst>
            </a:pP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$500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office</a:t>
            </a:r>
            <a:r>
              <a:rPr dirty="0" sz="1400" spc="-5">
                <a:latin typeface="Times New Roman"/>
                <a:cs typeface="Times New Roman"/>
              </a:rPr>
              <a:t> rent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month.</a:t>
            </a:r>
            <a:endParaRPr sz="1400">
              <a:latin typeface="Times New Roman"/>
              <a:cs typeface="Times New Roman"/>
            </a:endParaRPr>
          </a:p>
          <a:p>
            <a:pPr marL="455930" marR="2407920">
              <a:lnSpc>
                <a:spcPts val="1620"/>
              </a:lnSpc>
              <a:spcBef>
                <a:spcPts val="65"/>
              </a:spcBef>
            </a:pPr>
            <a:r>
              <a:rPr dirty="0" sz="1400">
                <a:latin typeface="Times New Roman"/>
                <a:cs typeface="Times New Roman"/>
              </a:rPr>
              <a:t>5 Performed </a:t>
            </a:r>
            <a:r>
              <a:rPr dirty="0" sz="1400" spc="-5">
                <a:latin typeface="Times New Roman"/>
                <a:cs typeface="Times New Roman"/>
              </a:rPr>
              <a:t>$4,400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services on account.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9 </a:t>
            </a:r>
            <a:r>
              <a:rPr dirty="0" sz="1400" spc="-5">
                <a:latin typeface="Times New Roman"/>
                <a:cs typeface="Times New Roman"/>
              </a:rPr>
              <a:t>Withdrew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$200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personal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use.</a:t>
            </a:r>
            <a:endParaRPr sz="1400">
              <a:latin typeface="Times New Roman"/>
              <a:cs typeface="Times New Roman"/>
            </a:endParaRPr>
          </a:p>
          <a:p>
            <a:pPr marL="45593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12 </a:t>
            </a:r>
            <a:r>
              <a:rPr dirty="0" sz="1400" spc="-5">
                <a:latin typeface="Times New Roman"/>
                <a:cs typeface="Times New Roman"/>
              </a:rPr>
              <a:t>Purchased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supplies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$150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account.</a:t>
            </a:r>
            <a:endParaRPr sz="1400">
              <a:latin typeface="Times New Roman"/>
              <a:cs typeface="Times New Roman"/>
            </a:endParaRPr>
          </a:p>
          <a:p>
            <a:pPr marL="455930" marR="431800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15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Received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payment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$1,250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services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provided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June</a:t>
            </a:r>
            <a:r>
              <a:rPr dirty="0" sz="1400">
                <a:latin typeface="Times New Roman"/>
                <a:cs typeface="Times New Roman"/>
              </a:rPr>
              <a:t> 5.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17</a:t>
            </a:r>
            <a:r>
              <a:rPr dirty="0" sz="1400" spc="-5">
                <a:latin typeface="Times New Roman"/>
                <a:cs typeface="Times New Roman"/>
              </a:rPr>
              <a:t> Purchased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gasoline</a:t>
            </a:r>
            <a:r>
              <a:rPr dirty="0" sz="1400">
                <a:latin typeface="Times New Roman"/>
                <a:cs typeface="Times New Roman"/>
              </a:rPr>
              <a:t> for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account.</a:t>
            </a:r>
            <a:endParaRPr sz="1400">
              <a:latin typeface="Times New Roman"/>
              <a:cs typeface="Times New Roman"/>
            </a:endParaRPr>
          </a:p>
          <a:p>
            <a:pPr marL="45593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20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Received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payment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$1,500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services provided.</a:t>
            </a:r>
            <a:endParaRPr sz="1400">
              <a:latin typeface="Times New Roman"/>
              <a:cs typeface="Times New Roman"/>
            </a:endParaRPr>
          </a:p>
          <a:p>
            <a:pPr marL="455930" marR="1657350">
              <a:lnSpc>
                <a:spcPts val="1620"/>
              </a:lnSpc>
              <a:spcBef>
                <a:spcPts val="65"/>
              </a:spcBef>
            </a:pPr>
            <a:r>
              <a:rPr dirty="0" sz="1400">
                <a:latin typeface="Times New Roman"/>
                <a:cs typeface="Times New Roman"/>
              </a:rPr>
              <a:t>23 </a:t>
            </a:r>
            <a:r>
              <a:rPr dirty="0" sz="1400" spc="-5">
                <a:latin typeface="Times New Roman"/>
                <a:cs typeface="Times New Roman"/>
              </a:rPr>
              <a:t>Made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cash </a:t>
            </a:r>
            <a:r>
              <a:rPr dirty="0" sz="1400">
                <a:latin typeface="Times New Roman"/>
                <a:cs typeface="Times New Roman"/>
              </a:rPr>
              <a:t>payment of </a:t>
            </a:r>
            <a:r>
              <a:rPr dirty="0" sz="1400" spc="-5">
                <a:latin typeface="Times New Roman"/>
                <a:cs typeface="Times New Roman"/>
              </a:rPr>
              <a:t>$500 </a:t>
            </a:r>
            <a:r>
              <a:rPr dirty="0" sz="1400">
                <a:latin typeface="Times New Roman"/>
                <a:cs typeface="Times New Roman"/>
              </a:rPr>
              <a:t>on the </a:t>
            </a:r>
            <a:r>
              <a:rPr dirty="0" sz="1400" spc="-5">
                <a:latin typeface="Times New Roman"/>
                <a:cs typeface="Times New Roman"/>
              </a:rPr>
              <a:t>note payable.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26 </a:t>
            </a:r>
            <a:r>
              <a:rPr dirty="0" sz="1400" spc="-5">
                <a:latin typeface="Times New Roman"/>
                <a:cs typeface="Times New Roman"/>
              </a:rPr>
              <a:t>Paid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$250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utilities.</a:t>
            </a:r>
            <a:endParaRPr sz="1400">
              <a:latin typeface="Times New Roman"/>
              <a:cs typeface="Times New Roman"/>
            </a:endParaRPr>
          </a:p>
          <a:p>
            <a:pPr marL="680085" indent="-224154">
              <a:lnSpc>
                <a:spcPts val="1530"/>
              </a:lnSpc>
              <a:buAutoNum type="arabicPlain" startAt="29"/>
              <a:tabLst>
                <a:tab pos="680085" algn="l"/>
              </a:tabLst>
            </a:pPr>
            <a:r>
              <a:rPr dirty="0" sz="1400" spc="-5">
                <a:latin typeface="Times New Roman"/>
                <a:cs typeface="Times New Roman"/>
              </a:rPr>
              <a:t>Paid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gasoline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purchased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June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17.</a:t>
            </a:r>
            <a:endParaRPr sz="1400">
              <a:latin typeface="Times New Roman"/>
              <a:cs typeface="Times New Roman"/>
            </a:endParaRPr>
          </a:p>
          <a:p>
            <a:pPr marL="680085" indent="-224154">
              <a:lnSpc>
                <a:spcPts val="1645"/>
              </a:lnSpc>
              <a:buAutoNum type="arabicPlain" startAt="29"/>
              <a:tabLst>
                <a:tab pos="680085" algn="l"/>
              </a:tabLst>
            </a:pPr>
            <a:r>
              <a:rPr dirty="0" sz="1400" spc="-5">
                <a:latin typeface="Times New Roman"/>
                <a:cs typeface="Times New Roman"/>
              </a:rPr>
              <a:t>Paid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$1,000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employee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salaries.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8180" y="9308286"/>
            <a:ext cx="991869" cy="20447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Instructions: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9812" y="9487610"/>
            <a:ext cx="55346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Show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 effects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 </a:t>
            </a:r>
            <a:r>
              <a:rPr dirty="0" sz="1400" spc="-5" b="1">
                <a:latin typeface="Times New Roman"/>
                <a:cs typeface="Times New Roman"/>
              </a:rPr>
              <a:t>previous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transactions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on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-5" b="1">
                <a:latin typeface="Times New Roman"/>
                <a:cs typeface="Times New Roman"/>
              </a:rPr>
              <a:t> accounting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equation.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6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5616" y="345439"/>
            <a:ext cx="18929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</a:t>
            </a:r>
            <a:r>
              <a:rPr dirty="0" sz="1000" spc="-10" b="1" i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0028" y="9873690"/>
            <a:ext cx="6039485" cy="6350"/>
          </a:xfrm>
          <a:custGeom>
            <a:avLst/>
            <a:gdLst/>
            <a:ahLst/>
            <a:cxnLst/>
            <a:rect l="l" t="t" r="r" b="b"/>
            <a:pathLst>
              <a:path w="6039484" h="6350">
                <a:moveTo>
                  <a:pt x="6038977" y="0"/>
                </a:moveTo>
                <a:lnTo>
                  <a:pt x="0" y="0"/>
                </a:lnTo>
                <a:lnTo>
                  <a:pt x="0" y="6096"/>
                </a:lnTo>
                <a:lnTo>
                  <a:pt x="6038977" y="6096"/>
                </a:lnTo>
                <a:lnTo>
                  <a:pt x="603897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8451" y="925016"/>
            <a:ext cx="6310630" cy="205104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16" y="1104645"/>
            <a:ext cx="5944870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Presented below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selected information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related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Flanagan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December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31,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2010.Flanagan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reports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financial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monthly.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ts val="1565"/>
              </a:lnSpc>
              <a:tabLst>
                <a:tab pos="3158490" algn="l"/>
                <a:tab pos="4911725" algn="l"/>
              </a:tabLst>
            </a:pPr>
            <a:r>
              <a:rPr dirty="0" sz="1400">
                <a:latin typeface="Times New Roman"/>
                <a:cs typeface="Times New Roman"/>
              </a:rPr>
              <a:t>Office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Equipment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$10,000	Utilities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Expense	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4,000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78180" y="1749409"/>
          <a:ext cx="5631180" cy="101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9715"/>
                <a:gridCol w="1182370"/>
                <a:gridCol w="2246630"/>
                <a:gridCol w="672464"/>
              </a:tblGrid>
              <a:tr h="200839">
                <a:tc>
                  <a:txBody>
                    <a:bodyPr/>
                    <a:lstStyle/>
                    <a:p>
                      <a:pPr marL="224154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Cash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8,000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4840">
                        <a:lnSpc>
                          <a:spcPts val="148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Accounts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Receivable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9,000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977">
                <a:tc>
                  <a:txBody>
                    <a:bodyPr/>
                    <a:lstStyle/>
                    <a:p>
                      <a:pPr marL="224154">
                        <a:lnSpc>
                          <a:spcPts val="151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Service</a:t>
                      </a:r>
                      <a:r>
                        <a:rPr dirty="0" sz="14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Revenue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1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36,000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935">
                        <a:lnSpc>
                          <a:spcPts val="151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Wages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Expense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4450">
                        <a:lnSpc>
                          <a:spcPts val="151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7,000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978">
                <a:tc>
                  <a:txBody>
                    <a:bodyPr/>
                    <a:lstStyle/>
                    <a:p>
                      <a:pPr marL="224154">
                        <a:lnSpc>
                          <a:spcPts val="151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Rent</a:t>
                      </a:r>
                      <a:r>
                        <a:rPr dirty="0" sz="14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Expense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51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11,000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9285">
                        <a:lnSpc>
                          <a:spcPts val="151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Notes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Payable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ts val="151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16,500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0839">
                <a:tc>
                  <a:txBody>
                    <a:bodyPr/>
                    <a:lstStyle/>
                    <a:p>
                      <a:pPr marL="179705">
                        <a:lnSpc>
                          <a:spcPts val="148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Accounts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Payable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48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4045">
                        <a:lnSpc>
                          <a:spcPts val="148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Drawings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699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3746">
                <a:tc>
                  <a:txBody>
                    <a:bodyPr/>
                    <a:lstStyle/>
                    <a:p>
                      <a:pPr>
                        <a:lnSpc>
                          <a:spcPts val="1505"/>
                        </a:lnSpc>
                      </a:pPr>
                      <a:r>
                        <a:rPr dirty="0" u="heavy" sz="14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Instructions: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678180" y="2560573"/>
            <a:ext cx="979169" cy="204470"/>
          </a:xfrm>
          <a:custGeom>
            <a:avLst/>
            <a:gdLst/>
            <a:ahLst/>
            <a:cxnLst/>
            <a:rect l="l" t="t" r="r" b="b"/>
            <a:pathLst>
              <a:path w="979169" h="204469">
                <a:moveTo>
                  <a:pt x="978712" y="0"/>
                </a:moveTo>
                <a:lnTo>
                  <a:pt x="0" y="0"/>
                </a:lnTo>
                <a:lnTo>
                  <a:pt x="0" y="204216"/>
                </a:lnTo>
                <a:lnTo>
                  <a:pt x="978712" y="204216"/>
                </a:lnTo>
                <a:lnTo>
                  <a:pt x="97871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74216" y="2742945"/>
            <a:ext cx="5735955" cy="7918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0665" indent="-228600">
              <a:lnSpc>
                <a:spcPts val="1525"/>
              </a:lnSpc>
              <a:spcBef>
                <a:spcPts val="95"/>
              </a:spcBef>
              <a:buAutoNum type="alphaLcParenBoth"/>
              <a:tabLst>
                <a:tab pos="241300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Determine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the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total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assets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of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Flanagan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Company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at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December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31,2010.</a:t>
            </a:r>
            <a:endParaRPr sz="1300">
              <a:latin typeface="Times New Roman"/>
              <a:cs typeface="Times New Roman"/>
            </a:endParaRPr>
          </a:p>
          <a:p>
            <a:pPr marL="250190" marR="5080">
              <a:lnSpc>
                <a:spcPct val="95900"/>
              </a:lnSpc>
              <a:spcBef>
                <a:spcPts val="25"/>
              </a:spcBef>
              <a:buAutoNum type="alphaLcParenBoth"/>
              <a:tabLst>
                <a:tab pos="492759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Determine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the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net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income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that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Flanagan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Company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reported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for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December </a:t>
            </a:r>
            <a:r>
              <a:rPr dirty="0" sz="1300" spc="-3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2010.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(c)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Determine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the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owner’s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equity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of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Flanagan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Company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at </a:t>
            </a:r>
            <a:r>
              <a:rPr dirty="0" sz="1300" spc="-10" b="1">
                <a:latin typeface="Times New Roman"/>
                <a:cs typeface="Times New Roman"/>
              </a:rPr>
              <a:t>December </a:t>
            </a:r>
            <a:r>
              <a:rPr dirty="0" sz="1300" spc="-5" b="1">
                <a:latin typeface="Times New Roman"/>
                <a:cs typeface="Times New Roman"/>
              </a:rPr>
              <a:t> 31,2010.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8451" y="3728338"/>
            <a:ext cx="6310630" cy="20574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(6)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5616" y="3909186"/>
            <a:ext cx="6022975" cy="3510279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7620" indent="21590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Now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illustrate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effect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these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transactions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upon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accounting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these transactions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during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November were 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Nov.1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(Mustafa)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started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business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depositing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80000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endParaRPr sz="1400">
              <a:latin typeface="Times New Roman"/>
              <a:cs typeface="Times New Roman"/>
            </a:endParaRPr>
          </a:p>
          <a:p>
            <a:pPr marL="583565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account.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Nov.3 Purchased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52000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paying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cash.</a:t>
            </a:r>
            <a:endParaRPr sz="1400">
              <a:latin typeface="Times New Roman"/>
              <a:cs typeface="Times New Roman"/>
            </a:endParaRPr>
          </a:p>
          <a:p>
            <a:pPr marL="583565" marR="12700" indent="-571500">
              <a:lnSpc>
                <a:spcPts val="1620"/>
              </a:lnSpc>
              <a:spcBef>
                <a:spcPts val="65"/>
              </a:spcBef>
            </a:pPr>
            <a:r>
              <a:rPr dirty="0" sz="1400">
                <a:latin typeface="Times New Roman"/>
                <a:cs typeface="Times New Roman"/>
              </a:rPr>
              <a:t>Nov.5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building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36000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paying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6000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issuing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payable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the remaining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30000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Nov.17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tools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equipment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13800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$.</a:t>
            </a:r>
            <a:endParaRPr sz="1400">
              <a:latin typeface="Times New Roman"/>
              <a:cs typeface="Times New Roman"/>
            </a:endParaRPr>
          </a:p>
          <a:p>
            <a:pPr marL="583565" marR="5080" indent="-571500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Nov.20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Sold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some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tools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price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equal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their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cost,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8800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collectible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within 45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days.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Nov.25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Received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3600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partial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collection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receivable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sale</a:t>
            </a:r>
            <a:endParaRPr sz="1400">
              <a:latin typeface="Times New Roman"/>
              <a:cs typeface="Times New Roman"/>
            </a:endParaRPr>
          </a:p>
          <a:p>
            <a:pPr marL="583565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tools,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deposit in Bank account.</a:t>
            </a:r>
            <a:endParaRPr sz="1400">
              <a:latin typeface="Times New Roman"/>
              <a:cs typeface="Times New Roman"/>
            </a:endParaRPr>
          </a:p>
          <a:p>
            <a:pPr marL="12700" marR="1565910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Nov.26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6800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partial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payment </a:t>
            </a:r>
            <a:r>
              <a:rPr dirty="0" sz="1400">
                <a:latin typeface="Times New Roman"/>
                <a:cs typeface="Times New Roman"/>
              </a:rPr>
              <a:t>of 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payable.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Nov.27 Bought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good</a:t>
            </a:r>
            <a:r>
              <a:rPr dirty="0" sz="1400" spc="5">
                <a:latin typeface="Times New Roman"/>
                <a:cs typeface="Times New Roman"/>
              </a:rPr>
              <a:t> 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cheque.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Nov.28 Received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500 $ from rent income.</a:t>
            </a:r>
            <a:endParaRPr sz="1400">
              <a:latin typeface="Times New Roman"/>
              <a:cs typeface="Times New Roman"/>
            </a:endParaRPr>
          </a:p>
          <a:p>
            <a:pPr marL="12700" marR="2624455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Nov.29 Paid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as wages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salaries.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Nov.30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draw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personal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 300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8180" y="7409052"/>
            <a:ext cx="991869" cy="20447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Instructions: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9812" y="7588377"/>
            <a:ext cx="51663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What is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effect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 those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transactions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on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 accounting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equation?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8451" y="8023605"/>
            <a:ext cx="63106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(7)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45616" y="8202929"/>
            <a:ext cx="6019165" cy="167068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 indent="456565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The items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making up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balance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sheet of (Ali's comp.) at December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31, as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  <a:tabLst>
                <a:tab pos="701675" algn="l"/>
              </a:tabLst>
            </a:pPr>
            <a:r>
              <a:rPr dirty="0" sz="1400">
                <a:latin typeface="Times New Roman"/>
                <a:cs typeface="Times New Roman"/>
              </a:rPr>
              <a:t>Assets	: 9500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cash, 8900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A/R,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Trucks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58000, office equipment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3800.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Liabilities: 20000 N/P,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5200 A/P.</a:t>
            </a:r>
            <a:endParaRPr sz="1400">
              <a:latin typeface="Times New Roman"/>
              <a:cs typeface="Times New Roman"/>
            </a:endParaRPr>
          </a:p>
          <a:p>
            <a:pPr marL="12700" marR="5080" indent="456565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During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short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period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after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December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31,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(Ali's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com.)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had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transaction: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530"/>
              </a:lnSpc>
              <a:buAutoNum type="arabicPeriod"/>
              <a:tabLst>
                <a:tab pos="229235" algn="l"/>
              </a:tabLst>
            </a:pPr>
            <a:r>
              <a:rPr dirty="0" sz="1400">
                <a:latin typeface="Times New Roman"/>
                <a:cs typeface="Times New Roman"/>
              </a:rPr>
              <a:t>Bought office equipment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cost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2700 $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cash.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45"/>
              </a:lnSpc>
              <a:buAutoNum type="arabicPeriod"/>
              <a:tabLst>
                <a:tab pos="229235" algn="l"/>
              </a:tabLst>
            </a:pPr>
            <a:r>
              <a:rPr dirty="0" sz="1400">
                <a:latin typeface="Times New Roman"/>
                <a:cs typeface="Times New Roman"/>
              </a:rPr>
              <a:t>Collected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4000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A/R.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6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28" y="9873690"/>
            <a:ext cx="6039485" cy="6350"/>
          </a:xfrm>
          <a:custGeom>
            <a:avLst/>
            <a:gdLst/>
            <a:ahLst/>
            <a:cxnLst/>
            <a:rect l="l" t="t" r="r" b="b"/>
            <a:pathLst>
              <a:path w="6039484" h="6350">
                <a:moveTo>
                  <a:pt x="6038977" y="0"/>
                </a:moveTo>
                <a:lnTo>
                  <a:pt x="0" y="0"/>
                </a:lnTo>
                <a:lnTo>
                  <a:pt x="0" y="6096"/>
                </a:lnTo>
                <a:lnTo>
                  <a:pt x="6038977" y="6096"/>
                </a:lnTo>
                <a:lnTo>
                  <a:pt x="603897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45616" y="345439"/>
            <a:ext cx="5988050" cy="12033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</a:t>
            </a:r>
            <a:r>
              <a:rPr dirty="0" sz="1000" spc="-10" b="1" i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228600" indent="-216535">
              <a:lnSpc>
                <a:spcPts val="1650"/>
              </a:lnSpc>
              <a:spcBef>
                <a:spcPts val="5"/>
              </a:spcBef>
              <a:buAutoNum type="arabicPeriod" startAt="3"/>
              <a:tabLst>
                <a:tab pos="229235" algn="l"/>
              </a:tabLst>
            </a:pP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3200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A/P.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14"/>
              </a:lnSpc>
              <a:buAutoNum type="arabicPeriod" startAt="3"/>
              <a:tabLst>
                <a:tab pos="229235" algn="l"/>
              </a:tabLst>
            </a:pPr>
            <a:r>
              <a:rPr dirty="0" sz="1400">
                <a:latin typeface="Times New Roman"/>
                <a:cs typeface="Times New Roman"/>
              </a:rPr>
              <a:t>Borrowed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10000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bank. Signed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note payable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that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amount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10"/>
              </a:lnSpc>
              <a:buAutoNum type="arabicPeriod" startAt="3"/>
              <a:tabLst>
                <a:tab pos="229235" algn="l"/>
              </a:tabLst>
            </a:pP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two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trucks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30500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15000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signed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note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payable.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45"/>
              </a:lnSpc>
              <a:buAutoNum type="arabicPeriod" startAt="3"/>
              <a:tabLst>
                <a:tab pos="229235" algn="l"/>
              </a:tabLst>
            </a:pPr>
            <a:r>
              <a:rPr dirty="0" sz="1400">
                <a:latin typeface="Times New Roman"/>
                <a:cs typeface="Times New Roman"/>
              </a:rPr>
              <a:t>The Owner,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invested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building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business.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8316" y="1537969"/>
            <a:ext cx="984885" cy="20447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Ins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truct</a:t>
            </a:r>
            <a:r>
              <a:rPr dirty="0" u="heavy" sz="1400" spc="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heavy" sz="1400" spc="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9812" y="1717294"/>
            <a:ext cx="4987925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40335" marR="5080" indent="-128270">
              <a:lnSpc>
                <a:spcPts val="1610"/>
              </a:lnSpc>
              <a:spcBef>
                <a:spcPts val="215"/>
              </a:spcBef>
            </a:pPr>
            <a:r>
              <a:rPr dirty="0" sz="1400" spc="-5" b="1">
                <a:latin typeface="Times New Roman"/>
                <a:cs typeface="Times New Roman"/>
              </a:rPr>
              <a:t>Record </a:t>
            </a:r>
            <a:r>
              <a:rPr dirty="0" sz="1400" b="1">
                <a:latin typeface="Times New Roman"/>
                <a:cs typeface="Times New Roman"/>
              </a:rPr>
              <a:t>the </a:t>
            </a:r>
            <a:r>
              <a:rPr dirty="0" sz="1400" spc="-5" b="1">
                <a:latin typeface="Times New Roman"/>
                <a:cs typeface="Times New Roman"/>
              </a:rPr>
              <a:t>effects of </a:t>
            </a:r>
            <a:r>
              <a:rPr dirty="0" sz="1400" b="1">
                <a:latin typeface="Times New Roman"/>
                <a:cs typeface="Times New Roman"/>
              </a:rPr>
              <a:t>each of the above </a:t>
            </a:r>
            <a:r>
              <a:rPr dirty="0" sz="1400" spc="-5" b="1">
                <a:latin typeface="Times New Roman"/>
                <a:cs typeface="Times New Roman"/>
              </a:rPr>
              <a:t>transactions </a:t>
            </a:r>
            <a:r>
              <a:rPr dirty="0" sz="1400" b="1">
                <a:latin typeface="Times New Roman"/>
                <a:cs typeface="Times New Roman"/>
              </a:rPr>
              <a:t>in the </a:t>
            </a:r>
            <a:r>
              <a:rPr dirty="0" sz="1400" spc="-5" b="1">
                <a:latin typeface="Times New Roman"/>
                <a:cs typeface="Times New Roman"/>
              </a:rPr>
              <a:t>tabular </a:t>
            </a:r>
            <a:r>
              <a:rPr dirty="0" sz="1400" spc="-3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arrangement.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8451" y="2152141"/>
            <a:ext cx="63106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(8)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5616" y="2331466"/>
            <a:ext cx="4672965" cy="2079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0" indent="-216535">
              <a:lnSpc>
                <a:spcPts val="1645"/>
              </a:lnSpc>
              <a:spcBef>
                <a:spcPts val="100"/>
              </a:spcBef>
              <a:buAutoNum type="arabicPeriod"/>
              <a:tabLst>
                <a:tab pos="229235" algn="l"/>
              </a:tabLst>
            </a:pPr>
            <a:r>
              <a:rPr dirty="0" sz="1400" spc="-5">
                <a:latin typeface="Times New Roman"/>
                <a:cs typeface="Times New Roman"/>
              </a:rPr>
              <a:t>Capital introduced by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Ahmed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30000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$.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10"/>
              </a:lnSpc>
              <a:buAutoNum type="arabicPeriod"/>
              <a:tabLst>
                <a:tab pos="229235" algn="l"/>
              </a:tabLst>
            </a:pPr>
            <a:r>
              <a:rPr dirty="0" sz="1400" spc="-5">
                <a:latin typeface="Times New Roman"/>
                <a:cs typeface="Times New Roman"/>
              </a:rPr>
              <a:t>Purchased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Delivery </a:t>
            </a:r>
            <a:r>
              <a:rPr dirty="0" sz="1400">
                <a:latin typeface="Times New Roman"/>
                <a:cs typeface="Times New Roman"/>
              </a:rPr>
              <a:t>Truck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paid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installment,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7000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$.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10"/>
              </a:lnSpc>
              <a:buAutoNum type="arabicPeriod"/>
              <a:tabLst>
                <a:tab pos="229235" algn="l"/>
              </a:tabLst>
            </a:pPr>
            <a:r>
              <a:rPr dirty="0" sz="1400" spc="-5">
                <a:latin typeface="Times New Roman"/>
                <a:cs typeface="Times New Roman"/>
              </a:rPr>
              <a:t>Purchased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Merchandise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9000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$.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10"/>
              </a:lnSpc>
              <a:buAutoNum type="arabicPeriod"/>
              <a:tabLst>
                <a:tab pos="229235" algn="l"/>
              </a:tabLst>
            </a:pPr>
            <a:r>
              <a:rPr dirty="0" sz="1400" spc="-5">
                <a:latin typeface="Times New Roman"/>
                <a:cs typeface="Times New Roman"/>
              </a:rPr>
              <a:t>Collection from customers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6000</a:t>
            </a:r>
            <a:r>
              <a:rPr dirty="0" sz="1400">
                <a:latin typeface="Times New Roman"/>
                <a:cs typeface="Times New Roman"/>
              </a:rPr>
              <a:t> $.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14"/>
              </a:lnSpc>
              <a:buAutoNum type="arabicPeriod"/>
              <a:tabLst>
                <a:tab pos="229235" algn="l"/>
              </a:tabLst>
            </a:pPr>
            <a:r>
              <a:rPr dirty="0" sz="1400" spc="-5">
                <a:latin typeface="Times New Roman"/>
                <a:cs typeface="Times New Roman"/>
              </a:rPr>
              <a:t>Payment on account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5000 </a:t>
            </a:r>
            <a:r>
              <a:rPr dirty="0" sz="1400">
                <a:latin typeface="Times New Roman"/>
                <a:cs typeface="Times New Roman"/>
              </a:rPr>
              <a:t>$.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14"/>
              </a:lnSpc>
              <a:buAutoNum type="arabicPeriod"/>
              <a:tabLst>
                <a:tab pos="229235" algn="l"/>
              </a:tabLst>
            </a:pPr>
            <a:r>
              <a:rPr dirty="0" sz="1400" spc="-5">
                <a:latin typeface="Times New Roman"/>
                <a:cs typeface="Times New Roman"/>
              </a:rPr>
              <a:t>Payment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Rent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200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$.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10"/>
              </a:lnSpc>
              <a:buAutoNum type="arabicPeriod"/>
              <a:tabLst>
                <a:tab pos="229235" algn="l"/>
              </a:tabLst>
            </a:pPr>
            <a:r>
              <a:rPr dirty="0" sz="1400" spc="-5">
                <a:latin typeface="Times New Roman"/>
                <a:cs typeface="Times New Roman"/>
              </a:rPr>
              <a:t>Sales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 account 12000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$.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10"/>
              </a:lnSpc>
              <a:buAutoNum type="arabicPeriod"/>
              <a:tabLst>
                <a:tab pos="229235" algn="l"/>
              </a:tabLst>
            </a:pPr>
            <a:r>
              <a:rPr dirty="0" sz="1400" spc="-5">
                <a:latin typeface="Times New Roman"/>
                <a:cs typeface="Times New Roman"/>
              </a:rPr>
              <a:t>Cost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goods sold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7000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$.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10"/>
              </a:lnSpc>
              <a:buAutoNum type="arabicPeriod"/>
              <a:tabLst>
                <a:tab pos="229235" algn="l"/>
              </a:tabLst>
            </a:pPr>
            <a:r>
              <a:rPr dirty="0" sz="1400" spc="-5">
                <a:latin typeface="Times New Roman"/>
                <a:cs typeface="Times New Roman"/>
              </a:rPr>
              <a:t>Payment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other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expenses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400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$.</a:t>
            </a:r>
            <a:endParaRPr sz="1400">
              <a:latin typeface="Times New Roman"/>
              <a:cs typeface="Times New Roman"/>
            </a:endParaRPr>
          </a:p>
          <a:p>
            <a:pPr marL="469265" indent="-457200">
              <a:lnSpc>
                <a:spcPts val="1645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Advances from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customers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5000</a:t>
            </a:r>
            <a:r>
              <a:rPr dirty="0" sz="1400">
                <a:latin typeface="Times New Roman"/>
                <a:cs typeface="Times New Roman"/>
              </a:rPr>
              <a:t> $.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8316" y="4400422"/>
            <a:ext cx="991235" cy="20447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Instructions: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2024" y="4579746"/>
            <a:ext cx="54286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Times New Roman"/>
                <a:cs typeface="Times New Roman"/>
              </a:rPr>
              <a:t>Prepare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transaction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work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sheet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with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the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help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Accounting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8451" y="5014594"/>
            <a:ext cx="63106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5616" y="5193918"/>
            <a:ext cx="6026150" cy="18751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1.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Started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business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following: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(The amounts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$)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7500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 Cash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bank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5500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Goods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6500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Furniture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2500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5000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  <a:tabLst>
                <a:tab pos="469265" algn="l"/>
              </a:tabLst>
            </a:pPr>
            <a:r>
              <a:rPr dirty="0" sz="1400">
                <a:latin typeface="Times New Roman"/>
                <a:cs typeface="Times New Roman"/>
              </a:rPr>
              <a:t>-	Capital?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14"/>
              </a:lnSpc>
              <a:buAutoNum type="arabicPeriod" startAt="2"/>
              <a:tabLst>
                <a:tab pos="229235" algn="l"/>
              </a:tabLst>
            </a:pPr>
            <a:r>
              <a:rPr dirty="0" sz="1400">
                <a:latin typeface="Times New Roman"/>
                <a:cs typeface="Times New Roman"/>
              </a:rPr>
              <a:t>Bought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goods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3500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(Half) 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remaining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credit.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14"/>
              </a:lnSpc>
              <a:buAutoNum type="arabicPeriod" startAt="2"/>
              <a:tabLst>
                <a:tab pos="229235" algn="l"/>
              </a:tabLst>
            </a:pPr>
            <a:r>
              <a:rPr dirty="0" sz="1400">
                <a:latin typeface="Times New Roman"/>
                <a:cs typeface="Times New Roman"/>
              </a:rPr>
              <a:t>Exchanged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(Furniture) for (Computer) worth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500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$.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10"/>
              </a:lnSpc>
              <a:buAutoNum type="arabicPeriod" startAt="2"/>
              <a:tabLst>
                <a:tab pos="229235" algn="l"/>
              </a:tabLst>
            </a:pPr>
            <a:r>
              <a:rPr dirty="0" sz="1400">
                <a:latin typeface="Times New Roman"/>
                <a:cs typeface="Times New Roman"/>
              </a:rPr>
              <a:t>The owner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withdraws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goods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(By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selling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price)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his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personal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use.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10"/>
              </a:lnSpc>
              <a:buAutoNum type="arabicPeriod" startAt="2"/>
              <a:tabLst>
                <a:tab pos="229235" algn="l"/>
              </a:tabLst>
            </a:pPr>
            <a:r>
              <a:rPr dirty="0" sz="1400">
                <a:latin typeface="Times New Roman"/>
                <a:cs typeface="Times New Roman"/>
              </a:rPr>
              <a:t>Received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revenues:</a:t>
            </a:r>
            <a:endParaRPr sz="1400">
              <a:latin typeface="Times New Roman"/>
              <a:cs typeface="Times New Roman"/>
            </a:endParaRPr>
          </a:p>
          <a:p>
            <a:pPr marL="2286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Interest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check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 Commission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45"/>
              </a:lnSpc>
              <a:buAutoNum type="arabicPeriod" startAt="6"/>
              <a:tabLst>
                <a:tab pos="191135" algn="l"/>
              </a:tabLst>
            </a:pPr>
            <a:r>
              <a:rPr dirty="0" sz="1400">
                <a:latin typeface="Times New Roman"/>
                <a:cs typeface="Times New Roman"/>
              </a:rPr>
              <a:t>Sold goods worth 6000 $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check.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8451" y="7262748"/>
            <a:ext cx="6310630" cy="20574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(10)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5616" y="7443596"/>
            <a:ext cx="5669915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0500" indent="-178435">
              <a:lnSpc>
                <a:spcPts val="1645"/>
              </a:lnSpc>
              <a:spcBef>
                <a:spcPts val="100"/>
              </a:spcBef>
              <a:buAutoNum type="arabicPeriod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Started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following: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(The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amounts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5">
                <a:latin typeface="Times New Roman"/>
                <a:cs typeface="Times New Roman"/>
              </a:rPr>
              <a:t> 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$)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13000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 </a:t>
            </a:r>
            <a:r>
              <a:rPr dirty="0" sz="1400" spc="-5">
                <a:latin typeface="Times New Roman"/>
                <a:cs typeface="Times New Roman"/>
              </a:rPr>
              <a:t>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bank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12000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 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1000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 P </a:t>
            </a:r>
            <a:r>
              <a:rPr dirty="0" sz="1400" spc="-5">
                <a:latin typeface="Times New Roman"/>
                <a:cs typeface="Times New Roman"/>
              </a:rPr>
              <a:t>3000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-5">
                <a:latin typeface="Times New Roman"/>
                <a:cs typeface="Times New Roman"/>
              </a:rPr>
              <a:t> Capital?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10"/>
              </a:lnSpc>
              <a:buAutoNum type="arabicPeriod" startAt="2"/>
              <a:tabLst>
                <a:tab pos="229235" algn="l"/>
              </a:tabLst>
            </a:pPr>
            <a:r>
              <a:rPr dirty="0" sz="1400" spc="-5">
                <a:latin typeface="Times New Roman"/>
                <a:cs typeface="Times New Roman"/>
              </a:rPr>
              <a:t>Purchased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goods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worth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6000</a:t>
            </a:r>
            <a:r>
              <a:rPr dirty="0" sz="1400">
                <a:latin typeface="Times New Roman"/>
                <a:cs typeface="Times New Roman"/>
              </a:rPr>
              <a:t> $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cash.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10"/>
              </a:lnSpc>
              <a:buAutoNum type="arabicPeriod" startAt="2"/>
              <a:tabLst>
                <a:tab pos="229235" algn="l"/>
              </a:tabLst>
            </a:pPr>
            <a:r>
              <a:rPr dirty="0" sz="1400">
                <a:latin typeface="Times New Roman"/>
                <a:cs typeface="Times New Roman"/>
              </a:rPr>
              <a:t>Pay </a:t>
            </a:r>
            <a:r>
              <a:rPr dirty="0" sz="1400" spc="-5">
                <a:latin typeface="Times New Roman"/>
                <a:cs typeface="Times New Roman"/>
              </a:rPr>
              <a:t>the (Full) amount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 P)</a:t>
            </a:r>
            <a:r>
              <a:rPr dirty="0" sz="1400" spc="-5">
                <a:latin typeface="Times New Roman"/>
                <a:cs typeface="Times New Roman"/>
              </a:rPr>
              <a:t> by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check.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610"/>
              </a:lnSpc>
              <a:buAutoNum type="arabicPeriod" startAt="2"/>
              <a:tabLst>
                <a:tab pos="229235" algn="l"/>
              </a:tabLst>
            </a:pPr>
            <a:r>
              <a:rPr dirty="0" sz="1400" spc="-5">
                <a:latin typeface="Times New Roman"/>
                <a:cs typeface="Times New Roman"/>
              </a:rPr>
              <a:t>Received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(Half)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(A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R)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cash.</a:t>
            </a:r>
            <a:endParaRPr sz="1400">
              <a:latin typeface="Times New Roman"/>
              <a:cs typeface="Times New Roman"/>
            </a:endParaRPr>
          </a:p>
          <a:p>
            <a:pPr marL="228600" marR="5080" indent="-216535">
              <a:lnSpc>
                <a:spcPts val="1620"/>
              </a:lnSpc>
              <a:spcBef>
                <a:spcPts val="70"/>
              </a:spcBef>
              <a:buAutoNum type="arabicPeriod" startAt="2"/>
              <a:tabLst>
                <a:tab pos="229235" algn="l"/>
              </a:tabLst>
            </a:pPr>
            <a:r>
              <a:rPr dirty="0" sz="1400" spc="-5">
                <a:latin typeface="Times New Roman"/>
                <a:cs typeface="Times New Roman"/>
              </a:rPr>
              <a:t>Sold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goods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worth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4000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(Half)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amount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remaining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check.</a:t>
            </a:r>
            <a:endParaRPr sz="1400">
              <a:latin typeface="Times New Roman"/>
              <a:cs typeface="Times New Roman"/>
            </a:endParaRPr>
          </a:p>
          <a:p>
            <a:pPr marL="228600" indent="-216535">
              <a:lnSpc>
                <a:spcPts val="1565"/>
              </a:lnSpc>
              <a:buAutoNum type="arabicPeriod" startAt="2"/>
              <a:tabLst>
                <a:tab pos="229235" algn="l"/>
              </a:tabLst>
            </a:pPr>
            <a:r>
              <a:rPr dirty="0" sz="1400">
                <a:latin typeface="Times New Roman"/>
                <a:cs typeface="Times New Roman"/>
              </a:rPr>
              <a:t>Pay</a:t>
            </a:r>
            <a:r>
              <a:rPr dirty="0" sz="1400" spc="-5">
                <a:latin typeface="Times New Roman"/>
                <a:cs typeface="Times New Roman"/>
              </a:rPr>
              <a:t> 2000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>
                <a:latin typeface="Times New Roman"/>
                <a:cs typeface="Times New Roman"/>
              </a:rPr>
              <a:t> an </a:t>
            </a:r>
            <a:r>
              <a:rPr dirty="0" sz="1400" spc="-5">
                <a:latin typeface="Times New Roman"/>
                <a:cs typeface="Times New Roman"/>
              </a:rPr>
              <a:t>expense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check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6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malk</dc:creator>
  <dc:title>Accounting principles</dc:title>
  <dcterms:created xsi:type="dcterms:W3CDTF">2023-03-07T15:09:57Z</dcterms:created>
  <dcterms:modified xsi:type="dcterms:W3CDTF">2023-03-07T15:09:57Z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2023-03-07T00:00:00Z</vt:filetime>
  </property>
  <property fmtid="{D5CDD505-2E9C-101B-9397-08002B2CF9AE}" pid="3" name="Creator">
    <vt:lpwstr>Microsoft® Word LTSC</vt:lpwstr>
  </property>
  <property fmtid="{D5CDD505-2E9C-101B-9397-08002B2CF9AE}" pid="4" name="LastSaved">
    <vt:filetime>2023-03-07T00:00:00Z</vt:filetime>
  </property>
</Properties>
</file>