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1040" y="2356357"/>
            <a:ext cx="6160769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8080" y="9885205"/>
            <a:ext cx="9086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#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1040" y="2356357"/>
            <a:ext cx="6158230" cy="399415"/>
          </a:xfrm>
          <a:prstGeom prst="rect"/>
          <a:solidFill>
            <a:srgbClr val="FFC000"/>
          </a:solidFill>
        </p:spPr>
        <p:txBody>
          <a:bodyPr wrap="square" lIns="0" tIns="0" rIns="0" bIns="0" rtlCol="0" vert="horz">
            <a:spAutoFit/>
          </a:bodyPr>
          <a:lstStyle/>
          <a:p>
            <a:pPr marL="46609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295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1040" y="3156534"/>
            <a:ext cx="6158230" cy="80073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70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CHAPTER</a:t>
            </a:r>
            <a:r>
              <a:rPr dirty="0" sz="28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90" b="1">
                <a:solidFill>
                  <a:srgbClr val="FFFFFF"/>
                </a:solidFill>
                <a:latin typeface="Times New Roman"/>
                <a:cs typeface="Times New Roman"/>
              </a:rPr>
              <a:t>THREE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260"/>
              </a:lnSpc>
            </a:pPr>
            <a:r>
              <a:rPr dirty="0" sz="2800" spc="5" b="1">
                <a:solidFill>
                  <a:srgbClr val="FFFFFF"/>
                </a:solidFill>
                <a:latin typeface="Times New Roman"/>
                <a:cs typeface="Times New Roman"/>
              </a:rPr>
              <a:t>(Accounting</a:t>
            </a:r>
            <a:r>
              <a:rPr dirty="0" sz="28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Cycle)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2097" y="4695570"/>
            <a:ext cx="4972050" cy="1252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800" spc="25" b="1">
                <a:latin typeface="Times New Roman"/>
                <a:cs typeface="Times New Roman"/>
              </a:rPr>
              <a:t>ACCOUNTING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60" b="1">
                <a:latin typeface="Times New Roman"/>
                <a:cs typeface="Times New Roman"/>
              </a:rPr>
              <a:t>DEPATMENT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800" spc="-85" b="1"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8607" y="9408362"/>
            <a:ext cx="1405255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dirty="0" sz="1400" b="1" i="1">
                <a:solidFill>
                  <a:srgbClr val="C00000"/>
                </a:solidFill>
                <a:latin typeface="Times New Roman"/>
                <a:cs typeface="Times New Roman"/>
              </a:rPr>
              <a:t>CHPTER</a:t>
            </a:r>
            <a:r>
              <a:rPr dirty="0" sz="1400" spc="-4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C00000"/>
                </a:solidFill>
                <a:latin typeface="Times New Roman"/>
                <a:cs typeface="Times New Roman"/>
              </a:rPr>
              <a:t>(3)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dirty="0" sz="1400" spc="-5" b="1" i="1">
                <a:solidFill>
                  <a:srgbClr val="C00000"/>
                </a:solidFill>
                <a:latin typeface="Times New Roman"/>
                <a:cs typeface="Times New Roman"/>
              </a:rPr>
              <a:t>(Accounting</a:t>
            </a:r>
            <a:r>
              <a:rPr dirty="0" sz="1400" spc="-15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 i="1">
                <a:solidFill>
                  <a:srgbClr val="C00000"/>
                </a:solidFill>
                <a:latin typeface="Times New Roman"/>
                <a:cs typeface="Times New Roman"/>
              </a:rPr>
              <a:t>cycle)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48080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1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403" y="787874"/>
            <a:ext cx="5871777" cy="3960761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455" y="719454"/>
            <a:ext cx="5958840" cy="878751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1</a:t>
            </a:r>
            <a:r>
              <a:rPr dirty="0" sz="1400" spc="-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01953"/>
            <a:ext cx="6148070" cy="28365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9525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Bob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Sample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opened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Campus</a:t>
            </a:r>
            <a:r>
              <a:rPr dirty="0" sz="1200" spc="2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Laundromat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September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1,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2010.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During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2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operations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following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transactions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occurred.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Sept.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Bob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invested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$20,000 </a:t>
            </a:r>
            <a:r>
              <a:rPr dirty="0" sz="1200" spc="-5">
                <a:latin typeface="Times New Roman"/>
                <a:cs typeface="Times New Roman"/>
              </a:rPr>
              <a:t>cash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business.</a:t>
            </a:r>
            <a:endParaRPr sz="1200">
              <a:latin typeface="Times New Roman"/>
              <a:cs typeface="Times New Roman"/>
            </a:endParaRPr>
          </a:p>
          <a:p>
            <a:pPr marL="469900" indent="-114935">
              <a:lnSpc>
                <a:spcPts val="1380"/>
              </a:lnSpc>
              <a:buAutoNum type="arabicPlain" startAt="2"/>
              <a:tabLst>
                <a:tab pos="470534" algn="l"/>
              </a:tabLst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>
                <a:latin typeface="Times New Roman"/>
                <a:cs typeface="Times New Roman"/>
              </a:rPr>
              <a:t> $1,000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store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rent</a:t>
            </a:r>
            <a:r>
              <a:rPr dirty="0" sz="1200">
                <a:latin typeface="Times New Roman"/>
                <a:cs typeface="Times New Roman"/>
              </a:rPr>
              <a:t> 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September.</a:t>
            </a:r>
            <a:endParaRPr sz="1200">
              <a:latin typeface="Times New Roman"/>
              <a:cs typeface="Times New Roman"/>
            </a:endParaRPr>
          </a:p>
          <a:p>
            <a:pPr marL="469900" marR="5080" indent="-114300">
              <a:lnSpc>
                <a:spcPts val="1380"/>
              </a:lnSpc>
              <a:spcBef>
                <a:spcPts val="65"/>
              </a:spcBef>
              <a:buAutoNum type="arabicPlain" startAt="2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Purchased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washers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dryers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$25,000, </a:t>
            </a:r>
            <a:r>
              <a:rPr dirty="0" sz="1200" spc="-5">
                <a:latin typeface="Times New Roman"/>
                <a:cs typeface="Times New Roman"/>
              </a:rPr>
              <a:t>paying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$10,000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$15,000,</a:t>
            </a:r>
            <a:r>
              <a:rPr dirty="0" sz="1200" spc="10">
                <a:latin typeface="Times New Roman"/>
                <a:cs typeface="Times New Roman"/>
              </a:rPr>
              <a:t> 6-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12%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note</a:t>
            </a:r>
            <a:r>
              <a:rPr dirty="0" sz="1200" spc="-5">
                <a:latin typeface="Times New Roman"/>
                <a:cs typeface="Times New Roman"/>
              </a:rPr>
              <a:t> payable.</a:t>
            </a:r>
            <a:endParaRPr sz="1200">
              <a:latin typeface="Times New Roman"/>
              <a:cs typeface="Times New Roman"/>
            </a:endParaRPr>
          </a:p>
          <a:p>
            <a:pPr marL="469900" indent="-114935">
              <a:lnSpc>
                <a:spcPts val="1315"/>
              </a:lnSpc>
              <a:buAutoNum type="arabicPlain" startAt="2"/>
              <a:tabLst>
                <a:tab pos="470534" algn="l"/>
              </a:tabLst>
            </a:pP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>
                <a:latin typeface="Times New Roman"/>
                <a:cs typeface="Times New Roman"/>
              </a:rPr>
              <a:t> $1,200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one-year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accident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insurance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policy.</a:t>
            </a:r>
            <a:endParaRPr sz="1200">
              <a:latin typeface="Times New Roman"/>
              <a:cs typeface="Times New Roman"/>
            </a:endParaRPr>
          </a:p>
          <a:p>
            <a:pPr marL="355600" marR="17399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Received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bill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Daily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News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advertising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opening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laundromat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$200.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Bob </a:t>
            </a:r>
            <a:r>
              <a:rPr dirty="0" sz="1200" spc="-5">
                <a:latin typeface="Times New Roman"/>
                <a:cs typeface="Times New Roman"/>
              </a:rPr>
              <a:t>withdrew</a:t>
            </a:r>
            <a:r>
              <a:rPr dirty="0" sz="1200">
                <a:latin typeface="Times New Roman"/>
                <a:cs typeface="Times New Roman"/>
              </a:rPr>
              <a:t> $700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personal</a:t>
            </a:r>
            <a:r>
              <a:rPr dirty="0" sz="1200">
                <a:latin typeface="Times New Roman"/>
                <a:cs typeface="Times New Roman"/>
              </a:rPr>
              <a:t> use.</a:t>
            </a:r>
            <a:endParaRPr sz="1200">
              <a:latin typeface="Times New Roman"/>
              <a:cs typeface="Times New Roman"/>
            </a:endParaRPr>
          </a:p>
          <a:p>
            <a:pPr marL="3556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30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determined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receipts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laundry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services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3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3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</a:t>
            </a:r>
            <a:r>
              <a:rPr dirty="0" sz="1200" spc="3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were</a:t>
            </a:r>
            <a:endParaRPr sz="1200">
              <a:latin typeface="Times New Roman"/>
              <a:cs typeface="Times New Roman"/>
            </a:endParaRPr>
          </a:p>
          <a:p>
            <a:pPr marL="52768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$6,200.</a:t>
            </a:r>
            <a:endParaRPr sz="1200">
              <a:latin typeface="Times New Roman"/>
              <a:cs typeface="Times New Roman"/>
            </a:endParaRPr>
          </a:p>
          <a:p>
            <a:pPr algn="just" marL="355600" marR="8890">
              <a:lnSpc>
                <a:spcPct val="95900"/>
              </a:lnSpc>
              <a:spcBef>
                <a:spcPts val="3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chart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accounts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company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same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Pioneer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Advertising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Agency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plus the following: </a:t>
            </a:r>
            <a:r>
              <a:rPr dirty="0" sz="1200" spc="-5">
                <a:latin typeface="Times New Roman"/>
                <a:cs typeface="Times New Roman"/>
              </a:rPr>
              <a:t>No. </a:t>
            </a:r>
            <a:r>
              <a:rPr dirty="0" sz="1200">
                <a:latin typeface="Times New Roman"/>
                <a:cs typeface="Times New Roman"/>
              </a:rPr>
              <a:t>154 </a:t>
            </a:r>
            <a:r>
              <a:rPr dirty="0" sz="1200" spc="-5">
                <a:latin typeface="Times New Roman"/>
                <a:cs typeface="Times New Roman"/>
              </a:rPr>
              <a:t>Laundry Equipment, No. </a:t>
            </a:r>
            <a:r>
              <a:rPr dirty="0" sz="1200">
                <a:latin typeface="Times New Roman"/>
                <a:cs typeface="Times New Roman"/>
              </a:rPr>
              <a:t>610 </a:t>
            </a:r>
            <a:r>
              <a:rPr dirty="0" sz="1200" spc="-5">
                <a:latin typeface="Times New Roman"/>
                <a:cs typeface="Times New Roman"/>
              </a:rPr>
              <a:t>Advertising Expense, No. </a:t>
            </a:r>
            <a:r>
              <a:rPr dirty="0" sz="1200">
                <a:latin typeface="Times New Roman"/>
                <a:cs typeface="Times New Roman"/>
              </a:rPr>
              <a:t>301 Bob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Sample,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Capital;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No.</a:t>
            </a:r>
            <a:r>
              <a:rPr dirty="0" sz="1200">
                <a:latin typeface="Times New Roman"/>
                <a:cs typeface="Times New Roman"/>
              </a:rPr>
              <a:t> 306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Bob </a:t>
            </a:r>
            <a:r>
              <a:rPr dirty="0" sz="1200" spc="-5">
                <a:latin typeface="Times New Roman"/>
                <a:cs typeface="Times New Roman"/>
              </a:rPr>
              <a:t>Sample,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Drawing.</a:t>
            </a:r>
            <a:endParaRPr sz="1200">
              <a:latin typeface="Times New Roman"/>
              <a:cs typeface="Times New Roman"/>
            </a:endParaRPr>
          </a:p>
          <a:p>
            <a:pPr algn="just" marL="355600" marR="7620" indent="38100">
              <a:lnSpc>
                <a:spcPts val="1370"/>
              </a:lnSpc>
              <a:spcBef>
                <a:spcPts val="45"/>
              </a:spcBef>
            </a:pPr>
            <a:r>
              <a:rPr dirty="0" sz="1200" spc="-5" b="1">
                <a:latin typeface="Times New Roman"/>
                <a:cs typeface="Times New Roman"/>
              </a:rPr>
              <a:t>Instructions </a:t>
            </a:r>
            <a:r>
              <a:rPr dirty="0" sz="1200" b="1">
                <a:latin typeface="Times New Roman"/>
                <a:cs typeface="Times New Roman"/>
              </a:rPr>
              <a:t>(a) </a:t>
            </a:r>
            <a:r>
              <a:rPr dirty="0" sz="1200" spc="-5" b="1">
                <a:latin typeface="Times New Roman"/>
                <a:cs typeface="Times New Roman"/>
              </a:rPr>
              <a:t>Journalize the </a:t>
            </a:r>
            <a:r>
              <a:rPr dirty="0" sz="1200" b="1">
                <a:latin typeface="Times New Roman"/>
                <a:cs typeface="Times New Roman"/>
              </a:rPr>
              <a:t>September </a:t>
            </a:r>
            <a:r>
              <a:rPr dirty="0" sz="1200" spc="-5" b="1">
                <a:latin typeface="Times New Roman"/>
                <a:cs typeface="Times New Roman"/>
              </a:rPr>
              <a:t>transactions. (b) Open </a:t>
            </a:r>
            <a:r>
              <a:rPr dirty="0" sz="1200" b="1">
                <a:latin typeface="Times New Roman"/>
                <a:cs typeface="Times New Roman"/>
              </a:rPr>
              <a:t>ledger </a:t>
            </a:r>
            <a:r>
              <a:rPr dirty="0" sz="1200" spc="-5" b="1">
                <a:latin typeface="Times New Roman"/>
                <a:cs typeface="Times New Roman"/>
              </a:rPr>
              <a:t>accounts and 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post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 September transactions.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3903598"/>
            <a:ext cx="6158230" cy="20574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dirty="0" sz="1400" spc="-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9832" y="4085970"/>
            <a:ext cx="5803900" cy="1786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Presented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information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related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Hanshew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Estate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Agency.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Oct.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Pete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Hanshew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begins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business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estate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agent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with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investment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$15,000.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 </a:t>
            </a:r>
            <a:r>
              <a:rPr dirty="0" sz="1200" spc="-5">
                <a:latin typeface="Times New Roman"/>
                <a:cs typeface="Times New Roman"/>
              </a:rPr>
              <a:t>Hires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administrative assistant.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5">
                <a:latin typeface="Times New Roman"/>
                <a:cs typeface="Times New Roman"/>
              </a:rPr>
              <a:t> Purchases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office furniture</a:t>
            </a:r>
            <a:r>
              <a:rPr dirty="0" sz="1200">
                <a:latin typeface="Times New Roman"/>
                <a:cs typeface="Times New Roman"/>
              </a:rPr>
              <a:t> for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$1,900, on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account.</a:t>
            </a:r>
            <a:endParaRPr sz="1200">
              <a:latin typeface="Times New Roman"/>
              <a:cs typeface="Times New Roman"/>
            </a:endParaRPr>
          </a:p>
          <a:p>
            <a:pPr marL="50800" marR="238760" indent="-3810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6 </a:t>
            </a:r>
            <a:r>
              <a:rPr dirty="0" sz="1200" spc="-5">
                <a:latin typeface="Times New Roman"/>
                <a:cs typeface="Times New Roman"/>
              </a:rPr>
              <a:t>Sells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house</a:t>
            </a:r>
            <a:r>
              <a:rPr dirty="0" sz="1200" spc="-5">
                <a:latin typeface="Times New Roman"/>
                <a:cs typeface="Times New Roman"/>
              </a:rPr>
              <a:t> and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lot 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B. Kidman;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bills B. Kidman $3,200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realty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services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provided.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27 </a:t>
            </a:r>
            <a:r>
              <a:rPr dirty="0" sz="1200" spc="-5">
                <a:latin typeface="Times New Roman"/>
                <a:cs typeface="Times New Roman"/>
              </a:rPr>
              <a:t>Pays</a:t>
            </a:r>
            <a:r>
              <a:rPr dirty="0" sz="1200">
                <a:latin typeface="Times New Roman"/>
                <a:cs typeface="Times New Roman"/>
              </a:rPr>
              <a:t> $700 on the </a:t>
            </a:r>
            <a:r>
              <a:rPr dirty="0" sz="1200" spc="-5">
                <a:latin typeface="Times New Roman"/>
                <a:cs typeface="Times New Roman"/>
              </a:rPr>
              <a:t>balance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related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the</a:t>
            </a:r>
            <a:r>
              <a:rPr dirty="0" sz="1200" spc="-5">
                <a:latin typeface="Times New Roman"/>
                <a:cs typeface="Times New Roman"/>
              </a:rPr>
              <a:t> transaction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October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30 </a:t>
            </a:r>
            <a:r>
              <a:rPr dirty="0" sz="1200" spc="-5">
                <a:latin typeface="Times New Roman"/>
                <a:cs typeface="Times New Roman"/>
              </a:rPr>
              <a:t>Pays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administrative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assistant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$2,500 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salary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October.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Instructions:</a:t>
            </a:r>
            <a:endParaRPr sz="1200">
              <a:latin typeface="Times New Roman"/>
              <a:cs typeface="Times New Roman"/>
            </a:endParaRPr>
          </a:p>
          <a:p>
            <a:pPr marL="266700" indent="-216535">
              <a:lnSpc>
                <a:spcPts val="1380"/>
              </a:lnSpc>
              <a:buAutoNum type="alphaLcParenBoth"/>
              <a:tabLst>
                <a:tab pos="2673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Journalize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transactions.</a:t>
            </a:r>
            <a:endParaRPr sz="1200">
              <a:latin typeface="Times New Roman"/>
              <a:cs typeface="Times New Roman"/>
            </a:endParaRPr>
          </a:p>
          <a:p>
            <a:pPr marL="274955" indent="-224790">
              <a:lnSpc>
                <a:spcPts val="1410"/>
              </a:lnSpc>
              <a:buAutoNum type="alphaLcParenBoth"/>
              <a:tabLst>
                <a:tab pos="2755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ledger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6037452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3</a:t>
            </a:r>
            <a:r>
              <a:rPr dirty="0" sz="1400" spc="-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9832" y="6218300"/>
            <a:ext cx="5803900" cy="38354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accounts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</a:t>
            </a:r>
            <a:r>
              <a:rPr dirty="0" sz="1200">
                <a:latin typeface="Times New Roman"/>
                <a:cs typeface="Times New Roman"/>
              </a:rPr>
              <a:t> summarize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ledger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Simon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Landscaping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Company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first </a:t>
            </a:r>
            <a:r>
              <a:rPr dirty="0" sz="1200">
                <a:latin typeface="Times New Roman"/>
                <a:cs typeface="Times New Roman"/>
              </a:rPr>
              <a:t>month of </a:t>
            </a:r>
            <a:r>
              <a:rPr dirty="0" sz="1200" spc="-5">
                <a:latin typeface="Times New Roman"/>
                <a:cs typeface="Times New Roman"/>
              </a:rPr>
              <a:t>operations.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0350" y="6707494"/>
            <a:ext cx="5550087" cy="2947116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8151" y="342391"/>
            <a:ext cx="6140450" cy="913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354330">
              <a:lnSpc>
                <a:spcPts val="1410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</a:t>
            </a:r>
            <a:endParaRPr sz="1200">
              <a:latin typeface="Times New Roman"/>
              <a:cs typeface="Times New Roman"/>
            </a:endParaRPr>
          </a:p>
          <a:p>
            <a:pPr marL="354330" marR="5080">
              <a:lnSpc>
                <a:spcPts val="1380"/>
              </a:lnSpc>
              <a:spcBef>
                <a:spcPts val="65"/>
              </a:spcBef>
            </a:pPr>
            <a:r>
              <a:rPr dirty="0" sz="1200" spc="-5" b="1">
                <a:latin typeface="Times New Roman"/>
                <a:cs typeface="Times New Roman"/>
              </a:rPr>
              <a:t>Prepare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complete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general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journal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(including</a:t>
            </a:r>
            <a:r>
              <a:rPr dirty="0" sz="1200" spc="12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explanations)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from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which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1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postings </a:t>
            </a:r>
            <a:r>
              <a:rPr dirty="0" sz="1200" spc="-2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5" b="1">
                <a:latin typeface="Times New Roman"/>
                <a:cs typeface="Times New Roman"/>
              </a:rPr>
              <a:t> Cash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were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made.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1040" y="1626361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4</a:t>
            </a:r>
            <a:r>
              <a:rPr dirty="0" sz="1400" spc="-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5032" y="1807209"/>
            <a:ext cx="6109335" cy="33635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3175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Frontier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Park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was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started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April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by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</a:t>
            </a:r>
            <a:r>
              <a:rPr dirty="0" sz="1200" spc="2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J.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Mendez.The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following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selected</a:t>
            </a:r>
            <a:r>
              <a:rPr dirty="0" sz="1200" spc="2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events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transactions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occurred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during </a:t>
            </a:r>
            <a:r>
              <a:rPr dirty="0" sz="1200" spc="-5">
                <a:latin typeface="Times New Roman"/>
                <a:cs typeface="Times New Roman"/>
              </a:rPr>
              <a:t>April.</a:t>
            </a:r>
            <a:endParaRPr sz="1200">
              <a:latin typeface="Times New Roman"/>
              <a:cs typeface="Times New Roman"/>
            </a:endParaRPr>
          </a:p>
          <a:p>
            <a:pPr algn="ctr" marR="2795905">
              <a:lnSpc>
                <a:spcPts val="1315"/>
              </a:lnSpc>
            </a:pPr>
            <a:r>
              <a:rPr dirty="0" sz="1200" spc="-5">
                <a:latin typeface="Times New Roman"/>
                <a:cs typeface="Times New Roman"/>
              </a:rPr>
              <a:t>Apr.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-5">
                <a:latin typeface="Times New Roman"/>
                <a:cs typeface="Times New Roman"/>
              </a:rPr>
              <a:t>Mendez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invested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$40,000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business.</a:t>
            </a:r>
            <a:endParaRPr sz="1200">
              <a:latin typeface="Times New Roman"/>
              <a:cs typeface="Times New Roman"/>
            </a:endParaRPr>
          </a:p>
          <a:p>
            <a:pPr algn="ctr" marR="285178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-5">
                <a:latin typeface="Times New Roman"/>
                <a:cs typeface="Times New Roman"/>
              </a:rPr>
              <a:t> Purchased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land</a:t>
            </a:r>
            <a:r>
              <a:rPr dirty="0" sz="1200" spc="-5">
                <a:latin typeface="Times New Roman"/>
                <a:cs typeface="Times New Roman"/>
              </a:rPr>
              <a:t> costing</a:t>
            </a:r>
            <a:r>
              <a:rPr dirty="0" sz="1200">
                <a:latin typeface="Times New Roman"/>
                <a:cs typeface="Times New Roman"/>
              </a:rPr>
              <a:t> $30,000</a:t>
            </a:r>
            <a:r>
              <a:rPr dirty="0" sz="1200" spc="-5">
                <a:latin typeface="Times New Roman"/>
                <a:cs typeface="Times New Roman"/>
              </a:rPr>
              <a:t> for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cash.</a:t>
            </a:r>
            <a:endParaRPr sz="1200">
              <a:latin typeface="Times New Roman"/>
              <a:cs typeface="Times New Roman"/>
            </a:endParaRPr>
          </a:p>
          <a:p>
            <a:pPr marL="317500" marR="254889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8 </a:t>
            </a:r>
            <a:r>
              <a:rPr dirty="0" sz="1200" spc="-5">
                <a:latin typeface="Times New Roman"/>
                <a:cs typeface="Times New Roman"/>
              </a:rPr>
              <a:t>Incurred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advertising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$1,800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account.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</a:t>
            </a:r>
            <a:r>
              <a:rPr dirty="0" sz="1200" spc="-5">
                <a:latin typeface="Times New Roman"/>
                <a:cs typeface="Times New Roman"/>
              </a:rPr>
              <a:t> Paid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salaries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employees </a:t>
            </a:r>
            <a:r>
              <a:rPr dirty="0" sz="1200">
                <a:latin typeface="Times New Roman"/>
                <a:cs typeface="Times New Roman"/>
              </a:rPr>
              <a:t>$1,500.</a:t>
            </a:r>
            <a:endParaRPr sz="1200">
              <a:latin typeface="Times New Roman"/>
              <a:cs typeface="Times New Roman"/>
            </a:endParaRPr>
          </a:p>
          <a:p>
            <a:pPr marL="317500" marR="134874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12 </a:t>
            </a:r>
            <a:r>
              <a:rPr dirty="0" sz="1200" spc="-5">
                <a:latin typeface="Times New Roman"/>
                <a:cs typeface="Times New Roman"/>
              </a:rPr>
              <a:t>Hired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Park manager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>
                <a:latin typeface="Times New Roman"/>
                <a:cs typeface="Times New Roman"/>
              </a:rPr>
              <a:t> 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salary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$4,000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month, </a:t>
            </a:r>
            <a:r>
              <a:rPr dirty="0" sz="1200" spc="-5">
                <a:latin typeface="Times New Roman"/>
                <a:cs typeface="Times New Roman"/>
              </a:rPr>
              <a:t>effective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>
                <a:latin typeface="Times New Roman"/>
                <a:cs typeface="Times New Roman"/>
              </a:rPr>
              <a:t> 1.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13 </a:t>
            </a: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>
                <a:latin typeface="Times New Roman"/>
                <a:cs typeface="Times New Roman"/>
              </a:rPr>
              <a:t> $1,500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one-year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insurance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policy.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17</a:t>
            </a:r>
            <a:r>
              <a:rPr dirty="0" sz="1200" spc="-5">
                <a:latin typeface="Times New Roman"/>
                <a:cs typeface="Times New Roman"/>
              </a:rPr>
              <a:t> Withdrew</a:t>
            </a:r>
            <a:r>
              <a:rPr dirty="0" sz="1200">
                <a:latin typeface="Times New Roman"/>
                <a:cs typeface="Times New Roman"/>
              </a:rPr>
              <a:t> $1,000</a:t>
            </a:r>
            <a:r>
              <a:rPr dirty="0" sz="1200" spc="-5">
                <a:latin typeface="Times New Roman"/>
                <a:cs typeface="Times New Roman"/>
              </a:rPr>
              <a:t> 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personal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use.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">
                <a:latin typeface="Times New Roman"/>
                <a:cs typeface="Times New Roman"/>
              </a:rPr>
              <a:t> Received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$5,700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>
                <a:latin typeface="Times New Roman"/>
                <a:cs typeface="Times New Roman"/>
              </a:rPr>
              <a:t> for</a:t>
            </a:r>
            <a:r>
              <a:rPr dirty="0" sz="1200" spc="-5">
                <a:latin typeface="Times New Roman"/>
                <a:cs typeface="Times New Roman"/>
              </a:rPr>
              <a:t> admission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fees.</a:t>
            </a:r>
            <a:endParaRPr sz="1200">
              <a:latin typeface="Times New Roman"/>
              <a:cs typeface="Times New Roman"/>
            </a:endParaRPr>
          </a:p>
          <a:p>
            <a:pPr marL="489584" marR="5080" indent="-17272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25 Sold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coupon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books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 $25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book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contains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10 </a:t>
            </a:r>
            <a:r>
              <a:rPr dirty="0" sz="1200" spc="-5">
                <a:latin typeface="Times New Roman"/>
                <a:cs typeface="Times New Roman"/>
              </a:rPr>
              <a:t>coupons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entitle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holder </a:t>
            </a:r>
            <a:r>
              <a:rPr dirty="0" sz="1200" spc="-2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one</a:t>
            </a:r>
            <a:r>
              <a:rPr dirty="0" sz="1200" spc="-5">
                <a:latin typeface="Times New Roman"/>
                <a:cs typeface="Times New Roman"/>
              </a:rPr>
              <a:t> admission</a:t>
            </a:r>
            <a:r>
              <a:rPr dirty="0" sz="1200">
                <a:latin typeface="Times New Roman"/>
                <a:cs typeface="Times New Roman"/>
              </a:rPr>
              <a:t> to the </a:t>
            </a:r>
            <a:r>
              <a:rPr dirty="0" sz="1200" spc="-5">
                <a:latin typeface="Times New Roman"/>
                <a:cs typeface="Times New Roman"/>
              </a:rPr>
              <a:t>park.</a:t>
            </a:r>
            <a:r>
              <a:rPr dirty="0" sz="1200">
                <a:latin typeface="Times New Roman"/>
                <a:cs typeface="Times New Roman"/>
              </a:rPr>
              <a:t> 30</a:t>
            </a:r>
            <a:r>
              <a:rPr dirty="0" sz="1200" spc="-5">
                <a:latin typeface="Times New Roman"/>
                <a:cs typeface="Times New Roman"/>
              </a:rPr>
              <a:t> Received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$8,900 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admission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fees.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30 </a:t>
            </a: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>
                <a:latin typeface="Times New Roman"/>
                <a:cs typeface="Times New Roman"/>
              </a:rPr>
              <a:t> $900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balance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owed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-5">
                <a:latin typeface="Times New Roman"/>
                <a:cs typeface="Times New Roman"/>
              </a:rPr>
              <a:t> advertising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incurred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April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8.</a:t>
            </a:r>
            <a:endParaRPr sz="1200">
              <a:latin typeface="Times New Roman"/>
              <a:cs typeface="Times New Roman"/>
            </a:endParaRPr>
          </a:p>
          <a:p>
            <a:pPr algn="just" marL="489584" marR="5080" indent="17780">
              <a:lnSpc>
                <a:spcPts val="138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Mendez uses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accounts: Cash, Prepaid Insurance, Land, Accounts </a:t>
            </a:r>
            <a:r>
              <a:rPr dirty="0" sz="1200">
                <a:latin typeface="Times New Roman"/>
                <a:cs typeface="Times New Roman"/>
              </a:rPr>
              <a:t>Payable,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Unearned Admission Revenue,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J. Mendez, Capital;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5">
                <a:latin typeface="Times New Roman"/>
                <a:cs typeface="Times New Roman"/>
              </a:rPr>
              <a:t>J. Mendez, Drawing; Admission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Revenue,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Advertising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Salaries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Expense.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1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Instructions:</a:t>
            </a:r>
            <a:endParaRPr sz="1200">
              <a:latin typeface="Times New Roman"/>
              <a:cs typeface="Times New Roman"/>
            </a:endParaRPr>
          </a:p>
          <a:p>
            <a:pPr marL="571500" indent="-216535">
              <a:lnSpc>
                <a:spcPts val="1380"/>
              </a:lnSpc>
              <a:buAutoNum type="alphaLcParenBoth"/>
              <a:tabLst>
                <a:tab pos="572135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Journalize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transactions.</a:t>
            </a:r>
            <a:endParaRPr sz="1200">
              <a:latin typeface="Times New Roman"/>
              <a:cs typeface="Times New Roman"/>
            </a:endParaRPr>
          </a:p>
          <a:p>
            <a:pPr marL="579755" indent="-224790">
              <a:lnSpc>
                <a:spcPts val="1410"/>
              </a:lnSpc>
              <a:buAutoNum type="alphaLcParenBoth"/>
              <a:tabLst>
                <a:tab pos="5803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Post</a:t>
            </a:r>
            <a:r>
              <a:rPr dirty="0" sz="1200" b="1">
                <a:latin typeface="Times New Roman"/>
                <a:cs typeface="Times New Roman"/>
              </a:rPr>
              <a:t> 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 ledger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5336158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dirty="0" sz="1400" spc="-2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5</a:t>
            </a:r>
            <a:r>
              <a:rPr dirty="0" sz="1400" spc="-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6795" y="5515736"/>
            <a:ext cx="6327140" cy="24879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92405" marR="5080" indent="-180340">
              <a:lnSpc>
                <a:spcPts val="1610"/>
              </a:lnSpc>
              <a:spcBef>
                <a:spcPts val="215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Ray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decides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open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computer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programming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names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September 1, 2010,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 invests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$15,000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business.</a:t>
            </a:r>
            <a:endParaRPr sz="1400">
              <a:latin typeface="Times New Roman"/>
              <a:cs typeface="Times New Roman"/>
            </a:endParaRPr>
          </a:p>
          <a:p>
            <a:pPr algn="just" marL="192405" indent="-180340">
              <a:lnSpc>
                <a:spcPts val="1530"/>
              </a:lnSpc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computer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equipment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$7,000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cash.</a:t>
            </a:r>
            <a:endParaRPr sz="1400">
              <a:latin typeface="Times New Roman"/>
              <a:cs typeface="Times New Roman"/>
            </a:endParaRPr>
          </a:p>
          <a:p>
            <a:pPr algn="just" marL="192405" marR="6985" indent="-180340">
              <a:lnSpc>
                <a:spcPct val="96100"/>
              </a:lnSpc>
              <a:spcBef>
                <a:spcPts val="3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 byte purchases for $1,600 from Acme Supply Company computer paper and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other supplies expected to </a:t>
            </a:r>
            <a:r>
              <a:rPr dirty="0" sz="1400" spc="5">
                <a:latin typeface="Times New Roman"/>
                <a:cs typeface="Times New Roman"/>
              </a:rPr>
              <a:t>last </a:t>
            </a:r>
            <a:r>
              <a:rPr dirty="0" sz="1400">
                <a:latin typeface="Times New Roman"/>
                <a:cs typeface="Times New Roman"/>
              </a:rPr>
              <a:t>several months. Acme agrees to allow soft byte to pay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 bill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October.</a:t>
            </a:r>
            <a:endParaRPr sz="1400">
              <a:latin typeface="Times New Roman"/>
              <a:cs typeface="Times New Roman"/>
            </a:endParaRPr>
          </a:p>
          <a:p>
            <a:pPr algn="just" marL="192405" marR="15240" indent="-180340">
              <a:lnSpc>
                <a:spcPts val="1610"/>
              </a:lnSpc>
              <a:spcBef>
                <a:spcPts val="40"/>
              </a:spcBef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 byte receives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$1,200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customers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programming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provided.</a:t>
            </a:r>
            <a:endParaRPr sz="1400">
              <a:latin typeface="Times New Roman"/>
              <a:cs typeface="Times New Roman"/>
            </a:endParaRPr>
          </a:p>
          <a:p>
            <a:pPr algn="just" marL="192405" indent="-180340">
              <a:lnSpc>
                <a:spcPts val="1530"/>
              </a:lnSpc>
              <a:buAutoNum type="arabicPeriod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$250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Daily</a:t>
            </a:r>
            <a:r>
              <a:rPr dirty="0" sz="1400" spc="6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News</a:t>
            </a:r>
            <a:r>
              <a:rPr dirty="0" sz="1400" spc="7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advertising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but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postpones</a:t>
            </a:r>
            <a:endParaRPr sz="1400">
              <a:latin typeface="Times New Roman"/>
              <a:cs typeface="Times New Roman"/>
            </a:endParaRPr>
          </a:p>
          <a:p>
            <a:pPr algn="just" marL="19240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payment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until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later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date.</a:t>
            </a:r>
            <a:endParaRPr sz="1400">
              <a:latin typeface="Times New Roman"/>
              <a:cs typeface="Times New Roman"/>
            </a:endParaRPr>
          </a:p>
          <a:p>
            <a:pPr algn="just" marL="192405" marR="5080" indent="-180340">
              <a:lnSpc>
                <a:spcPts val="1610"/>
              </a:lnSpc>
              <a:spcBef>
                <a:spcPts val="75"/>
              </a:spcBef>
              <a:buAutoNum type="arabicPeriod" startAt="6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 byte provides $3,500 of programming services for customers. The company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$1,500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3902" y="7969757"/>
            <a:ext cx="779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rent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$600,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795" y="7969757"/>
            <a:ext cx="5284470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92405" marR="5080" indent="-180340">
              <a:lnSpc>
                <a:spcPts val="1610"/>
              </a:lnSpc>
              <a:spcBef>
                <a:spcPts val="215"/>
              </a:spcBef>
              <a:buAutoNum type="arabicPeriod" startAt="7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Expenses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September: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store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salaries of employees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$900,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utilities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$200.</a:t>
            </a:r>
            <a:endParaRPr sz="1400">
              <a:latin typeface="Times New Roman"/>
              <a:cs typeface="Times New Roman"/>
            </a:endParaRPr>
          </a:p>
          <a:p>
            <a:pPr marL="192405" indent="-180340">
              <a:lnSpc>
                <a:spcPts val="1565"/>
              </a:lnSpc>
              <a:buAutoNum type="arabicPeriod" startAt="7"/>
              <a:tabLst>
                <a:tab pos="19304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 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$250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Daily News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(5)].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027" y="8582405"/>
            <a:ext cx="6372860" cy="11734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41300" marR="5080" indent="-180340">
              <a:lnSpc>
                <a:spcPts val="1610"/>
              </a:lnSpc>
              <a:spcBef>
                <a:spcPts val="215"/>
              </a:spcBef>
              <a:buAutoNum type="arabicPeriod" startAt="9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Soft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byte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$600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from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customers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who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had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been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billed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services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[in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 (6)].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ts val="1540"/>
              </a:lnSpc>
              <a:buAutoNum type="arabicPeriod" startAt="9"/>
              <a:tabLst>
                <a:tab pos="241300" algn="l"/>
              </a:tabLst>
            </a:pPr>
            <a:r>
              <a:rPr dirty="0" sz="1400">
                <a:latin typeface="Times New Roman"/>
                <a:cs typeface="Times New Roman"/>
              </a:rPr>
              <a:t>Ray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Neal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withdraws</a:t>
            </a:r>
            <a:r>
              <a:rPr dirty="0" sz="1400" spc="5">
                <a:latin typeface="Times New Roman"/>
                <a:cs typeface="Times New Roman"/>
              </a:rPr>
              <a:t> $1,300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business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use.</a:t>
            </a:r>
            <a:endParaRPr sz="1400">
              <a:latin typeface="Times New Roman"/>
              <a:cs typeface="Times New Roman"/>
            </a:endParaRPr>
          </a:p>
          <a:p>
            <a:pPr marL="584200">
              <a:lnSpc>
                <a:spcPts val="1385"/>
              </a:lnSpc>
            </a:pPr>
            <a:r>
              <a:rPr dirty="0" sz="1200" spc="-5" b="1">
                <a:latin typeface="Times New Roman"/>
                <a:cs typeface="Times New Roman"/>
              </a:rPr>
              <a:t>Instructions:</a:t>
            </a:r>
            <a:endParaRPr sz="1200">
              <a:latin typeface="Times New Roman"/>
              <a:cs typeface="Times New Roman"/>
            </a:endParaRPr>
          </a:p>
          <a:p>
            <a:pPr lvl="1" marL="838835" indent="-217170">
              <a:lnSpc>
                <a:spcPts val="1375"/>
              </a:lnSpc>
              <a:buAutoNum type="alphaLcParenBoth"/>
              <a:tabLst>
                <a:tab pos="839469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Journalize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transactions.</a:t>
            </a:r>
            <a:endParaRPr sz="1200">
              <a:latin typeface="Times New Roman"/>
              <a:cs typeface="Times New Roman"/>
            </a:endParaRPr>
          </a:p>
          <a:p>
            <a:pPr lvl="1" marL="846455" indent="-224790">
              <a:lnSpc>
                <a:spcPts val="1405"/>
              </a:lnSpc>
              <a:buAutoNum type="alphaLcParenBoth"/>
              <a:tabLst>
                <a:tab pos="847090" algn="l"/>
              </a:tabLst>
            </a:pPr>
            <a:r>
              <a:rPr dirty="0" sz="1200" spc="-5" b="1">
                <a:latin typeface="Times New Roman"/>
                <a:cs typeface="Times New Roman"/>
              </a:rPr>
              <a:t>Post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the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ledger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First: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Double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Entry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Method: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00430"/>
            <a:ext cx="6147435" cy="16706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720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Accounting to the double entry method, every transaction in money is </a:t>
            </a:r>
            <a:r>
              <a:rPr dirty="0" sz="1400" spc="5">
                <a:latin typeface="Times New Roman"/>
                <a:cs typeface="Times New Roman"/>
              </a:rPr>
              <a:t>recorded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accounts. Every transaction has two </a:t>
            </a:r>
            <a:r>
              <a:rPr dirty="0" sz="1400" spc="5">
                <a:latin typeface="Times New Roman"/>
                <a:cs typeface="Times New Roman"/>
              </a:rPr>
              <a:t>fundamental </a:t>
            </a:r>
            <a:r>
              <a:rPr dirty="0" sz="1400">
                <a:latin typeface="Times New Roman"/>
                <a:cs typeface="Times New Roman"/>
              </a:rPr>
              <a:t>aspects, that of receiver or payer,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profit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loss.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receives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value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debited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gives the value </a:t>
            </a:r>
            <a:r>
              <a:rPr dirty="0" sz="1400" spc="1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credited with the result that there is an equivalent debit for every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credit.</a:t>
            </a:r>
            <a:endParaRPr sz="1400">
              <a:latin typeface="Times New Roman"/>
              <a:cs typeface="Times New Roman"/>
            </a:endParaRPr>
          </a:p>
          <a:p>
            <a:pPr algn="just" marL="4699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understandable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locate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credit,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just" marL="12700" marR="889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discussion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kinds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first.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assist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differentiating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debit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2764789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second:</a:t>
            </a:r>
            <a:r>
              <a:rPr dirty="0" sz="1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Accounting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cycle: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2944113"/>
            <a:ext cx="5139690" cy="2080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The processes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cycle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consist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steps: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4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Analysis of 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 source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documents.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4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Journalizing transactions.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Posting from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Journal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Balancing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 ledger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Preparation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Trial Balance.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AutoNum type="arabicPeriod"/>
              <a:tabLst>
                <a:tab pos="229870" algn="l"/>
              </a:tabLst>
            </a:pPr>
            <a:r>
              <a:rPr dirty="0" sz="1400" spc="5">
                <a:latin typeface="Times New Roman"/>
                <a:cs typeface="Times New Roman"/>
              </a:rPr>
              <a:t>Adjusting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Adjusted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Trial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Balance.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4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Closing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50"/>
              </a:lnSpc>
              <a:buAutoNum type="arabicPeriod"/>
              <a:tabLst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Financial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Statements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5218810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Debits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dirty="0" sz="14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Credits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5398388"/>
            <a:ext cx="5475605" cy="1057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The terms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directional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signals: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indicates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left,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indicates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right. They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indicate which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number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will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recorded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Entering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amount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endParaRPr sz="1400">
              <a:latin typeface="Times New Roman"/>
              <a:cs typeface="Times New Roman"/>
            </a:endParaRPr>
          </a:p>
          <a:p>
            <a:pPr marL="12700" marR="38100">
              <a:lnSpc>
                <a:spcPts val="161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called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account. Making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 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right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crediting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account.</a:t>
            </a:r>
            <a:r>
              <a:rPr dirty="0" sz="1400" spc="-5">
                <a:latin typeface="Times New Roman"/>
                <a:cs typeface="Times New Roman"/>
              </a:rPr>
              <a:t> 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commonly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abbreviate debit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Dr.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040" y="6445884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Debit/Credit</a:t>
            </a:r>
            <a:r>
              <a:rPr dirty="0" sz="14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675" y="6669556"/>
            <a:ext cx="6145146" cy="180150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01040" y="8479281"/>
            <a:ext cx="61582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>
                <a:solidFill>
                  <a:srgbClr val="C00000"/>
                </a:solidFill>
                <a:latin typeface="Times New Roman"/>
                <a:cs typeface="Times New Roman"/>
              </a:rPr>
              <a:t>1.</a:t>
            </a:r>
            <a:r>
              <a:rPr dirty="0" sz="1400" spc="26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The</a:t>
            </a:r>
            <a:r>
              <a:rPr dirty="0" sz="14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Journal: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8658605"/>
            <a:ext cx="5702300" cy="105791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Companies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initially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chronological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order in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occur). Thus,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referred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book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original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each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effects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specific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Companies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various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kinds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journals, but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48080" y="9885205"/>
            <a:ext cx="8324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fld id="{81D60167-4931-47E6-BA6A-407CBD079E47}" type="slidenum">
              <a:rPr dirty="0" sz="1200">
                <a:latin typeface="Times New Roman"/>
                <a:cs typeface="Times New Roman"/>
              </a:rPr>
              <a:t>1</a:t>
            </a:fld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627" y="342391"/>
            <a:ext cx="6146165" cy="2432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397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</a:pPr>
            <a:r>
              <a:rPr dirty="0" sz="1400">
                <a:latin typeface="Times New Roman"/>
                <a:cs typeface="Times New Roman"/>
              </a:rPr>
              <a:t>most basic form of journal, a general journal. Typically, a general journal has spaces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dates, account titles and explanations, references, and two amount columns. See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format of the journal in Illustration 2-13 (on page 56). Whenever we use the term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“journal”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textbook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without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modifying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adjective,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70"/>
              </a:lnSpc>
            </a:pP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several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significant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contributions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process: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discloses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 place the </a:t>
            </a:r>
            <a:r>
              <a:rPr dirty="0" sz="1400" spc="5">
                <a:latin typeface="Times New Roman"/>
                <a:cs typeface="Times New Roman"/>
              </a:rPr>
              <a:t>complete</a:t>
            </a:r>
            <a:r>
              <a:rPr dirty="0" sz="1400">
                <a:latin typeface="Times New Roman"/>
                <a:cs typeface="Times New Roman"/>
              </a:rPr>
              <a:t> effects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a transaction.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14"/>
              </a:lnSpc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It provides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chronological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transactions.</a:t>
            </a:r>
            <a:endParaRPr sz="1400">
              <a:latin typeface="Times New Roman"/>
              <a:cs typeface="Times New Roman"/>
            </a:endParaRPr>
          </a:p>
          <a:p>
            <a:pPr marL="12700" marR="57912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helps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prevent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locate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errors</a:t>
            </a:r>
            <a:r>
              <a:rPr dirty="0" sz="1400" spc="5">
                <a:latin typeface="Times New Roman"/>
                <a:cs typeface="Times New Roman"/>
              </a:rPr>
              <a:t> because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 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easily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compared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1040" y="2764789"/>
            <a:ext cx="6158230" cy="216535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610"/>
              </a:lnSpc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JOURNALIZING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2956306"/>
            <a:ext cx="5950585" cy="85407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ct val="96000"/>
              </a:lnSpc>
              <a:spcBef>
                <a:spcPts val="170"/>
              </a:spcBef>
            </a:pPr>
            <a:r>
              <a:rPr dirty="0" sz="1400">
                <a:latin typeface="Times New Roman"/>
                <a:cs typeface="Times New Roman"/>
              </a:rPr>
              <a:t>Entering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known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journalizing. Companies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make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separate 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transaction. 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complete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consists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date 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transaction, (2)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credited,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 (3) a brief explanation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 transaction.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843" y="4049864"/>
            <a:ext cx="6116518" cy="171560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06627" y="5800724"/>
            <a:ext cx="6056630" cy="2693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06375" indent="-194310">
              <a:lnSpc>
                <a:spcPts val="1650"/>
              </a:lnSpc>
              <a:spcBef>
                <a:spcPts val="105"/>
              </a:spcBef>
              <a:buClr>
                <a:srgbClr val="FF0000"/>
              </a:buClr>
              <a:buFont typeface="Times New Roman"/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</a:t>
            </a:r>
            <a:r>
              <a:rPr dirty="0" sz="1400">
                <a:latin typeface="Times New Roman"/>
                <a:cs typeface="Times New Roman"/>
              </a:rPr>
              <a:t> 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column.</a:t>
            </a:r>
            <a:endParaRPr sz="1400">
              <a:latin typeface="Times New Roman"/>
              <a:cs typeface="Times New Roman"/>
            </a:endParaRPr>
          </a:p>
          <a:p>
            <a:pPr marL="12700" marR="292735">
              <a:lnSpc>
                <a:spcPts val="1610"/>
              </a:lnSpc>
              <a:spcBef>
                <a:spcPts val="80"/>
              </a:spcBef>
              <a:buClr>
                <a:srgbClr val="FF0000"/>
              </a:buClr>
              <a:buFont typeface="Times New Roman"/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title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debited)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entered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extreme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margin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headed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“Account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Titles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Explanation,”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debit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recorded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Debit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column.</a:t>
            </a:r>
            <a:endParaRPr sz="1400">
              <a:latin typeface="Times New Roman"/>
              <a:cs typeface="Times New Roman"/>
            </a:endParaRPr>
          </a:p>
          <a:p>
            <a:pPr marL="206375" indent="-194310">
              <a:lnSpc>
                <a:spcPts val="1525"/>
              </a:lnSpc>
              <a:buClr>
                <a:srgbClr val="FF0000"/>
              </a:buClr>
              <a:buFont typeface="Times New Roman"/>
              <a:buAutoNum type="arabicPlain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>
                <a:latin typeface="Times New Roman"/>
                <a:cs typeface="Times New Roman"/>
              </a:rPr>
              <a:t> title </a:t>
            </a:r>
            <a:r>
              <a:rPr dirty="0" sz="1400" spc="-5">
                <a:latin typeface="Times New Roman"/>
                <a:cs typeface="Times New Roman"/>
              </a:rPr>
              <a:t>(that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is,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credited)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indented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entered</a:t>
            </a:r>
            <a:endParaRPr sz="1400">
              <a:latin typeface="Times New Roman"/>
              <a:cs typeface="Times New Roman"/>
            </a:endParaRPr>
          </a:p>
          <a:p>
            <a:pPr marL="12700" marR="86106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next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headed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“Account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Titles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Explanation,”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column.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610"/>
              </a:lnSpc>
              <a:spcBef>
                <a:spcPts val="10"/>
              </a:spcBef>
              <a:buClr>
                <a:srgbClr val="FF0000"/>
              </a:buClr>
              <a:buFont typeface="Times New Roman"/>
              <a:buAutoNum type="arabicPlain" startAt="4"/>
              <a:tabLst>
                <a:tab pos="207010" algn="l"/>
              </a:tabLst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brief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explanation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transaction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appears 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below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credit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title.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space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between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entries.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blank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space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separates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individual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makes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entire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easier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read.</a:t>
            </a:r>
            <a:endParaRPr sz="1400">
              <a:latin typeface="Times New Roman"/>
              <a:cs typeface="Times New Roman"/>
            </a:endParaRPr>
          </a:p>
          <a:p>
            <a:pPr marL="12700" marR="556260">
              <a:lnSpc>
                <a:spcPts val="1610"/>
              </a:lnSpc>
              <a:spcBef>
                <a:spcPts val="75"/>
              </a:spcBef>
              <a:buClr>
                <a:srgbClr val="FF0000"/>
              </a:buClr>
              <a:buFont typeface="Times New Roman"/>
              <a:buAutoNum type="arabicPlain" startAt="5"/>
              <a:tabLst>
                <a:tab pos="20701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titled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Ref.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(which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stands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for</a:t>
            </a:r>
            <a:r>
              <a:rPr dirty="0" sz="1400">
                <a:latin typeface="Times New Roman"/>
                <a:cs typeface="Times New Roman"/>
              </a:rPr>
              <a:t> Reference)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blank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made.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column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 later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journal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are 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transferred 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ledger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440" y="9302191"/>
            <a:ext cx="6386830" cy="204470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SIMPLE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COMPOUND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ENTRIES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9481515"/>
            <a:ext cx="6097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Some entries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involve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accounts, 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(See, for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48080" y="9885205"/>
            <a:ext cx="79438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|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dirty="0" sz="12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12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dirty="0" sz="12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dirty="0" sz="12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627" y="342391"/>
            <a:ext cx="6089650" cy="1614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6000"/>
              </a:lnSpc>
            </a:pPr>
            <a:r>
              <a:rPr dirty="0" sz="1400">
                <a:latin typeface="Times New Roman"/>
                <a:cs typeface="Times New Roman"/>
              </a:rPr>
              <a:t>the entries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below.) An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like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considered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Some transactions,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however,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require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journalizing. An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requires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three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more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compound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 To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illustrate, assume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Butler Company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 delivery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truck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costing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$14,000.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It</a:t>
            </a:r>
            <a:endParaRPr sz="1400">
              <a:latin typeface="Times New Roman"/>
              <a:cs typeface="Times New Roman"/>
            </a:endParaRPr>
          </a:p>
          <a:p>
            <a:pPr marL="12700" marR="338455">
              <a:lnSpc>
                <a:spcPts val="1610"/>
              </a:lnSpc>
              <a:spcBef>
                <a:spcPts val="40"/>
              </a:spcBef>
            </a:pPr>
            <a:r>
              <a:rPr dirty="0" sz="1400">
                <a:latin typeface="Times New Roman"/>
                <a:cs typeface="Times New Roman"/>
              </a:rPr>
              <a:t>pays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$8,000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now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agrees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remaining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$6,000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paid later).The compound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follows.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3896" y="2226908"/>
            <a:ext cx="6011876" cy="173754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72440" y="4214494"/>
            <a:ext cx="6386830" cy="233679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30"/>
              </a:lnSpc>
            </a:pP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500" spc="-4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500" b="1">
                <a:solidFill>
                  <a:srgbClr val="C00000"/>
                </a:solidFill>
                <a:latin typeface="Calibri"/>
                <a:cs typeface="Calibri"/>
              </a:rPr>
              <a:t>Ledger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4422774"/>
            <a:ext cx="614680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5">
                <a:latin typeface="Times New Roman"/>
                <a:cs typeface="Times New Roman"/>
              </a:rPr>
              <a:t>The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entire</a:t>
            </a:r>
            <a:r>
              <a:rPr dirty="0" sz="1400" spc="2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group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maintained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company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ledger.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keeps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place 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information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about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changes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specific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balances.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Companies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may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use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various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kinds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ledgers,</a:t>
            </a:r>
            <a:r>
              <a:rPr dirty="0" sz="1400" spc="3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every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company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has</a:t>
            </a:r>
            <a:r>
              <a:rPr dirty="0" sz="1400" spc="3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ledger. 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general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contains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asset, liability, and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owner’s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equity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accounts,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5973" y="5432448"/>
            <a:ext cx="6008677" cy="215768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72440" y="8014461"/>
            <a:ext cx="6386830" cy="233679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30"/>
              </a:lnSpc>
            </a:pPr>
            <a:r>
              <a:rPr dirty="0" sz="1500" spc="-5" b="1">
                <a:solidFill>
                  <a:srgbClr val="C00000"/>
                </a:solidFill>
                <a:latin typeface="Calibri"/>
                <a:cs typeface="Calibri"/>
              </a:rPr>
              <a:t>POSTING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8222741"/>
            <a:ext cx="5761355" cy="1466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Transferring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 accounts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called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posting.</a:t>
            </a:r>
            <a:endParaRPr sz="1400">
              <a:latin typeface="Times New Roman"/>
              <a:cs typeface="Times New Roman"/>
            </a:endParaRPr>
          </a:p>
          <a:p>
            <a:pPr marL="12700" marR="43688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phase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recording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accumulates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effects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journalized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transactions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individual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accounts. </a:t>
            </a:r>
            <a:r>
              <a:rPr dirty="0" sz="1400" spc="10">
                <a:latin typeface="Times New Roman"/>
                <a:cs typeface="Times New Roman"/>
              </a:rPr>
              <a:t>Posting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involves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steps.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530"/>
              </a:lnSpc>
              <a:buAutoNum type="arabicPeriod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ledger, 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appropriate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account(s)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debited,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dirty="0" sz="1400">
                <a:latin typeface="Times New Roman"/>
                <a:cs typeface="Times New Roman"/>
              </a:rPr>
              <a:t>the date,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page,</a:t>
            </a:r>
            <a:r>
              <a:rPr dirty="0" sz="1400">
                <a:latin typeface="Times New Roman"/>
                <a:cs typeface="Times New Roman"/>
              </a:rPr>
              <a:t> 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645"/>
              </a:lnSpc>
              <a:buAutoNum type="arabicPeriod" startAt="2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journal, write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627" y="342391"/>
            <a:ext cx="5761355" cy="141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dirty="0" sz="1400">
                <a:latin typeface="Times New Roman"/>
                <a:cs typeface="Times New Roman"/>
              </a:rPr>
              <a:t>debit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posted.</a:t>
            </a:r>
            <a:endParaRPr sz="1400">
              <a:latin typeface="Times New Roman"/>
              <a:cs typeface="Times New Roman"/>
            </a:endParaRPr>
          </a:p>
          <a:p>
            <a:pPr marL="12700" marR="76200">
              <a:lnSpc>
                <a:spcPts val="1610"/>
              </a:lnSpc>
              <a:spcBef>
                <a:spcPts val="85"/>
              </a:spcBef>
              <a:buAutoNum type="arabicPeriod" startAt="3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ledger, 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appropriate columns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account(s)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credited,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date,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journal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page,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shown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5">
                <a:latin typeface="Times New Roman"/>
                <a:cs typeface="Times New Roman"/>
              </a:rPr>
              <a:t>journal.</a:t>
            </a:r>
            <a:endParaRPr sz="1400">
              <a:latin typeface="Times New Roman"/>
              <a:cs typeface="Times New Roman"/>
            </a:endParaRPr>
          </a:p>
          <a:p>
            <a:pPr marL="191135" indent="-179070">
              <a:lnSpc>
                <a:spcPts val="1530"/>
              </a:lnSpc>
              <a:buAutoNum type="arabicPeriod" startAt="3"/>
              <a:tabLst>
                <a:tab pos="191770" algn="l"/>
              </a:tabLst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reference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column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journal, write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number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which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amount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posted.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322" y="1991833"/>
            <a:ext cx="5954324" cy="467436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1040" y="9354007"/>
            <a:ext cx="6158230" cy="216535"/>
          </a:xfrm>
          <a:prstGeom prst="rect">
            <a:avLst/>
          </a:prstGeom>
          <a:solidFill>
            <a:srgbClr val="D0CECE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610"/>
              </a:lnSpc>
            </a:pPr>
            <a:r>
              <a:rPr dirty="0" sz="1400" spc="-5" b="1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dirty="0" sz="1400" spc="-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RECORDING</a:t>
            </a:r>
            <a:r>
              <a:rPr dirty="0" sz="14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PROCESS</a:t>
            </a:r>
            <a:r>
              <a:rPr dirty="0" sz="14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C00000"/>
                </a:solidFill>
                <a:latin typeface="Calibri"/>
                <a:cs typeface="Calibri"/>
              </a:rPr>
              <a:t>ILLUSTRATED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818" y="861930"/>
            <a:ext cx="5921975" cy="464987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5771" y="5595625"/>
            <a:ext cx="6019785" cy="4019506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762" y="776115"/>
            <a:ext cx="5894237" cy="462186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063" y="783551"/>
            <a:ext cx="6032624" cy="42944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455" y="5123814"/>
            <a:ext cx="6076315" cy="451735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5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082" y="777608"/>
            <a:ext cx="5887902" cy="348197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5529" y="4347824"/>
            <a:ext cx="5977385" cy="4313960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|</a:t>
            </a:r>
            <a:r>
              <a:rPr dirty="0" spc="-30"/>
              <a:t> </a:t>
            </a:r>
            <a:r>
              <a:rPr dirty="0" spc="-5">
                <a:solidFill>
                  <a:srgbClr val="7E7E7E"/>
                </a:solidFill>
              </a:rPr>
              <a:t>P</a:t>
            </a:r>
            <a:r>
              <a:rPr dirty="0" spc="-1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a</a:t>
            </a:r>
            <a:r>
              <a:rPr dirty="0" spc="-20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g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>
                <a:solidFill>
                  <a:srgbClr val="7E7E7E"/>
                </a:solidFill>
              </a:rPr>
              <a:t>e</a:t>
            </a:r>
            <a:r>
              <a:rPr dirty="0" spc="-15">
                <a:solidFill>
                  <a:srgbClr val="7E7E7E"/>
                </a:solidFill>
              </a:rPr>
              <a:t> </a:t>
            </a:r>
            <a:r>
              <a:rPr dirty="0"/>
              <a:t>-</a:t>
            </a:r>
            <a:r>
              <a:rPr dirty="0" spc="-10"/>
              <a:t> </a:t>
            </a:r>
            <a:fld id="{81D60167-4931-47E6-BA6A-407CBD079E47}" type="slidenum">
              <a:rPr dirty="0"/>
              <a:t>10</a:t>
            </a:fld>
            <a:r>
              <a:rPr dirty="0" spc="-25"/>
              <a:t> </a:t>
            </a:r>
            <a:r>
              <a:rPr dirty="0"/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2023-03-07T15:10:15Z</dcterms:created>
  <dcterms:modified xsi:type="dcterms:W3CDTF">2023-03-07T15:10:15Z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