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E7E7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>
                <a:solidFill>
                  <a:srgbClr val="000000"/>
                </a:solidFill>
              </a:rPr>
              <a:t>|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5"/>
              <a:t>P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g</a:t>
            </a:r>
            <a:r>
              <a:rPr dirty="0" spc="-15"/>
              <a:t> </a:t>
            </a:r>
            <a:r>
              <a:rPr dirty="0"/>
              <a:t>e</a:t>
            </a:r>
            <a:r>
              <a:rPr dirty="0" spc="-15"/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  <a:r>
              <a:rPr dirty="0" spc="-10">
                <a:solidFill>
                  <a:srgbClr val="000000"/>
                </a:solidFill>
              </a:rPr>
              <a:t> </a:t>
            </a:r>
            <a:fld id="{81D60167-4931-47E6-BA6A-407CBD079E47}" type="slidenum">
              <a:rPr dirty="0">
                <a:solidFill>
                  <a:srgbClr val="000000"/>
                </a:solidFill>
              </a:rPr>
              <a:t>#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E7E7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>
                <a:solidFill>
                  <a:srgbClr val="000000"/>
                </a:solidFill>
              </a:rPr>
              <a:t>|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5"/>
              <a:t>P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g</a:t>
            </a:r>
            <a:r>
              <a:rPr dirty="0" spc="-15"/>
              <a:t> </a:t>
            </a:r>
            <a:r>
              <a:rPr dirty="0"/>
              <a:t>e</a:t>
            </a:r>
            <a:r>
              <a:rPr dirty="0" spc="-15"/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  <a:r>
              <a:rPr dirty="0" spc="-10">
                <a:solidFill>
                  <a:srgbClr val="000000"/>
                </a:solidFill>
              </a:rPr>
              <a:t> </a:t>
            </a:r>
            <a:fld id="{81D60167-4931-47E6-BA6A-407CBD079E47}" type="slidenum">
              <a:rPr dirty="0">
                <a:solidFill>
                  <a:srgbClr val="000000"/>
                </a:solidFill>
              </a:rPr>
              <a:t>#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E7E7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>
                <a:solidFill>
                  <a:srgbClr val="000000"/>
                </a:solidFill>
              </a:rPr>
              <a:t>|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5"/>
              <a:t>P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g</a:t>
            </a:r>
            <a:r>
              <a:rPr dirty="0" spc="-15"/>
              <a:t> </a:t>
            </a:r>
            <a:r>
              <a:rPr dirty="0"/>
              <a:t>e</a:t>
            </a:r>
            <a:r>
              <a:rPr dirty="0" spc="-15"/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  <a:r>
              <a:rPr dirty="0" spc="-10">
                <a:solidFill>
                  <a:srgbClr val="000000"/>
                </a:solidFill>
              </a:rPr>
              <a:t> </a:t>
            </a:r>
            <a:fld id="{81D60167-4931-47E6-BA6A-407CBD079E47}" type="slidenum">
              <a:rPr dirty="0">
                <a:solidFill>
                  <a:srgbClr val="000000"/>
                </a:solidFill>
              </a:rPr>
              <a:t>#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E7E7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>
                <a:solidFill>
                  <a:srgbClr val="000000"/>
                </a:solidFill>
              </a:rPr>
              <a:t>|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5"/>
              <a:t>P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g</a:t>
            </a:r>
            <a:r>
              <a:rPr dirty="0" spc="-15"/>
              <a:t> </a:t>
            </a:r>
            <a:r>
              <a:rPr dirty="0"/>
              <a:t>e</a:t>
            </a:r>
            <a:r>
              <a:rPr dirty="0" spc="-15"/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  <a:r>
              <a:rPr dirty="0" spc="-10">
                <a:solidFill>
                  <a:srgbClr val="000000"/>
                </a:solidFill>
              </a:rPr>
              <a:t> </a:t>
            </a:r>
            <a:fld id="{81D60167-4931-47E6-BA6A-407CBD079E47}" type="slidenum">
              <a:rPr dirty="0">
                <a:solidFill>
                  <a:srgbClr val="000000"/>
                </a:solidFill>
              </a:rPr>
              <a:t>#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E7E7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>
                <a:solidFill>
                  <a:srgbClr val="000000"/>
                </a:solidFill>
              </a:rPr>
              <a:t>|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5"/>
              <a:t>P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g</a:t>
            </a:r>
            <a:r>
              <a:rPr dirty="0" spc="-15"/>
              <a:t> </a:t>
            </a:r>
            <a:r>
              <a:rPr dirty="0"/>
              <a:t>e</a:t>
            </a:r>
            <a:r>
              <a:rPr dirty="0" spc="-15"/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  <a:r>
              <a:rPr dirty="0" spc="-10">
                <a:solidFill>
                  <a:srgbClr val="000000"/>
                </a:solidFill>
              </a:rPr>
              <a:t> </a:t>
            </a:r>
            <a:fld id="{81D60167-4931-47E6-BA6A-407CBD079E47}" type="slidenum">
              <a:rPr dirty="0">
                <a:solidFill>
                  <a:srgbClr val="000000"/>
                </a:solidFill>
              </a:rPr>
              <a:t>#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1040" y="2356357"/>
            <a:ext cx="6160769" cy="3994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1947" y="3095370"/>
            <a:ext cx="6378955" cy="2823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48080" y="9885205"/>
            <a:ext cx="832485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7E7E7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>
                <a:solidFill>
                  <a:srgbClr val="000000"/>
                </a:solidFill>
              </a:rPr>
              <a:t>|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5"/>
              <a:t>P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g</a:t>
            </a:r>
            <a:r>
              <a:rPr dirty="0" spc="-15"/>
              <a:t> </a:t>
            </a:r>
            <a:r>
              <a:rPr dirty="0"/>
              <a:t>e</a:t>
            </a:r>
            <a:r>
              <a:rPr dirty="0" spc="-15"/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  <a:r>
              <a:rPr dirty="0" spc="-10">
                <a:solidFill>
                  <a:srgbClr val="000000"/>
                </a:solidFill>
              </a:rPr>
              <a:t> </a:t>
            </a:r>
            <a:fld id="{81D60167-4931-47E6-BA6A-407CBD079E47}" type="slidenum">
              <a:rPr dirty="0">
                <a:solidFill>
                  <a:srgbClr val="000000"/>
                </a:solidFill>
              </a:rPr>
              <a:t>#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342391"/>
            <a:ext cx="22948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PRINCIPLES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ACCOUNTING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02563" y="9873690"/>
            <a:ext cx="6158230" cy="6350"/>
          </a:xfrm>
          <a:custGeom>
            <a:avLst/>
            <a:gdLst/>
            <a:ahLst/>
            <a:cxnLst/>
            <a:rect l="l" t="t" r="r" b="b"/>
            <a:pathLst>
              <a:path w="6158230" h="6350">
                <a:moveTo>
                  <a:pt x="6158230" y="0"/>
                </a:moveTo>
                <a:lnTo>
                  <a:pt x="0" y="0"/>
                </a:lnTo>
                <a:lnTo>
                  <a:pt x="0" y="6096"/>
                </a:lnTo>
                <a:lnTo>
                  <a:pt x="6158230" y="6096"/>
                </a:lnTo>
                <a:lnTo>
                  <a:pt x="615823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01040" y="2356357"/>
            <a:ext cx="6158230" cy="399415"/>
          </a:xfrm>
          <a:prstGeom prst="rect"/>
          <a:solidFill>
            <a:srgbClr val="3A3838"/>
          </a:solidFill>
        </p:spPr>
        <p:txBody>
          <a:bodyPr wrap="square" lIns="0" tIns="0" rIns="0" bIns="0" rtlCol="0" vert="horz">
            <a:spAutoFit/>
          </a:bodyPr>
          <a:lstStyle/>
          <a:p>
            <a:pPr marL="466090">
              <a:lnSpc>
                <a:spcPts val="2970"/>
              </a:lnSpc>
            </a:pPr>
            <a:r>
              <a:rPr dirty="0" spc="-15"/>
              <a:t>Principles</a:t>
            </a:r>
            <a:r>
              <a:rPr dirty="0" spc="-10"/>
              <a:t> </a:t>
            </a:r>
            <a:r>
              <a:rPr dirty="0"/>
              <a:t>Accounting</a:t>
            </a:r>
            <a:r>
              <a:rPr dirty="0" spc="-10"/>
              <a:t> </a:t>
            </a:r>
            <a:r>
              <a:rPr dirty="0" spc="-5"/>
              <a:t>in </a:t>
            </a:r>
            <a:r>
              <a:rPr dirty="0" spc="30"/>
              <a:t>English</a:t>
            </a:r>
            <a:r>
              <a:rPr dirty="0" spc="20"/>
              <a:t> </a:t>
            </a:r>
            <a:r>
              <a:rPr dirty="0" spc="-295"/>
              <a:t>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06627" y="3095370"/>
            <a:ext cx="6264275" cy="28232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111125">
              <a:lnSpc>
                <a:spcPts val="3270"/>
              </a:lnSpc>
              <a:spcBef>
                <a:spcPts val="95"/>
              </a:spcBef>
            </a:pPr>
            <a:r>
              <a:rPr dirty="0" sz="2800" b="1">
                <a:latin typeface="Times New Roman"/>
                <a:cs typeface="Times New Roman"/>
              </a:rPr>
              <a:t>CHAPTER</a:t>
            </a:r>
            <a:r>
              <a:rPr dirty="0" sz="2800" spc="-20" b="1">
                <a:latin typeface="Times New Roman"/>
                <a:cs typeface="Times New Roman"/>
              </a:rPr>
              <a:t> </a:t>
            </a:r>
            <a:r>
              <a:rPr dirty="0" sz="2800" spc="15" b="1">
                <a:latin typeface="Times New Roman"/>
                <a:cs typeface="Times New Roman"/>
              </a:rPr>
              <a:t>FOUR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3030"/>
              </a:lnSpc>
            </a:pPr>
            <a:r>
              <a:rPr dirty="0" sz="2600" spc="5" b="1">
                <a:latin typeface="Times New Roman"/>
                <a:cs typeface="Times New Roman"/>
              </a:rPr>
              <a:t>(Accounting</a:t>
            </a:r>
            <a:r>
              <a:rPr dirty="0" sz="2600" spc="190" b="1">
                <a:latin typeface="Times New Roman"/>
                <a:cs typeface="Times New Roman"/>
              </a:rPr>
              <a:t> </a:t>
            </a:r>
            <a:r>
              <a:rPr dirty="0" sz="2600" spc="-100" b="1">
                <a:latin typeface="Times New Roman"/>
                <a:cs typeface="Times New Roman"/>
              </a:rPr>
              <a:t>for</a:t>
            </a:r>
            <a:r>
              <a:rPr dirty="0" sz="2600" spc="195" b="1">
                <a:latin typeface="Times New Roman"/>
                <a:cs typeface="Times New Roman"/>
              </a:rPr>
              <a:t> </a:t>
            </a:r>
            <a:r>
              <a:rPr dirty="0" sz="2600" spc="-15" b="1">
                <a:latin typeface="Times New Roman"/>
                <a:cs typeface="Times New Roman"/>
              </a:rPr>
              <a:t>Merchandising</a:t>
            </a:r>
            <a:r>
              <a:rPr dirty="0" sz="2600" spc="185" b="1">
                <a:latin typeface="Times New Roman"/>
                <a:cs typeface="Times New Roman"/>
              </a:rPr>
              <a:t> </a:t>
            </a:r>
            <a:r>
              <a:rPr dirty="0" sz="2600" spc="-10" b="1">
                <a:latin typeface="Times New Roman"/>
                <a:cs typeface="Times New Roman"/>
              </a:rPr>
              <a:t>Operations)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700">
              <a:latin typeface="Times New Roman"/>
              <a:cs typeface="Times New Roman"/>
            </a:endParaRPr>
          </a:p>
          <a:p>
            <a:pPr algn="ctr" marL="598170" marR="711200">
              <a:lnSpc>
                <a:spcPct val="187600"/>
              </a:lnSpc>
            </a:pPr>
            <a:r>
              <a:rPr dirty="0" sz="2800" spc="25" b="1">
                <a:latin typeface="Times New Roman"/>
                <a:cs typeface="Times New Roman"/>
              </a:rPr>
              <a:t>ACCOUNTING </a:t>
            </a:r>
            <a:r>
              <a:rPr dirty="0" sz="2800" spc="60" b="1">
                <a:latin typeface="Times New Roman"/>
                <a:cs typeface="Times New Roman"/>
              </a:rPr>
              <a:t>DEPATMENT </a:t>
            </a:r>
            <a:r>
              <a:rPr dirty="0" sz="2800" spc="-690" b="1">
                <a:latin typeface="Times New Roman"/>
                <a:cs typeface="Times New Roman"/>
              </a:rPr>
              <a:t> </a:t>
            </a:r>
            <a:r>
              <a:rPr dirty="0" sz="2800" spc="-85" b="1">
                <a:latin typeface="Times New Roman"/>
                <a:cs typeface="Times New Roman"/>
              </a:rPr>
              <a:t>2022-2023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55977" y="9377882"/>
            <a:ext cx="3846195" cy="50228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">
              <a:lnSpc>
                <a:spcPts val="1880"/>
              </a:lnSpc>
              <a:spcBef>
                <a:spcPts val="95"/>
              </a:spcBef>
            </a:pPr>
            <a:r>
              <a:rPr dirty="0" sz="1600" spc="-5" b="1">
                <a:latin typeface="Times New Roman"/>
                <a:cs typeface="Times New Roman"/>
              </a:rPr>
              <a:t>CHPTER</a:t>
            </a:r>
            <a:r>
              <a:rPr dirty="0" sz="1600" spc="-4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(4)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ts val="1880"/>
              </a:lnSpc>
            </a:pPr>
            <a:r>
              <a:rPr dirty="0" sz="1600" spc="-5" b="1">
                <a:latin typeface="Times New Roman"/>
                <a:cs typeface="Times New Roman"/>
              </a:rPr>
              <a:t>(Accounting</a:t>
            </a:r>
            <a:r>
              <a:rPr dirty="0" sz="1600" spc="-1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for</a:t>
            </a:r>
            <a:r>
              <a:rPr dirty="0" sz="160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Merchandising </a:t>
            </a:r>
            <a:r>
              <a:rPr dirty="0" sz="1600" b="1">
                <a:latin typeface="Times New Roman"/>
                <a:cs typeface="Times New Roman"/>
              </a:rPr>
              <a:t>Operations)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>
                <a:solidFill>
                  <a:srgbClr val="000000"/>
                </a:solidFill>
              </a:rPr>
              <a:t>|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5"/>
              <a:t>P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g</a:t>
            </a:r>
            <a:r>
              <a:rPr dirty="0" spc="-15"/>
              <a:t> </a:t>
            </a:r>
            <a:r>
              <a:rPr dirty="0"/>
              <a:t>e</a:t>
            </a:r>
            <a:r>
              <a:rPr dirty="0" spc="-15"/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  <a:r>
              <a:rPr dirty="0" spc="-10">
                <a:solidFill>
                  <a:srgbClr val="000000"/>
                </a:solidFill>
              </a:rPr>
              <a:t> </a:t>
            </a:r>
            <a:fld id="{81D60167-4931-47E6-BA6A-407CBD079E47}" type="slidenum">
              <a:rPr dirty="0">
                <a:solidFill>
                  <a:srgbClr val="000000"/>
                </a:solidFill>
              </a:rPr>
              <a:t>1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342391"/>
            <a:ext cx="22948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PRINCIPLES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ACCOUNTING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02563" y="9873690"/>
            <a:ext cx="6158230" cy="6350"/>
          </a:xfrm>
          <a:custGeom>
            <a:avLst/>
            <a:gdLst/>
            <a:ahLst/>
            <a:cxnLst/>
            <a:rect l="l" t="t" r="r" b="b"/>
            <a:pathLst>
              <a:path w="6158230" h="6350">
                <a:moveTo>
                  <a:pt x="6158230" y="0"/>
                </a:moveTo>
                <a:lnTo>
                  <a:pt x="0" y="0"/>
                </a:lnTo>
                <a:lnTo>
                  <a:pt x="0" y="6096"/>
                </a:lnTo>
                <a:lnTo>
                  <a:pt x="6158230" y="6096"/>
                </a:lnTo>
                <a:lnTo>
                  <a:pt x="615823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01040" y="925016"/>
            <a:ext cx="6158230" cy="20510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Operating</a:t>
            </a:r>
            <a:r>
              <a:rPr dirty="0" sz="1400" spc="-3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Cycles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2478" y="1310964"/>
            <a:ext cx="5987256" cy="303688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701040" y="4610734"/>
            <a:ext cx="6158230" cy="204470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periodic inventory</a:t>
            </a:r>
            <a:r>
              <a:rPr dirty="0" sz="1400" spc="-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system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6627" y="4790058"/>
            <a:ext cx="6147435" cy="852805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algn="just" marL="12700" marR="5080" indent="228600">
              <a:lnSpc>
                <a:spcPct val="95800"/>
              </a:lnSpc>
              <a:spcBef>
                <a:spcPts val="175"/>
              </a:spcBef>
            </a:pPr>
            <a:r>
              <a:rPr dirty="0" sz="1400">
                <a:latin typeface="Times New Roman"/>
                <a:cs typeface="Times New Roman"/>
              </a:rPr>
              <a:t>In a periodic inventory </a:t>
            </a:r>
            <a:r>
              <a:rPr dirty="0" sz="1400" spc="5">
                <a:latin typeface="Times New Roman"/>
                <a:cs typeface="Times New Roman"/>
              </a:rPr>
              <a:t>system, </a:t>
            </a:r>
            <a:r>
              <a:rPr dirty="0" sz="1400">
                <a:latin typeface="Times New Roman"/>
                <a:cs typeface="Times New Roman"/>
              </a:rPr>
              <a:t>companies do not keep detailed inventory records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the goods on hand throughout the period. Instead, they determine the </a:t>
            </a:r>
            <a:r>
              <a:rPr dirty="0" sz="1400" spc="15">
                <a:latin typeface="Times New Roman"/>
                <a:cs typeface="Times New Roman"/>
              </a:rPr>
              <a:t>cost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5">
                <a:latin typeface="Times New Roman"/>
                <a:cs typeface="Times New Roman"/>
              </a:rPr>
              <a:t>goods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sold </a:t>
            </a:r>
            <a:r>
              <a:rPr dirty="0" sz="1400">
                <a:latin typeface="Times New Roman"/>
                <a:cs typeface="Times New Roman"/>
              </a:rPr>
              <a:t>only at the end of the accounting period—that is, periodically. At that point, the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takes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physical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inventory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count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determine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cost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goods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hand.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>
                <a:solidFill>
                  <a:srgbClr val="000000"/>
                </a:solidFill>
              </a:rPr>
              <a:t>|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5"/>
              <a:t>P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g</a:t>
            </a:r>
            <a:r>
              <a:rPr dirty="0" spc="-15"/>
              <a:t> </a:t>
            </a:r>
            <a:r>
              <a:rPr dirty="0"/>
              <a:t>e</a:t>
            </a:r>
            <a:r>
              <a:rPr dirty="0" spc="-15"/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  <a:r>
              <a:rPr dirty="0" spc="-10">
                <a:solidFill>
                  <a:srgbClr val="000000"/>
                </a:solidFill>
              </a:rPr>
              <a:t> </a:t>
            </a:r>
            <a:fld id="{81D60167-4931-47E6-BA6A-407CBD079E47}" type="slidenum">
              <a:rPr dirty="0">
                <a:solidFill>
                  <a:srgbClr val="000000"/>
                </a:solidFill>
              </a:rPr>
              <a:t>1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342391"/>
            <a:ext cx="22948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PRINCIPLES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ACCOUNTING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02563" y="9873690"/>
            <a:ext cx="6158230" cy="6350"/>
          </a:xfrm>
          <a:custGeom>
            <a:avLst/>
            <a:gdLst/>
            <a:ahLst/>
            <a:cxnLst/>
            <a:rect l="l" t="t" r="r" b="b"/>
            <a:pathLst>
              <a:path w="6158230" h="6350">
                <a:moveTo>
                  <a:pt x="6158230" y="0"/>
                </a:moveTo>
                <a:lnTo>
                  <a:pt x="0" y="0"/>
                </a:lnTo>
                <a:lnTo>
                  <a:pt x="0" y="6096"/>
                </a:lnTo>
                <a:lnTo>
                  <a:pt x="6158230" y="6096"/>
                </a:lnTo>
                <a:lnTo>
                  <a:pt x="615823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3933" y="763684"/>
            <a:ext cx="6059621" cy="557298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701040" y="6543420"/>
            <a:ext cx="6158230" cy="204470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vert="horz">
            <a:spAutoFit/>
          </a:bodyPr>
          <a:lstStyle/>
          <a:p>
            <a:pPr marL="247015">
              <a:lnSpc>
                <a:spcPts val="1590"/>
              </a:lnSpc>
            </a:pP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Recording Purchases of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Merchandise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6627" y="6722744"/>
            <a:ext cx="6144260" cy="44386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basis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sales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invoice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receipt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merchandise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ordered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PW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Audio </a:t>
            </a:r>
            <a:r>
              <a:rPr dirty="0" sz="1400">
                <a:latin typeface="Times New Roman"/>
                <a:cs typeface="Times New Roman"/>
              </a:rPr>
              <a:t>Supply,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Sauk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Stereo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records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$3,800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purchase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5">
                <a:latin typeface="Times New Roman"/>
                <a:cs typeface="Times New Roman"/>
              </a:rPr>
              <a:t>follows.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5532" y="7132701"/>
            <a:ext cx="50545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Times New Roman"/>
                <a:cs typeface="Times New Roman"/>
              </a:rPr>
              <a:t>May</a:t>
            </a:r>
            <a:r>
              <a:rPr dirty="0" sz="1400" spc="-7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33830" y="7132701"/>
            <a:ext cx="4921250" cy="6483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09220">
              <a:lnSpc>
                <a:spcPts val="1645"/>
              </a:lnSpc>
              <a:spcBef>
                <a:spcPts val="105"/>
              </a:spcBef>
            </a:pPr>
            <a:r>
              <a:rPr dirty="0" sz="1400" b="1">
                <a:latin typeface="Times New Roman"/>
                <a:cs typeface="Times New Roman"/>
              </a:rPr>
              <a:t>Purchases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3,800</a:t>
            </a:r>
            <a:endParaRPr sz="1400">
              <a:latin typeface="Times New Roman"/>
              <a:cs typeface="Times New Roman"/>
            </a:endParaRPr>
          </a:p>
          <a:p>
            <a:pPr algn="ctr" marL="1779270">
              <a:lnSpc>
                <a:spcPts val="1610"/>
              </a:lnSpc>
            </a:pPr>
            <a:r>
              <a:rPr dirty="0" sz="1400" b="1">
                <a:latin typeface="Times New Roman"/>
                <a:cs typeface="Times New Roman"/>
              </a:rPr>
              <a:t>Accounts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Payable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3,800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645"/>
              </a:lnSpc>
            </a:pPr>
            <a:r>
              <a:rPr dirty="0" sz="1400" b="1">
                <a:latin typeface="Times New Roman"/>
                <a:cs typeface="Times New Roman"/>
              </a:rPr>
              <a:t>(To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record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goods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purchased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on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account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from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PW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Audio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Supply)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35532" y="7745729"/>
            <a:ext cx="47942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Purchases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temporary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whose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normal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balance 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debit.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1040" y="8150097"/>
            <a:ext cx="6158230" cy="233679"/>
          </a:xfrm>
          <a:prstGeom prst="rect">
            <a:avLst/>
          </a:prstGeom>
          <a:solidFill>
            <a:srgbClr val="D0CEC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730"/>
              </a:lnSpc>
            </a:pPr>
            <a:r>
              <a:rPr dirty="0" sz="1500" spc="-5" b="1">
                <a:solidFill>
                  <a:srgbClr val="C00000"/>
                </a:solidFill>
                <a:latin typeface="Calibri"/>
                <a:cs typeface="Calibri"/>
              </a:rPr>
              <a:t>Freight</a:t>
            </a:r>
            <a:r>
              <a:rPr dirty="0" sz="1500" spc="-3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500" spc="-5" b="1">
                <a:solidFill>
                  <a:srgbClr val="C00000"/>
                </a:solidFill>
                <a:latin typeface="Calibri"/>
                <a:cs typeface="Calibri"/>
              </a:rPr>
              <a:t>Costs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6627" y="8358377"/>
            <a:ext cx="6146800" cy="1056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ts val="1645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Freight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terms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expressed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either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FOB shipping</a:t>
            </a:r>
            <a:r>
              <a:rPr dirty="0" sz="1400" spc="1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point</a:t>
            </a:r>
            <a:r>
              <a:rPr dirty="0" sz="1400" spc="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or</a:t>
            </a:r>
            <a:r>
              <a:rPr dirty="0" sz="1400" spc="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FOB destination.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610"/>
              </a:lnSpc>
              <a:spcBef>
                <a:spcPts val="80"/>
              </a:spcBef>
            </a:pPr>
            <a:r>
              <a:rPr dirty="0" sz="1400">
                <a:latin typeface="Times New Roman"/>
                <a:cs typeface="Times New Roman"/>
              </a:rPr>
              <a:t>The letters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FOB mean free on board</a:t>
            </a:r>
            <a:r>
              <a:rPr dirty="0" sz="1400">
                <a:latin typeface="Times New Roman"/>
                <a:cs typeface="Times New Roman"/>
              </a:rPr>
              <a:t>. Thus, FOB shipping point means </a:t>
            </a:r>
            <a:r>
              <a:rPr dirty="0" sz="1400" spc="-5" b="1">
                <a:latin typeface="Times New Roman"/>
                <a:cs typeface="Times New Roman"/>
              </a:rPr>
              <a:t>buyer pays </a:t>
            </a:r>
            <a:r>
              <a:rPr dirty="0" sz="1400" b="1">
                <a:latin typeface="Times New Roman"/>
                <a:cs typeface="Times New Roman"/>
              </a:rPr>
              <a:t> the freight costs</a:t>
            </a:r>
            <a:r>
              <a:rPr dirty="0" sz="1400">
                <a:latin typeface="Times New Roman"/>
                <a:cs typeface="Times New Roman"/>
              </a:rPr>
              <a:t>. Conversely,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FOB destination means </a:t>
            </a:r>
            <a:r>
              <a:rPr dirty="0" sz="1400">
                <a:latin typeface="Times New Roman"/>
                <a:cs typeface="Times New Roman"/>
              </a:rPr>
              <a:t>that </a:t>
            </a:r>
            <a:r>
              <a:rPr dirty="0" sz="1400" spc="5">
                <a:latin typeface="Times New Roman"/>
                <a:cs typeface="Times New Roman"/>
              </a:rPr>
              <a:t>the </a:t>
            </a:r>
            <a:r>
              <a:rPr dirty="0" sz="1400" b="1">
                <a:latin typeface="Times New Roman"/>
                <a:cs typeface="Times New Roman"/>
              </a:rPr>
              <a:t>seller </a:t>
            </a:r>
            <a:r>
              <a:rPr dirty="0" sz="1400" spc="-5" b="1">
                <a:latin typeface="Times New Roman"/>
                <a:cs typeface="Times New Roman"/>
              </a:rPr>
              <a:t>pays </a:t>
            </a:r>
            <a:r>
              <a:rPr dirty="0" sz="1400" b="1">
                <a:latin typeface="Times New Roman"/>
                <a:cs typeface="Times New Roman"/>
              </a:rPr>
              <a:t>the 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freight</a:t>
            </a:r>
            <a:r>
              <a:rPr dirty="0" sz="1400">
                <a:latin typeface="Times New Roman"/>
                <a:cs typeface="Times New Roman"/>
              </a:rPr>
              <a:t>. For example, the sales invoice in Illustration 1 indicates FOB shipping point.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Thus,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buyer (Sauk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Stereo) pays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freight</a:t>
            </a:r>
            <a:r>
              <a:rPr dirty="0" sz="1400" spc="5">
                <a:latin typeface="Times New Roman"/>
                <a:cs typeface="Times New Roman"/>
              </a:rPr>
              <a:t> charges.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>
                <a:solidFill>
                  <a:srgbClr val="000000"/>
                </a:solidFill>
              </a:rPr>
              <a:t>|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5"/>
              <a:t>P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g</a:t>
            </a:r>
            <a:r>
              <a:rPr dirty="0" spc="-15"/>
              <a:t> </a:t>
            </a:r>
            <a:r>
              <a:rPr dirty="0"/>
              <a:t>e</a:t>
            </a:r>
            <a:r>
              <a:rPr dirty="0" spc="-15"/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  <a:r>
              <a:rPr dirty="0" spc="-10">
                <a:solidFill>
                  <a:srgbClr val="000000"/>
                </a:solidFill>
              </a:rPr>
              <a:t> </a:t>
            </a:r>
            <a:fld id="{81D60167-4931-47E6-BA6A-407CBD079E47}" type="slidenum">
              <a:rPr dirty="0">
                <a:solidFill>
                  <a:srgbClr val="000000"/>
                </a:solidFill>
              </a:rPr>
              <a:t>1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342391"/>
            <a:ext cx="22948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PRINCIPLES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ACCOUNTING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02563" y="9873690"/>
            <a:ext cx="6158230" cy="6350"/>
          </a:xfrm>
          <a:custGeom>
            <a:avLst/>
            <a:gdLst/>
            <a:ahLst/>
            <a:cxnLst/>
            <a:rect l="l" t="t" r="r" b="b"/>
            <a:pathLst>
              <a:path w="6158230" h="6350">
                <a:moveTo>
                  <a:pt x="6158230" y="0"/>
                </a:moveTo>
                <a:lnTo>
                  <a:pt x="0" y="0"/>
                </a:lnTo>
                <a:lnTo>
                  <a:pt x="0" y="6096"/>
                </a:lnTo>
                <a:lnTo>
                  <a:pt x="6158230" y="6096"/>
                </a:lnTo>
                <a:lnTo>
                  <a:pt x="615823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9428" y="787075"/>
            <a:ext cx="5652481" cy="240055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706627" y="3424554"/>
            <a:ext cx="6143625" cy="44386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example,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Sauk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pays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Acme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Freight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$150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freight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charges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its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purchase from PW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Audio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Supply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May 6,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entry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Sauk’s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books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6627" y="3832986"/>
            <a:ext cx="50545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Times New Roman"/>
                <a:cs typeface="Times New Roman"/>
              </a:rPr>
              <a:t>May</a:t>
            </a:r>
            <a:r>
              <a:rPr dirty="0" sz="1400" spc="-7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09214" y="3832986"/>
            <a:ext cx="3090545" cy="4438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45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Freight-in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(Transportation-in)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150</a:t>
            </a:r>
            <a:endParaRPr sz="1400">
              <a:latin typeface="Times New Roman"/>
              <a:cs typeface="Times New Roman"/>
            </a:endParaRPr>
          </a:p>
          <a:p>
            <a:pPr marL="1266825">
              <a:lnSpc>
                <a:spcPts val="1645"/>
              </a:lnSpc>
              <a:tabLst>
                <a:tab pos="2807335" algn="l"/>
              </a:tabLst>
            </a:pPr>
            <a:r>
              <a:rPr dirty="0" sz="1400" b="1">
                <a:latin typeface="Times New Roman"/>
                <a:cs typeface="Times New Roman"/>
              </a:rPr>
              <a:t>C</a:t>
            </a:r>
            <a:r>
              <a:rPr dirty="0" sz="1400" b="1">
                <a:latin typeface="Times New Roman"/>
                <a:cs typeface="Times New Roman"/>
              </a:rPr>
              <a:t>a</a:t>
            </a:r>
            <a:r>
              <a:rPr dirty="0" sz="1400" b="1">
                <a:latin typeface="Times New Roman"/>
                <a:cs typeface="Times New Roman"/>
              </a:rPr>
              <a:t>s</a:t>
            </a:r>
            <a:r>
              <a:rPr dirty="0" sz="1400" b="1">
                <a:latin typeface="Times New Roman"/>
                <a:cs typeface="Times New Roman"/>
              </a:rPr>
              <a:t>h</a:t>
            </a:r>
            <a:r>
              <a:rPr dirty="0" sz="1400" b="1">
                <a:latin typeface="Times New Roman"/>
                <a:cs typeface="Times New Roman"/>
              </a:rPr>
              <a:t>	</a:t>
            </a:r>
            <a:r>
              <a:rPr dirty="0" sz="1400" spc="5" b="1">
                <a:latin typeface="Times New Roman"/>
                <a:cs typeface="Times New Roman"/>
              </a:rPr>
              <a:t>150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6627" y="4241418"/>
            <a:ext cx="6146800" cy="12623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134110">
              <a:lnSpc>
                <a:spcPts val="1645"/>
              </a:lnSpc>
              <a:spcBef>
                <a:spcPts val="105"/>
              </a:spcBef>
            </a:pPr>
            <a:r>
              <a:rPr dirty="0" sz="1400" b="1">
                <a:latin typeface="Times New Roman"/>
                <a:cs typeface="Times New Roman"/>
              </a:rPr>
              <a:t>(To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record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payment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5" b="1">
                <a:latin typeface="Times New Roman"/>
                <a:cs typeface="Times New Roman"/>
              </a:rPr>
              <a:t>of </a:t>
            </a:r>
            <a:r>
              <a:rPr dirty="0" sz="1400" spc="-5" b="1">
                <a:latin typeface="Times New Roman"/>
                <a:cs typeface="Times New Roman"/>
              </a:rPr>
              <a:t>freight</a:t>
            </a:r>
            <a:r>
              <a:rPr dirty="0" sz="1400" b="1">
                <a:latin typeface="Times New Roman"/>
                <a:cs typeface="Times New Roman"/>
              </a:rPr>
              <a:t> on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goods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purchased)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95900"/>
              </a:lnSpc>
              <a:spcBef>
                <a:spcPts val="30"/>
              </a:spcBef>
            </a:pPr>
            <a:r>
              <a:rPr dirty="0" sz="1400">
                <a:latin typeface="Times New Roman"/>
                <a:cs typeface="Times New Roman"/>
              </a:rPr>
              <a:t>Like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Purchases,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Freight-in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temporary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whose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normal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balance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debit.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Freight-in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part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cost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goods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purchased.</a:t>
            </a:r>
            <a:r>
              <a:rPr dirty="0" sz="1400" spc="3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reason</a:t>
            </a:r>
            <a:r>
              <a:rPr dirty="0" sz="1400" spc="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that</a:t>
            </a:r>
            <a:r>
              <a:rPr dirty="0" sz="1400" spc="3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cost</a:t>
            </a:r>
            <a:r>
              <a:rPr dirty="0" sz="1400" spc="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goods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purchased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should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include</a:t>
            </a:r>
            <a:r>
              <a:rPr dirty="0" sz="1400">
                <a:latin typeface="Times New Roman"/>
                <a:cs typeface="Times New Roman"/>
              </a:rPr>
              <a:t> any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freight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charges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necessary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bring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goods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purchaser.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Freight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costs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 not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subject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purchase discount. Purchase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discounts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apply only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invoice cost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the merchandise.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1040" y="5799708"/>
            <a:ext cx="6158230" cy="205740"/>
          </a:xfrm>
          <a:prstGeom prst="rect">
            <a:avLst/>
          </a:prstGeom>
          <a:solidFill>
            <a:srgbClr val="D0CEC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PURCHASE</a:t>
            </a:r>
            <a:r>
              <a:rPr dirty="0" sz="1400" spc="-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RETURNS AND</a:t>
            </a:r>
            <a:r>
              <a:rPr dirty="0" sz="1400" spc="1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ALLOWANCES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6627" y="5980556"/>
            <a:ext cx="6002020" cy="44386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latin typeface="Times New Roman"/>
                <a:cs typeface="Times New Roman"/>
              </a:rPr>
              <a:t>Sauk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Stereo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returns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$300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goods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PW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Audio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Supply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prepares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following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entry 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recognize the return.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6627" y="6388988"/>
            <a:ext cx="50545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Times New Roman"/>
                <a:cs typeface="Times New Roman"/>
              </a:rPr>
              <a:t>May</a:t>
            </a:r>
            <a:r>
              <a:rPr dirty="0" sz="1400" spc="-7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88110" y="6388988"/>
            <a:ext cx="4781550" cy="6483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33170">
              <a:lnSpc>
                <a:spcPts val="1645"/>
              </a:lnSpc>
              <a:spcBef>
                <a:spcPts val="105"/>
              </a:spcBef>
            </a:pPr>
            <a:r>
              <a:rPr dirty="0" sz="1400" b="1">
                <a:latin typeface="Times New Roman"/>
                <a:cs typeface="Times New Roman"/>
              </a:rPr>
              <a:t>Accounts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Payable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300</a:t>
            </a:r>
            <a:endParaRPr sz="1400">
              <a:latin typeface="Times New Roman"/>
              <a:cs typeface="Times New Roman"/>
            </a:endParaRPr>
          </a:p>
          <a:p>
            <a:pPr marL="12700" marR="5080" indent="1807845">
              <a:lnSpc>
                <a:spcPts val="1610"/>
              </a:lnSpc>
              <a:spcBef>
                <a:spcPts val="75"/>
              </a:spcBef>
            </a:pPr>
            <a:r>
              <a:rPr dirty="0" sz="1400" b="1">
                <a:latin typeface="Times New Roman"/>
                <a:cs typeface="Times New Roman"/>
              </a:rPr>
              <a:t>Purchase Returns and Allowances 300 </a:t>
            </a:r>
            <a:r>
              <a:rPr dirty="0" sz="1400" spc="-33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(To record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return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of</a:t>
            </a:r>
            <a:r>
              <a:rPr dirty="0" sz="1400" spc="-5" b="1">
                <a:latin typeface="Times New Roman"/>
                <a:cs typeface="Times New Roman"/>
              </a:rPr>
              <a:t> goods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purchased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from</a:t>
            </a:r>
            <a:r>
              <a:rPr dirty="0" sz="1400" b="1">
                <a:latin typeface="Times New Roman"/>
                <a:cs typeface="Times New Roman"/>
              </a:rPr>
              <a:t> PW</a:t>
            </a:r>
            <a:r>
              <a:rPr dirty="0" sz="1400" spc="-5" b="1">
                <a:latin typeface="Times New Roman"/>
                <a:cs typeface="Times New Roman"/>
              </a:rPr>
              <a:t> Audio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Supply)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6627" y="7001636"/>
            <a:ext cx="5947410" cy="445134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 marR="5080">
              <a:lnSpc>
                <a:spcPts val="1620"/>
              </a:lnSpc>
              <a:spcBef>
                <a:spcPts val="204"/>
              </a:spcBef>
            </a:pPr>
            <a:r>
              <a:rPr dirty="0" sz="1400">
                <a:latin typeface="Times New Roman"/>
                <a:cs typeface="Times New Roman"/>
              </a:rPr>
              <a:t>Purchase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Returns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Allowances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temporary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whose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normal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balance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credit.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1040" y="7436484"/>
            <a:ext cx="6158230" cy="204470"/>
          </a:xfrm>
          <a:prstGeom prst="rect">
            <a:avLst/>
          </a:prstGeom>
          <a:solidFill>
            <a:srgbClr val="D0CEC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PURCHASE</a:t>
            </a:r>
            <a:r>
              <a:rPr dirty="0" sz="1400" spc="-2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DISCOUNTS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6627" y="7615808"/>
            <a:ext cx="6146165" cy="852805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algn="just" marL="12700" marR="5080">
              <a:lnSpc>
                <a:spcPct val="95800"/>
              </a:lnSpc>
              <a:spcBef>
                <a:spcPts val="175"/>
              </a:spcBef>
            </a:pP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May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14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Sauk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Stereo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pays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balance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due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PW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Audio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Supply,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taking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2% cash discount allowed by PW Audio for payment within 10 days. </a:t>
            </a:r>
            <a:r>
              <a:rPr dirty="0" sz="1400" spc="5">
                <a:latin typeface="Times New Roman"/>
                <a:cs typeface="Times New Roman"/>
              </a:rPr>
              <a:t>Sauk </a:t>
            </a:r>
            <a:r>
              <a:rPr dirty="0" sz="1400">
                <a:latin typeface="Times New Roman"/>
                <a:cs typeface="Times New Roman"/>
              </a:rPr>
              <a:t>Stereo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records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payment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discount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5">
                <a:latin typeface="Times New Roman"/>
                <a:cs typeface="Times New Roman"/>
              </a:rPr>
              <a:t>follows.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ts val="1610"/>
              </a:lnSpc>
              <a:tabLst>
                <a:tab pos="164846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May</a:t>
            </a:r>
            <a:r>
              <a:rPr dirty="0" sz="1400" b="1">
                <a:latin typeface="Times New Roman"/>
                <a:cs typeface="Times New Roman"/>
              </a:rPr>
              <a:t> 14	Accounts Payable ($3,800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_ </a:t>
            </a:r>
            <a:r>
              <a:rPr dirty="0" sz="1400" spc="5" b="1">
                <a:latin typeface="Times New Roman"/>
                <a:cs typeface="Times New Roman"/>
              </a:rPr>
              <a:t>$300)     </a:t>
            </a:r>
            <a:r>
              <a:rPr dirty="0" sz="1400" spc="28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3,500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19170" y="8433053"/>
            <a:ext cx="2581910" cy="445134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 marR="5080">
              <a:lnSpc>
                <a:spcPts val="1620"/>
              </a:lnSpc>
              <a:spcBef>
                <a:spcPts val="204"/>
              </a:spcBef>
            </a:pPr>
            <a:r>
              <a:rPr dirty="0" sz="1400" b="1">
                <a:latin typeface="Times New Roman"/>
                <a:cs typeface="Times New Roman"/>
              </a:rPr>
              <a:t>Purchase Discounts ($3,500 * 0.2) </a:t>
            </a:r>
            <a:r>
              <a:rPr dirty="0" sz="1400" spc="-33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Cash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116573" y="8433053"/>
            <a:ext cx="428625" cy="4451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5720">
              <a:lnSpc>
                <a:spcPts val="1650"/>
              </a:lnSpc>
              <a:spcBef>
                <a:spcPts val="100"/>
              </a:spcBef>
            </a:pPr>
            <a:r>
              <a:rPr dirty="0" sz="1400" spc="5" b="1">
                <a:latin typeface="Times New Roman"/>
                <a:cs typeface="Times New Roman"/>
              </a:rPr>
              <a:t>70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dirty="0" sz="1400" b="1">
                <a:latin typeface="Times New Roman"/>
                <a:cs typeface="Times New Roman"/>
              </a:rPr>
              <a:t>3,4</a:t>
            </a:r>
            <a:r>
              <a:rPr dirty="0" sz="1400" spc="5" b="1">
                <a:latin typeface="Times New Roman"/>
                <a:cs typeface="Times New Roman"/>
              </a:rPr>
              <a:t>3</a:t>
            </a:r>
            <a:r>
              <a:rPr dirty="0" sz="1400" b="1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6627" y="8843009"/>
            <a:ext cx="5492115" cy="4438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65555">
              <a:lnSpc>
                <a:spcPts val="1645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(To </a:t>
            </a:r>
            <a:r>
              <a:rPr dirty="0" sz="1400" spc="-5" b="1">
                <a:latin typeface="Times New Roman"/>
                <a:cs typeface="Times New Roman"/>
              </a:rPr>
              <a:t>record payment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within the </a:t>
            </a:r>
            <a:r>
              <a:rPr dirty="0" sz="1400" spc="-5" b="1">
                <a:latin typeface="Times New Roman"/>
                <a:cs typeface="Times New Roman"/>
              </a:rPr>
              <a:t>discount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period)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dirty="0" sz="1400">
                <a:latin typeface="Times New Roman"/>
                <a:cs typeface="Times New Roman"/>
              </a:rPr>
              <a:t>Purchase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Discounts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temporary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whose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normal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balance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credit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>
                <a:solidFill>
                  <a:srgbClr val="000000"/>
                </a:solidFill>
              </a:rPr>
              <a:t>|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5"/>
              <a:t>P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g</a:t>
            </a:r>
            <a:r>
              <a:rPr dirty="0" spc="-15"/>
              <a:t> </a:t>
            </a:r>
            <a:r>
              <a:rPr dirty="0"/>
              <a:t>e</a:t>
            </a:r>
            <a:r>
              <a:rPr dirty="0" spc="-15"/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  <a:r>
              <a:rPr dirty="0" spc="-10">
                <a:solidFill>
                  <a:srgbClr val="000000"/>
                </a:solidFill>
              </a:rPr>
              <a:t> </a:t>
            </a:r>
            <a:fld id="{81D60167-4931-47E6-BA6A-407CBD079E47}" type="slidenum">
              <a:rPr dirty="0">
                <a:solidFill>
                  <a:srgbClr val="000000"/>
                </a:solidFill>
              </a:rPr>
              <a:t>1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342391"/>
            <a:ext cx="22948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PRINCIPLES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ACCOUNTING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02563" y="9873690"/>
            <a:ext cx="6158230" cy="6350"/>
          </a:xfrm>
          <a:custGeom>
            <a:avLst/>
            <a:gdLst/>
            <a:ahLst/>
            <a:cxnLst/>
            <a:rect l="l" t="t" r="r" b="b"/>
            <a:pathLst>
              <a:path w="6158230" h="6350">
                <a:moveTo>
                  <a:pt x="6158230" y="0"/>
                </a:moveTo>
                <a:lnTo>
                  <a:pt x="0" y="0"/>
                </a:lnTo>
                <a:lnTo>
                  <a:pt x="0" y="6096"/>
                </a:lnTo>
                <a:lnTo>
                  <a:pt x="6158230" y="6096"/>
                </a:lnTo>
                <a:lnTo>
                  <a:pt x="615823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01040" y="719327"/>
            <a:ext cx="6158230" cy="234950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810"/>
              </a:lnSpc>
            </a:pP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Recording</a:t>
            </a:r>
            <a:r>
              <a:rPr dirty="0" sz="1600" spc="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Sales</a:t>
            </a:r>
            <a:r>
              <a:rPr dirty="0" sz="1600" spc="-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of Merchandise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6627" y="929385"/>
            <a:ext cx="5801360" cy="44386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 spc="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seller, PW Audio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Supply, records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sale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5">
                <a:latin typeface="Times New Roman"/>
                <a:cs typeface="Times New Roman"/>
              </a:rPr>
              <a:t>$3,800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merchandise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Sauk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Stereo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(sales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invoice No.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731, Illustration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5-5,</a:t>
            </a:r>
            <a:r>
              <a:rPr dirty="0" sz="1400">
                <a:latin typeface="Times New Roman"/>
                <a:cs typeface="Times New Roman"/>
              </a:rPr>
              <a:t> page </a:t>
            </a:r>
            <a:r>
              <a:rPr dirty="0" sz="1400" spc="5">
                <a:latin typeface="Times New Roman"/>
                <a:cs typeface="Times New Roman"/>
              </a:rPr>
              <a:t>204) </a:t>
            </a:r>
            <a:r>
              <a:rPr dirty="0" sz="1400">
                <a:latin typeface="Times New Roman"/>
                <a:cs typeface="Times New Roman"/>
              </a:rPr>
              <a:t>as follows.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6627" y="1337818"/>
            <a:ext cx="50545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Times New Roman"/>
                <a:cs typeface="Times New Roman"/>
              </a:rPr>
              <a:t>May</a:t>
            </a:r>
            <a:r>
              <a:rPr dirty="0" sz="1400" spc="-7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09214" y="1337818"/>
            <a:ext cx="2690495" cy="4438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45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Accounts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Receivable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3,800</a:t>
            </a:r>
            <a:endParaRPr sz="1400">
              <a:latin typeface="Times New Roman"/>
              <a:cs typeface="Times New Roman"/>
            </a:endParaRPr>
          </a:p>
          <a:p>
            <a:pPr marL="911860">
              <a:lnSpc>
                <a:spcPts val="1645"/>
              </a:lnSpc>
              <a:tabLst>
                <a:tab pos="2273935" algn="l"/>
              </a:tabLst>
            </a:pPr>
            <a:r>
              <a:rPr dirty="0" sz="1400" b="1">
                <a:latin typeface="Times New Roman"/>
                <a:cs typeface="Times New Roman"/>
              </a:rPr>
              <a:t>Sa</a:t>
            </a:r>
            <a:r>
              <a:rPr dirty="0" sz="1400" b="1">
                <a:latin typeface="Times New Roman"/>
                <a:cs typeface="Times New Roman"/>
              </a:rPr>
              <a:t>l</a:t>
            </a:r>
            <a:r>
              <a:rPr dirty="0" sz="1400" b="1">
                <a:latin typeface="Times New Roman"/>
                <a:cs typeface="Times New Roman"/>
              </a:rPr>
              <a:t>es</a:t>
            </a:r>
            <a:r>
              <a:rPr dirty="0" sz="1400" b="1">
                <a:latin typeface="Times New Roman"/>
                <a:cs typeface="Times New Roman"/>
              </a:rPr>
              <a:t>	</a:t>
            </a:r>
            <a:r>
              <a:rPr dirty="0" sz="1400" b="1">
                <a:latin typeface="Times New Roman"/>
                <a:cs typeface="Times New Roman"/>
              </a:rPr>
              <a:t>3,8</a:t>
            </a:r>
            <a:r>
              <a:rPr dirty="0" sz="1400" spc="5" b="1">
                <a:latin typeface="Times New Roman"/>
                <a:cs typeface="Times New Roman"/>
              </a:rPr>
              <a:t>0</a:t>
            </a:r>
            <a:r>
              <a:rPr dirty="0" sz="1400" b="1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70050" y="1746249"/>
            <a:ext cx="42214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(To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record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credit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sales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per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invoice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#731</a:t>
            </a:r>
            <a:r>
              <a:rPr dirty="0" sz="1400" spc="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to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Sauk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Stereo)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1040" y="2181097"/>
            <a:ext cx="6158230" cy="204470"/>
          </a:xfrm>
          <a:prstGeom prst="rect">
            <a:avLst/>
          </a:prstGeom>
          <a:solidFill>
            <a:srgbClr val="D0CEC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SALES</a:t>
            </a:r>
            <a:r>
              <a:rPr dirty="0" sz="1400" spc="-1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RETURNS AND ALLOWANCES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6627" y="2360421"/>
            <a:ext cx="5632450" cy="44386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record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returned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goods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received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Sauk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Stereo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8, PW</a:t>
            </a:r>
            <a:r>
              <a:rPr dirty="0" sz="1400" spc="5">
                <a:latin typeface="Times New Roman"/>
                <a:cs typeface="Times New Roman"/>
              </a:rPr>
              <a:t> Audio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Supply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records the $300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sales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return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follows.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6627" y="2768854"/>
            <a:ext cx="50545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Times New Roman"/>
                <a:cs typeface="Times New Roman"/>
              </a:rPr>
              <a:t>May</a:t>
            </a:r>
            <a:r>
              <a:rPr dirty="0" sz="1400" spc="-7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56689" y="2768854"/>
            <a:ext cx="4645660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59690">
              <a:lnSpc>
                <a:spcPts val="1645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Sales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Returns and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Allowances 300</a:t>
            </a:r>
            <a:endParaRPr sz="1400">
              <a:latin typeface="Times New Roman"/>
              <a:cs typeface="Times New Roman"/>
            </a:endParaRPr>
          </a:p>
          <a:p>
            <a:pPr algn="ctr" marL="1279525">
              <a:lnSpc>
                <a:spcPts val="1614"/>
              </a:lnSpc>
            </a:pPr>
            <a:r>
              <a:rPr dirty="0" sz="1400" b="1">
                <a:latin typeface="Times New Roman"/>
                <a:cs typeface="Times New Roman"/>
              </a:rPr>
              <a:t>Accounts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Receivable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300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650"/>
              </a:lnSpc>
            </a:pPr>
            <a:r>
              <a:rPr dirty="0" sz="1400" b="1">
                <a:latin typeface="Times New Roman"/>
                <a:cs typeface="Times New Roman"/>
              </a:rPr>
              <a:t>(To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record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credit</a:t>
            </a:r>
            <a:r>
              <a:rPr dirty="0" sz="1400" b="1">
                <a:latin typeface="Times New Roman"/>
                <a:cs typeface="Times New Roman"/>
              </a:rPr>
              <a:t> granted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to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Sauk </a:t>
            </a:r>
            <a:r>
              <a:rPr dirty="0" sz="1400" b="1">
                <a:latin typeface="Times New Roman"/>
                <a:cs typeface="Times New Roman"/>
              </a:rPr>
              <a:t>Stereo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for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returned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goods)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1040" y="3612514"/>
            <a:ext cx="6158230" cy="204470"/>
          </a:xfrm>
          <a:prstGeom prst="rect">
            <a:avLst/>
          </a:prstGeom>
          <a:solidFill>
            <a:srgbClr val="D0CEC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SALES</a:t>
            </a:r>
            <a:r>
              <a:rPr dirty="0" sz="1400" spc="-3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DISCOUNTS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6627" y="3791838"/>
            <a:ext cx="5953760" cy="146621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14, PW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Audio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Supply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receives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payment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$3,430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account </a:t>
            </a: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Sauk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Stereo.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PW Audio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honors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2%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discount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records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payment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Sauk’s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 receivable 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full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5">
                <a:latin typeface="Times New Roman"/>
                <a:cs typeface="Times New Roman"/>
              </a:rPr>
              <a:t>follows.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0"/>
              </a:lnSpc>
              <a:tabLst>
                <a:tab pos="1648460" algn="l"/>
                <a:tab pos="395605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May</a:t>
            </a:r>
            <a:r>
              <a:rPr dirty="0" sz="1400" b="1">
                <a:latin typeface="Times New Roman"/>
                <a:cs typeface="Times New Roman"/>
              </a:rPr>
              <a:t> 14	</a:t>
            </a:r>
            <a:r>
              <a:rPr dirty="0" sz="1400" spc="5" b="1">
                <a:latin typeface="Times New Roman"/>
                <a:cs typeface="Times New Roman"/>
              </a:rPr>
              <a:t>Cash	</a:t>
            </a:r>
            <a:r>
              <a:rPr dirty="0" sz="1400" b="1">
                <a:latin typeface="Times New Roman"/>
                <a:cs typeface="Times New Roman"/>
              </a:rPr>
              <a:t>3,430</a:t>
            </a:r>
            <a:endParaRPr sz="1400">
              <a:latin typeface="Times New Roman"/>
              <a:cs typeface="Times New Roman"/>
            </a:endParaRPr>
          </a:p>
          <a:p>
            <a:pPr marL="1657350">
              <a:lnSpc>
                <a:spcPts val="1614"/>
              </a:lnSpc>
            </a:pPr>
            <a:r>
              <a:rPr dirty="0" sz="1400" b="1">
                <a:latin typeface="Times New Roman"/>
                <a:cs typeface="Times New Roman"/>
              </a:rPr>
              <a:t>Sales Discounts ($3,500 *0.2) 70</a:t>
            </a:r>
            <a:endParaRPr sz="1400">
              <a:latin typeface="Times New Roman"/>
              <a:cs typeface="Times New Roman"/>
            </a:endParaRPr>
          </a:p>
          <a:p>
            <a:pPr marL="299085" marR="99060" indent="2202180">
              <a:lnSpc>
                <a:spcPts val="1610"/>
              </a:lnSpc>
              <a:spcBef>
                <a:spcPts val="75"/>
              </a:spcBef>
            </a:pPr>
            <a:r>
              <a:rPr dirty="0" sz="1400" b="1">
                <a:latin typeface="Times New Roman"/>
                <a:cs typeface="Times New Roman"/>
              </a:rPr>
              <a:t>Accounts Receivable ($3,800</a:t>
            </a:r>
            <a:r>
              <a:rPr dirty="0" sz="1400" spc="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_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$300) 3,500 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(To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record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collection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within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2/10,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n/30</a:t>
            </a:r>
            <a:r>
              <a:rPr dirty="0" sz="1400" spc="2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discount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period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from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Sauk </a:t>
            </a:r>
            <a:r>
              <a:rPr dirty="0" sz="1400" spc="-5" b="1">
                <a:latin typeface="Times New Roman"/>
                <a:cs typeface="Times New Roman"/>
              </a:rPr>
              <a:t>Stereo)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1040" y="5606160"/>
            <a:ext cx="6158230" cy="204470"/>
          </a:xfrm>
          <a:prstGeom prst="rect">
            <a:avLst/>
          </a:prstGeom>
          <a:solidFill>
            <a:srgbClr val="D0CEC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u="heavy" sz="1400" spc="-5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Discount: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6627" y="5785484"/>
            <a:ext cx="6142355" cy="155194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just" marL="12700" marR="5080" indent="914400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latin typeface="Times New Roman"/>
                <a:cs typeface="Times New Roman"/>
              </a:rPr>
              <a:t>All allowances in price given by the seller to the buyer is known as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discount.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This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deduction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price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goods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bought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 sold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 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5">
                <a:latin typeface="Times New Roman"/>
                <a:cs typeface="Times New Roman"/>
              </a:rPr>
              <a:t>amount </a:t>
            </a:r>
            <a:r>
              <a:rPr dirty="0" sz="1400" spc="-3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be</a:t>
            </a:r>
            <a:r>
              <a:rPr dirty="0" sz="1400">
                <a:latin typeface="Times New Roman"/>
                <a:cs typeface="Times New Roman"/>
              </a:rPr>
              <a:t> received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paid.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520"/>
              </a:lnSpc>
            </a:pPr>
            <a:r>
              <a:rPr dirty="0" sz="1400">
                <a:latin typeface="Times New Roman"/>
                <a:cs typeface="Times New Roman"/>
              </a:rPr>
              <a:t>Discount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may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of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three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types:</a:t>
            </a:r>
            <a:endParaRPr sz="1400">
              <a:latin typeface="Times New Roman"/>
              <a:cs typeface="Times New Roman"/>
            </a:endParaRPr>
          </a:p>
          <a:p>
            <a:pPr marL="469900" marR="4027804">
              <a:lnSpc>
                <a:spcPts val="1839"/>
              </a:lnSpc>
              <a:spcBef>
                <a:spcPts val="90"/>
              </a:spcBef>
            </a:pPr>
            <a:r>
              <a:rPr dirty="0" sz="1600" spc="-5" b="1">
                <a:solidFill>
                  <a:srgbClr val="C00000"/>
                </a:solidFill>
                <a:latin typeface="Times New Roman"/>
                <a:cs typeface="Times New Roman"/>
              </a:rPr>
              <a:t>1</a:t>
            </a:r>
            <a:r>
              <a:rPr dirty="0" sz="1600" spc="-1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C00000"/>
                </a:solidFill>
                <a:latin typeface="Times New Roman"/>
                <a:cs typeface="Times New Roman"/>
              </a:rPr>
              <a:t>-</a:t>
            </a:r>
            <a:r>
              <a:rPr dirty="0" sz="1600" spc="-2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C00000"/>
                </a:solidFill>
                <a:latin typeface="Times New Roman"/>
                <a:cs typeface="Times New Roman"/>
              </a:rPr>
              <a:t>Trade</a:t>
            </a:r>
            <a:r>
              <a:rPr dirty="0" sz="1600" spc="-1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C00000"/>
                </a:solidFill>
                <a:latin typeface="Times New Roman"/>
                <a:cs typeface="Times New Roman"/>
              </a:rPr>
              <a:t>discount. </a:t>
            </a:r>
            <a:r>
              <a:rPr dirty="0" sz="1600" spc="-38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C00000"/>
                </a:solidFill>
                <a:latin typeface="Times New Roman"/>
                <a:cs typeface="Times New Roman"/>
              </a:rPr>
              <a:t>2</a:t>
            </a:r>
            <a:r>
              <a:rPr dirty="0" sz="1600" spc="-1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C00000"/>
                </a:solidFill>
                <a:latin typeface="Times New Roman"/>
                <a:cs typeface="Times New Roman"/>
              </a:rPr>
              <a:t>-</a:t>
            </a:r>
            <a:r>
              <a:rPr dirty="0" sz="1600" spc="-2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C00000"/>
                </a:solidFill>
                <a:latin typeface="Times New Roman"/>
                <a:cs typeface="Times New Roman"/>
              </a:rPr>
              <a:t>Cash discount.</a:t>
            </a:r>
            <a:endParaRPr sz="1600">
              <a:latin typeface="Times New Roman"/>
              <a:cs typeface="Times New Roman"/>
            </a:endParaRPr>
          </a:p>
          <a:p>
            <a:pPr marL="469900">
              <a:lnSpc>
                <a:spcPts val="1785"/>
              </a:lnSpc>
            </a:pPr>
            <a:r>
              <a:rPr dirty="0" sz="1600" spc="-5" b="1">
                <a:solidFill>
                  <a:srgbClr val="C00000"/>
                </a:solidFill>
                <a:latin typeface="Times New Roman"/>
                <a:cs typeface="Times New Roman"/>
              </a:rPr>
              <a:t>3</a:t>
            </a:r>
            <a:r>
              <a:rPr dirty="0" sz="1600" spc="-1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C00000"/>
                </a:solidFill>
                <a:latin typeface="Times New Roman"/>
                <a:cs typeface="Times New Roman"/>
              </a:rPr>
              <a:t>-</a:t>
            </a:r>
            <a:r>
              <a:rPr dirty="0" sz="1600" spc="-2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C00000"/>
                </a:solidFill>
                <a:latin typeface="Times New Roman"/>
                <a:cs typeface="Times New Roman"/>
              </a:rPr>
              <a:t>Quantity</a:t>
            </a:r>
            <a:r>
              <a:rPr dirty="0" sz="160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C00000"/>
                </a:solidFill>
                <a:latin typeface="Times New Roman"/>
                <a:cs typeface="Times New Roman"/>
              </a:rPr>
              <a:t>discount.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1040" y="7534020"/>
            <a:ext cx="6158230" cy="204470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1.</a:t>
            </a:r>
            <a:r>
              <a:rPr dirty="0" sz="1400" spc="-2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Trade</a:t>
            </a:r>
            <a:r>
              <a:rPr dirty="0" sz="1400" spc="-2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discount: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6627" y="7713726"/>
            <a:ext cx="6146800" cy="167068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just" marL="12700" marR="6350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latin typeface="Times New Roman"/>
                <a:cs typeface="Times New Roman"/>
              </a:rPr>
              <a:t>Trade discount is a percentage reduction from a </a:t>
            </a:r>
            <a:r>
              <a:rPr dirty="0" sz="1400" spc="15">
                <a:latin typeface="Times New Roman"/>
                <a:cs typeface="Times New Roman"/>
              </a:rPr>
              <a:t>list </a:t>
            </a:r>
            <a:r>
              <a:rPr dirty="0" sz="1400">
                <a:latin typeface="Times New Roman"/>
                <a:cs typeface="Times New Roman"/>
              </a:rPr>
              <a:t>price granted </a:t>
            </a:r>
            <a:r>
              <a:rPr dirty="0" sz="1400" spc="5">
                <a:latin typeface="Times New Roman"/>
                <a:cs typeface="Times New Roman"/>
              </a:rPr>
              <a:t>from </a:t>
            </a:r>
            <a:r>
              <a:rPr dirty="0" sz="1400">
                <a:latin typeface="Times New Roman"/>
                <a:cs typeface="Times New Roman"/>
              </a:rPr>
              <a:t>the seller to </a:t>
            </a:r>
            <a:r>
              <a:rPr dirty="0" sz="1400" spc="5">
                <a:latin typeface="Times New Roman"/>
                <a:cs typeface="Times New Roman"/>
              </a:rPr>
              <a:t> 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buyer.</a:t>
            </a:r>
            <a:endParaRPr sz="1400">
              <a:latin typeface="Times New Roman"/>
              <a:cs typeface="Times New Roman"/>
            </a:endParaRPr>
          </a:p>
          <a:p>
            <a:pPr algn="just" marL="469900">
              <a:lnSpc>
                <a:spcPts val="1530"/>
              </a:lnSpc>
            </a:pP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trade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discount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usually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taken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form 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fixed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graduated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percentage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ts val="1614"/>
              </a:lnSpc>
            </a:pPr>
            <a:r>
              <a:rPr dirty="0" sz="1400">
                <a:latin typeface="Times New Roman"/>
                <a:cs typeface="Times New Roman"/>
              </a:rPr>
              <a:t>(5%,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10%,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5">
                <a:latin typeface="Times New Roman"/>
                <a:cs typeface="Times New Roman"/>
              </a:rPr>
              <a:t>15%)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per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seller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policy.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457200">
              <a:lnSpc>
                <a:spcPts val="1610"/>
              </a:lnSpc>
              <a:spcBef>
                <a:spcPts val="80"/>
              </a:spcBef>
            </a:pPr>
            <a:r>
              <a:rPr dirty="0" sz="1400">
                <a:latin typeface="Times New Roman"/>
                <a:cs typeface="Times New Roman"/>
              </a:rPr>
              <a:t>The trade discount is not </a:t>
            </a:r>
            <a:r>
              <a:rPr dirty="0" sz="1400" spc="5">
                <a:latin typeface="Times New Roman"/>
                <a:cs typeface="Times New Roman"/>
              </a:rPr>
              <a:t>entered </a:t>
            </a:r>
            <a:r>
              <a:rPr dirty="0" sz="1400">
                <a:latin typeface="Times New Roman"/>
                <a:cs typeface="Times New Roman"/>
              </a:rPr>
              <a:t>or recorded in the books (accounts) by either </a:t>
            </a:r>
            <a:r>
              <a:rPr dirty="0" sz="1400" spc="5">
                <a:latin typeface="Times New Roman"/>
                <a:cs typeface="Times New Roman"/>
              </a:rPr>
              <a:t> the </a:t>
            </a:r>
            <a:r>
              <a:rPr dirty="0" sz="1400">
                <a:latin typeface="Times New Roman"/>
                <a:cs typeface="Times New Roman"/>
              </a:rPr>
              <a:t>buyer or the seller but it will be </a:t>
            </a:r>
            <a:r>
              <a:rPr dirty="0" sz="1400" spc="5">
                <a:latin typeface="Times New Roman"/>
                <a:cs typeface="Times New Roman"/>
              </a:rPr>
              <a:t>shown </a:t>
            </a:r>
            <a:r>
              <a:rPr dirty="0" sz="1400">
                <a:latin typeface="Times New Roman"/>
                <a:cs typeface="Times New Roman"/>
              </a:rPr>
              <a:t>only in the </a:t>
            </a:r>
            <a:r>
              <a:rPr dirty="0" sz="1400" spc="5">
                <a:latin typeface="Times New Roman"/>
                <a:cs typeface="Times New Roman"/>
              </a:rPr>
              <a:t>catalogue </a:t>
            </a:r>
            <a:r>
              <a:rPr dirty="0" sz="1400">
                <a:latin typeface="Times New Roman"/>
                <a:cs typeface="Times New Roman"/>
              </a:rPr>
              <a:t>or list price </a:t>
            </a:r>
            <a:r>
              <a:rPr dirty="0" sz="1400" spc="10">
                <a:latin typeface="Times New Roman"/>
                <a:cs typeface="Times New Roman"/>
              </a:rPr>
              <a:t>and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results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will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 entered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books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since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neither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gain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lose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buyer 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3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seller.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>
                <a:solidFill>
                  <a:srgbClr val="000000"/>
                </a:solidFill>
              </a:rPr>
              <a:t>|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5"/>
              <a:t>P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g</a:t>
            </a:r>
            <a:r>
              <a:rPr dirty="0" spc="-15"/>
              <a:t> </a:t>
            </a:r>
            <a:r>
              <a:rPr dirty="0"/>
              <a:t>e</a:t>
            </a:r>
            <a:r>
              <a:rPr dirty="0" spc="-15"/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  <a:r>
              <a:rPr dirty="0" spc="-10">
                <a:solidFill>
                  <a:srgbClr val="000000"/>
                </a:solidFill>
              </a:rPr>
              <a:t> </a:t>
            </a:r>
            <a:fld id="{81D60167-4931-47E6-BA6A-407CBD079E47}" type="slidenum">
              <a:rPr dirty="0">
                <a:solidFill>
                  <a:srgbClr val="000000"/>
                </a:solidFill>
              </a:rPr>
              <a:t>1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342391"/>
            <a:ext cx="22948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PRINCIPLES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ACCOUNTING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02563" y="9873690"/>
            <a:ext cx="6158230" cy="6350"/>
          </a:xfrm>
          <a:custGeom>
            <a:avLst/>
            <a:gdLst/>
            <a:ahLst/>
            <a:cxnLst/>
            <a:rect l="l" t="t" r="r" b="b"/>
            <a:pathLst>
              <a:path w="6158230" h="6350">
                <a:moveTo>
                  <a:pt x="6158230" y="0"/>
                </a:moveTo>
                <a:lnTo>
                  <a:pt x="0" y="0"/>
                </a:lnTo>
                <a:lnTo>
                  <a:pt x="0" y="6096"/>
                </a:lnTo>
                <a:lnTo>
                  <a:pt x="6158230" y="6096"/>
                </a:lnTo>
                <a:lnTo>
                  <a:pt x="615823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01040" y="719327"/>
            <a:ext cx="6158230" cy="205740"/>
          </a:xfrm>
          <a:prstGeom prst="rect">
            <a:avLst/>
          </a:prstGeom>
          <a:solidFill>
            <a:srgbClr val="D0CEC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solidFill>
                  <a:srgbClr val="006FC0"/>
                </a:solidFill>
                <a:latin typeface="Times New Roman"/>
                <a:cs typeface="Times New Roman"/>
              </a:rPr>
              <a:t>Example</a:t>
            </a:r>
            <a:r>
              <a:rPr dirty="0" sz="1400" spc="-4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6FC0"/>
                </a:solidFill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6627" y="900430"/>
            <a:ext cx="5895340" cy="1056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150">
              <a:lnSpc>
                <a:spcPts val="1645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(Azad)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bought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goods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worth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1000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(Kawa)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trade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discount</a:t>
            </a:r>
            <a:r>
              <a:rPr dirty="0" sz="1400" spc="10">
                <a:latin typeface="Times New Roman"/>
                <a:cs typeface="Times New Roman"/>
              </a:rPr>
              <a:t> 5%.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z="1400" b="1">
                <a:latin typeface="Times New Roman"/>
                <a:cs typeface="Times New Roman"/>
              </a:rPr>
              <a:t>Required:</a:t>
            </a:r>
            <a:endParaRPr sz="1400">
              <a:latin typeface="Times New Roman"/>
              <a:cs typeface="Times New Roman"/>
            </a:endParaRPr>
          </a:p>
          <a:p>
            <a:pPr marL="698500">
              <a:lnSpc>
                <a:spcPts val="1610"/>
              </a:lnSpc>
            </a:pPr>
            <a:r>
              <a:rPr dirty="0" sz="1400" b="1">
                <a:latin typeface="Times New Roman"/>
                <a:cs typeface="Times New Roman"/>
              </a:rPr>
              <a:t>Journalize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this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transaction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Trade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discount =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1000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x 5 %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50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dirty="0" sz="1400">
                <a:latin typeface="Times New Roman"/>
                <a:cs typeface="Times New Roman"/>
              </a:rPr>
              <a:t>Actual price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1000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–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50 =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950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505458" y="1953625"/>
          <a:ext cx="4881880" cy="6076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90265"/>
                <a:gridCol w="1491614"/>
              </a:tblGrid>
              <a:tr h="201601">
                <a:tc>
                  <a:txBody>
                    <a:bodyPr/>
                    <a:lstStyle/>
                    <a:p>
                      <a:pPr marL="1123950">
                        <a:lnSpc>
                          <a:spcPts val="1485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400" spc="-3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Purchases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9380">
                        <a:lnSpc>
                          <a:spcPts val="1485"/>
                        </a:lnSpc>
                      </a:pPr>
                      <a:r>
                        <a:rPr dirty="0" sz="1400" spc="5" b="1">
                          <a:latin typeface="Times New Roman"/>
                          <a:cs typeface="Times New Roman"/>
                        </a:rPr>
                        <a:t>950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978">
                <a:tc>
                  <a:txBody>
                    <a:bodyPr/>
                    <a:lstStyle/>
                    <a:p>
                      <a:pPr marL="1611630">
                        <a:lnSpc>
                          <a:spcPts val="1515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Cr.</a:t>
                      </a:r>
                      <a:r>
                        <a:rPr dirty="0" sz="14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Cash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9380">
                        <a:lnSpc>
                          <a:spcPts val="1515"/>
                        </a:lnSpc>
                      </a:pPr>
                      <a:r>
                        <a:rPr dirty="0" sz="1400" spc="5" b="1">
                          <a:latin typeface="Times New Roman"/>
                          <a:cs typeface="Times New Roman"/>
                        </a:rPr>
                        <a:t>950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0839">
                <a:tc gridSpan="2">
                  <a:txBody>
                    <a:bodyPr/>
                    <a:lstStyle/>
                    <a:p>
                      <a:pPr marL="127000">
                        <a:lnSpc>
                          <a:spcPts val="1480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(bought goods</a:t>
                      </a:r>
                      <a:r>
                        <a:rPr dirty="0" sz="14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cash 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 trade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discount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 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701040" y="2764789"/>
            <a:ext cx="6158230" cy="204470"/>
          </a:xfrm>
          <a:prstGeom prst="rect">
            <a:avLst/>
          </a:prstGeom>
          <a:solidFill>
            <a:srgbClr val="D0CEC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solidFill>
                  <a:srgbClr val="006FC0"/>
                </a:solidFill>
                <a:latin typeface="Times New Roman"/>
                <a:cs typeface="Times New Roman"/>
              </a:rPr>
              <a:t>Example: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6627" y="2944113"/>
            <a:ext cx="6142355" cy="167132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latin typeface="Times New Roman"/>
                <a:cs typeface="Times New Roman"/>
              </a:rPr>
              <a:t>(Ahmed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store)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sold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goods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worth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2000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check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(Ali)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trade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discount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10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%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 5 %.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45"/>
              </a:lnSpc>
            </a:pPr>
            <a:r>
              <a:rPr dirty="0" sz="1400" b="1">
                <a:latin typeface="Times New Roman"/>
                <a:cs typeface="Times New Roman"/>
              </a:rPr>
              <a:t>Required:</a:t>
            </a:r>
            <a:endParaRPr sz="1400">
              <a:latin typeface="Times New Roman"/>
              <a:cs typeface="Times New Roman"/>
            </a:endParaRPr>
          </a:p>
          <a:p>
            <a:pPr marL="698500">
              <a:lnSpc>
                <a:spcPts val="1610"/>
              </a:lnSpc>
            </a:pPr>
            <a:r>
              <a:rPr dirty="0" sz="1400" b="1">
                <a:latin typeface="Times New Roman"/>
                <a:cs typeface="Times New Roman"/>
              </a:rPr>
              <a:t>Journalize this</a:t>
            </a:r>
            <a:r>
              <a:rPr dirty="0" sz="1400" spc="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transaction to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both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the </a:t>
            </a:r>
            <a:r>
              <a:rPr dirty="0" sz="1400" spc="-5" b="1">
                <a:latin typeface="Times New Roman"/>
                <a:cs typeface="Times New Roman"/>
              </a:rPr>
              <a:t>buyer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and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seller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records.</a:t>
            </a:r>
            <a:endParaRPr sz="1400">
              <a:latin typeface="Times New Roman"/>
              <a:cs typeface="Times New Roman"/>
            </a:endParaRPr>
          </a:p>
          <a:p>
            <a:pPr algn="r" marR="3177540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First trade discount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2000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x 10 % = 200</a:t>
            </a:r>
            <a:endParaRPr sz="1400">
              <a:latin typeface="Times New Roman"/>
              <a:cs typeface="Times New Roman"/>
            </a:endParaRPr>
          </a:p>
          <a:p>
            <a:pPr algn="r" marR="3166110">
              <a:lnSpc>
                <a:spcPts val="1610"/>
              </a:lnSpc>
            </a:pPr>
            <a:r>
              <a:rPr dirty="0" sz="1400" spc="5">
                <a:latin typeface="Times New Roman"/>
                <a:cs typeface="Times New Roman"/>
              </a:rPr>
              <a:t>2000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–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200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1800</a:t>
            </a:r>
            <a:endParaRPr sz="1400">
              <a:latin typeface="Times New Roman"/>
              <a:cs typeface="Times New Roman"/>
            </a:endParaRPr>
          </a:p>
          <a:p>
            <a:pPr marL="12700" marR="3162935">
              <a:lnSpc>
                <a:spcPts val="1610"/>
              </a:lnSpc>
              <a:spcBef>
                <a:spcPts val="75"/>
              </a:spcBef>
            </a:pPr>
            <a:r>
              <a:rPr dirty="0" sz="1400">
                <a:latin typeface="Times New Roman"/>
                <a:cs typeface="Times New Roman"/>
              </a:rPr>
              <a:t>Second trade discount = 1800 x 5 % = 90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actual price =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1800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– 90 =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1710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652272" y="4810378"/>
          <a:ext cx="6316345" cy="12261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6010"/>
                <a:gridCol w="492125"/>
                <a:gridCol w="2907030"/>
                <a:gridCol w="551179"/>
              </a:tblGrid>
              <a:tr h="204685">
                <a:tc>
                  <a:txBody>
                    <a:bodyPr/>
                    <a:lstStyle/>
                    <a:p>
                      <a:pPr marL="458470">
                        <a:lnSpc>
                          <a:spcPts val="1510"/>
                        </a:lnSpc>
                      </a:pPr>
                      <a:r>
                        <a:rPr dirty="0" u="sng" sz="14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Buyer'</a:t>
                      </a:r>
                      <a:r>
                        <a:rPr dirty="0" u="sng" sz="1400" spc="-1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4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record</a:t>
                      </a:r>
                      <a:r>
                        <a:rPr dirty="0" u="sng" sz="1400" spc="-1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4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u="sng" sz="1400" spc="-2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4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Ali</a:t>
                      </a:r>
                      <a:r>
                        <a:rPr dirty="0" u="sng" sz="1400" spc="-1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4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57530">
                        <a:lnSpc>
                          <a:spcPts val="1510"/>
                        </a:lnSpc>
                      </a:pPr>
                      <a:r>
                        <a:rPr dirty="0" u="sng" sz="14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Seller's</a:t>
                      </a:r>
                      <a:r>
                        <a:rPr dirty="0" u="sng" sz="1400" spc="-1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4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record </a:t>
                      </a:r>
                      <a:r>
                        <a:rPr dirty="0" u="sng" sz="14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u="sng" sz="1400" spc="-3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4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Ahmed </a:t>
                      </a:r>
                      <a:r>
                        <a:rPr dirty="0" u="sng" sz="14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4AF8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7592">
                <a:tc>
                  <a:txBody>
                    <a:bodyPr/>
                    <a:lstStyle/>
                    <a:p>
                      <a:pPr marL="66675">
                        <a:lnSpc>
                          <a:spcPts val="154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Purchases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53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1710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1000">
                        <a:lnSpc>
                          <a:spcPts val="154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Cash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bank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52069">
                        <a:lnSpc>
                          <a:spcPts val="153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1710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342">
                <a:tc>
                  <a:txBody>
                    <a:bodyPr/>
                    <a:lstStyle/>
                    <a:p>
                      <a:pPr marL="295910">
                        <a:lnSpc>
                          <a:spcPts val="151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Cash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bank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0325">
                        <a:lnSpc>
                          <a:spcPts val="151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1710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09600">
                        <a:lnSpc>
                          <a:spcPts val="151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4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Sales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50800">
                        <a:lnSpc>
                          <a:spcPts val="151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1710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609398">
                <a:tc>
                  <a:txBody>
                    <a:bodyPr/>
                    <a:lstStyle/>
                    <a:p>
                      <a:pPr algn="ctr">
                        <a:lnSpc>
                          <a:spcPts val="152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(bought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goods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 check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with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L="524510" marR="519430">
                        <a:lnSpc>
                          <a:spcPts val="161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tow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trade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discount </a:t>
                      </a:r>
                      <a:r>
                        <a:rPr dirty="0" sz="1400" spc="-3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10% and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 %)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R="545465">
                        <a:lnSpc>
                          <a:spcPts val="152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(sold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goods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check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tow</a:t>
                      </a:r>
                      <a:r>
                        <a:rPr dirty="0" sz="1400" spc="3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trade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R="544195">
                        <a:lnSpc>
                          <a:spcPts val="164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discount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10% and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14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701040" y="6241668"/>
            <a:ext cx="6158230" cy="204470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2.</a:t>
            </a:r>
            <a:r>
              <a:rPr dirty="0" sz="1400" spc="-3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Cash</a:t>
            </a:r>
            <a:r>
              <a:rPr dirty="0" sz="1400" spc="-2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discount: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6627" y="6420992"/>
            <a:ext cx="6146165" cy="126238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motivate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customer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(buyers)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bought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credit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early</a:t>
            </a:r>
            <a:r>
              <a:rPr dirty="0" sz="1400" spc="2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payment,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seller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usually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grant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discount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amounts paid.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530"/>
              </a:lnSpc>
            </a:pP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discount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entered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recorded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books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(accounts)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takes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z="1400" spc="5">
                <a:latin typeface="Times New Roman"/>
                <a:cs typeface="Times New Roman"/>
              </a:rPr>
              <a:t>two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types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sides:</a:t>
            </a:r>
            <a:endParaRPr sz="1400">
              <a:latin typeface="Times New Roman"/>
              <a:cs typeface="Times New Roman"/>
            </a:endParaRPr>
          </a:p>
          <a:p>
            <a:pPr marL="195580" indent="-183515">
              <a:lnSpc>
                <a:spcPts val="1614"/>
              </a:lnSpc>
              <a:buAutoNum type="arabicPeriod"/>
              <a:tabLst>
                <a:tab pos="196215" algn="l"/>
              </a:tabLst>
            </a:pPr>
            <a:r>
              <a:rPr dirty="0" sz="1400" b="1">
                <a:latin typeface="Times New Roman"/>
                <a:cs typeface="Times New Roman"/>
              </a:rPr>
              <a:t>Purchases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Discount.</a:t>
            </a:r>
            <a:endParaRPr sz="1400">
              <a:latin typeface="Times New Roman"/>
              <a:cs typeface="Times New Roman"/>
            </a:endParaRPr>
          </a:p>
          <a:p>
            <a:pPr marL="195580" indent="-183515">
              <a:lnSpc>
                <a:spcPts val="1650"/>
              </a:lnSpc>
              <a:buAutoNum type="arabicPeriod"/>
              <a:tabLst>
                <a:tab pos="196215" algn="l"/>
              </a:tabLst>
            </a:pPr>
            <a:r>
              <a:rPr dirty="0" sz="1400" b="1">
                <a:latin typeface="Times New Roman"/>
                <a:cs typeface="Times New Roman"/>
              </a:rPr>
              <a:t>Sales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Discount.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1040" y="7877302"/>
            <a:ext cx="6158230" cy="204470"/>
          </a:xfrm>
          <a:prstGeom prst="rect">
            <a:avLst/>
          </a:prstGeom>
          <a:solidFill>
            <a:srgbClr val="F7C9AC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Terms</a:t>
            </a:r>
            <a:r>
              <a:rPr dirty="0" u="heavy" sz="14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dirty="0" u="heavy" sz="1400" spc="-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cash</a:t>
            </a:r>
            <a:r>
              <a:rPr dirty="0" u="heavy" sz="1400" spc="-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discount: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36063" y="8056626"/>
            <a:ext cx="43122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There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many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terms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discount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but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most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known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527302" y="8285733"/>
            <a:ext cx="408940" cy="204470"/>
          </a:xfrm>
          <a:custGeom>
            <a:avLst/>
            <a:gdLst/>
            <a:ahLst/>
            <a:cxnLst/>
            <a:rect l="l" t="t" r="r" b="b"/>
            <a:pathLst>
              <a:path w="408939" h="204470">
                <a:moveTo>
                  <a:pt x="408432" y="0"/>
                </a:moveTo>
                <a:lnTo>
                  <a:pt x="0" y="0"/>
                </a:lnTo>
                <a:lnTo>
                  <a:pt x="0" y="204216"/>
                </a:lnTo>
                <a:lnTo>
                  <a:pt x="408432" y="204216"/>
                </a:lnTo>
                <a:lnTo>
                  <a:pt x="408432" y="0"/>
                </a:lnTo>
                <a:close/>
              </a:path>
            </a:pathLst>
          </a:custGeom>
          <a:solidFill>
            <a:srgbClr val="FFD9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024126" y="8285733"/>
            <a:ext cx="408940" cy="204470"/>
          </a:xfrm>
          <a:custGeom>
            <a:avLst/>
            <a:gdLst/>
            <a:ahLst/>
            <a:cxnLst/>
            <a:rect l="l" t="t" r="r" b="b"/>
            <a:pathLst>
              <a:path w="408939" h="204470">
                <a:moveTo>
                  <a:pt x="408736" y="0"/>
                </a:moveTo>
                <a:lnTo>
                  <a:pt x="0" y="0"/>
                </a:lnTo>
                <a:lnTo>
                  <a:pt x="0" y="204216"/>
                </a:lnTo>
                <a:lnTo>
                  <a:pt x="408736" y="204216"/>
                </a:lnTo>
                <a:lnTo>
                  <a:pt x="408736" y="0"/>
                </a:lnTo>
                <a:close/>
              </a:path>
            </a:pathLst>
          </a:custGeom>
          <a:solidFill>
            <a:srgbClr val="9CC2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706627" y="8260841"/>
            <a:ext cx="178371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20419" algn="l"/>
              </a:tabLst>
            </a:pPr>
            <a:r>
              <a:rPr dirty="0" sz="1400">
                <a:latin typeface="Times New Roman"/>
                <a:cs typeface="Times New Roman"/>
              </a:rPr>
              <a:t>term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is:	</a:t>
            </a:r>
            <a:r>
              <a:rPr dirty="0" sz="1400" b="1">
                <a:latin typeface="Times New Roman"/>
                <a:cs typeface="Times New Roman"/>
              </a:rPr>
              <a:t>2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/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5" b="1">
                <a:latin typeface="Times New Roman"/>
                <a:cs typeface="Times New Roman"/>
              </a:rPr>
              <a:t>10,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1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/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spc="5" b="1">
                <a:latin typeface="Times New Roman"/>
                <a:cs typeface="Times New Roman"/>
              </a:rPr>
              <a:t>20,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21330" y="8285733"/>
            <a:ext cx="505459" cy="204470"/>
          </a:xfrm>
          <a:prstGeom prst="rect">
            <a:avLst/>
          </a:prstGeom>
          <a:solidFill>
            <a:srgbClr val="F4AF83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N</a:t>
            </a:r>
            <a:r>
              <a:rPr dirty="0" sz="1400" spc="-3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/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spc="5" b="1">
                <a:latin typeface="Times New Roman"/>
                <a:cs typeface="Times New Roman"/>
              </a:rPr>
              <a:t>30</a:t>
            </a:r>
            <a:r>
              <a:rPr dirty="0" sz="1400" spc="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6627" y="8465057"/>
            <a:ext cx="6147435" cy="10579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900">
              <a:lnSpc>
                <a:spcPts val="165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This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mean:</a:t>
            </a:r>
            <a:endParaRPr sz="1400">
              <a:latin typeface="Times New Roman"/>
              <a:cs typeface="Times New Roman"/>
            </a:endParaRPr>
          </a:p>
          <a:p>
            <a:pPr marL="195580" indent="-183515">
              <a:lnSpc>
                <a:spcPts val="1614"/>
              </a:lnSpc>
              <a:buChar char="-"/>
              <a:tabLst>
                <a:tab pos="196215" algn="l"/>
              </a:tabLst>
            </a:pPr>
            <a:r>
              <a:rPr dirty="0" sz="1400">
                <a:latin typeface="Times New Roman"/>
                <a:cs typeface="Times New Roman"/>
              </a:rPr>
              <a:t>2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% discount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will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allowed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buyer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pays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within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first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10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days.</a:t>
            </a:r>
            <a:endParaRPr sz="1400">
              <a:latin typeface="Times New Roman"/>
              <a:cs typeface="Times New Roman"/>
            </a:endParaRPr>
          </a:p>
          <a:p>
            <a:pPr marL="195580" indent="-183515">
              <a:lnSpc>
                <a:spcPts val="1610"/>
              </a:lnSpc>
              <a:buChar char="-"/>
              <a:tabLst>
                <a:tab pos="196215" algn="l"/>
              </a:tabLst>
            </a:pP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%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discount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will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 allowed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 the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buyer pays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within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second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10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days.</a:t>
            </a:r>
            <a:endParaRPr sz="1400">
              <a:latin typeface="Times New Roman"/>
              <a:cs typeface="Times New Roman"/>
            </a:endParaRPr>
          </a:p>
          <a:p>
            <a:pPr marL="195580" marR="5080" indent="-183515">
              <a:lnSpc>
                <a:spcPts val="1610"/>
              </a:lnSpc>
              <a:spcBef>
                <a:spcPts val="80"/>
              </a:spcBef>
              <a:buChar char="-"/>
              <a:tabLst>
                <a:tab pos="196215" algn="l"/>
              </a:tabLst>
            </a:pPr>
            <a:r>
              <a:rPr dirty="0" sz="1400">
                <a:latin typeface="Times New Roman"/>
                <a:cs typeface="Times New Roman"/>
              </a:rPr>
              <a:t>No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discount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will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allowed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but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net</a:t>
            </a:r>
            <a:r>
              <a:rPr dirty="0" sz="1400" spc="5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payment</a:t>
            </a:r>
            <a:r>
              <a:rPr dirty="0" sz="1400" spc="5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should</a:t>
            </a:r>
            <a:r>
              <a:rPr dirty="0" sz="1400" spc="5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50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made</a:t>
            </a:r>
            <a:r>
              <a:rPr dirty="0" sz="1400" spc="5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within</a:t>
            </a:r>
            <a:r>
              <a:rPr dirty="0" sz="1400" spc="520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the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third 10 days.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>
                <a:solidFill>
                  <a:srgbClr val="000000"/>
                </a:solidFill>
              </a:rPr>
              <a:t>|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5"/>
              <a:t>P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g</a:t>
            </a:r>
            <a:r>
              <a:rPr dirty="0" spc="-15"/>
              <a:t> </a:t>
            </a:r>
            <a:r>
              <a:rPr dirty="0"/>
              <a:t>e</a:t>
            </a:r>
            <a:r>
              <a:rPr dirty="0" spc="-15"/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  <a:r>
              <a:rPr dirty="0" spc="-10">
                <a:solidFill>
                  <a:srgbClr val="000000"/>
                </a:solidFill>
              </a:rPr>
              <a:t> </a:t>
            </a:r>
            <a:fld id="{81D60167-4931-47E6-BA6A-407CBD079E47}" type="slidenum">
              <a:rPr dirty="0">
                <a:solidFill>
                  <a:srgbClr val="000000"/>
                </a:solidFill>
              </a:rPr>
              <a:t>1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342391"/>
            <a:ext cx="22948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PRINCIPLES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ACCOUNTING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02563" y="9873690"/>
            <a:ext cx="6158230" cy="6350"/>
          </a:xfrm>
          <a:custGeom>
            <a:avLst/>
            <a:gdLst/>
            <a:ahLst/>
            <a:cxnLst/>
            <a:rect l="l" t="t" r="r" b="b"/>
            <a:pathLst>
              <a:path w="6158230" h="6350">
                <a:moveTo>
                  <a:pt x="6158230" y="0"/>
                </a:moveTo>
                <a:lnTo>
                  <a:pt x="0" y="0"/>
                </a:lnTo>
                <a:lnTo>
                  <a:pt x="0" y="6096"/>
                </a:lnTo>
                <a:lnTo>
                  <a:pt x="6158230" y="6096"/>
                </a:lnTo>
                <a:lnTo>
                  <a:pt x="615823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01040" y="719327"/>
            <a:ext cx="6158230" cy="205740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3-</a:t>
            </a:r>
            <a:r>
              <a:rPr dirty="0" sz="1400" spc="-2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Quantity</a:t>
            </a:r>
            <a:r>
              <a:rPr dirty="0" sz="1400" spc="-2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discount: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1227" y="900430"/>
            <a:ext cx="4036060" cy="105664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38100" marR="795655" indent="457200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latin typeface="Times New Roman"/>
                <a:cs typeface="Times New Roman"/>
              </a:rPr>
              <a:t>For example, of the </a:t>
            </a:r>
            <a:r>
              <a:rPr dirty="0" sz="1400" spc="5">
                <a:latin typeface="Times New Roman"/>
                <a:cs typeface="Times New Roman"/>
              </a:rPr>
              <a:t>quantity </a:t>
            </a:r>
            <a:r>
              <a:rPr dirty="0" sz="1400">
                <a:latin typeface="Times New Roman"/>
                <a:cs typeface="Times New Roman"/>
              </a:rPr>
              <a:t>discount: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baseline="30864" sz="1350">
                <a:latin typeface="Times New Roman"/>
                <a:cs typeface="Times New Roman"/>
              </a:rPr>
              <a:t>st</a:t>
            </a:r>
            <a:r>
              <a:rPr dirty="0" baseline="30864" sz="1350" spc="17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1000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 no quantity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discount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allowed.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ts val="1530"/>
              </a:lnSpc>
            </a:pPr>
            <a:r>
              <a:rPr dirty="0" sz="1400">
                <a:latin typeface="Times New Roman"/>
                <a:cs typeface="Times New Roman"/>
              </a:rPr>
              <a:t>2</a:t>
            </a:r>
            <a:r>
              <a:rPr dirty="0" baseline="30864" sz="1350">
                <a:latin typeface="Times New Roman"/>
                <a:cs typeface="Times New Roman"/>
              </a:rPr>
              <a:t>nd</a:t>
            </a:r>
            <a:r>
              <a:rPr dirty="0" baseline="30864" sz="1350" spc="18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1000 $ 5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% quantity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discount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allowed.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3</a:t>
            </a:r>
            <a:r>
              <a:rPr dirty="0" baseline="30864" sz="1350">
                <a:latin typeface="Times New Roman"/>
                <a:cs typeface="Times New Roman"/>
              </a:rPr>
              <a:t>rd</a:t>
            </a:r>
            <a:r>
              <a:rPr dirty="0" baseline="30864" sz="1350" spc="18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1000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$ 10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% quantity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discount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allowed.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ts val="1645"/>
              </a:lnSpc>
            </a:pPr>
            <a:r>
              <a:rPr dirty="0" sz="1400">
                <a:latin typeface="Times New Roman"/>
                <a:cs typeface="Times New Roman"/>
              </a:rPr>
              <a:t>4</a:t>
            </a:r>
            <a:r>
              <a:rPr dirty="0" baseline="30864" sz="1350">
                <a:latin typeface="Times New Roman"/>
                <a:cs typeface="Times New Roman"/>
              </a:rPr>
              <a:t>th</a:t>
            </a:r>
            <a:r>
              <a:rPr dirty="0" baseline="30864" sz="1350" spc="18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1000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more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%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quantity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discount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allowed.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1040" y="2152141"/>
            <a:ext cx="6158230" cy="204470"/>
          </a:xfrm>
          <a:prstGeom prst="rect">
            <a:avLst/>
          </a:prstGeom>
          <a:solidFill>
            <a:srgbClr val="D0CEC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solidFill>
                  <a:srgbClr val="006FC0"/>
                </a:solidFill>
                <a:latin typeface="Times New Roman"/>
                <a:cs typeface="Times New Roman"/>
              </a:rPr>
              <a:t>Example</a:t>
            </a:r>
            <a:r>
              <a:rPr dirty="0" sz="1400" spc="-4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1400" spc="5" b="1">
                <a:solidFill>
                  <a:srgbClr val="006FC0"/>
                </a:solidFill>
                <a:latin typeface="Times New Roman"/>
                <a:cs typeface="Times New Roman"/>
              </a:rPr>
              <a:t>1: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6627" y="2331466"/>
            <a:ext cx="5991860" cy="28981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45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This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information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relates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Aram </a:t>
            </a:r>
            <a:r>
              <a:rPr dirty="0" sz="1400">
                <a:latin typeface="Times New Roman"/>
                <a:cs typeface="Times New Roman"/>
              </a:rPr>
              <a:t>Co.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80"/>
              </a:spcBef>
              <a:buFont typeface="Times New Roman"/>
              <a:buAutoNum type="arabicPeriod"/>
              <a:tabLst>
                <a:tab pos="191770" algn="l"/>
              </a:tabLst>
            </a:pPr>
            <a:r>
              <a:rPr dirty="0" sz="1400" spc="-5">
                <a:latin typeface="Times New Roman"/>
                <a:cs typeface="Times New Roman"/>
              </a:rPr>
              <a:t>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April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purchased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merchandise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from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Azad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Company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$20,000,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terms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2/10,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net/30,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FOB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shipping </a:t>
            </a:r>
            <a:r>
              <a:rPr dirty="0" sz="1400">
                <a:latin typeface="Times New Roman"/>
                <a:cs typeface="Times New Roman"/>
              </a:rPr>
              <a:t>point.</a:t>
            </a:r>
            <a:endParaRPr sz="1400">
              <a:latin typeface="Times New Roman"/>
              <a:cs typeface="Times New Roman"/>
            </a:endParaRPr>
          </a:p>
          <a:p>
            <a:pPr marL="191135" indent="-179070">
              <a:lnSpc>
                <a:spcPts val="1530"/>
              </a:lnSpc>
              <a:buFont typeface="Times New Roman"/>
              <a:buAutoNum type="arabicPeriod"/>
              <a:tabLst>
                <a:tab pos="191770" algn="l"/>
              </a:tabLst>
            </a:pPr>
            <a:r>
              <a:rPr dirty="0" sz="1400" spc="-5">
                <a:latin typeface="Times New Roman"/>
                <a:cs typeface="Times New Roman"/>
              </a:rPr>
              <a:t>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April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6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paid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freight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costs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$900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merchandise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purchased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from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Azad</a:t>
            </a:r>
            <a:endParaRPr sz="1400">
              <a:latin typeface="Times New Roman"/>
              <a:cs typeface="Times New Roman"/>
            </a:endParaRPr>
          </a:p>
          <a:p>
            <a:pPr marL="184785">
              <a:lnSpc>
                <a:spcPts val="1614"/>
              </a:lnSpc>
            </a:pPr>
            <a:r>
              <a:rPr dirty="0" sz="1400" spc="-5">
                <a:latin typeface="Times New Roman"/>
                <a:cs typeface="Times New Roman"/>
              </a:rPr>
              <a:t>Company.</a:t>
            </a:r>
            <a:endParaRPr sz="1400">
              <a:latin typeface="Times New Roman"/>
              <a:cs typeface="Times New Roman"/>
            </a:endParaRPr>
          </a:p>
          <a:p>
            <a:pPr marL="191135" indent="-179070">
              <a:lnSpc>
                <a:spcPts val="1614"/>
              </a:lnSpc>
              <a:buFont typeface="Times New Roman"/>
              <a:buAutoNum type="arabicPeriod" startAt="3"/>
              <a:tabLst>
                <a:tab pos="191770" algn="l"/>
              </a:tabLst>
            </a:pPr>
            <a:r>
              <a:rPr dirty="0" sz="1400" spc="-5">
                <a:latin typeface="Times New Roman"/>
                <a:cs typeface="Times New Roman"/>
              </a:rPr>
              <a:t>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April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7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purchased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equipment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account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 $26,000.</a:t>
            </a:r>
            <a:endParaRPr sz="1400">
              <a:latin typeface="Times New Roman"/>
              <a:cs typeface="Times New Roman"/>
            </a:endParaRPr>
          </a:p>
          <a:p>
            <a:pPr marL="184785" marR="240029" indent="-172720">
              <a:lnSpc>
                <a:spcPts val="1610"/>
              </a:lnSpc>
              <a:spcBef>
                <a:spcPts val="75"/>
              </a:spcBef>
              <a:buFont typeface="Times New Roman"/>
              <a:buAutoNum type="arabicPeriod" startAt="3"/>
              <a:tabLst>
                <a:tab pos="191770" algn="l"/>
              </a:tabLst>
            </a:pPr>
            <a:r>
              <a:rPr dirty="0" sz="1400" spc="-5">
                <a:latin typeface="Times New Roman"/>
                <a:cs typeface="Times New Roman"/>
              </a:rPr>
              <a:t>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April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8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returned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some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April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merchandise,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which cost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$2,800, to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Azad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Company.</a:t>
            </a:r>
            <a:endParaRPr sz="1400">
              <a:latin typeface="Times New Roman"/>
              <a:cs typeface="Times New Roman"/>
            </a:endParaRPr>
          </a:p>
          <a:p>
            <a:pPr marL="191135" indent="-179070">
              <a:lnSpc>
                <a:spcPts val="1530"/>
              </a:lnSpc>
              <a:buFont typeface="Times New Roman"/>
              <a:buAutoNum type="arabicPeriod" startAt="3"/>
              <a:tabLst>
                <a:tab pos="191770" algn="l"/>
              </a:tabLst>
            </a:pPr>
            <a:r>
              <a:rPr dirty="0" sz="1400" spc="-5">
                <a:latin typeface="Times New Roman"/>
                <a:cs typeface="Times New Roman"/>
              </a:rPr>
              <a:t>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April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15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paid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amount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due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Azad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Company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full.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z="1400" spc="-5" b="1">
                <a:solidFill>
                  <a:srgbClr val="C00000"/>
                </a:solidFill>
                <a:latin typeface="Times New Roman"/>
                <a:cs typeface="Times New Roman"/>
              </a:rPr>
              <a:t>Instructions</a:t>
            </a:r>
            <a:endParaRPr sz="1400">
              <a:latin typeface="Times New Roman"/>
              <a:cs typeface="Times New Roman"/>
            </a:endParaRPr>
          </a:p>
          <a:p>
            <a:pPr marL="12700" marR="318770">
              <a:lnSpc>
                <a:spcPts val="1610"/>
              </a:lnSpc>
              <a:spcBef>
                <a:spcPts val="75"/>
              </a:spcBef>
              <a:buAutoNum type="alphaLcParenBoth"/>
              <a:tabLst>
                <a:tab pos="264795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Prepare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the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journal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entries</a:t>
            </a:r>
            <a:r>
              <a:rPr dirty="0" sz="1400" spc="1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to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record </a:t>
            </a:r>
            <a:r>
              <a:rPr dirty="0" sz="1400" b="1">
                <a:latin typeface="Times New Roman"/>
                <a:cs typeface="Times New Roman"/>
              </a:rPr>
              <a:t>these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transactions</a:t>
            </a:r>
            <a:r>
              <a:rPr dirty="0" sz="1400" spc="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on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the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books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of </a:t>
            </a:r>
            <a:r>
              <a:rPr dirty="0" sz="1400" spc="-33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Aram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Co.</a:t>
            </a:r>
            <a:endParaRPr sz="1400">
              <a:latin typeface="Times New Roman"/>
              <a:cs typeface="Times New Roman"/>
            </a:endParaRPr>
          </a:p>
          <a:p>
            <a:pPr marL="275590" marR="184150" indent="-275590">
              <a:lnSpc>
                <a:spcPts val="1610"/>
              </a:lnSpc>
              <a:spcBef>
                <a:spcPts val="10"/>
              </a:spcBef>
              <a:buAutoNum type="alphaLcParenBoth"/>
              <a:tabLst>
                <a:tab pos="27559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Assume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that Aram</a:t>
            </a:r>
            <a:r>
              <a:rPr dirty="0" sz="1400" b="1">
                <a:latin typeface="Times New Roman"/>
                <a:cs typeface="Times New Roman"/>
              </a:rPr>
              <a:t> Co. </a:t>
            </a:r>
            <a:r>
              <a:rPr dirty="0" sz="1400" spc="-5" b="1">
                <a:latin typeface="Times New Roman"/>
                <a:cs typeface="Times New Roman"/>
              </a:rPr>
              <a:t>paid</a:t>
            </a:r>
            <a:r>
              <a:rPr dirty="0" sz="1400" b="1">
                <a:latin typeface="Times New Roman"/>
                <a:cs typeface="Times New Roman"/>
              </a:rPr>
              <a:t> the </a:t>
            </a:r>
            <a:r>
              <a:rPr dirty="0" sz="1400" spc="-5" b="1">
                <a:latin typeface="Times New Roman"/>
                <a:cs typeface="Times New Roman"/>
              </a:rPr>
              <a:t>balance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due to </a:t>
            </a:r>
            <a:r>
              <a:rPr dirty="0" sz="1400" spc="-5" b="1">
                <a:latin typeface="Times New Roman"/>
                <a:cs typeface="Times New Roman"/>
              </a:rPr>
              <a:t>Azad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Company </a:t>
            </a:r>
            <a:r>
              <a:rPr dirty="0" sz="1400" b="1">
                <a:latin typeface="Times New Roman"/>
                <a:cs typeface="Times New Roman"/>
              </a:rPr>
              <a:t>on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May</a:t>
            </a:r>
            <a:r>
              <a:rPr dirty="0" sz="1400" b="1">
                <a:latin typeface="Times New Roman"/>
                <a:cs typeface="Times New Roman"/>
              </a:rPr>
              <a:t> 4 </a:t>
            </a:r>
            <a:r>
              <a:rPr dirty="0" sz="1400" spc="-33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instead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of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April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15.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Prepare </a:t>
            </a:r>
            <a:r>
              <a:rPr dirty="0" sz="1400" spc="-5" b="1">
                <a:latin typeface="Times New Roman"/>
                <a:cs typeface="Times New Roman"/>
              </a:rPr>
              <a:t>the journal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entry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to record </a:t>
            </a:r>
            <a:r>
              <a:rPr dirty="0" sz="1400" spc="-5" b="1">
                <a:latin typeface="Times New Roman"/>
                <a:cs typeface="Times New Roman"/>
              </a:rPr>
              <a:t>this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payment.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1040" y="5563184"/>
            <a:ext cx="6158230" cy="205104"/>
          </a:xfrm>
          <a:prstGeom prst="rect">
            <a:avLst/>
          </a:prstGeom>
          <a:solidFill>
            <a:srgbClr val="D0CEC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solidFill>
                  <a:srgbClr val="006FC0"/>
                </a:solidFill>
                <a:latin typeface="Times New Roman"/>
                <a:cs typeface="Times New Roman"/>
              </a:rPr>
              <a:t>Example</a:t>
            </a:r>
            <a:r>
              <a:rPr dirty="0" sz="1400" spc="-4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1400" spc="5" b="1">
                <a:solidFill>
                  <a:srgbClr val="006FC0"/>
                </a:solidFill>
                <a:latin typeface="Times New Roman"/>
                <a:cs typeface="Times New Roman"/>
              </a:rPr>
              <a:t>2: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2912" y="5742812"/>
            <a:ext cx="6116955" cy="24879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6034">
              <a:lnSpc>
                <a:spcPts val="1645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Presented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below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information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related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Ali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Co.</a:t>
            </a:r>
            <a:endParaRPr sz="1400">
              <a:latin typeface="Times New Roman"/>
              <a:cs typeface="Times New Roman"/>
            </a:endParaRPr>
          </a:p>
          <a:p>
            <a:pPr marL="205104" marR="140970" indent="-205104">
              <a:lnSpc>
                <a:spcPts val="1610"/>
              </a:lnSpc>
              <a:spcBef>
                <a:spcPts val="75"/>
              </a:spcBef>
              <a:buFont typeface="Times New Roman"/>
              <a:buAutoNum type="arabicPeriod"/>
              <a:tabLst>
                <a:tab pos="205104" algn="l"/>
              </a:tabLst>
            </a:pPr>
            <a:r>
              <a:rPr dirty="0" sz="1400" spc="-5">
                <a:latin typeface="Times New Roman"/>
                <a:cs typeface="Times New Roman"/>
              </a:rPr>
              <a:t>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April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5, </a:t>
            </a:r>
            <a:r>
              <a:rPr dirty="0" sz="1400" spc="-5">
                <a:latin typeface="Times New Roman"/>
                <a:cs typeface="Times New Roman"/>
              </a:rPr>
              <a:t>purchased merchandise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from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Ako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Company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$22,000,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terms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2/10,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net/30,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FOB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shipping </a:t>
            </a:r>
            <a:r>
              <a:rPr dirty="0" sz="1400">
                <a:latin typeface="Times New Roman"/>
                <a:cs typeface="Times New Roman"/>
              </a:rPr>
              <a:t>point.</a:t>
            </a:r>
            <a:endParaRPr sz="1400">
              <a:latin typeface="Times New Roman"/>
              <a:cs typeface="Times New Roman"/>
            </a:endParaRPr>
          </a:p>
          <a:p>
            <a:pPr marL="204470" indent="-179070">
              <a:lnSpc>
                <a:spcPts val="1530"/>
              </a:lnSpc>
              <a:buFont typeface="Times New Roman"/>
              <a:buAutoNum type="arabicPeriod"/>
              <a:tabLst>
                <a:tab pos="205104" algn="l"/>
              </a:tabLst>
            </a:pPr>
            <a:r>
              <a:rPr dirty="0" sz="1400" spc="-5">
                <a:latin typeface="Times New Roman"/>
                <a:cs typeface="Times New Roman"/>
              </a:rPr>
              <a:t>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April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6, </a:t>
            </a:r>
            <a:r>
              <a:rPr dirty="0" sz="1400" spc="-5">
                <a:latin typeface="Times New Roman"/>
                <a:cs typeface="Times New Roman"/>
              </a:rPr>
              <a:t>paid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freight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costs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$800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merchandise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purchased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from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Ako.</a:t>
            </a:r>
            <a:endParaRPr sz="1400">
              <a:latin typeface="Times New Roman"/>
              <a:cs typeface="Times New Roman"/>
            </a:endParaRPr>
          </a:p>
          <a:p>
            <a:pPr marL="191135" indent="-179070">
              <a:lnSpc>
                <a:spcPts val="1614"/>
              </a:lnSpc>
              <a:buFont typeface="Times New Roman"/>
              <a:buAutoNum type="arabicPeriod"/>
              <a:tabLst>
                <a:tab pos="191770" algn="l"/>
              </a:tabLst>
            </a:pPr>
            <a:r>
              <a:rPr dirty="0" sz="1400" spc="-5">
                <a:latin typeface="Times New Roman"/>
                <a:cs typeface="Times New Roman"/>
              </a:rPr>
              <a:t>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April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7, </a:t>
            </a:r>
            <a:r>
              <a:rPr dirty="0" sz="1400" spc="-5">
                <a:latin typeface="Times New Roman"/>
                <a:cs typeface="Times New Roman"/>
              </a:rPr>
              <a:t>purchased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equipment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account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from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Erbil. Co.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$26,000.</a:t>
            </a:r>
            <a:endParaRPr sz="1400">
              <a:latin typeface="Times New Roman"/>
              <a:cs typeface="Times New Roman"/>
            </a:endParaRPr>
          </a:p>
          <a:p>
            <a:pPr marL="204470" indent="-179070">
              <a:lnSpc>
                <a:spcPts val="1614"/>
              </a:lnSpc>
              <a:buFont typeface="Times New Roman"/>
              <a:buAutoNum type="arabicPeriod"/>
              <a:tabLst>
                <a:tab pos="205104" algn="l"/>
              </a:tabLst>
            </a:pPr>
            <a:r>
              <a:rPr dirty="0" sz="1400" spc="-5">
                <a:latin typeface="Times New Roman"/>
                <a:cs typeface="Times New Roman"/>
              </a:rPr>
              <a:t>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April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8, </a:t>
            </a:r>
            <a:r>
              <a:rPr dirty="0" sz="1400" spc="-5">
                <a:latin typeface="Times New Roman"/>
                <a:cs typeface="Times New Roman"/>
              </a:rPr>
              <a:t>returned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merchandise, which</a:t>
            </a:r>
            <a:r>
              <a:rPr dirty="0" sz="1400">
                <a:latin typeface="Times New Roman"/>
                <a:cs typeface="Times New Roman"/>
              </a:rPr>
              <a:t> cost </a:t>
            </a:r>
            <a:r>
              <a:rPr dirty="0" sz="1400" spc="-5">
                <a:latin typeface="Times New Roman"/>
                <a:cs typeface="Times New Roman"/>
              </a:rPr>
              <a:t>$4,000, to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Ako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Company.</a:t>
            </a:r>
            <a:endParaRPr sz="1400">
              <a:latin typeface="Times New Roman"/>
              <a:cs typeface="Times New Roman"/>
            </a:endParaRPr>
          </a:p>
          <a:p>
            <a:pPr marL="204470" indent="-179070">
              <a:lnSpc>
                <a:spcPts val="1610"/>
              </a:lnSpc>
              <a:buFont typeface="Times New Roman"/>
              <a:buAutoNum type="arabicPeriod"/>
              <a:tabLst>
                <a:tab pos="205104" algn="l"/>
              </a:tabLst>
            </a:pPr>
            <a:r>
              <a:rPr dirty="0" sz="1400" spc="-5">
                <a:latin typeface="Times New Roman"/>
                <a:cs typeface="Times New Roman"/>
              </a:rPr>
              <a:t>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April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15,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paid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amount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due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Ako</a:t>
            </a:r>
            <a:r>
              <a:rPr dirty="0" sz="1400" spc="-5">
                <a:latin typeface="Times New Roman"/>
                <a:cs typeface="Times New Roman"/>
              </a:rPr>
              <a:t> Company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full.</a:t>
            </a:r>
            <a:endParaRPr sz="1400">
              <a:latin typeface="Times New Roman"/>
              <a:cs typeface="Times New Roman"/>
            </a:endParaRPr>
          </a:p>
          <a:p>
            <a:pPr marL="26034">
              <a:lnSpc>
                <a:spcPts val="1610"/>
              </a:lnSpc>
            </a:pPr>
            <a:r>
              <a:rPr dirty="0" sz="1400" spc="-5" b="1">
                <a:solidFill>
                  <a:srgbClr val="C00000"/>
                </a:solidFill>
                <a:latin typeface="Times New Roman"/>
                <a:cs typeface="Times New Roman"/>
              </a:rPr>
              <a:t>Instructions</a:t>
            </a:r>
            <a:endParaRPr sz="1400">
              <a:latin typeface="Times New Roman"/>
              <a:cs typeface="Times New Roman"/>
            </a:endParaRPr>
          </a:p>
          <a:p>
            <a:pPr marL="26034" marR="158115">
              <a:lnSpc>
                <a:spcPts val="1610"/>
              </a:lnSpc>
              <a:spcBef>
                <a:spcPts val="75"/>
              </a:spcBef>
              <a:buAutoNum type="alphaLcParenBoth"/>
              <a:tabLst>
                <a:tab pos="278765" algn="l"/>
              </a:tabLst>
            </a:pPr>
            <a:r>
              <a:rPr dirty="0" sz="1400" b="1">
                <a:latin typeface="Times New Roman"/>
                <a:cs typeface="Times New Roman"/>
              </a:rPr>
              <a:t>Prepare the </a:t>
            </a:r>
            <a:r>
              <a:rPr dirty="0" sz="1400" spc="-5" b="1">
                <a:latin typeface="Times New Roman"/>
                <a:cs typeface="Times New Roman"/>
              </a:rPr>
              <a:t>journal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entries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to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record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these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transactions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on</a:t>
            </a:r>
            <a:r>
              <a:rPr dirty="0" sz="1400" b="1">
                <a:latin typeface="Times New Roman"/>
                <a:cs typeface="Times New Roman"/>
              </a:rPr>
              <a:t> the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books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of</a:t>
            </a:r>
            <a:r>
              <a:rPr dirty="0" sz="1400" spc="-5" b="1">
                <a:latin typeface="Times New Roman"/>
                <a:cs typeface="Times New Roman"/>
              </a:rPr>
              <a:t> Ali </a:t>
            </a:r>
            <a:r>
              <a:rPr dirty="0" sz="1400" spc="-33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Co.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using</a:t>
            </a:r>
            <a:r>
              <a:rPr dirty="0" sz="1400" b="1">
                <a:latin typeface="Times New Roman"/>
                <a:cs typeface="Times New Roman"/>
              </a:rPr>
              <a:t> a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periodic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inventory </a:t>
            </a:r>
            <a:r>
              <a:rPr dirty="0" sz="1400" b="1">
                <a:latin typeface="Times New Roman"/>
                <a:cs typeface="Times New Roman"/>
              </a:rPr>
              <a:t>system.</a:t>
            </a:r>
            <a:endParaRPr sz="1400">
              <a:latin typeface="Times New Roman"/>
              <a:cs typeface="Times New Roman"/>
            </a:endParaRPr>
          </a:p>
          <a:p>
            <a:pPr marL="288290" indent="-262890">
              <a:lnSpc>
                <a:spcPts val="1530"/>
              </a:lnSpc>
              <a:buAutoNum type="alphaLcParenBoth"/>
              <a:tabLst>
                <a:tab pos="288925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Assume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that Ali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Co. </a:t>
            </a:r>
            <a:r>
              <a:rPr dirty="0" sz="1400" spc="-5" b="1">
                <a:latin typeface="Times New Roman"/>
                <a:cs typeface="Times New Roman"/>
              </a:rPr>
              <a:t>paid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the</a:t>
            </a:r>
            <a:r>
              <a:rPr dirty="0" sz="1400" spc="-5" b="1">
                <a:latin typeface="Times New Roman"/>
                <a:cs typeface="Times New Roman"/>
              </a:rPr>
              <a:t> balance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due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to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Ako Company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on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May</a:t>
            </a:r>
            <a:r>
              <a:rPr dirty="0" sz="1400" b="1">
                <a:latin typeface="Times New Roman"/>
                <a:cs typeface="Times New Roman"/>
              </a:rPr>
              <a:t> 4 </a:t>
            </a:r>
            <a:r>
              <a:rPr dirty="0" sz="1400" spc="-5" b="1">
                <a:latin typeface="Times New Roman"/>
                <a:cs typeface="Times New Roman"/>
              </a:rPr>
              <a:t>instead</a:t>
            </a:r>
            <a:endParaRPr sz="1400">
              <a:latin typeface="Times New Roman"/>
              <a:cs typeface="Times New Roman"/>
            </a:endParaRPr>
          </a:p>
          <a:p>
            <a:pPr marL="313055">
              <a:lnSpc>
                <a:spcPts val="1645"/>
              </a:lnSpc>
            </a:pPr>
            <a:r>
              <a:rPr dirty="0" sz="1400" b="1">
                <a:latin typeface="Times New Roman"/>
                <a:cs typeface="Times New Roman"/>
              </a:rPr>
              <a:t>of </a:t>
            </a:r>
            <a:r>
              <a:rPr dirty="0" sz="1400" spc="-5" b="1">
                <a:latin typeface="Times New Roman"/>
                <a:cs typeface="Times New Roman"/>
              </a:rPr>
              <a:t>April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15. Prepare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the</a:t>
            </a:r>
            <a:r>
              <a:rPr dirty="0" sz="1400" spc="-5" b="1">
                <a:latin typeface="Times New Roman"/>
                <a:cs typeface="Times New Roman"/>
              </a:rPr>
              <a:t> journal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entry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to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record</a:t>
            </a:r>
            <a:r>
              <a:rPr dirty="0" sz="1400" spc="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this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payment.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>
                <a:solidFill>
                  <a:srgbClr val="000000"/>
                </a:solidFill>
              </a:rPr>
              <a:t>|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5"/>
              <a:t>P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g</a:t>
            </a:r>
            <a:r>
              <a:rPr dirty="0" spc="-15"/>
              <a:t> </a:t>
            </a:r>
            <a:r>
              <a:rPr dirty="0"/>
              <a:t>e</a:t>
            </a:r>
            <a:r>
              <a:rPr dirty="0" spc="-15"/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  <a:r>
              <a:rPr dirty="0" spc="-10">
                <a:solidFill>
                  <a:srgbClr val="000000"/>
                </a:solidFill>
              </a:rPr>
              <a:t> </a:t>
            </a:r>
            <a:fld id="{81D60167-4931-47E6-BA6A-407CBD079E47}" type="slidenum">
              <a:rPr dirty="0">
                <a:solidFill>
                  <a:srgbClr val="000000"/>
                </a:solidFill>
              </a:rPr>
              <a:t>1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342391"/>
            <a:ext cx="22948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PRINCIPLES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ACCOUNTING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02563" y="9873690"/>
            <a:ext cx="6158230" cy="6350"/>
          </a:xfrm>
          <a:custGeom>
            <a:avLst/>
            <a:gdLst/>
            <a:ahLst/>
            <a:cxnLst/>
            <a:rect l="l" t="t" r="r" b="b"/>
            <a:pathLst>
              <a:path w="6158230" h="6350">
                <a:moveTo>
                  <a:pt x="6158230" y="0"/>
                </a:moveTo>
                <a:lnTo>
                  <a:pt x="0" y="0"/>
                </a:lnTo>
                <a:lnTo>
                  <a:pt x="0" y="6096"/>
                </a:lnTo>
                <a:lnTo>
                  <a:pt x="6158230" y="6096"/>
                </a:lnTo>
                <a:lnTo>
                  <a:pt x="615823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01040" y="719327"/>
            <a:ext cx="6158230" cy="205740"/>
          </a:xfrm>
          <a:prstGeom prst="rect">
            <a:avLst/>
          </a:prstGeom>
          <a:solidFill>
            <a:srgbClr val="D0CEC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solidFill>
                  <a:srgbClr val="006FC0"/>
                </a:solidFill>
                <a:latin typeface="Times New Roman"/>
                <a:cs typeface="Times New Roman"/>
              </a:rPr>
              <a:t>Example</a:t>
            </a:r>
            <a:r>
              <a:rPr dirty="0" sz="1400" spc="-4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1400" spc="5" b="1">
                <a:solidFill>
                  <a:srgbClr val="006FC0"/>
                </a:solidFill>
                <a:latin typeface="Times New Roman"/>
                <a:cs typeface="Times New Roman"/>
              </a:rPr>
              <a:t>3: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6627" y="900430"/>
            <a:ext cx="6139815" cy="24879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45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Information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related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Hawre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Co.</a:t>
            </a:r>
            <a:r>
              <a:rPr dirty="0" sz="1400" spc="-5">
                <a:latin typeface="Times New Roman"/>
                <a:cs typeface="Times New Roman"/>
              </a:rPr>
              <a:t> is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presented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below.</a:t>
            </a:r>
            <a:endParaRPr sz="1400">
              <a:latin typeface="Times New Roman"/>
              <a:cs typeface="Times New Roman"/>
            </a:endParaRPr>
          </a:p>
          <a:p>
            <a:pPr marL="12700" marR="93345">
              <a:lnSpc>
                <a:spcPts val="1610"/>
              </a:lnSpc>
              <a:spcBef>
                <a:spcPts val="80"/>
              </a:spcBef>
              <a:buAutoNum type="arabicPeriod"/>
              <a:tabLst>
                <a:tab pos="191135" algn="l"/>
              </a:tabLst>
            </a:pPr>
            <a:r>
              <a:rPr dirty="0" sz="1400" spc="-5">
                <a:latin typeface="Times New Roman"/>
                <a:cs typeface="Times New Roman"/>
              </a:rPr>
              <a:t>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April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5, </a:t>
            </a:r>
            <a:r>
              <a:rPr dirty="0" sz="1400" spc="-5">
                <a:latin typeface="Times New Roman"/>
                <a:cs typeface="Times New Roman"/>
              </a:rPr>
              <a:t>purchased merchandise</a:t>
            </a:r>
            <a:r>
              <a:rPr dirty="0" sz="1400" spc="5">
                <a:latin typeface="Times New Roman"/>
                <a:cs typeface="Times New Roman"/>
              </a:rPr>
              <a:t> from </a:t>
            </a:r>
            <a:r>
              <a:rPr dirty="0" sz="1400" spc="-5">
                <a:latin typeface="Times New Roman"/>
                <a:cs typeface="Times New Roman"/>
              </a:rPr>
              <a:t>Renas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Company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for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$25,000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terms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2/10,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net/30, FOB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shipping </a:t>
            </a:r>
            <a:r>
              <a:rPr dirty="0" sz="1400">
                <a:latin typeface="Times New Roman"/>
                <a:cs typeface="Times New Roman"/>
              </a:rPr>
              <a:t>point.</a:t>
            </a:r>
            <a:endParaRPr sz="1400">
              <a:latin typeface="Times New Roman"/>
              <a:cs typeface="Times New Roman"/>
            </a:endParaRPr>
          </a:p>
          <a:p>
            <a:pPr marL="190500" indent="-178435">
              <a:lnSpc>
                <a:spcPts val="1530"/>
              </a:lnSpc>
              <a:buAutoNum type="arabicPeriod"/>
              <a:tabLst>
                <a:tab pos="191135" algn="l"/>
              </a:tabLst>
            </a:pPr>
            <a:r>
              <a:rPr dirty="0" sz="1400" spc="-5">
                <a:latin typeface="Times New Roman"/>
                <a:cs typeface="Times New Roman"/>
              </a:rPr>
              <a:t>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April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6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paid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freight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costs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$900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merchandise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purchased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from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Renas.</a:t>
            </a:r>
            <a:endParaRPr sz="1400">
              <a:latin typeface="Times New Roman"/>
              <a:cs typeface="Times New Roman"/>
            </a:endParaRPr>
          </a:p>
          <a:p>
            <a:pPr marL="191135" indent="-179070">
              <a:lnSpc>
                <a:spcPts val="1610"/>
              </a:lnSpc>
              <a:buAutoNum type="arabicPeriod"/>
              <a:tabLst>
                <a:tab pos="191770" algn="l"/>
              </a:tabLst>
            </a:pPr>
            <a:r>
              <a:rPr dirty="0" sz="1400" spc="-5">
                <a:latin typeface="Times New Roman"/>
                <a:cs typeface="Times New Roman"/>
              </a:rPr>
              <a:t>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April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7,</a:t>
            </a:r>
            <a:r>
              <a:rPr dirty="0" sz="1400" spc="-5">
                <a:latin typeface="Times New Roman"/>
                <a:cs typeface="Times New Roman"/>
              </a:rPr>
              <a:t> purchased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equipment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account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$26,000.</a:t>
            </a:r>
            <a:endParaRPr sz="1400">
              <a:latin typeface="Times New Roman"/>
              <a:cs typeface="Times New Roman"/>
            </a:endParaRPr>
          </a:p>
          <a:p>
            <a:pPr marL="191135" indent="-179070">
              <a:lnSpc>
                <a:spcPts val="1614"/>
              </a:lnSpc>
              <a:buAutoNum type="arabicPeriod"/>
              <a:tabLst>
                <a:tab pos="191770" algn="l"/>
              </a:tabLst>
            </a:pPr>
            <a:r>
              <a:rPr dirty="0" sz="1400" spc="-5">
                <a:latin typeface="Times New Roman"/>
                <a:cs typeface="Times New Roman"/>
              </a:rPr>
              <a:t>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April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8, </a:t>
            </a:r>
            <a:r>
              <a:rPr dirty="0" sz="1400" spc="-5">
                <a:latin typeface="Times New Roman"/>
                <a:cs typeface="Times New Roman"/>
              </a:rPr>
              <a:t>returned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damaged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merchandise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Renas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Company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was</a:t>
            </a:r>
            <a:r>
              <a:rPr dirty="0" sz="1400" spc="-5">
                <a:latin typeface="Times New Roman"/>
                <a:cs typeface="Times New Roman"/>
              </a:rPr>
              <a:t> granted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4"/>
              </a:lnSpc>
            </a:pPr>
            <a:r>
              <a:rPr dirty="0" sz="1400" spc="-5">
                <a:latin typeface="Times New Roman"/>
                <a:cs typeface="Times New Roman"/>
              </a:rPr>
              <a:t>$4,000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credit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 returned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merchandise.</a:t>
            </a:r>
            <a:endParaRPr sz="1400">
              <a:latin typeface="Times New Roman"/>
              <a:cs typeface="Times New Roman"/>
            </a:endParaRPr>
          </a:p>
          <a:p>
            <a:pPr marL="190500" indent="-178435">
              <a:lnSpc>
                <a:spcPts val="1610"/>
              </a:lnSpc>
              <a:buAutoNum type="arabicPeriod" startAt="5"/>
              <a:tabLst>
                <a:tab pos="191135" algn="l"/>
              </a:tabLst>
            </a:pPr>
            <a:r>
              <a:rPr dirty="0" sz="1400" spc="-5">
                <a:latin typeface="Times New Roman"/>
                <a:cs typeface="Times New Roman"/>
              </a:rPr>
              <a:t>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April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15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paid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amount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due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Renas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Company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full.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z="1400" spc="-5" b="1">
                <a:solidFill>
                  <a:srgbClr val="C00000"/>
                </a:solidFill>
                <a:latin typeface="Times New Roman"/>
                <a:cs typeface="Times New Roman"/>
              </a:rPr>
              <a:t>Instructions</a:t>
            </a:r>
            <a:endParaRPr sz="1400">
              <a:latin typeface="Times New Roman"/>
              <a:cs typeface="Times New Roman"/>
            </a:endParaRPr>
          </a:p>
          <a:p>
            <a:pPr marL="265430" indent="-253365">
              <a:lnSpc>
                <a:spcPts val="1610"/>
              </a:lnSpc>
              <a:buFont typeface="Times New Roman"/>
              <a:buAutoNum type="alphaLcParenBoth"/>
              <a:tabLst>
                <a:tab pos="266065" algn="l"/>
              </a:tabLst>
            </a:pPr>
            <a:r>
              <a:rPr dirty="0" sz="1400" spc="-5">
                <a:latin typeface="Times New Roman"/>
                <a:cs typeface="Times New Roman"/>
              </a:rPr>
              <a:t>Prepare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journal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entries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record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these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transactions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books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Hawre</a:t>
            </a:r>
            <a:r>
              <a:rPr dirty="0" sz="1400">
                <a:latin typeface="Times New Roman"/>
                <a:cs typeface="Times New Roman"/>
              </a:rPr>
              <a:t> Co..</a:t>
            </a:r>
            <a:endParaRPr sz="1400">
              <a:latin typeface="Times New Roman"/>
              <a:cs typeface="Times New Roman"/>
            </a:endParaRPr>
          </a:p>
          <a:p>
            <a:pPr marL="12700" marR="532765">
              <a:lnSpc>
                <a:spcPts val="1610"/>
              </a:lnSpc>
              <a:spcBef>
                <a:spcPts val="75"/>
              </a:spcBef>
              <a:buFont typeface="Times New Roman"/>
              <a:buAutoNum type="alphaLcParenBoth"/>
              <a:tabLst>
                <a:tab pos="275590" algn="l"/>
              </a:tabLst>
            </a:pPr>
            <a:r>
              <a:rPr dirty="0" sz="1400" spc="-5">
                <a:latin typeface="Times New Roman"/>
                <a:cs typeface="Times New Roman"/>
              </a:rPr>
              <a:t>Assume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Hawre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Co.</a:t>
            </a:r>
            <a:r>
              <a:rPr dirty="0" sz="1400" spc="-5">
                <a:latin typeface="Times New Roman"/>
                <a:cs typeface="Times New Roman"/>
              </a:rPr>
              <a:t> paid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balance</a:t>
            </a:r>
            <a:r>
              <a:rPr dirty="0" sz="1400">
                <a:latin typeface="Times New Roman"/>
                <a:cs typeface="Times New Roman"/>
              </a:rPr>
              <a:t> due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Renas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Company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instead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April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15. Prepare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journal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entry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record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this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payment.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1040" y="3583558"/>
            <a:ext cx="6158230" cy="204470"/>
          </a:xfrm>
          <a:prstGeom prst="rect">
            <a:avLst/>
          </a:prstGeom>
          <a:solidFill>
            <a:srgbClr val="D0CECE"/>
          </a:solidFill>
        </p:spPr>
        <p:txBody>
          <a:bodyPr wrap="square" lIns="0" tIns="0" rIns="0" bIns="0" rtlCol="0" vert="horz">
            <a:spAutoFit/>
          </a:bodyPr>
          <a:lstStyle/>
          <a:p>
            <a:pPr marL="62230">
              <a:lnSpc>
                <a:spcPts val="1590"/>
              </a:lnSpc>
            </a:pPr>
            <a:r>
              <a:rPr dirty="0" sz="1400" b="1">
                <a:solidFill>
                  <a:srgbClr val="006FC0"/>
                </a:solidFill>
                <a:latin typeface="Times New Roman"/>
                <a:cs typeface="Times New Roman"/>
              </a:rPr>
              <a:t>Example</a:t>
            </a:r>
            <a:r>
              <a:rPr dirty="0" sz="1400" spc="-4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6FC0"/>
                </a:solidFill>
                <a:latin typeface="Times New Roman"/>
                <a:cs typeface="Times New Roman"/>
              </a:rPr>
              <a:t>4: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6627" y="3762882"/>
            <a:ext cx="6147435" cy="228346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229235" marR="1070610" indent="-229235">
              <a:lnSpc>
                <a:spcPts val="1610"/>
              </a:lnSpc>
              <a:spcBef>
                <a:spcPts val="215"/>
              </a:spcBef>
              <a:buChar char="-"/>
              <a:tabLst>
                <a:tab pos="229235" algn="l"/>
                <a:tab pos="229870" algn="l"/>
              </a:tabLst>
            </a:pP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 /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 /</a:t>
            </a:r>
            <a:r>
              <a:rPr dirty="0" sz="1400" spc="5">
                <a:latin typeface="Times New Roman"/>
                <a:cs typeface="Times New Roman"/>
              </a:rPr>
              <a:t> 2008</a:t>
            </a:r>
            <a:r>
              <a:rPr dirty="0" sz="1400">
                <a:latin typeface="Times New Roman"/>
                <a:cs typeface="Times New Roman"/>
              </a:rPr>
              <a:t> (Salim Co.) Started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business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following: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10000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 - Cash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bank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10000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- Goods</a:t>
            </a:r>
            <a:r>
              <a:rPr dirty="0" sz="1400" spc="5">
                <a:latin typeface="Times New Roman"/>
                <a:cs typeface="Times New Roman"/>
              </a:rPr>
              <a:t> 5000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 -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Capital?</a:t>
            </a:r>
            <a:endParaRPr sz="1400">
              <a:latin typeface="Times New Roman"/>
              <a:cs typeface="Times New Roman"/>
            </a:endParaRPr>
          </a:p>
          <a:p>
            <a:pPr marL="229235" indent="-217170">
              <a:lnSpc>
                <a:spcPts val="1530"/>
              </a:lnSpc>
              <a:buChar char="-"/>
              <a:tabLst>
                <a:tab pos="229235" algn="l"/>
                <a:tab pos="229870" algn="l"/>
                <a:tab pos="594360" algn="l"/>
                <a:tab pos="871219" algn="l"/>
                <a:tab pos="1108710" algn="l"/>
                <a:tab pos="1385570" algn="l"/>
                <a:tab pos="1622425" algn="l"/>
                <a:tab pos="2545080" algn="l"/>
                <a:tab pos="3165475" algn="l"/>
                <a:tab pos="3770629" algn="l"/>
                <a:tab pos="4316730" algn="l"/>
                <a:tab pos="4593590" algn="l"/>
                <a:tab pos="5132705" algn="l"/>
                <a:tab pos="5776595" algn="l"/>
              </a:tabLst>
            </a:pP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/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/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Pu</a:t>
            </a:r>
            <a:r>
              <a:rPr dirty="0" sz="1400">
                <a:latin typeface="Times New Roman"/>
                <a:cs typeface="Times New Roman"/>
              </a:rPr>
              <a:t>rc</a:t>
            </a:r>
            <a:r>
              <a:rPr dirty="0" sz="1400" spc="5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ed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go</a:t>
            </a:r>
            <a:r>
              <a:rPr dirty="0" sz="1400" spc="3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orth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3500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fr</a:t>
            </a:r>
            <a:r>
              <a:rPr dirty="0" sz="1400" spc="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(Salah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Co.),</a:t>
            </a:r>
            <a:endParaRPr sz="1400">
              <a:latin typeface="Times New Roman"/>
              <a:cs typeface="Times New Roman"/>
            </a:endParaRPr>
          </a:p>
          <a:p>
            <a:pPr marL="229235" marR="9525">
              <a:lnSpc>
                <a:spcPts val="1610"/>
              </a:lnSpc>
              <a:spcBef>
                <a:spcPts val="75"/>
              </a:spcBef>
            </a:pPr>
            <a:r>
              <a:rPr dirty="0" sz="1400">
                <a:latin typeface="Times New Roman"/>
                <a:cs typeface="Times New Roman"/>
              </a:rPr>
              <a:t>(1000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–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1000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check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–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1000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credit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–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500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note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due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after 2 months),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paid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250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 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purchases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expenses.</a:t>
            </a:r>
            <a:endParaRPr sz="1400">
              <a:latin typeface="Times New Roman"/>
              <a:cs typeface="Times New Roman"/>
            </a:endParaRPr>
          </a:p>
          <a:p>
            <a:pPr marL="229235" marR="6985" indent="-217170">
              <a:lnSpc>
                <a:spcPts val="1610"/>
              </a:lnSpc>
              <a:spcBef>
                <a:spcPts val="10"/>
              </a:spcBef>
              <a:buChar char="-"/>
              <a:tabLst>
                <a:tab pos="229235" algn="l"/>
                <a:tab pos="229870" algn="l"/>
              </a:tabLst>
            </a:pP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/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/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Sold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goods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worth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1500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(Noor Co.)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credit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terms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/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/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10,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 / 20,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/ 30.</a:t>
            </a:r>
            <a:endParaRPr sz="1400">
              <a:latin typeface="Times New Roman"/>
              <a:cs typeface="Times New Roman"/>
            </a:endParaRPr>
          </a:p>
          <a:p>
            <a:pPr marL="229235" indent="-217170">
              <a:lnSpc>
                <a:spcPts val="1530"/>
              </a:lnSpc>
              <a:buChar char="-"/>
              <a:tabLst>
                <a:tab pos="229235" algn="l"/>
                <a:tab pos="229870" algn="l"/>
              </a:tabLst>
            </a:pP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7 /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/ Settled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account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(Salah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Co.) 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check.</a:t>
            </a:r>
            <a:endParaRPr sz="1400">
              <a:latin typeface="Times New Roman"/>
              <a:cs typeface="Times New Roman"/>
            </a:endParaRPr>
          </a:p>
          <a:p>
            <a:pPr marL="229235" indent="-217170">
              <a:lnSpc>
                <a:spcPts val="1610"/>
              </a:lnSpc>
              <a:buChar char="-"/>
              <a:tabLst>
                <a:tab pos="229235" algn="l"/>
                <a:tab pos="229870" algn="l"/>
              </a:tabLst>
            </a:pPr>
            <a:r>
              <a:rPr dirty="0" sz="1400">
                <a:latin typeface="Times New Roman"/>
                <a:cs typeface="Times New Roman"/>
              </a:rPr>
              <a:t>At 15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/ 4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/ (Noor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Co.) settled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5">
                <a:latin typeface="Times New Roman"/>
                <a:cs typeface="Times New Roman"/>
              </a:rPr>
              <a:t>account</a:t>
            </a:r>
            <a:r>
              <a:rPr dirty="0" sz="1400">
                <a:latin typeface="Times New Roman"/>
                <a:cs typeface="Times New Roman"/>
              </a:rPr>
              <a:t> by cash.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z="1400" b="1">
                <a:solidFill>
                  <a:srgbClr val="001F5F"/>
                </a:solidFill>
                <a:latin typeface="Times New Roman"/>
                <a:cs typeface="Times New Roman"/>
              </a:rPr>
              <a:t>Required: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645"/>
              </a:lnSpc>
            </a:pPr>
            <a:r>
              <a:rPr dirty="0" sz="1400" b="1">
                <a:latin typeface="Times New Roman"/>
                <a:cs typeface="Times New Roman"/>
              </a:rPr>
              <a:t>Journalize the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above transactions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(By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systematic method).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1040" y="6241668"/>
            <a:ext cx="6158230" cy="204470"/>
          </a:xfrm>
          <a:prstGeom prst="rect">
            <a:avLst/>
          </a:prstGeom>
          <a:solidFill>
            <a:srgbClr val="D0CECE"/>
          </a:solidFill>
        </p:spPr>
        <p:txBody>
          <a:bodyPr wrap="square" lIns="0" tIns="0" rIns="0" bIns="0" rtlCol="0" vert="horz">
            <a:spAutoFit/>
          </a:bodyPr>
          <a:lstStyle/>
          <a:p>
            <a:pPr marL="62230">
              <a:lnSpc>
                <a:spcPts val="1590"/>
              </a:lnSpc>
            </a:pPr>
            <a:r>
              <a:rPr dirty="0" sz="1400" b="1">
                <a:solidFill>
                  <a:srgbClr val="006FC0"/>
                </a:solidFill>
                <a:latin typeface="Times New Roman"/>
                <a:cs typeface="Times New Roman"/>
              </a:rPr>
              <a:t>Example</a:t>
            </a:r>
            <a:r>
              <a:rPr dirty="0" sz="1400" spc="-4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6FC0"/>
                </a:solidFill>
                <a:latin typeface="Times New Roman"/>
                <a:cs typeface="Times New Roman"/>
              </a:rPr>
              <a:t>5: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6627" y="6420992"/>
            <a:ext cx="6145530" cy="24892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64160" indent="-252095">
              <a:lnSpc>
                <a:spcPts val="1645"/>
              </a:lnSpc>
              <a:spcBef>
                <a:spcPts val="105"/>
              </a:spcBef>
              <a:buChar char="-"/>
              <a:tabLst>
                <a:tab pos="264160" algn="l"/>
                <a:tab pos="264795" algn="l"/>
              </a:tabLst>
            </a:pP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/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/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2008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(Ali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Co.) started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business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following </a:t>
            </a:r>
            <a:r>
              <a:rPr dirty="0" sz="1400">
                <a:latin typeface="Times New Roman"/>
                <a:cs typeface="Times New Roman"/>
              </a:rPr>
              <a:t>assets;</a:t>
            </a:r>
            <a:endParaRPr sz="1400">
              <a:latin typeface="Times New Roman"/>
              <a:cs typeface="Times New Roman"/>
            </a:endParaRPr>
          </a:p>
          <a:p>
            <a:pPr marL="469900" marR="5080">
              <a:lnSpc>
                <a:spcPts val="1610"/>
              </a:lnSpc>
              <a:spcBef>
                <a:spcPts val="75"/>
              </a:spcBef>
            </a:pP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15000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Bank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20000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Furniture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5000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Inventory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(Beginning)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15000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Capital?</a:t>
            </a:r>
            <a:endParaRPr sz="1400">
              <a:latin typeface="Times New Roman"/>
              <a:cs typeface="Times New Roman"/>
            </a:endParaRPr>
          </a:p>
          <a:p>
            <a:pPr marL="264160" indent="-252095">
              <a:lnSpc>
                <a:spcPts val="1530"/>
              </a:lnSpc>
              <a:buChar char="-"/>
              <a:tabLst>
                <a:tab pos="264160" algn="l"/>
                <a:tab pos="264795" algn="l"/>
              </a:tabLst>
            </a:pP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/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/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Sold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goods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(Hasan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Co.)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worth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6000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account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terms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  <a:p>
            <a:pPr marL="264160">
              <a:lnSpc>
                <a:spcPts val="1614"/>
              </a:lnSpc>
            </a:pPr>
            <a:r>
              <a:rPr dirty="0" sz="1400">
                <a:latin typeface="Times New Roman"/>
                <a:cs typeface="Times New Roman"/>
              </a:rPr>
              <a:t>payment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-2 /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10,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/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20,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 / </a:t>
            </a:r>
            <a:r>
              <a:rPr dirty="0" sz="1400" spc="5">
                <a:latin typeface="Times New Roman"/>
                <a:cs typeface="Times New Roman"/>
              </a:rPr>
              <a:t>30.</a:t>
            </a:r>
            <a:endParaRPr sz="1400">
              <a:latin typeface="Times New Roman"/>
              <a:cs typeface="Times New Roman"/>
            </a:endParaRPr>
          </a:p>
          <a:p>
            <a:pPr marL="264160" marR="5080" indent="-252095">
              <a:lnSpc>
                <a:spcPts val="1610"/>
              </a:lnSpc>
              <a:spcBef>
                <a:spcPts val="80"/>
              </a:spcBef>
              <a:buChar char="-"/>
              <a:tabLst>
                <a:tab pos="264160" algn="l"/>
                <a:tab pos="264795" algn="l"/>
              </a:tabLst>
            </a:pP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/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/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Purchased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goods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(Yasser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Co.)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worth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4000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trade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discount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 </a:t>
            </a:r>
            <a:r>
              <a:rPr dirty="0" sz="1400" spc="5">
                <a:latin typeface="Times New Roman"/>
                <a:cs typeface="Times New Roman"/>
              </a:rPr>
              <a:t>%,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paid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purchases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expenses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 by</a:t>
            </a:r>
            <a:r>
              <a:rPr dirty="0" sz="1400" spc="5">
                <a:latin typeface="Times New Roman"/>
                <a:cs typeface="Times New Roman"/>
              </a:rPr>
              <a:t> check.</a:t>
            </a:r>
            <a:endParaRPr sz="1400">
              <a:latin typeface="Times New Roman"/>
              <a:cs typeface="Times New Roman"/>
            </a:endParaRPr>
          </a:p>
          <a:p>
            <a:pPr marL="264160" marR="5080" indent="-252095">
              <a:lnSpc>
                <a:spcPts val="1610"/>
              </a:lnSpc>
              <a:buChar char="-"/>
              <a:tabLst>
                <a:tab pos="264160" algn="l"/>
                <a:tab pos="264795" algn="l"/>
              </a:tabLst>
            </a:pPr>
            <a:r>
              <a:rPr dirty="0" sz="1400">
                <a:latin typeface="Times New Roman"/>
                <a:cs typeface="Times New Roman"/>
              </a:rPr>
              <a:t>At 7 / 4 / </a:t>
            </a:r>
            <a:r>
              <a:rPr dirty="0" sz="1400" spc="-5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returned goods worth 250 $ to (Yasser Co.) and received the amount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cash.</a:t>
            </a:r>
            <a:endParaRPr sz="1400">
              <a:latin typeface="Times New Roman"/>
              <a:cs typeface="Times New Roman"/>
            </a:endParaRPr>
          </a:p>
          <a:p>
            <a:pPr marL="264160" indent="-252095">
              <a:lnSpc>
                <a:spcPts val="1530"/>
              </a:lnSpc>
              <a:buChar char="-"/>
              <a:tabLst>
                <a:tab pos="264160" algn="l"/>
                <a:tab pos="264795" algn="l"/>
              </a:tabLst>
            </a:pPr>
            <a:r>
              <a:rPr dirty="0" sz="1400">
                <a:latin typeface="Times New Roman"/>
                <a:cs typeface="Times New Roman"/>
              </a:rPr>
              <a:t>At 11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/ 4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received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3000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 from (Hasan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Co.) 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4"/>
              </a:lnSpc>
            </a:pPr>
            <a:r>
              <a:rPr dirty="0" sz="1400" b="1">
                <a:solidFill>
                  <a:srgbClr val="001F5F"/>
                </a:solidFill>
                <a:latin typeface="Times New Roman"/>
                <a:cs typeface="Times New Roman"/>
              </a:rPr>
              <a:t>Required: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650"/>
              </a:lnSpc>
            </a:pPr>
            <a:r>
              <a:rPr dirty="0" sz="1400" b="1">
                <a:latin typeface="Times New Roman"/>
                <a:cs typeface="Times New Roman"/>
              </a:rPr>
              <a:t>Journalize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the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above transactions.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>
                <a:solidFill>
                  <a:srgbClr val="000000"/>
                </a:solidFill>
              </a:rPr>
              <a:t>|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5"/>
              <a:t>P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g</a:t>
            </a:r>
            <a:r>
              <a:rPr dirty="0" spc="-15"/>
              <a:t> </a:t>
            </a:r>
            <a:r>
              <a:rPr dirty="0"/>
              <a:t>e</a:t>
            </a:r>
            <a:r>
              <a:rPr dirty="0" spc="-15"/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  <a:r>
              <a:rPr dirty="0" spc="-10">
                <a:solidFill>
                  <a:srgbClr val="000000"/>
                </a:solidFill>
              </a:rPr>
              <a:t> </a:t>
            </a:r>
            <a:fld id="{81D60167-4931-47E6-BA6A-407CBD079E47}" type="slidenum">
              <a:rPr dirty="0">
                <a:solidFill>
                  <a:srgbClr val="000000"/>
                </a:solidFill>
              </a:rPr>
              <a:t>1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342391"/>
            <a:ext cx="22948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PRINCIPLES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ACCOUNTING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02563" y="9873690"/>
            <a:ext cx="6158230" cy="6350"/>
          </a:xfrm>
          <a:custGeom>
            <a:avLst/>
            <a:gdLst/>
            <a:ahLst/>
            <a:cxnLst/>
            <a:rect l="l" t="t" r="r" b="b"/>
            <a:pathLst>
              <a:path w="6158230" h="6350">
                <a:moveTo>
                  <a:pt x="6158230" y="0"/>
                </a:moveTo>
                <a:lnTo>
                  <a:pt x="0" y="0"/>
                </a:lnTo>
                <a:lnTo>
                  <a:pt x="0" y="6096"/>
                </a:lnTo>
                <a:lnTo>
                  <a:pt x="6158230" y="6096"/>
                </a:lnTo>
                <a:lnTo>
                  <a:pt x="615823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01040" y="719327"/>
            <a:ext cx="6158230" cy="205740"/>
          </a:xfrm>
          <a:prstGeom prst="rect">
            <a:avLst/>
          </a:prstGeom>
          <a:solidFill>
            <a:srgbClr val="D0CEC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solidFill>
                  <a:srgbClr val="006FC0"/>
                </a:solidFill>
                <a:latin typeface="Times New Roman"/>
                <a:cs typeface="Times New Roman"/>
              </a:rPr>
              <a:t>Example</a:t>
            </a:r>
            <a:r>
              <a:rPr dirty="0" sz="1400" spc="-4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6FC0"/>
                </a:solidFill>
                <a:latin typeface="Times New Roman"/>
                <a:cs typeface="Times New Roman"/>
              </a:rPr>
              <a:t>6: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0427" y="900430"/>
            <a:ext cx="6311265" cy="248793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340360" marR="96520" indent="-252095">
              <a:lnSpc>
                <a:spcPts val="1610"/>
              </a:lnSpc>
              <a:spcBef>
                <a:spcPts val="215"/>
              </a:spcBef>
              <a:buChar char="-"/>
              <a:tabLst>
                <a:tab pos="317500" algn="l"/>
                <a:tab pos="318135" algn="l"/>
              </a:tabLst>
            </a:pP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Sep.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</a:t>
            </a:r>
            <a:r>
              <a:rPr dirty="0" baseline="30864" sz="1350">
                <a:latin typeface="Times New Roman"/>
                <a:cs typeface="Times New Roman"/>
              </a:rPr>
              <a:t>st</a:t>
            </a:r>
            <a:r>
              <a:rPr dirty="0" baseline="30864" sz="1350" spc="217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2008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kamel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deposited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75000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bank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name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company.</a:t>
            </a:r>
            <a:endParaRPr sz="1400">
              <a:latin typeface="Times New Roman"/>
              <a:cs typeface="Times New Roman"/>
            </a:endParaRPr>
          </a:p>
          <a:p>
            <a:pPr marL="317500" indent="-229235">
              <a:lnSpc>
                <a:spcPts val="1530"/>
              </a:lnSpc>
              <a:buChar char="-"/>
              <a:tabLst>
                <a:tab pos="317500" algn="l"/>
                <a:tab pos="318135" algn="l"/>
              </a:tabLst>
            </a:pP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Sep.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</a:t>
            </a:r>
            <a:r>
              <a:rPr dirty="0" baseline="30864" sz="1350">
                <a:latin typeface="Times New Roman"/>
                <a:cs typeface="Times New Roman"/>
              </a:rPr>
              <a:t>th</a:t>
            </a:r>
            <a:r>
              <a:rPr dirty="0" baseline="30864" sz="1350" spc="32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Purchased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goods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worth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15000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(Hana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Co.).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part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payment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  <a:p>
            <a:pPr marL="340360" marR="93980">
              <a:lnSpc>
                <a:spcPts val="1610"/>
              </a:lnSpc>
              <a:spcBef>
                <a:spcPts val="75"/>
              </a:spcBef>
            </a:pPr>
            <a:r>
              <a:rPr dirty="0" sz="1400">
                <a:latin typeface="Times New Roman"/>
                <a:cs typeface="Times New Roman"/>
              </a:rPr>
              <a:t>5000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4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was</a:t>
            </a:r>
            <a:r>
              <a:rPr dirty="0" sz="1400" spc="4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made</a:t>
            </a:r>
            <a:r>
              <a:rPr dirty="0" sz="1400" spc="4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4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check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4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remaining</a:t>
            </a:r>
            <a:r>
              <a:rPr dirty="0" sz="1400" spc="4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amount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4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credit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4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terms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 / 10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 /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  /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30.</a:t>
            </a:r>
            <a:endParaRPr sz="1400">
              <a:latin typeface="Times New Roman"/>
              <a:cs typeface="Times New Roman"/>
            </a:endParaRPr>
          </a:p>
          <a:p>
            <a:pPr marL="317500" indent="-229235">
              <a:lnSpc>
                <a:spcPts val="1535"/>
              </a:lnSpc>
              <a:buChar char="-"/>
              <a:tabLst>
                <a:tab pos="317500" algn="l"/>
                <a:tab pos="318135" algn="l"/>
              </a:tabLst>
            </a:pP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Sep. 8</a:t>
            </a:r>
            <a:r>
              <a:rPr dirty="0" baseline="30864" sz="1350">
                <a:latin typeface="Times New Roman"/>
                <a:cs typeface="Times New Roman"/>
              </a:rPr>
              <a:t>th</a:t>
            </a:r>
            <a:r>
              <a:rPr dirty="0" baseline="30864" sz="1350" spc="1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Purchased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office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equipment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(Zana Co.) worth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1000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check.</a:t>
            </a:r>
            <a:endParaRPr sz="1400">
              <a:latin typeface="Times New Roman"/>
              <a:cs typeface="Times New Roman"/>
            </a:endParaRPr>
          </a:p>
          <a:p>
            <a:pPr marL="317500" indent="-229235">
              <a:lnSpc>
                <a:spcPts val="1614"/>
              </a:lnSpc>
              <a:buChar char="-"/>
              <a:tabLst>
                <a:tab pos="317500" algn="l"/>
                <a:tab pos="318135" algn="l"/>
              </a:tabLst>
            </a:pPr>
            <a:r>
              <a:rPr dirty="0" sz="1400">
                <a:latin typeface="Times New Roman"/>
                <a:cs typeface="Times New Roman"/>
              </a:rPr>
              <a:t>At Sep.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10</a:t>
            </a:r>
            <a:r>
              <a:rPr dirty="0" baseline="30864" sz="1350">
                <a:latin typeface="Times New Roman"/>
                <a:cs typeface="Times New Roman"/>
              </a:rPr>
              <a:t>th</a:t>
            </a:r>
            <a:r>
              <a:rPr dirty="0" baseline="30864" sz="1350" spc="18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Sold</a:t>
            </a:r>
            <a:r>
              <a:rPr dirty="0" sz="1400" spc="5">
                <a:latin typeface="Times New Roman"/>
                <a:cs typeface="Times New Roman"/>
              </a:rPr>
              <a:t> goods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(Ali Co.)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worth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6000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 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cash.</a:t>
            </a:r>
            <a:endParaRPr sz="1400">
              <a:latin typeface="Times New Roman"/>
              <a:cs typeface="Times New Roman"/>
            </a:endParaRPr>
          </a:p>
          <a:p>
            <a:pPr marL="317500" indent="-229235">
              <a:lnSpc>
                <a:spcPts val="1610"/>
              </a:lnSpc>
              <a:buChar char="-"/>
              <a:tabLst>
                <a:tab pos="317500" algn="l"/>
                <a:tab pos="318135" algn="l"/>
              </a:tabLst>
            </a:pPr>
            <a:r>
              <a:rPr dirty="0" sz="1400">
                <a:latin typeface="Times New Roman"/>
                <a:cs typeface="Times New Roman"/>
              </a:rPr>
              <a:t>At Sep.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14</a:t>
            </a:r>
            <a:r>
              <a:rPr dirty="0" baseline="30864" sz="1350">
                <a:latin typeface="Times New Roman"/>
                <a:cs typeface="Times New Roman"/>
              </a:rPr>
              <a:t>th</a:t>
            </a:r>
            <a:r>
              <a:rPr dirty="0" baseline="30864" sz="1350" spc="18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Settled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5000</a:t>
            </a:r>
            <a:r>
              <a:rPr dirty="0" sz="1400">
                <a:latin typeface="Times New Roman"/>
                <a:cs typeface="Times New Roman"/>
              </a:rPr>
              <a:t> $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 Hana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Co.) account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check.</a:t>
            </a:r>
            <a:endParaRPr sz="1400">
              <a:latin typeface="Times New Roman"/>
              <a:cs typeface="Times New Roman"/>
            </a:endParaRPr>
          </a:p>
          <a:p>
            <a:pPr marL="340360" marR="97155" indent="-252095">
              <a:lnSpc>
                <a:spcPts val="1610"/>
              </a:lnSpc>
              <a:spcBef>
                <a:spcPts val="75"/>
              </a:spcBef>
              <a:buChar char="-"/>
              <a:tabLst>
                <a:tab pos="317500" algn="l"/>
                <a:tab pos="318135" algn="l"/>
              </a:tabLst>
            </a:pP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Sep.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23</a:t>
            </a:r>
            <a:r>
              <a:rPr dirty="0" baseline="30864" sz="1350">
                <a:latin typeface="Times New Roman"/>
                <a:cs typeface="Times New Roman"/>
              </a:rPr>
              <a:t>rd</a:t>
            </a:r>
            <a:r>
              <a:rPr dirty="0" baseline="30864" sz="1350" spc="26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Ali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Co.)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returned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goods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worth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250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settled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amount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this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goods by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cash.</a:t>
            </a:r>
            <a:endParaRPr sz="1400">
              <a:latin typeface="Times New Roman"/>
              <a:cs typeface="Times New Roman"/>
            </a:endParaRPr>
          </a:p>
          <a:p>
            <a:pPr marL="88900">
              <a:lnSpc>
                <a:spcPts val="1530"/>
              </a:lnSpc>
            </a:pPr>
            <a:r>
              <a:rPr dirty="0" sz="1400" b="1">
                <a:solidFill>
                  <a:srgbClr val="001F5F"/>
                </a:solidFill>
                <a:latin typeface="Times New Roman"/>
                <a:cs typeface="Times New Roman"/>
              </a:rPr>
              <a:t>Required:</a:t>
            </a:r>
            <a:endParaRPr sz="1400">
              <a:latin typeface="Times New Roman"/>
              <a:cs typeface="Times New Roman"/>
            </a:endParaRPr>
          </a:p>
          <a:p>
            <a:pPr marL="546100">
              <a:lnSpc>
                <a:spcPts val="1645"/>
              </a:lnSpc>
            </a:pPr>
            <a:r>
              <a:rPr dirty="0" sz="1400" b="1">
                <a:latin typeface="Times New Roman"/>
                <a:cs typeface="Times New Roman"/>
              </a:rPr>
              <a:t>Journalize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the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above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transactions.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>
                <a:solidFill>
                  <a:srgbClr val="000000"/>
                </a:solidFill>
              </a:rPr>
              <a:t>|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5"/>
              <a:t>P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g</a:t>
            </a:r>
            <a:r>
              <a:rPr dirty="0" spc="-15"/>
              <a:t> </a:t>
            </a:r>
            <a:r>
              <a:rPr dirty="0"/>
              <a:t>e</a:t>
            </a:r>
            <a:r>
              <a:rPr dirty="0" spc="-15"/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  <a:r>
              <a:rPr dirty="0" spc="-10">
                <a:solidFill>
                  <a:srgbClr val="000000"/>
                </a:solidFill>
              </a:rPr>
              <a:t> </a:t>
            </a:r>
            <a:fld id="{81D60167-4931-47E6-BA6A-407CBD079E47}" type="slidenum">
              <a:rPr dirty="0">
                <a:solidFill>
                  <a:srgbClr val="000000"/>
                </a:solidFill>
              </a:rPr>
              <a:t>1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malk</dc:creator>
  <dc:title>Accounting principles</dc:title>
  <dcterms:created xsi:type="dcterms:W3CDTF">2023-03-07T15:10:32Z</dcterms:created>
  <dcterms:modified xsi:type="dcterms:W3CDTF">2023-03-07T15:10:32Z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2023-03-07T00:00:00Z</vt:filetime>
  </property>
  <property fmtid="{D5CDD505-2E9C-101B-9397-08002B2CF9AE}" pid="3" name="Creator">
    <vt:lpwstr>Microsoft® Word LTSC</vt:lpwstr>
  </property>
  <property fmtid="{D5CDD505-2E9C-101B-9397-08002B2CF9AE}" pid="4" name="LastSaved">
    <vt:filetime>2023-03-07T00:00:00Z</vt:filetime>
  </property>
</Properties>
</file>