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1040" y="2356357"/>
            <a:ext cx="6160769" cy="3994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48080" y="9885205"/>
            <a:ext cx="832485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7E7E7E"/>
                </a:solidFill>
                <a:latin typeface="Times New Roman"/>
                <a:cs typeface="Times New Roman"/>
              </a:defRPr>
            </a:lvl1pPr>
          </a:lstStyle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#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
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g"/></Relationships>
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4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01040" y="2356357"/>
            <a:ext cx="6158230" cy="399415"/>
          </a:xfrm>
          <a:prstGeom prst="rect"/>
          <a:solidFill>
            <a:srgbClr val="3A3838"/>
          </a:solidFill>
        </p:spPr>
        <p:txBody>
          <a:bodyPr wrap="square" lIns="0" tIns="0" rIns="0" bIns="0" rtlCol="0" vert="horz">
            <a:spAutoFit/>
          </a:bodyPr>
          <a:lstStyle/>
          <a:p>
            <a:pPr marL="466090">
              <a:lnSpc>
                <a:spcPts val="2970"/>
              </a:lnSpc>
            </a:pPr>
            <a:r>
              <a:rPr dirty="0" spc="-15"/>
              <a:t>Principles</a:t>
            </a:r>
            <a:r>
              <a:rPr dirty="0" spc="-10"/>
              <a:t> </a:t>
            </a:r>
            <a:r>
              <a:rPr dirty="0"/>
              <a:t>Accounting</a:t>
            </a:r>
            <a:r>
              <a:rPr dirty="0" spc="-10"/>
              <a:t> </a:t>
            </a:r>
            <a:r>
              <a:rPr dirty="0" spc="-5"/>
              <a:t>in </a:t>
            </a:r>
            <a:r>
              <a:rPr dirty="0" spc="30"/>
              <a:t>English</a:t>
            </a:r>
            <a:r>
              <a:rPr dirty="0" spc="20"/>
              <a:t> </a:t>
            </a:r>
            <a:r>
              <a:rPr dirty="0" spc="-295"/>
              <a:t>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01040" y="3156534"/>
            <a:ext cx="6158230" cy="108585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2890"/>
              </a:lnSpc>
            </a:pPr>
            <a:r>
              <a:rPr dirty="0" sz="2800" b="1">
                <a:solidFill>
                  <a:srgbClr val="FFFFFF"/>
                </a:solidFill>
                <a:latin typeface="Times New Roman"/>
                <a:cs typeface="Times New Roman"/>
              </a:rPr>
              <a:t>CHAPTER</a:t>
            </a:r>
            <a:r>
              <a:rPr dirty="0" sz="2800" spc="-3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800" spc="-5" b="1">
                <a:solidFill>
                  <a:srgbClr val="FFFFFF"/>
                </a:solidFill>
                <a:latin typeface="Times New Roman"/>
                <a:cs typeface="Times New Roman"/>
              </a:rPr>
              <a:t>FIVE</a:t>
            </a:r>
            <a:endParaRPr sz="2800">
              <a:latin typeface="Times New Roman"/>
              <a:cs typeface="Times New Roman"/>
            </a:endParaRPr>
          </a:p>
          <a:p>
            <a:pPr algn="ctr" marL="265430" marR="259715">
              <a:lnSpc>
                <a:spcPts val="2700"/>
              </a:lnSpc>
              <a:spcBef>
                <a:spcPts val="155"/>
              </a:spcBef>
            </a:pPr>
            <a:r>
              <a:rPr dirty="0" sz="2400" spc="100" b="1">
                <a:solidFill>
                  <a:srgbClr val="FFFFFF"/>
                </a:solidFill>
                <a:latin typeface="Times New Roman"/>
                <a:cs typeface="Times New Roman"/>
              </a:rPr>
              <a:t>(THE </a:t>
            </a:r>
            <a:r>
              <a:rPr dirty="0" sz="2400" spc="-55" b="1">
                <a:solidFill>
                  <a:srgbClr val="FFFFFF"/>
                </a:solidFill>
                <a:latin typeface="Times New Roman"/>
                <a:cs typeface="Times New Roman"/>
              </a:rPr>
              <a:t>TRIAL </a:t>
            </a:r>
            <a:r>
              <a:rPr dirty="0" sz="2400" spc="-15" b="1">
                <a:solidFill>
                  <a:srgbClr val="FFFFFF"/>
                </a:solidFill>
                <a:latin typeface="Times New Roman"/>
                <a:cs typeface="Times New Roman"/>
              </a:rPr>
              <a:t>BALANCE, </a:t>
            </a:r>
            <a:r>
              <a:rPr dirty="0" sz="2400" b="1">
                <a:solidFill>
                  <a:srgbClr val="FFFFFF"/>
                </a:solidFill>
                <a:latin typeface="Times New Roman"/>
                <a:cs typeface="Times New Roman"/>
              </a:rPr>
              <a:t>CORRECTING </a:t>
            </a:r>
            <a:r>
              <a:rPr dirty="0" sz="2400" spc="-58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Times New Roman"/>
                <a:cs typeface="Times New Roman"/>
              </a:rPr>
              <a:t>ERRORS,</a:t>
            </a:r>
            <a:r>
              <a:rPr dirty="0" sz="24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-20" b="1">
                <a:solidFill>
                  <a:srgbClr val="FFFFFF"/>
                </a:solidFill>
                <a:latin typeface="Times New Roman"/>
                <a:cs typeface="Times New Roman"/>
              </a:rPr>
              <a:t>CLOSING</a:t>
            </a:r>
            <a:r>
              <a:rPr dirty="0" sz="2400" spc="10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2400" spc="45" b="1">
                <a:solidFill>
                  <a:srgbClr val="FFFFFF"/>
                </a:solidFill>
                <a:latin typeface="Times New Roman"/>
                <a:cs typeface="Times New Roman"/>
              </a:rPr>
              <a:t>ENTRY)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92097" y="4982082"/>
            <a:ext cx="4972050" cy="12522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5"/>
              </a:spcBef>
            </a:pPr>
            <a:r>
              <a:rPr dirty="0" sz="2800" spc="25" b="1">
                <a:latin typeface="Times New Roman"/>
                <a:cs typeface="Times New Roman"/>
              </a:rPr>
              <a:t>ACCOUNTING</a:t>
            </a:r>
            <a:r>
              <a:rPr dirty="0" sz="2800" spc="-20" b="1">
                <a:latin typeface="Times New Roman"/>
                <a:cs typeface="Times New Roman"/>
              </a:rPr>
              <a:t> </a:t>
            </a:r>
            <a:r>
              <a:rPr dirty="0" sz="2800" spc="60" b="1">
                <a:latin typeface="Times New Roman"/>
                <a:cs typeface="Times New Roman"/>
              </a:rPr>
              <a:t>DEPATMENT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550">
              <a:latin typeface="Times New Roman"/>
              <a:cs typeface="Times New Roman"/>
            </a:endParaRPr>
          </a:p>
          <a:p>
            <a:pPr algn="ctr" marL="1270">
              <a:lnSpc>
                <a:spcPct val="100000"/>
              </a:lnSpc>
            </a:pPr>
            <a:r>
              <a:rPr dirty="0" sz="2800" spc="-85" b="1">
                <a:latin typeface="Times New Roman"/>
                <a:cs typeface="Times New Roman"/>
              </a:rPr>
              <a:t>2022-2023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75156" y="9284919"/>
            <a:ext cx="5608320" cy="4298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3175">
              <a:lnSpc>
                <a:spcPts val="1590"/>
              </a:lnSpc>
              <a:spcBef>
                <a:spcPts val="100"/>
              </a:spcBef>
            </a:pPr>
            <a:r>
              <a:rPr dirty="0" sz="1400" spc="-5" b="1">
                <a:latin typeface="Times New Roman"/>
                <a:cs typeface="Times New Roman"/>
              </a:rPr>
              <a:t>CHAPTER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(5)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590"/>
              </a:lnSpc>
            </a:pPr>
            <a:r>
              <a:rPr dirty="0" sz="1400" spc="70" b="1">
                <a:latin typeface="Times New Roman"/>
                <a:cs typeface="Times New Roman"/>
              </a:rPr>
              <a:t>THE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30" b="1">
                <a:latin typeface="Times New Roman"/>
                <a:cs typeface="Times New Roman"/>
              </a:rPr>
              <a:t>TRIAL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BALANCE, </a:t>
            </a:r>
            <a:r>
              <a:rPr dirty="0" sz="1400" b="1">
                <a:latin typeface="Times New Roman"/>
                <a:cs typeface="Times New Roman"/>
              </a:rPr>
              <a:t>CORRECTING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5" b="1">
                <a:latin typeface="Times New Roman"/>
                <a:cs typeface="Times New Roman"/>
              </a:rPr>
              <a:t>ERRORS,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spc="-10" b="1">
                <a:latin typeface="Times New Roman"/>
                <a:cs typeface="Times New Roman"/>
              </a:rPr>
              <a:t>CLOSING</a:t>
            </a:r>
            <a:r>
              <a:rPr dirty="0" sz="1400" b="1">
                <a:latin typeface="Times New Roman"/>
                <a:cs typeface="Times New Roman"/>
              </a:rPr>
              <a:t> </a:t>
            </a:r>
            <a:r>
              <a:rPr dirty="0" sz="1400" spc="20" b="1">
                <a:latin typeface="Times New Roman"/>
                <a:cs typeface="Times New Roman"/>
              </a:rPr>
              <a:t>ENTRY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4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1040" y="719327"/>
            <a:ext cx="6158230" cy="21844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610"/>
              </a:lnSpc>
            </a:pP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THE</a:t>
            </a:r>
            <a:r>
              <a:rPr dirty="0" sz="14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TRIAL</a:t>
            </a:r>
            <a:r>
              <a:rPr dirty="0" sz="14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Calibri"/>
                <a:cs typeface="Calibri"/>
              </a:rPr>
              <a:t>BALANCE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914146"/>
            <a:ext cx="5977255" cy="1742439"/>
          </a:xfrm>
          <a:prstGeom prst="rect">
            <a:avLst/>
          </a:prstGeom>
        </p:spPr>
        <p:txBody>
          <a:bodyPr wrap="square" lIns="0" tIns="20320" rIns="0" bIns="0" rtlCol="0" vert="horz">
            <a:spAutoFit/>
          </a:bodyPr>
          <a:lstStyle/>
          <a:p>
            <a:pPr marL="12700" marR="5080">
              <a:lnSpc>
                <a:spcPct val="95900"/>
              </a:lnSpc>
              <a:spcBef>
                <a:spcPts val="160"/>
              </a:spcBef>
            </a:pPr>
            <a:r>
              <a:rPr dirty="0" sz="1300" spc="-5">
                <a:latin typeface="Times New Roman"/>
                <a:cs typeface="Times New Roman"/>
              </a:rPr>
              <a:t>A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trial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balance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is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list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of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accounts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and</a:t>
            </a:r>
            <a:r>
              <a:rPr dirty="0" sz="1300">
                <a:latin typeface="Times New Roman"/>
                <a:cs typeface="Times New Roman"/>
              </a:rPr>
              <a:t> their </a:t>
            </a:r>
            <a:r>
              <a:rPr dirty="0" sz="1300" spc="-5">
                <a:latin typeface="Times New Roman"/>
                <a:cs typeface="Times New Roman"/>
              </a:rPr>
              <a:t>balances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at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</a:t>
            </a:r>
            <a:r>
              <a:rPr dirty="0" sz="1300">
                <a:latin typeface="Times New Roman"/>
                <a:cs typeface="Times New Roman"/>
              </a:rPr>
              <a:t> given time.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Customarily, 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companies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prepare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trial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balance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at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the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end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of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an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accounting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period.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They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list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accounts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in </a:t>
            </a:r>
            <a:r>
              <a:rPr dirty="0" sz="1300" spc="-3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the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order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which</a:t>
            </a:r>
            <a:r>
              <a:rPr dirty="0" sz="1300">
                <a:latin typeface="Times New Roman"/>
                <a:cs typeface="Times New Roman"/>
              </a:rPr>
              <a:t> they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appear</a:t>
            </a:r>
            <a:r>
              <a:rPr dirty="0" sz="1300">
                <a:latin typeface="Times New Roman"/>
                <a:cs typeface="Times New Roman"/>
              </a:rPr>
              <a:t> in the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ledger.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Debit </a:t>
            </a:r>
            <a:r>
              <a:rPr dirty="0" sz="1300" spc="-5">
                <a:latin typeface="Times New Roman"/>
                <a:cs typeface="Times New Roman"/>
              </a:rPr>
              <a:t>balances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appear</a:t>
            </a:r>
            <a:r>
              <a:rPr dirty="0" sz="1300">
                <a:latin typeface="Times New Roman"/>
                <a:cs typeface="Times New Roman"/>
              </a:rPr>
              <a:t> in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the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left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column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and 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credit balances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the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right</a:t>
            </a:r>
            <a:r>
              <a:rPr dirty="0" sz="1300" spc="-5">
                <a:latin typeface="Times New Roman"/>
                <a:cs typeface="Times New Roman"/>
              </a:rPr>
              <a:t> column.</a:t>
            </a:r>
            <a:endParaRPr sz="1300">
              <a:latin typeface="Times New Roman"/>
              <a:cs typeface="Times New Roman"/>
            </a:endParaRPr>
          </a:p>
          <a:p>
            <a:pPr marL="12700" marR="36195">
              <a:lnSpc>
                <a:spcPct val="95800"/>
              </a:lnSpc>
              <a:spcBef>
                <a:spcPts val="5"/>
              </a:spcBef>
            </a:pPr>
            <a:r>
              <a:rPr dirty="0" sz="1300" spc="-5" b="1">
                <a:latin typeface="Times New Roman"/>
                <a:cs typeface="Times New Roman"/>
              </a:rPr>
              <a:t>The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primary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purpose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of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a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trial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balance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is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to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prove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(check)</a:t>
            </a:r>
            <a:r>
              <a:rPr dirty="0" sz="1300" spc="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that</a:t>
            </a:r>
            <a:r>
              <a:rPr dirty="0" sz="1300" spc="1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the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debits</a:t>
            </a:r>
            <a:r>
              <a:rPr dirty="0" sz="1300" b="1">
                <a:latin typeface="Times New Roman"/>
                <a:cs typeface="Times New Roman"/>
              </a:rPr>
              <a:t> equal</a:t>
            </a:r>
            <a:r>
              <a:rPr dirty="0" sz="1300" spc="3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the 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credits</a:t>
            </a:r>
            <a:r>
              <a:rPr dirty="0" sz="130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after</a:t>
            </a:r>
            <a:r>
              <a:rPr dirty="0" sz="1300" spc="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posting.</a:t>
            </a:r>
            <a:r>
              <a:rPr dirty="0" sz="1300" spc="20" b="1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The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sum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of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the</a:t>
            </a:r>
            <a:r>
              <a:rPr dirty="0" sz="1300">
                <a:latin typeface="Times New Roman"/>
                <a:cs typeface="Times New Roman"/>
              </a:rPr>
              <a:t> debit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balances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</a:t>
            </a:r>
            <a:r>
              <a:rPr dirty="0" sz="1300">
                <a:latin typeface="Times New Roman"/>
                <a:cs typeface="Times New Roman"/>
              </a:rPr>
              <a:t> the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trial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balance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should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equal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the 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sum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of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the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credit</a:t>
            </a:r>
            <a:r>
              <a:rPr dirty="0" sz="1300">
                <a:latin typeface="Times New Roman"/>
                <a:cs typeface="Times New Roman"/>
              </a:rPr>
              <a:t> balances. </a:t>
            </a:r>
            <a:r>
              <a:rPr dirty="0" sz="1300" spc="-5">
                <a:latin typeface="Times New Roman"/>
                <a:cs typeface="Times New Roman"/>
              </a:rPr>
              <a:t>If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the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debits</a:t>
            </a:r>
            <a:r>
              <a:rPr dirty="0" sz="1300">
                <a:latin typeface="Times New Roman"/>
                <a:cs typeface="Times New Roman"/>
              </a:rPr>
              <a:t> and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credits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do</a:t>
            </a:r>
            <a:r>
              <a:rPr dirty="0" sz="1300">
                <a:latin typeface="Times New Roman"/>
                <a:cs typeface="Times New Roman"/>
              </a:rPr>
              <a:t> not </a:t>
            </a:r>
            <a:r>
              <a:rPr dirty="0" sz="1300" spc="-5">
                <a:latin typeface="Times New Roman"/>
                <a:cs typeface="Times New Roman"/>
              </a:rPr>
              <a:t>agree,</a:t>
            </a:r>
            <a:r>
              <a:rPr dirty="0" sz="1300">
                <a:latin typeface="Times New Roman"/>
                <a:cs typeface="Times New Roman"/>
              </a:rPr>
              <a:t> the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company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can </a:t>
            </a:r>
            <a:r>
              <a:rPr dirty="0" sz="1300" spc="-5">
                <a:latin typeface="Times New Roman"/>
                <a:cs typeface="Times New Roman"/>
              </a:rPr>
              <a:t>use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the </a:t>
            </a:r>
            <a:r>
              <a:rPr dirty="0" sz="1300" spc="-3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trial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balance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to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uncover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errors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journalizing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and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posting.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addition,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the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trial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balance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is 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useful in preparing </a:t>
            </a:r>
            <a:r>
              <a:rPr dirty="0" sz="1300">
                <a:latin typeface="Times New Roman"/>
                <a:cs typeface="Times New Roman"/>
              </a:rPr>
              <a:t>financial </a:t>
            </a:r>
            <a:r>
              <a:rPr dirty="0" sz="1300" spc="-5">
                <a:latin typeface="Times New Roman"/>
                <a:cs typeface="Times New Roman"/>
              </a:rPr>
              <a:t>statements.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040" y="2836417"/>
            <a:ext cx="6158230" cy="204470"/>
          </a:xfrm>
          <a:prstGeom prst="rect">
            <a:avLst/>
          </a:prstGeom>
          <a:solidFill>
            <a:srgbClr val="DB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1: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9455" y="3215639"/>
            <a:ext cx="6127750" cy="2202180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706627" y="5393816"/>
            <a:ext cx="1767839" cy="44386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dirty="0" sz="1400" spc="-5" b="1">
                <a:latin typeface="Times New Roman"/>
                <a:cs typeface="Times New Roman"/>
              </a:rPr>
              <a:t>Instructions: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spc="-5" b="1">
                <a:latin typeface="Times New Roman"/>
                <a:cs typeface="Times New Roman"/>
              </a:rPr>
              <a:t>Prepare</a:t>
            </a:r>
            <a:r>
              <a:rPr dirty="0" sz="1400" spc="-3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-5" b="1">
                <a:latin typeface="Times New Roman"/>
                <a:cs typeface="Times New Roman"/>
              </a:rPr>
              <a:t> trial balance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1040" y="6031356"/>
            <a:ext cx="6158230" cy="204470"/>
          </a:xfrm>
          <a:prstGeom prst="rect">
            <a:avLst/>
          </a:prstGeom>
          <a:solidFill>
            <a:srgbClr val="DB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6627" y="6210680"/>
            <a:ext cx="5977255" cy="12623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Note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payable 45000,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Harper,</a:t>
            </a:r>
            <a:r>
              <a:rPr dirty="0" sz="1400" spc="-5">
                <a:latin typeface="Times New Roman"/>
                <a:cs typeface="Times New Roman"/>
              </a:rPr>
              <a:t> capital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28500,</a:t>
            </a:r>
            <a:r>
              <a:rPr dirty="0" sz="1400">
                <a:latin typeface="Times New Roman"/>
                <a:cs typeface="Times New Roman"/>
              </a:rPr>
              <a:t> Harper,</a:t>
            </a:r>
            <a:r>
              <a:rPr dirty="0" sz="1400" spc="-5">
                <a:latin typeface="Times New Roman"/>
                <a:cs typeface="Times New Roman"/>
              </a:rPr>
              <a:t> drawing</a:t>
            </a:r>
            <a:r>
              <a:rPr dirty="0" sz="1400">
                <a:latin typeface="Times New Roman"/>
                <a:cs typeface="Times New Roman"/>
              </a:rPr>
              <a:t> 1800, </a:t>
            </a:r>
            <a:r>
              <a:rPr dirty="0" sz="1400" spc="-5">
                <a:latin typeface="Times New Roman"/>
                <a:cs typeface="Times New Roman"/>
              </a:rPr>
              <a:t>Service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revenue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7600, Salary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expense </a:t>
            </a:r>
            <a:r>
              <a:rPr dirty="0" sz="1400">
                <a:latin typeface="Times New Roman"/>
                <a:cs typeface="Times New Roman"/>
              </a:rPr>
              <a:t>3000,</a:t>
            </a:r>
            <a:r>
              <a:rPr dirty="0" sz="1400" spc="-5">
                <a:latin typeface="Times New Roman"/>
                <a:cs typeface="Times New Roman"/>
              </a:rPr>
              <a:t> Rent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expense 1500,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Interest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10">
                <a:latin typeface="Times New Roman"/>
                <a:cs typeface="Times New Roman"/>
              </a:rPr>
              <a:t>expense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400, </a:t>
            </a:r>
            <a:r>
              <a:rPr dirty="0" sz="1400" spc="-5">
                <a:latin typeface="Times New Roman"/>
                <a:cs typeface="Times New Roman"/>
              </a:rPr>
              <a:t>Utilities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40"/>
              </a:lnSpc>
            </a:pPr>
            <a:r>
              <a:rPr dirty="0" sz="1400" spc="-5">
                <a:latin typeface="Times New Roman"/>
                <a:cs typeface="Times New Roman"/>
              </a:rPr>
              <a:t>expense </a:t>
            </a:r>
            <a:r>
              <a:rPr dirty="0" sz="1400">
                <a:latin typeface="Times New Roman"/>
                <a:cs typeface="Times New Roman"/>
              </a:rPr>
              <a:t>200, </a:t>
            </a:r>
            <a:r>
              <a:rPr dirty="0" sz="1400" spc="-5">
                <a:latin typeface="Times New Roman"/>
                <a:cs typeface="Times New Roman"/>
              </a:rPr>
              <a:t>Cash 31200,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Accounts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receivable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4000,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Supplies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300,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Land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40000,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>
                <a:latin typeface="Times New Roman"/>
                <a:cs typeface="Times New Roman"/>
              </a:rPr>
              <a:t>Accounts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payable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1300.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</a:pPr>
            <a:r>
              <a:rPr dirty="0" sz="1400" spc="-5" b="1">
                <a:latin typeface="Times New Roman"/>
                <a:cs typeface="Times New Roman"/>
              </a:rPr>
              <a:t>Instructions: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</a:pPr>
            <a:r>
              <a:rPr dirty="0" sz="1400" spc="-5" b="1">
                <a:latin typeface="Times New Roman"/>
                <a:cs typeface="Times New Roman"/>
              </a:rPr>
              <a:t>Prepare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-5" b="1">
                <a:latin typeface="Times New Roman"/>
                <a:cs typeface="Times New Roman"/>
              </a:rPr>
              <a:t> trial balance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1040" y="7637652"/>
            <a:ext cx="6158230" cy="204470"/>
          </a:xfrm>
          <a:prstGeom prst="rect">
            <a:avLst/>
          </a:prstGeom>
          <a:solidFill>
            <a:srgbClr val="DB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6627" y="7817357"/>
            <a:ext cx="6095365" cy="12623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210185" indent="76200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Salary payable 900, Interest payable 100, Unearned service revenue 400, Notes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payable 20000, supplies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600,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Prepaid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rent 2000,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Furniture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18000,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Building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48000,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610"/>
              </a:lnSpc>
              <a:spcBef>
                <a:spcPts val="5"/>
              </a:spcBef>
            </a:pPr>
            <a:r>
              <a:rPr dirty="0" sz="1400" spc="-5">
                <a:latin typeface="Times New Roman"/>
                <a:cs typeface="Times New Roman"/>
              </a:rPr>
              <a:t>Accumulated depreciation—furniture 300, Accumulated depreciation—building 200,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Cash 4800, Accounts receivable2600, Accounts payable 18200, Bright capital 35000 </a:t>
            </a:r>
            <a:r>
              <a:rPr dirty="0" sz="1400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Instructions: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560"/>
              </a:lnSpc>
            </a:pPr>
            <a:r>
              <a:rPr dirty="0" sz="1400" spc="-5" b="1">
                <a:latin typeface="Times New Roman"/>
                <a:cs typeface="Times New Roman"/>
              </a:rPr>
              <a:t>Prepare</a:t>
            </a:r>
            <a:r>
              <a:rPr dirty="0" sz="1400" spc="-2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</a:t>
            </a:r>
            <a:r>
              <a:rPr dirty="0" sz="1400" spc="-5" b="1">
                <a:latin typeface="Times New Roman"/>
                <a:cs typeface="Times New Roman"/>
              </a:rPr>
              <a:t> trial balance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1040" y="9303715"/>
            <a:ext cx="6158230" cy="231775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714"/>
              </a:lnSpc>
            </a:pPr>
            <a:r>
              <a:rPr dirty="0" sz="1500" spc="-5" b="1">
                <a:solidFill>
                  <a:srgbClr val="FFFFFF"/>
                </a:solidFill>
                <a:latin typeface="Calibri"/>
                <a:cs typeface="Calibri"/>
              </a:rPr>
              <a:t>Preparing</a:t>
            </a:r>
            <a:r>
              <a:rPr dirty="0" sz="15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Calibri"/>
                <a:cs typeface="Calibri"/>
              </a:rPr>
              <a:t>Closing</a:t>
            </a:r>
            <a:r>
              <a:rPr dirty="0" sz="15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500" spc="-5" b="1">
                <a:solidFill>
                  <a:srgbClr val="FFFFFF"/>
                </a:solidFill>
                <a:latin typeface="Calibri"/>
                <a:cs typeface="Calibri"/>
              </a:rPr>
              <a:t>Entries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4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98956" y="719454"/>
            <a:ext cx="5962587" cy="2314404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06627" y="3096513"/>
            <a:ext cx="5641975" cy="1363345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marL="184785" marR="123189" indent="-172720">
              <a:lnSpc>
                <a:spcPts val="1500"/>
              </a:lnSpc>
              <a:spcBef>
                <a:spcPts val="195"/>
              </a:spcBef>
              <a:buFont typeface="Times New Roman"/>
              <a:buAutoNum type="arabicPeriod"/>
              <a:tabLst>
                <a:tab pos="177800" algn="l"/>
              </a:tabLst>
            </a:pPr>
            <a:r>
              <a:rPr dirty="0" sz="1300" spc="-5">
                <a:latin typeface="Times New Roman"/>
                <a:cs typeface="Times New Roman"/>
              </a:rPr>
              <a:t>Debit</a:t>
            </a:r>
            <a:r>
              <a:rPr dirty="0" sz="1300">
                <a:latin typeface="Times New Roman"/>
                <a:cs typeface="Times New Roman"/>
              </a:rPr>
              <a:t> each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revenue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account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for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its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balance,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and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credit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Income</a:t>
            </a:r>
            <a:r>
              <a:rPr dirty="0" sz="1300">
                <a:latin typeface="Times New Roman"/>
                <a:cs typeface="Times New Roman"/>
              </a:rPr>
              <a:t> Summary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for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total </a:t>
            </a:r>
            <a:r>
              <a:rPr dirty="0" sz="1300" spc="-3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revenues.</a:t>
            </a:r>
            <a:endParaRPr sz="1300">
              <a:latin typeface="Times New Roman"/>
              <a:cs typeface="Times New Roman"/>
            </a:endParaRPr>
          </a:p>
          <a:p>
            <a:pPr marL="184785" marR="24765" indent="-172720">
              <a:lnSpc>
                <a:spcPts val="1490"/>
              </a:lnSpc>
              <a:spcBef>
                <a:spcPts val="10"/>
              </a:spcBef>
              <a:buFont typeface="Times New Roman"/>
              <a:buAutoNum type="arabicPeriod"/>
              <a:tabLst>
                <a:tab pos="177800" algn="l"/>
              </a:tabLst>
            </a:pPr>
            <a:r>
              <a:rPr dirty="0" sz="1300" spc="-5">
                <a:latin typeface="Times New Roman"/>
                <a:cs typeface="Times New Roman"/>
              </a:rPr>
              <a:t>Debit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Income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Summary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for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total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expenses,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and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credit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each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expense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account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for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its </a:t>
            </a:r>
            <a:r>
              <a:rPr dirty="0" sz="1300" spc="-3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balance.</a:t>
            </a:r>
            <a:endParaRPr sz="1300">
              <a:latin typeface="Times New Roman"/>
              <a:cs typeface="Times New Roman"/>
            </a:endParaRPr>
          </a:p>
          <a:p>
            <a:pPr marL="177165" indent="-165100">
              <a:lnSpc>
                <a:spcPts val="1425"/>
              </a:lnSpc>
              <a:buFont typeface="Times New Roman"/>
              <a:buAutoNum type="arabicPeriod"/>
              <a:tabLst>
                <a:tab pos="177800" algn="l"/>
              </a:tabLst>
            </a:pPr>
            <a:r>
              <a:rPr dirty="0" sz="1300" spc="-10">
                <a:latin typeface="Times New Roman"/>
                <a:cs typeface="Times New Roman"/>
              </a:rPr>
              <a:t>Debit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Income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Summary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and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credit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Owner’s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Capital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for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the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amount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of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net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income.</a:t>
            </a:r>
            <a:endParaRPr sz="1300">
              <a:latin typeface="Times New Roman"/>
              <a:cs typeface="Times New Roman"/>
            </a:endParaRPr>
          </a:p>
          <a:p>
            <a:pPr marL="184785" marR="5080" indent="-172720">
              <a:lnSpc>
                <a:spcPts val="1500"/>
              </a:lnSpc>
              <a:spcBef>
                <a:spcPts val="65"/>
              </a:spcBef>
              <a:buFont typeface="Times New Roman"/>
              <a:buAutoNum type="arabicPeriod"/>
              <a:tabLst>
                <a:tab pos="177800" algn="l"/>
              </a:tabLst>
            </a:pPr>
            <a:r>
              <a:rPr dirty="0" sz="1300" spc="-5">
                <a:latin typeface="Times New Roman"/>
                <a:cs typeface="Times New Roman"/>
              </a:rPr>
              <a:t>Debit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Owner’s</a:t>
            </a:r>
            <a:r>
              <a:rPr dirty="0" sz="1300" spc="2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Capital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for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the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balance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in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the</a:t>
            </a:r>
            <a:r>
              <a:rPr dirty="0" sz="1300" spc="2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Owner’s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Drawing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account,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and</a:t>
            </a:r>
            <a:r>
              <a:rPr dirty="0" sz="1300" spc="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credit </a:t>
            </a:r>
            <a:r>
              <a:rPr dirty="0" sz="1300" spc="-310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Owner’s</a:t>
            </a:r>
            <a:r>
              <a:rPr dirty="0" sz="1300" spc="-5">
                <a:latin typeface="Times New Roman"/>
                <a:cs typeface="Times New Roman"/>
              </a:rPr>
              <a:t> Drawing</a:t>
            </a:r>
            <a:r>
              <a:rPr dirty="0" sz="1300">
                <a:latin typeface="Times New Roman"/>
                <a:cs typeface="Times New Roman"/>
              </a:rPr>
              <a:t> for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>
                <a:latin typeface="Times New Roman"/>
                <a:cs typeface="Times New Roman"/>
              </a:rPr>
              <a:t>the</a:t>
            </a:r>
            <a:r>
              <a:rPr dirty="0" sz="1300" spc="-5">
                <a:latin typeface="Times New Roman"/>
                <a:cs typeface="Times New Roman"/>
              </a:rPr>
              <a:t> </a:t>
            </a:r>
            <a:r>
              <a:rPr dirty="0" sz="1300" spc="-10">
                <a:latin typeface="Times New Roman"/>
                <a:cs typeface="Times New Roman"/>
              </a:rPr>
              <a:t>same</a:t>
            </a:r>
            <a:r>
              <a:rPr dirty="0" sz="1300" spc="-5">
                <a:latin typeface="Times New Roman"/>
                <a:cs typeface="Times New Roman"/>
              </a:rPr>
              <a:t> amount.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040" y="4449190"/>
            <a:ext cx="6158230" cy="233679"/>
          </a:xfrm>
          <a:prstGeom prst="rect">
            <a:avLst/>
          </a:prstGeom>
          <a:solidFill>
            <a:srgbClr val="DB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sz="1600" spc="-5" b="1">
                <a:latin typeface="Times New Roman"/>
                <a:cs typeface="Times New Roman"/>
              </a:rPr>
              <a:t>Example</a:t>
            </a:r>
            <a:r>
              <a:rPr dirty="0" sz="1600" spc="-2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1: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627" y="4660519"/>
            <a:ext cx="398272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>
                <a:latin typeface="Times New Roman"/>
                <a:cs typeface="Times New Roman"/>
              </a:rPr>
              <a:t>The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following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balances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are</a:t>
            </a:r>
            <a:r>
              <a:rPr dirty="0" sz="130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taken</a:t>
            </a:r>
            <a:r>
              <a:rPr dirty="0" sz="1300">
                <a:latin typeface="Times New Roman"/>
                <a:cs typeface="Times New Roman"/>
              </a:rPr>
              <a:t> from</a:t>
            </a:r>
            <a:r>
              <a:rPr dirty="0" sz="1300" spc="15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C.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R.</a:t>
            </a:r>
            <a:r>
              <a:rPr dirty="0" sz="1300">
                <a:latin typeface="Times New Roman"/>
                <a:cs typeface="Times New Roman"/>
              </a:rPr>
              <a:t> Byrd</a:t>
            </a:r>
            <a:r>
              <a:rPr dirty="0" sz="1300" spc="10">
                <a:latin typeface="Times New Roman"/>
                <a:cs typeface="Times New Roman"/>
              </a:rPr>
              <a:t> </a:t>
            </a:r>
            <a:r>
              <a:rPr dirty="0" sz="1300" spc="-5">
                <a:latin typeface="Times New Roman"/>
                <a:cs typeface="Times New Roman"/>
              </a:rPr>
              <a:t>company</a:t>
            </a:r>
            <a:endParaRPr sz="1300">
              <a:latin typeface="Times New Roman"/>
              <a:cs typeface="Times New Roman"/>
            </a:endParaRPr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687577" y="4880116"/>
          <a:ext cx="3140075" cy="1921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5055"/>
                <a:gridCol w="793750"/>
              </a:tblGrid>
              <a:tr h="186386">
                <a:tc>
                  <a:txBody>
                    <a:bodyPr/>
                    <a:lstStyle/>
                    <a:p>
                      <a:pPr marL="31750">
                        <a:lnSpc>
                          <a:spcPts val="1370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Service</a:t>
                      </a:r>
                      <a:r>
                        <a:rPr dirty="0" sz="13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Revenue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8260">
                        <a:lnSpc>
                          <a:spcPts val="1370"/>
                        </a:lnSpc>
                      </a:pPr>
                      <a:r>
                        <a:rPr dirty="0" sz="1300">
                          <a:latin typeface="Times New Roman"/>
                          <a:cs typeface="Times New Roman"/>
                        </a:rPr>
                        <a:t>10600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90500">
                <a:tc>
                  <a:txBody>
                    <a:bodyPr/>
                    <a:lstStyle/>
                    <a:p>
                      <a:pPr marL="31750">
                        <a:lnSpc>
                          <a:spcPts val="1400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Advertising Supplies Expense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7465">
                        <a:lnSpc>
                          <a:spcPts val="1400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1500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864">
                <a:tc>
                  <a:txBody>
                    <a:bodyPr/>
                    <a:lstStyle/>
                    <a:p>
                      <a:pPr marL="31750">
                        <a:lnSpc>
                          <a:spcPts val="1395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Depreciation</a:t>
                      </a:r>
                      <a:r>
                        <a:rPr dirty="0" sz="13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Expense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7465">
                        <a:lnSpc>
                          <a:spcPts val="1395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40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865">
                <a:tc>
                  <a:txBody>
                    <a:bodyPr/>
                    <a:lstStyle/>
                    <a:p>
                      <a:pPr marL="31750">
                        <a:lnSpc>
                          <a:spcPts val="1395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Insurance</a:t>
                      </a:r>
                      <a:r>
                        <a:rPr dirty="0" sz="13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Expense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3180">
                        <a:lnSpc>
                          <a:spcPts val="1395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50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737">
                <a:tc>
                  <a:txBody>
                    <a:bodyPr/>
                    <a:lstStyle/>
                    <a:p>
                      <a:pPr marL="31750">
                        <a:lnSpc>
                          <a:spcPts val="1395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Salaries</a:t>
                      </a:r>
                      <a:r>
                        <a:rPr dirty="0" sz="13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Expense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9370">
                        <a:lnSpc>
                          <a:spcPts val="1395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5,200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737">
                <a:tc>
                  <a:txBody>
                    <a:bodyPr/>
                    <a:lstStyle/>
                    <a:p>
                      <a:pPr marL="31750">
                        <a:lnSpc>
                          <a:spcPts val="1395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Rent</a:t>
                      </a:r>
                      <a:r>
                        <a:rPr dirty="0" sz="1300" spc="-3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Expense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41910">
                        <a:lnSpc>
                          <a:spcPts val="1395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900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9737">
                <a:tc>
                  <a:txBody>
                    <a:bodyPr/>
                    <a:lstStyle/>
                    <a:p>
                      <a:pPr marL="31750">
                        <a:lnSpc>
                          <a:spcPts val="1395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Interest</a:t>
                      </a:r>
                      <a:r>
                        <a:rPr dirty="0" sz="13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Expense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ts val="1395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50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188960">
                <a:tc>
                  <a:txBody>
                    <a:bodyPr/>
                    <a:lstStyle/>
                    <a:p>
                      <a:pPr marL="31750">
                        <a:lnSpc>
                          <a:spcPts val="1390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C.</a:t>
                      </a:r>
                      <a:r>
                        <a:rPr dirty="0" sz="13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R.</a:t>
                      </a:r>
                      <a:r>
                        <a:rPr dirty="0" sz="13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Byrd,</a:t>
                      </a:r>
                      <a:r>
                        <a:rPr dirty="0" sz="13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300" spc="-5">
                          <a:latin typeface="Times New Roman"/>
                          <a:cs typeface="Times New Roman"/>
                        </a:rPr>
                        <a:t>Drawing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33020">
                        <a:lnSpc>
                          <a:spcPts val="1390"/>
                        </a:lnSpc>
                      </a:pPr>
                      <a:r>
                        <a:rPr dirty="0" sz="1300" spc="-5">
                          <a:latin typeface="Times New Roman"/>
                          <a:cs typeface="Times New Roman"/>
                        </a:rPr>
                        <a:t>500</a:t>
                      </a: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937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Instruction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1601">
                <a:tc>
                  <a:txBody>
                    <a:bodyPr/>
                    <a:lstStyle/>
                    <a:p>
                      <a:pPr marL="31750">
                        <a:lnSpc>
                          <a:spcPts val="1485"/>
                        </a:lnSpc>
                      </a:pP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Prepare </a:t>
                      </a:r>
                      <a:r>
                        <a:rPr dirty="0" sz="1400" spc="-10" b="1">
                          <a:latin typeface="Times New Roman"/>
                          <a:cs typeface="Times New Roman"/>
                        </a:rPr>
                        <a:t>closing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spc="-5" b="1">
                          <a:latin typeface="Times New Roman"/>
                          <a:cs typeface="Times New Roman"/>
                        </a:rPr>
                        <a:t>entry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701040" y="9283903"/>
            <a:ext cx="6158230" cy="233679"/>
          </a:xfrm>
          <a:prstGeom prst="rect">
            <a:avLst/>
          </a:prstGeom>
          <a:solidFill>
            <a:srgbClr val="DBDBDB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810"/>
              </a:lnSpc>
            </a:pPr>
            <a:r>
              <a:rPr dirty="0" sz="1600" spc="-5" b="1">
                <a:latin typeface="Times New Roman"/>
                <a:cs typeface="Times New Roman"/>
              </a:rPr>
              <a:t>Example</a:t>
            </a:r>
            <a:r>
              <a:rPr dirty="0" sz="1600" spc="-25" b="1">
                <a:latin typeface="Times New Roman"/>
                <a:cs typeface="Times New Roman"/>
              </a:rPr>
              <a:t> </a:t>
            </a:r>
            <a:r>
              <a:rPr dirty="0" sz="1600" b="1">
                <a:latin typeface="Times New Roman"/>
                <a:cs typeface="Times New Roman"/>
              </a:rPr>
              <a:t>2: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4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9569" y="768018"/>
            <a:ext cx="5601248" cy="458122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706627" y="5328030"/>
            <a:ext cx="1537335" cy="4140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530"/>
              </a:lnSpc>
              <a:spcBef>
                <a:spcPts val="95"/>
              </a:spcBef>
            </a:pPr>
            <a:r>
              <a:rPr dirty="0" sz="1300" spc="-5" b="1">
                <a:latin typeface="Times New Roman"/>
                <a:cs typeface="Times New Roman"/>
              </a:rPr>
              <a:t>Instruction</a:t>
            </a: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530"/>
              </a:lnSpc>
            </a:pPr>
            <a:r>
              <a:rPr dirty="0" sz="1300" spc="-5" b="1">
                <a:latin typeface="Times New Roman"/>
                <a:cs typeface="Times New Roman"/>
              </a:rPr>
              <a:t>Prepare</a:t>
            </a:r>
            <a:r>
              <a:rPr dirty="0" sz="1300" spc="-20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closing</a:t>
            </a:r>
            <a:r>
              <a:rPr dirty="0" sz="1300" spc="-15" b="1">
                <a:latin typeface="Times New Roman"/>
                <a:cs typeface="Times New Roman"/>
              </a:rPr>
              <a:t> </a:t>
            </a:r>
            <a:r>
              <a:rPr dirty="0" sz="1300" spc="-5" b="1">
                <a:latin typeface="Times New Roman"/>
                <a:cs typeface="Times New Roman"/>
              </a:rPr>
              <a:t>entry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040" y="6081648"/>
            <a:ext cx="6158230" cy="204470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Correcting</a:t>
            </a:r>
            <a:r>
              <a:rPr dirty="0" sz="1400" spc="-15" b="1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FFFFFF"/>
                </a:solidFill>
                <a:latin typeface="Times New Roman"/>
                <a:cs typeface="Times New Roman"/>
              </a:rPr>
              <a:t>Entries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627" y="6260972"/>
            <a:ext cx="6142355" cy="126238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133985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latin typeface="Times New Roman"/>
                <a:cs typeface="Times New Roman"/>
              </a:rPr>
              <a:t>Unfortunately, errors </a:t>
            </a:r>
            <a:r>
              <a:rPr dirty="0" sz="1400">
                <a:latin typeface="Times New Roman"/>
                <a:cs typeface="Times New Roman"/>
              </a:rPr>
              <a:t>may </a:t>
            </a:r>
            <a:r>
              <a:rPr dirty="0" sz="1400" spc="-5">
                <a:latin typeface="Times New Roman"/>
                <a:cs typeface="Times New Roman"/>
              </a:rPr>
              <a:t>occur in the recording </a:t>
            </a:r>
            <a:r>
              <a:rPr dirty="0" sz="1400">
                <a:latin typeface="Times New Roman"/>
                <a:cs typeface="Times New Roman"/>
              </a:rPr>
              <a:t>process. </a:t>
            </a:r>
            <a:r>
              <a:rPr dirty="0" sz="1400" spc="-5">
                <a:latin typeface="Times New Roman"/>
                <a:cs typeface="Times New Roman"/>
              </a:rPr>
              <a:t>Companies should correct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errors, as </a:t>
            </a:r>
            <a:r>
              <a:rPr dirty="0" sz="1400" spc="-5">
                <a:latin typeface="Times New Roman"/>
                <a:cs typeface="Times New Roman"/>
              </a:rPr>
              <a:t>soon </a:t>
            </a:r>
            <a:r>
              <a:rPr dirty="0" sz="1400">
                <a:latin typeface="Times New Roman"/>
                <a:cs typeface="Times New Roman"/>
              </a:rPr>
              <a:t>as </a:t>
            </a:r>
            <a:r>
              <a:rPr dirty="0" sz="1400" spc="-5">
                <a:latin typeface="Times New Roman"/>
                <a:cs typeface="Times New Roman"/>
              </a:rPr>
              <a:t>they discover them, by journalizing and posting correcting entries.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If the</a:t>
            </a:r>
            <a:r>
              <a:rPr dirty="0" sz="1400" spc="-5">
                <a:latin typeface="Times New Roman"/>
                <a:cs typeface="Times New Roman"/>
              </a:rPr>
              <a:t> accounting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records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are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free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of </a:t>
            </a:r>
            <a:r>
              <a:rPr dirty="0" sz="1400" spc="-5">
                <a:latin typeface="Times New Roman"/>
                <a:cs typeface="Times New Roman"/>
              </a:rPr>
              <a:t>errors, </a:t>
            </a:r>
            <a:r>
              <a:rPr dirty="0" sz="1400">
                <a:latin typeface="Times New Roman"/>
                <a:cs typeface="Times New Roman"/>
              </a:rPr>
              <a:t>no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correcting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 spc="-5">
                <a:latin typeface="Times New Roman"/>
                <a:cs typeface="Times New Roman"/>
              </a:rPr>
              <a:t>entries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are </a:t>
            </a:r>
            <a:r>
              <a:rPr dirty="0" sz="1400" spc="-5">
                <a:latin typeface="Times New Roman"/>
                <a:cs typeface="Times New Roman"/>
              </a:rPr>
              <a:t>needed.</a:t>
            </a:r>
            <a:endParaRPr sz="1400">
              <a:latin typeface="Times New Roman"/>
              <a:cs typeface="Times New Roman"/>
            </a:endParaRPr>
          </a:p>
          <a:p>
            <a:pPr algn="just" marL="12700">
              <a:lnSpc>
                <a:spcPts val="1540"/>
              </a:lnSpc>
            </a:pPr>
            <a:r>
              <a:rPr dirty="0" u="heavy" sz="14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Errors</a:t>
            </a:r>
            <a:r>
              <a:rPr dirty="0" u="heavy" sz="1400" spc="-15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heavy" sz="1400" b="1" i="1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correcting: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>
              <a:lnSpc>
                <a:spcPts val="1610"/>
              </a:lnSpc>
              <a:spcBef>
                <a:spcPts val="75"/>
              </a:spcBef>
            </a:pPr>
            <a:r>
              <a:rPr dirty="0" sz="1400">
                <a:latin typeface="Times New Roman"/>
                <a:cs typeface="Times New Roman"/>
              </a:rPr>
              <a:t>After finding errors they must be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rectified or corrected by recording accounting 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entries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there are two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for rectify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or correct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 errors: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1040" y="7512684"/>
            <a:ext cx="6158230" cy="204470"/>
          </a:xfrm>
          <a:prstGeom prst="rect">
            <a:avLst/>
          </a:prstGeom>
          <a:solidFill>
            <a:srgbClr val="B4C5E7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 i="1">
                <a:latin typeface="Times New Roman"/>
                <a:cs typeface="Times New Roman"/>
              </a:rPr>
              <a:t>1.</a:t>
            </a:r>
            <a:r>
              <a:rPr dirty="0" sz="1400" spc="3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lengthily</a:t>
            </a:r>
            <a:r>
              <a:rPr dirty="0" sz="1400" spc="-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method (Long method)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7692390"/>
            <a:ext cx="3092450" cy="649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dirty="0" sz="1400">
                <a:latin typeface="Times New Roman"/>
                <a:cs typeface="Times New Roman"/>
              </a:rPr>
              <a:t>In this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must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two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entries:</a:t>
            </a:r>
            <a:endParaRPr sz="1400">
              <a:latin typeface="Times New Roman"/>
              <a:cs typeface="Times New Roman"/>
            </a:endParaRPr>
          </a:p>
          <a:p>
            <a:pPr marL="241300" indent="-229235">
              <a:lnSpc>
                <a:spcPts val="1614"/>
              </a:lnSpc>
              <a:buAutoNum type="alphaUcPeriod"/>
              <a:tabLst>
                <a:tab pos="241935" algn="l"/>
              </a:tabLst>
            </a:pPr>
            <a:r>
              <a:rPr dirty="0" sz="1400">
                <a:latin typeface="Times New Roman"/>
                <a:cs typeface="Times New Roman"/>
              </a:rPr>
              <a:t>Reversing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wrong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entry.</a:t>
            </a:r>
            <a:endParaRPr sz="1400">
              <a:latin typeface="Times New Roman"/>
              <a:cs typeface="Times New Roman"/>
            </a:endParaRPr>
          </a:p>
          <a:p>
            <a:pPr marL="241300" indent="-229235">
              <a:lnSpc>
                <a:spcPts val="1650"/>
              </a:lnSpc>
              <a:buAutoNum type="alphaUcPeriod"/>
              <a:tabLst>
                <a:tab pos="241935" algn="l"/>
              </a:tabLst>
            </a:pPr>
            <a:r>
              <a:rPr dirty="0" sz="1400">
                <a:latin typeface="Times New Roman"/>
                <a:cs typeface="Times New Roman"/>
              </a:rPr>
              <a:t>Correct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1040" y="8535669"/>
            <a:ext cx="6158230" cy="20447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Example: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(1)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6627" y="8714993"/>
            <a:ext cx="6137275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stationery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worth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540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cash,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but</a:t>
            </a:r>
            <a:r>
              <a:rPr dirty="0" sz="1400" spc="10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accountant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450 $.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50463" y="9329115"/>
            <a:ext cx="295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 b="1">
                <a:latin typeface="Times New Roman"/>
                <a:cs typeface="Times New Roman"/>
              </a:rPr>
              <a:t>450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6627" y="9123426"/>
            <a:ext cx="2083435" cy="64960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650"/>
              </a:lnSpc>
              <a:spcBef>
                <a:spcPts val="100"/>
              </a:spcBef>
              <a:tabLst>
                <a:tab pos="229235" algn="l"/>
              </a:tabLst>
            </a:pPr>
            <a:r>
              <a:rPr dirty="0" sz="1400">
                <a:latin typeface="Times New Roman"/>
                <a:cs typeface="Times New Roman"/>
              </a:rPr>
              <a:t>-	Wrong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entry:</a:t>
            </a:r>
            <a:endParaRPr sz="1400">
              <a:latin typeface="Times New Roman"/>
              <a:cs typeface="Times New Roman"/>
            </a:endParaRPr>
          </a:p>
          <a:p>
            <a:pPr algn="r" marR="45720">
              <a:lnSpc>
                <a:spcPts val="1614"/>
              </a:lnSpc>
            </a:pPr>
            <a:r>
              <a:rPr dirty="0" sz="1400" b="1">
                <a:latin typeface="Times New Roman"/>
                <a:cs typeface="Times New Roman"/>
              </a:rPr>
              <a:t>Dr.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Stationary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ts val="1645"/>
              </a:lnSpc>
            </a:pPr>
            <a:r>
              <a:rPr dirty="0" sz="1400" b="1">
                <a:latin typeface="Times New Roman"/>
                <a:cs typeface="Times New Roman"/>
              </a:rPr>
              <a:t>Cr.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Cash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07663" y="9533331"/>
            <a:ext cx="29527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5" b="1">
                <a:latin typeface="Times New Roman"/>
                <a:cs typeface="Times New Roman"/>
              </a:rPr>
              <a:t>450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4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01040" y="726551"/>
          <a:ext cx="6158230" cy="14262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26995"/>
                <a:gridCol w="498475"/>
                <a:gridCol w="3032760"/>
              </a:tblGrid>
              <a:tr h="201728">
                <a:tc>
                  <a:txBody>
                    <a:bodyPr/>
                    <a:lstStyle/>
                    <a:p>
                      <a:pPr marL="17780">
                        <a:lnSpc>
                          <a:spcPts val="1490"/>
                        </a:lnSpc>
                        <a:tabLst>
                          <a:tab pos="234315" algn="l"/>
                        </a:tabLst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	Reversing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wrong</a:t>
                      </a:r>
                      <a:r>
                        <a:rPr dirty="0" sz="1400" spc="-1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entry: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5104">
                <a:tc>
                  <a:txBody>
                    <a:bodyPr/>
                    <a:lstStyle/>
                    <a:p>
                      <a:pPr algn="ctr" marR="67945">
                        <a:lnSpc>
                          <a:spcPts val="1515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400" spc="-4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Cash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ts val="1515"/>
                        </a:lnSpc>
                      </a:pP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450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marL="1390015">
                        <a:lnSpc>
                          <a:spcPts val="151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Cr.</a:t>
                      </a:r>
                      <a:r>
                        <a:rPr dirty="0" sz="14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Stationary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510"/>
                        </a:lnSpc>
                      </a:pP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450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5">
                <a:tc>
                  <a:txBody>
                    <a:bodyPr/>
                    <a:lstStyle/>
                    <a:p>
                      <a:pPr marL="17780">
                        <a:lnSpc>
                          <a:spcPts val="1510"/>
                        </a:lnSpc>
                        <a:tabLst>
                          <a:tab pos="234315" algn="l"/>
                        </a:tabLst>
                      </a:pPr>
                      <a:r>
                        <a:rPr dirty="0" sz="1400">
                          <a:latin typeface="Times New Roman"/>
                          <a:cs typeface="Times New Roman"/>
                        </a:rPr>
                        <a:t>-	Correct</a:t>
                      </a:r>
                      <a:r>
                        <a:rPr dirty="0" sz="1400" spc="-25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>
                          <a:latin typeface="Times New Roman"/>
                          <a:cs typeface="Times New Roman"/>
                        </a:rPr>
                        <a:t>entry: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4216">
                <a:tc>
                  <a:txBody>
                    <a:bodyPr/>
                    <a:lstStyle/>
                    <a:p>
                      <a:pPr marL="932815">
                        <a:lnSpc>
                          <a:spcPts val="151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Dr.</a:t>
                      </a:r>
                      <a:r>
                        <a:rPr dirty="0" sz="14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Stationary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0640">
                        <a:lnSpc>
                          <a:spcPts val="1510"/>
                        </a:lnSpc>
                      </a:pP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540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0369">
                <a:tc>
                  <a:txBody>
                    <a:bodyPr/>
                    <a:lstStyle/>
                    <a:p>
                      <a:pPr marL="1390015">
                        <a:lnSpc>
                          <a:spcPts val="148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Cr.</a:t>
                      </a:r>
                      <a:r>
                        <a:rPr dirty="0" sz="1400" spc="-40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Cash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480"/>
                        </a:lnSpc>
                      </a:pPr>
                      <a:r>
                        <a:rPr dirty="0" sz="1400" spc="5" b="1">
                          <a:latin typeface="Times New Roman"/>
                          <a:cs typeface="Times New Roman"/>
                        </a:rPr>
                        <a:t>540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05740">
                <a:tc>
                  <a:txBody>
                    <a:bodyPr/>
                    <a:lstStyle/>
                    <a:p>
                      <a:pPr marL="17780">
                        <a:lnSpc>
                          <a:spcPts val="1520"/>
                        </a:lnSpc>
                      </a:pPr>
                      <a:r>
                        <a:rPr dirty="0" sz="1400" b="1">
                          <a:latin typeface="Times New Roman"/>
                          <a:cs typeface="Times New Roman"/>
                        </a:rPr>
                        <a:t>Example:</a:t>
                      </a:r>
                      <a:r>
                        <a:rPr dirty="0" sz="1400" spc="-35" b="1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dirty="0" sz="1400" b="1">
                          <a:latin typeface="Times New Roman"/>
                          <a:cs typeface="Times New Roman"/>
                        </a:rPr>
                        <a:t>(2)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F1F1F1"/>
                    </a:solidFill>
                  </a:tcPr>
                </a:tc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706627" y="2127249"/>
            <a:ext cx="6136640" cy="852169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2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furniture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(Sleem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Co.)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worth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300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accountant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 the 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entry:</a:t>
            </a:r>
            <a:endParaRPr sz="1400">
              <a:latin typeface="Times New Roman"/>
              <a:cs typeface="Times New Roman"/>
            </a:endParaRPr>
          </a:p>
          <a:p>
            <a:pPr marL="927100">
              <a:lnSpc>
                <a:spcPts val="1530"/>
              </a:lnSpc>
              <a:tabLst>
                <a:tab pos="2755900" algn="l"/>
              </a:tabLst>
            </a:pPr>
            <a:r>
              <a:rPr dirty="0" sz="1400" b="1">
                <a:latin typeface="Times New Roman"/>
                <a:cs typeface="Times New Roman"/>
              </a:rPr>
              <a:t>Dr. Purchases	</a:t>
            </a:r>
            <a:r>
              <a:rPr dirty="0" sz="1400" spc="5" b="1">
                <a:latin typeface="Times New Roman"/>
                <a:cs typeface="Times New Roman"/>
              </a:rPr>
              <a:t>300</a:t>
            </a:r>
            <a:endParaRPr sz="1400">
              <a:latin typeface="Times New Roman"/>
              <a:cs typeface="Times New Roman"/>
            </a:endParaRPr>
          </a:p>
          <a:p>
            <a:pPr marL="1842135">
              <a:lnSpc>
                <a:spcPts val="1645"/>
              </a:lnSpc>
              <a:tabLst>
                <a:tab pos="3714750" algn="l"/>
              </a:tabLst>
            </a:pPr>
            <a:r>
              <a:rPr dirty="0" sz="1400" b="1">
                <a:latin typeface="Times New Roman"/>
                <a:cs typeface="Times New Roman"/>
              </a:rPr>
              <a:t>Cr. Salim Co.	</a:t>
            </a:r>
            <a:r>
              <a:rPr dirty="0" sz="1400" spc="5" b="1">
                <a:latin typeface="Times New Roman"/>
                <a:cs typeface="Times New Roman"/>
              </a:rPr>
              <a:t>300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01040" y="2969005"/>
            <a:ext cx="6158230" cy="20447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Example: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(3</a:t>
            </a:r>
            <a:r>
              <a:rPr dirty="0" sz="1400">
                <a:latin typeface="Times New Roman"/>
                <a:cs typeface="Times New Roman"/>
              </a:rPr>
              <a:t>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6627" y="3148710"/>
            <a:ext cx="6143625" cy="445134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 marR="5080">
              <a:lnSpc>
                <a:spcPts val="1620"/>
              </a:lnSpc>
              <a:spcBef>
                <a:spcPts val="204"/>
              </a:spcBef>
            </a:pP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tools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(Soran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Co.)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worth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650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credit,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accountant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21282" y="3558666"/>
            <a:ext cx="7404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Dr.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Tools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36063" y="3558666"/>
            <a:ext cx="2124710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45"/>
              </a:lnSpc>
              <a:spcBef>
                <a:spcPts val="100"/>
              </a:spcBef>
            </a:pPr>
            <a:r>
              <a:rPr dirty="0" sz="1400" spc="5" b="1">
                <a:latin typeface="Times New Roman"/>
                <a:cs typeface="Times New Roman"/>
              </a:rPr>
              <a:t>560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45"/>
              </a:lnSpc>
              <a:tabLst>
                <a:tab pos="1828800" algn="l"/>
              </a:tabLst>
            </a:pPr>
            <a:r>
              <a:rPr dirty="0" sz="1400" b="1">
                <a:latin typeface="Times New Roman"/>
                <a:cs typeface="Times New Roman"/>
              </a:rPr>
              <a:t>Cr.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Serwan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Co.	</a:t>
            </a:r>
            <a:r>
              <a:rPr dirty="0" sz="1400" spc="5" b="1">
                <a:latin typeface="Times New Roman"/>
                <a:cs typeface="Times New Roman"/>
              </a:rPr>
              <a:t>560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1040" y="4196206"/>
            <a:ext cx="6158230" cy="204470"/>
          </a:xfrm>
          <a:prstGeom prst="rect">
            <a:avLst/>
          </a:prstGeom>
          <a:solidFill>
            <a:srgbClr val="B4C5E7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 i="1">
                <a:latin typeface="Times New Roman"/>
                <a:cs typeface="Times New Roman"/>
              </a:rPr>
              <a:t>2.</a:t>
            </a:r>
            <a:r>
              <a:rPr dirty="0" sz="1400" spc="40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Briefly</a:t>
            </a:r>
            <a:r>
              <a:rPr dirty="0" sz="1400" spc="-5" b="1" i="1">
                <a:latin typeface="Times New Roman"/>
                <a:cs typeface="Times New Roman"/>
              </a:rPr>
              <a:t> </a:t>
            </a:r>
            <a:r>
              <a:rPr dirty="0" sz="1400" b="1" i="1">
                <a:latin typeface="Times New Roman"/>
                <a:cs typeface="Times New Roman"/>
              </a:rPr>
              <a:t>method (Short method):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6627" y="4375530"/>
            <a:ext cx="6148070" cy="6496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ts val="1645"/>
              </a:lnSpc>
              <a:spcBef>
                <a:spcPts val="105"/>
              </a:spcBef>
            </a:pPr>
            <a:r>
              <a:rPr dirty="0" sz="1400">
                <a:latin typeface="Times New Roman"/>
                <a:cs typeface="Times New Roman"/>
              </a:rPr>
              <a:t>In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this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correcting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done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only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 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follow:</a:t>
            </a:r>
            <a:endParaRPr sz="1400">
              <a:latin typeface="Times New Roman"/>
              <a:cs typeface="Times New Roman"/>
            </a:endParaRPr>
          </a:p>
          <a:p>
            <a:pPr marL="264160" marR="5080" indent="-252095">
              <a:lnSpc>
                <a:spcPts val="1620"/>
              </a:lnSpc>
              <a:spcBef>
                <a:spcPts val="65"/>
              </a:spcBef>
            </a:pPr>
            <a:r>
              <a:rPr dirty="0" sz="1400" b="1">
                <a:latin typeface="Times New Roman"/>
                <a:cs typeface="Times New Roman"/>
              </a:rPr>
              <a:t>A.</a:t>
            </a:r>
            <a:r>
              <a:rPr dirty="0" sz="1400" spc="8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If</a:t>
            </a:r>
            <a:r>
              <a:rPr dirty="0" sz="1400" spc="7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8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error</a:t>
            </a:r>
            <a:r>
              <a:rPr dirty="0" sz="1400" spc="85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was</a:t>
            </a:r>
            <a:r>
              <a:rPr dirty="0" sz="1400" spc="8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in</a:t>
            </a:r>
            <a:r>
              <a:rPr dirty="0" sz="1400" spc="8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8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amount</a:t>
            </a:r>
            <a:r>
              <a:rPr dirty="0" sz="1400" spc="8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</a:t>
            </a:r>
            <a:r>
              <a:rPr dirty="0" sz="1400" spc="9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8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entry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</a:t>
            </a:r>
            <a:r>
              <a:rPr dirty="0" sz="1400" spc="9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correcting</a:t>
            </a:r>
            <a:r>
              <a:rPr dirty="0" sz="1400" spc="8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entry</a:t>
            </a:r>
            <a:r>
              <a:rPr dirty="0" sz="1400" spc="8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recorded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by </a:t>
            </a:r>
            <a:r>
              <a:rPr dirty="0" sz="1400" spc="-3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the deference </a:t>
            </a:r>
            <a:r>
              <a:rPr dirty="0" sz="1400" spc="-5" b="1">
                <a:latin typeface="Times New Roman"/>
                <a:cs typeface="Times New Roman"/>
              </a:rPr>
              <a:t>between</a:t>
            </a:r>
            <a:r>
              <a:rPr dirty="0" sz="1400" b="1">
                <a:latin typeface="Times New Roman"/>
                <a:cs typeface="Times New Roman"/>
              </a:rPr>
              <a:t> the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correct and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wrong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amount.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1040" y="5014594"/>
            <a:ext cx="6158230" cy="20447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1: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6627" y="5193918"/>
            <a:ext cx="6144895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6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stationary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worth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540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cash,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but</a:t>
            </a:r>
            <a:r>
              <a:rPr dirty="0" sz="1400" spc="7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accountant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records</a:t>
            </a:r>
            <a:r>
              <a:rPr dirty="0" sz="1400" spc="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</a:t>
            </a:r>
            <a:r>
              <a:rPr dirty="0" sz="1400" spc="7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with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450 $.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50463" y="5806820"/>
            <a:ext cx="295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 b="1">
                <a:latin typeface="Times New Roman"/>
                <a:cs typeface="Times New Roman"/>
              </a:rPr>
              <a:t>450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907663" y="6012560"/>
            <a:ext cx="29527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 b="1">
                <a:latin typeface="Times New Roman"/>
                <a:cs typeface="Times New Roman"/>
              </a:rPr>
              <a:t>450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450463" y="6625208"/>
            <a:ext cx="205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 b="1">
                <a:latin typeface="Times New Roman"/>
                <a:cs typeface="Times New Roman"/>
              </a:rPr>
              <a:t>90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6627" y="5602604"/>
            <a:ext cx="2083435" cy="14662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29235" indent="-217170">
              <a:lnSpc>
                <a:spcPts val="1645"/>
              </a:lnSpc>
              <a:spcBef>
                <a:spcPts val="105"/>
              </a:spcBef>
              <a:buChar char="-"/>
              <a:tabLst>
                <a:tab pos="229235" algn="l"/>
                <a:tab pos="229870" algn="l"/>
              </a:tabLst>
            </a:pPr>
            <a:r>
              <a:rPr dirty="0" sz="1400">
                <a:latin typeface="Times New Roman"/>
                <a:cs typeface="Times New Roman"/>
              </a:rPr>
              <a:t>Wrong</a:t>
            </a:r>
            <a:r>
              <a:rPr dirty="0" sz="1400" spc="-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entry:</a:t>
            </a:r>
            <a:endParaRPr sz="1400">
              <a:latin typeface="Times New Roman"/>
              <a:cs typeface="Times New Roman"/>
            </a:endParaRPr>
          </a:p>
          <a:p>
            <a:pPr algn="r" marR="45720">
              <a:lnSpc>
                <a:spcPts val="1614"/>
              </a:lnSpc>
            </a:pPr>
            <a:r>
              <a:rPr dirty="0" sz="1400" b="1">
                <a:latin typeface="Times New Roman"/>
                <a:cs typeface="Times New Roman"/>
              </a:rPr>
              <a:t>Dr.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Stationary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ts val="1614"/>
              </a:lnSpc>
            </a:pPr>
            <a:r>
              <a:rPr dirty="0" sz="1400" b="1">
                <a:latin typeface="Times New Roman"/>
                <a:cs typeface="Times New Roman"/>
              </a:rPr>
              <a:t>Cr.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Cash</a:t>
            </a:r>
            <a:endParaRPr sz="1400">
              <a:latin typeface="Times New Roman"/>
              <a:cs typeface="Times New Roman"/>
            </a:endParaRPr>
          </a:p>
          <a:p>
            <a:pPr marL="229235" indent="-217170">
              <a:lnSpc>
                <a:spcPts val="1610"/>
              </a:lnSpc>
              <a:buChar char="-"/>
              <a:tabLst>
                <a:tab pos="229235" algn="l"/>
                <a:tab pos="229870" algn="l"/>
              </a:tabLst>
            </a:pPr>
            <a:r>
              <a:rPr dirty="0" sz="1400">
                <a:latin typeface="Times New Roman"/>
                <a:cs typeface="Times New Roman"/>
              </a:rPr>
              <a:t>Correcting</a:t>
            </a:r>
            <a:r>
              <a:rPr dirty="0" sz="1400" spc="-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entry:</a:t>
            </a:r>
            <a:endParaRPr sz="1400">
              <a:latin typeface="Times New Roman"/>
              <a:cs typeface="Times New Roman"/>
            </a:endParaRPr>
          </a:p>
          <a:p>
            <a:pPr marL="469900">
              <a:lnSpc>
                <a:spcPts val="1610"/>
              </a:lnSpc>
            </a:pPr>
            <a:r>
              <a:rPr dirty="0" sz="1400" spc="5">
                <a:latin typeface="Times New Roman"/>
                <a:cs typeface="Times New Roman"/>
              </a:rPr>
              <a:t>540</a:t>
            </a:r>
            <a:r>
              <a:rPr dirty="0" sz="1400" spc="-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–</a:t>
            </a:r>
            <a:r>
              <a:rPr dirty="0" sz="1400" spc="-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450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=</a:t>
            </a:r>
            <a:r>
              <a:rPr dirty="0" sz="1400" spc="-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90</a:t>
            </a:r>
            <a:r>
              <a:rPr dirty="0" sz="1400" spc="-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endParaRPr sz="1400">
              <a:latin typeface="Times New Roman"/>
              <a:cs typeface="Times New Roman"/>
            </a:endParaRPr>
          </a:p>
          <a:p>
            <a:pPr algn="r" marR="45720">
              <a:lnSpc>
                <a:spcPts val="1610"/>
              </a:lnSpc>
            </a:pPr>
            <a:r>
              <a:rPr dirty="0" sz="1400" b="1">
                <a:latin typeface="Times New Roman"/>
                <a:cs typeface="Times New Roman"/>
              </a:rPr>
              <a:t>Dr.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Stationary</a:t>
            </a:r>
            <a:endParaRPr sz="1400">
              <a:latin typeface="Times New Roman"/>
              <a:cs typeface="Times New Roman"/>
            </a:endParaRPr>
          </a:p>
          <a:p>
            <a:pPr algn="r" marR="5080">
              <a:lnSpc>
                <a:spcPts val="1645"/>
              </a:lnSpc>
            </a:pPr>
            <a:r>
              <a:rPr dirty="0" sz="1400" b="1">
                <a:latin typeface="Times New Roman"/>
                <a:cs typeface="Times New Roman"/>
              </a:rPr>
              <a:t>Cr.</a:t>
            </a:r>
            <a:r>
              <a:rPr dirty="0" sz="1400" spc="-4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Cash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907663" y="6829425"/>
            <a:ext cx="2057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5" b="1">
                <a:latin typeface="Times New Roman"/>
                <a:cs typeface="Times New Roman"/>
              </a:rPr>
              <a:t>90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06627" y="7237856"/>
            <a:ext cx="6142990" cy="64960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264160" marR="5080" indent="-252095">
              <a:lnSpc>
                <a:spcPct val="96100"/>
              </a:lnSpc>
              <a:spcBef>
                <a:spcPts val="170"/>
              </a:spcBef>
            </a:pPr>
            <a:r>
              <a:rPr dirty="0" sz="1400" spc="-5">
                <a:latin typeface="Times New Roman"/>
                <a:cs typeface="Times New Roman"/>
              </a:rPr>
              <a:t>B. </a:t>
            </a:r>
            <a:r>
              <a:rPr dirty="0" sz="1400" b="1">
                <a:latin typeface="Times New Roman"/>
                <a:cs typeface="Times New Roman"/>
              </a:rPr>
              <a:t>If the mistake are in the names of accounts, the correct entry record by 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correct </a:t>
            </a:r>
            <a:r>
              <a:rPr dirty="0" sz="1400" spc="-5" b="1">
                <a:latin typeface="Times New Roman"/>
                <a:cs typeface="Times New Roman"/>
              </a:rPr>
              <a:t>name </a:t>
            </a:r>
            <a:r>
              <a:rPr dirty="0" sz="1400" b="1">
                <a:latin typeface="Times New Roman"/>
                <a:cs typeface="Times New Roman"/>
              </a:rPr>
              <a:t>in the correct side and the wrong account record in opposite 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side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of the entry</a:t>
            </a:r>
            <a:r>
              <a:rPr dirty="0" sz="140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01040" y="7877302"/>
            <a:ext cx="6158230" cy="20447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2: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6627" y="8056626"/>
            <a:ext cx="6144260" cy="85407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28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furniture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(Sleem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Co.)</a:t>
            </a:r>
            <a:r>
              <a:rPr dirty="0" sz="1400" spc="30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worth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300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on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</a:t>
            </a:r>
            <a:r>
              <a:rPr dirty="0" sz="1400" spc="3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29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28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accountant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 the 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entry:</a:t>
            </a:r>
            <a:endParaRPr sz="1400">
              <a:latin typeface="Times New Roman"/>
              <a:cs typeface="Times New Roman"/>
            </a:endParaRPr>
          </a:p>
          <a:p>
            <a:pPr marL="927100">
              <a:lnSpc>
                <a:spcPts val="1535"/>
              </a:lnSpc>
              <a:tabLst>
                <a:tab pos="2755900" algn="l"/>
              </a:tabLst>
            </a:pPr>
            <a:r>
              <a:rPr dirty="0" sz="1400" b="1">
                <a:latin typeface="Times New Roman"/>
                <a:cs typeface="Times New Roman"/>
              </a:rPr>
              <a:t>Dr. Purchases	</a:t>
            </a:r>
            <a:r>
              <a:rPr dirty="0" sz="1400" spc="5" b="1">
                <a:latin typeface="Times New Roman"/>
                <a:cs typeface="Times New Roman"/>
              </a:rPr>
              <a:t>300</a:t>
            </a:r>
            <a:endParaRPr sz="1400">
              <a:latin typeface="Times New Roman"/>
              <a:cs typeface="Times New Roman"/>
            </a:endParaRPr>
          </a:p>
          <a:p>
            <a:pPr marL="1842135">
              <a:lnSpc>
                <a:spcPts val="1650"/>
              </a:lnSpc>
              <a:tabLst>
                <a:tab pos="3670935" algn="l"/>
              </a:tabLst>
            </a:pPr>
            <a:r>
              <a:rPr dirty="0" sz="1400" b="1">
                <a:latin typeface="Times New Roman"/>
                <a:cs typeface="Times New Roman"/>
              </a:rPr>
              <a:t>Cr. (Salim Co.)	</a:t>
            </a:r>
            <a:r>
              <a:rPr dirty="0" sz="1400" spc="5" b="1">
                <a:latin typeface="Times New Roman"/>
                <a:cs typeface="Times New Roman"/>
              </a:rPr>
              <a:t>300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06627" y="9487610"/>
            <a:ext cx="43726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C.</a:t>
            </a:r>
            <a:r>
              <a:rPr dirty="0" sz="1400" spc="7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If the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mistake are in amount and the</a:t>
            </a:r>
            <a:r>
              <a:rPr dirty="0" sz="1400" spc="-10" b="1">
                <a:latin typeface="Times New Roman"/>
                <a:cs typeface="Times New Roman"/>
              </a:rPr>
              <a:t> </a:t>
            </a:r>
            <a:r>
              <a:rPr dirty="0" sz="1400" spc="-5" b="1">
                <a:latin typeface="Times New Roman"/>
                <a:cs typeface="Times New Roman"/>
              </a:rPr>
              <a:t>name</a:t>
            </a:r>
            <a:r>
              <a:rPr dirty="0" sz="1400" b="1">
                <a:latin typeface="Times New Roman"/>
                <a:cs typeface="Times New Roman"/>
              </a:rPr>
              <a:t> of account.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8151" y="342391"/>
            <a:ext cx="22948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Times New Roman"/>
                <a:cs typeface="Times New Roman"/>
              </a:rPr>
              <a:t>PRINCIPLES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OF</a:t>
            </a:r>
            <a:r>
              <a:rPr dirty="0" sz="1200" spc="-10" b="1">
                <a:latin typeface="Times New Roman"/>
                <a:cs typeface="Times New Roman"/>
              </a:rPr>
              <a:t> </a:t>
            </a:r>
            <a:r>
              <a:rPr dirty="0" sz="1200" spc="-5" b="1">
                <a:latin typeface="Times New Roman"/>
                <a:cs typeface="Times New Roman"/>
              </a:rPr>
              <a:t>ACCOUNTING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702563" y="9873690"/>
            <a:ext cx="6158230" cy="6350"/>
          </a:xfrm>
          <a:custGeom>
            <a:avLst/>
            <a:gdLst/>
            <a:ahLst/>
            <a:cxnLst/>
            <a:rect l="l" t="t" r="r" b="b"/>
            <a:pathLst>
              <a:path w="6158230" h="6350">
                <a:moveTo>
                  <a:pt x="6158230" y="0"/>
                </a:moveTo>
                <a:lnTo>
                  <a:pt x="0" y="0"/>
                </a:lnTo>
                <a:lnTo>
                  <a:pt x="0" y="6096"/>
                </a:lnTo>
                <a:lnTo>
                  <a:pt x="6158230" y="6096"/>
                </a:lnTo>
                <a:lnTo>
                  <a:pt x="615823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701040" y="719327"/>
            <a:ext cx="6158230" cy="20574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3: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06627" y="900430"/>
            <a:ext cx="6146165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tools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from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(Soran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Co.)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 spc="5">
                <a:latin typeface="Times New Roman"/>
                <a:cs typeface="Times New Roman"/>
              </a:rPr>
              <a:t>worth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650</a:t>
            </a:r>
            <a:r>
              <a:rPr dirty="0" sz="1400" spc="14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</a:t>
            </a:r>
            <a:r>
              <a:rPr dirty="0" sz="1400" spc="13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by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credit,</a:t>
            </a:r>
            <a:r>
              <a:rPr dirty="0" sz="1400" spc="114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12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12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accountant</a:t>
            </a:r>
            <a:r>
              <a:rPr dirty="0" sz="1400" spc="15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record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-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21282" y="1308861"/>
            <a:ext cx="740410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latin typeface="Times New Roman"/>
                <a:cs typeface="Times New Roman"/>
              </a:rPr>
              <a:t>Dr.</a:t>
            </a:r>
            <a:r>
              <a:rPr dirty="0" sz="1400" spc="-7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Tools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536063" y="1308861"/>
            <a:ext cx="2124710" cy="4438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645"/>
              </a:lnSpc>
              <a:spcBef>
                <a:spcPts val="100"/>
              </a:spcBef>
            </a:pPr>
            <a:r>
              <a:rPr dirty="0" sz="1400" spc="5" b="1">
                <a:latin typeface="Times New Roman"/>
                <a:cs typeface="Times New Roman"/>
              </a:rPr>
              <a:t>560</a:t>
            </a:r>
            <a:endParaRPr sz="1400">
              <a:latin typeface="Times New Roman"/>
              <a:cs typeface="Times New Roman"/>
            </a:endParaRPr>
          </a:p>
          <a:p>
            <a:pPr algn="ctr">
              <a:lnSpc>
                <a:spcPts val="1645"/>
              </a:lnSpc>
              <a:tabLst>
                <a:tab pos="1828800" algn="l"/>
              </a:tabLst>
            </a:pPr>
            <a:r>
              <a:rPr dirty="0" sz="1400" b="1">
                <a:latin typeface="Times New Roman"/>
                <a:cs typeface="Times New Roman"/>
              </a:rPr>
              <a:t>Cr. (Serwan</a:t>
            </a:r>
            <a:r>
              <a:rPr dirty="0" sz="1400" spc="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Co.)	</a:t>
            </a:r>
            <a:r>
              <a:rPr dirty="0" sz="1400" spc="5" b="1">
                <a:latin typeface="Times New Roman"/>
                <a:cs typeface="Times New Roman"/>
              </a:rPr>
              <a:t>560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01040" y="1946401"/>
            <a:ext cx="6158230" cy="20574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4: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2127249"/>
            <a:ext cx="6090920" cy="16713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latin typeface="Times New Roman"/>
                <a:cs typeface="Times New Roman"/>
              </a:rPr>
              <a:t>Correct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following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entries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assumed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that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explanation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under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the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entry</a:t>
            </a:r>
            <a:r>
              <a:rPr dirty="0" sz="1400" spc="10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is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correct: </a:t>
            </a:r>
            <a:r>
              <a:rPr dirty="0" sz="1400" spc="-33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(Using lengthily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and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briefly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method)</a:t>
            </a:r>
            <a:endParaRPr sz="1400">
              <a:latin typeface="Times New Roman"/>
              <a:cs typeface="Times New Roman"/>
            </a:endParaRPr>
          </a:p>
          <a:p>
            <a:pPr marL="469900" indent="-457834">
              <a:lnSpc>
                <a:spcPts val="1530"/>
              </a:lnSpc>
              <a:buFont typeface="Times New Roman"/>
              <a:buAutoNum type="arabicPeriod"/>
              <a:tabLst>
                <a:tab pos="469900" algn="l"/>
                <a:tab pos="470534" algn="l"/>
                <a:tab pos="2298700" algn="l"/>
              </a:tabLst>
            </a:pPr>
            <a:r>
              <a:rPr dirty="0" sz="1400" b="1">
                <a:latin typeface="Times New Roman"/>
                <a:cs typeface="Times New Roman"/>
              </a:rPr>
              <a:t>Dr.</a:t>
            </a:r>
            <a:r>
              <a:rPr dirty="0" sz="1400" spc="10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Cash	</a:t>
            </a:r>
            <a:r>
              <a:rPr dirty="0" sz="1400" spc="5" b="1">
                <a:latin typeface="Times New Roman"/>
                <a:cs typeface="Times New Roman"/>
              </a:rPr>
              <a:t>150</a:t>
            </a:r>
            <a:endParaRPr sz="1400">
              <a:latin typeface="Times New Roman"/>
              <a:cs typeface="Times New Roman"/>
            </a:endParaRPr>
          </a:p>
          <a:p>
            <a:pPr algn="ctr" marR="2129155">
              <a:lnSpc>
                <a:spcPts val="1610"/>
              </a:lnSpc>
              <a:tabLst>
                <a:tab pos="1828800" algn="l"/>
              </a:tabLst>
            </a:pPr>
            <a:r>
              <a:rPr dirty="0" sz="1400" b="1">
                <a:latin typeface="Times New Roman"/>
                <a:cs typeface="Times New Roman"/>
              </a:rPr>
              <a:t>Cr. Furniture	</a:t>
            </a:r>
            <a:r>
              <a:rPr dirty="0" sz="1400" spc="5" b="1">
                <a:latin typeface="Times New Roman"/>
                <a:cs typeface="Times New Roman"/>
              </a:rPr>
              <a:t>150</a:t>
            </a:r>
            <a:endParaRPr sz="1400">
              <a:latin typeface="Times New Roman"/>
              <a:cs typeface="Times New Roman"/>
            </a:endParaRPr>
          </a:p>
          <a:p>
            <a:pPr algn="ctr" marR="2113915">
              <a:lnSpc>
                <a:spcPts val="1610"/>
              </a:lnSpc>
            </a:pPr>
            <a:r>
              <a:rPr dirty="0" sz="1400">
                <a:latin typeface="Times New Roman"/>
                <a:cs typeface="Times New Roman"/>
              </a:rPr>
              <a:t>(Being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1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furniture worth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150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cash)</a:t>
            </a:r>
            <a:endParaRPr sz="1400">
              <a:latin typeface="Times New Roman"/>
              <a:cs typeface="Times New Roman"/>
            </a:endParaRPr>
          </a:p>
          <a:p>
            <a:pPr marL="469900" indent="-457834">
              <a:lnSpc>
                <a:spcPts val="1614"/>
              </a:lnSpc>
              <a:buAutoNum type="arabicPeriod" startAt="2"/>
              <a:tabLst>
                <a:tab pos="469900" algn="l"/>
                <a:tab pos="470534" algn="l"/>
                <a:tab pos="2298700" algn="l"/>
              </a:tabLst>
            </a:pPr>
            <a:r>
              <a:rPr dirty="0" sz="1400" b="1">
                <a:latin typeface="Times New Roman"/>
                <a:cs typeface="Times New Roman"/>
              </a:rPr>
              <a:t>Dr.</a:t>
            </a:r>
            <a:r>
              <a:rPr dirty="0" sz="1400" spc="1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Purchases	</a:t>
            </a:r>
            <a:r>
              <a:rPr dirty="0" sz="1400" spc="5" b="1">
                <a:latin typeface="Times New Roman"/>
                <a:cs typeface="Times New Roman"/>
              </a:rPr>
              <a:t>200</a:t>
            </a:r>
            <a:endParaRPr sz="1400">
              <a:latin typeface="Times New Roman"/>
              <a:cs typeface="Times New Roman"/>
            </a:endParaRPr>
          </a:p>
          <a:p>
            <a:pPr marL="927100">
              <a:lnSpc>
                <a:spcPts val="1614"/>
              </a:lnSpc>
              <a:tabLst>
                <a:tab pos="2755900" algn="l"/>
              </a:tabLst>
            </a:pPr>
            <a:r>
              <a:rPr dirty="0" sz="1400" b="1">
                <a:latin typeface="Times New Roman"/>
                <a:cs typeface="Times New Roman"/>
              </a:rPr>
              <a:t>Cr.</a:t>
            </a:r>
            <a:r>
              <a:rPr dirty="0" sz="1400" spc="-5" b="1">
                <a:latin typeface="Times New Roman"/>
                <a:cs typeface="Times New Roman"/>
              </a:rPr>
              <a:t> </a:t>
            </a:r>
            <a:r>
              <a:rPr dirty="0" sz="1400" b="1">
                <a:latin typeface="Times New Roman"/>
                <a:cs typeface="Times New Roman"/>
              </a:rPr>
              <a:t>Cash	</a:t>
            </a:r>
            <a:r>
              <a:rPr dirty="0" sz="1400" spc="5" b="1">
                <a:latin typeface="Times New Roman"/>
                <a:cs typeface="Times New Roman"/>
              </a:rPr>
              <a:t>200</a:t>
            </a:r>
            <a:endParaRPr sz="1400">
              <a:latin typeface="Times New Roman"/>
              <a:cs typeface="Times New Roman"/>
            </a:endParaRPr>
          </a:p>
          <a:p>
            <a:pPr marL="241300">
              <a:lnSpc>
                <a:spcPts val="1645"/>
              </a:lnSpc>
            </a:pPr>
            <a:r>
              <a:rPr dirty="0" sz="1400">
                <a:latin typeface="Times New Roman"/>
                <a:cs typeface="Times New Roman"/>
              </a:rPr>
              <a:t>(Being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purchased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furniture worth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2000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$ by</a:t>
            </a:r>
            <a:r>
              <a:rPr dirty="0" sz="1400" spc="5">
                <a:latin typeface="Times New Roman"/>
                <a:cs typeface="Times New Roman"/>
              </a:rPr>
              <a:t> </a:t>
            </a:r>
            <a:r>
              <a:rPr dirty="0" sz="1400">
                <a:latin typeface="Times New Roman"/>
                <a:cs typeface="Times New Roman"/>
              </a:rPr>
              <a:t>check)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1040" y="3963034"/>
            <a:ext cx="6158230" cy="20447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35" b="1">
                <a:latin typeface="Times New Roman"/>
                <a:cs typeface="Times New Roman"/>
              </a:rPr>
              <a:t> </a:t>
            </a:r>
            <a:r>
              <a:rPr dirty="0" sz="1400" spc="5" b="1">
                <a:latin typeface="Times New Roman"/>
                <a:cs typeface="Times New Roman"/>
              </a:rPr>
              <a:t>5: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6627" y="4143882"/>
            <a:ext cx="6148070" cy="55880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On</a:t>
            </a:r>
            <a:r>
              <a:rPr dirty="0" sz="1200" spc="4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May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10,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Mercato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Co.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journalized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and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posted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$50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cash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collection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on</a:t>
            </a:r>
            <a:r>
              <a:rPr dirty="0" sz="1200" spc="6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account</a:t>
            </a:r>
            <a:r>
              <a:rPr dirty="0" sz="1200" spc="7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from</a:t>
            </a:r>
            <a:r>
              <a:rPr dirty="0" sz="1200" spc="6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a</a:t>
            </a:r>
            <a:r>
              <a:rPr dirty="0" sz="1200" spc="5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customer </a:t>
            </a:r>
            <a:r>
              <a:rPr dirty="0" sz="1200" spc="-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debit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Cash </a:t>
            </a:r>
            <a:r>
              <a:rPr dirty="0" sz="1200">
                <a:latin typeface="Times New Roman"/>
                <a:cs typeface="Times New Roman"/>
              </a:rPr>
              <a:t>$50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credit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Service Revenue </a:t>
            </a:r>
            <a:r>
              <a:rPr dirty="0" sz="1200">
                <a:latin typeface="Times New Roman"/>
                <a:cs typeface="Times New Roman"/>
              </a:rPr>
              <a:t>$50. The </a:t>
            </a:r>
            <a:r>
              <a:rPr dirty="0" sz="1200" spc="-5">
                <a:latin typeface="Times New Roman"/>
                <a:cs typeface="Times New Roman"/>
              </a:rPr>
              <a:t>company discovered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error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May</a:t>
            </a:r>
            <a:r>
              <a:rPr dirty="0" sz="1200">
                <a:latin typeface="Times New Roman"/>
                <a:cs typeface="Times New Roman"/>
              </a:rPr>
              <a:t> 20, </a:t>
            </a:r>
            <a:r>
              <a:rPr dirty="0" sz="1200" spc="-5">
                <a:latin typeface="Times New Roman"/>
                <a:cs typeface="Times New Roman"/>
              </a:rPr>
              <a:t>when</a:t>
            </a:r>
            <a:r>
              <a:rPr dirty="0" sz="1200" spc="10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customer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paid</a:t>
            </a:r>
            <a:r>
              <a:rPr dirty="0" sz="1200">
                <a:latin typeface="Times New Roman"/>
                <a:cs typeface="Times New Roman"/>
              </a:rPr>
              <a:t> the</a:t>
            </a:r>
            <a:r>
              <a:rPr dirty="0" sz="1200" spc="-5">
                <a:latin typeface="Times New Roman"/>
                <a:cs typeface="Times New Roman"/>
              </a:rPr>
              <a:t> remaining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balance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in full.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9455" y="4898848"/>
            <a:ext cx="4241165" cy="1099728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701040" y="6295008"/>
            <a:ext cx="6158230" cy="204470"/>
          </a:xfrm>
          <a:prstGeom prst="rect">
            <a:avLst/>
          </a:prstGeom>
          <a:solidFill>
            <a:srgbClr val="F1F1F1"/>
          </a:solidFill>
        </p:spPr>
        <p:txBody>
          <a:bodyPr wrap="square" lIns="0" tIns="0" rIns="0" bIns="0" rtlCol="0" vert="horz">
            <a:spAutoFit/>
          </a:bodyPr>
          <a:lstStyle/>
          <a:p>
            <a:pPr marL="17780">
              <a:lnSpc>
                <a:spcPts val="1590"/>
              </a:lnSpc>
            </a:pPr>
            <a:r>
              <a:rPr dirty="0" sz="1400" b="1">
                <a:latin typeface="Times New Roman"/>
                <a:cs typeface="Times New Roman"/>
              </a:rPr>
              <a:t>Example</a:t>
            </a:r>
            <a:r>
              <a:rPr dirty="0" sz="1400" spc="-85" b="1">
                <a:latin typeface="Times New Roman"/>
                <a:cs typeface="Times New Roman"/>
              </a:rPr>
              <a:t> </a:t>
            </a:r>
            <a:r>
              <a:rPr dirty="0" sz="1200" b="1">
                <a:latin typeface="Times New Roman"/>
                <a:cs typeface="Times New Roman"/>
              </a:rPr>
              <a:t>6: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06627" y="6475856"/>
            <a:ext cx="6146800" cy="734060"/>
          </a:xfrm>
          <a:prstGeom prst="rect">
            <a:avLst/>
          </a:prstGeom>
        </p:spPr>
        <p:txBody>
          <a:bodyPr wrap="square" lIns="0" tIns="24765" rIns="0" bIns="0" rtlCol="0" vert="horz">
            <a:spAutoFit/>
          </a:bodyPr>
          <a:lstStyle/>
          <a:p>
            <a:pPr algn="just" marL="12700" marR="5080" indent="38100">
              <a:lnSpc>
                <a:spcPts val="1380"/>
              </a:lnSpc>
              <a:spcBef>
                <a:spcPts val="195"/>
              </a:spcBef>
            </a:pPr>
            <a:r>
              <a:rPr dirty="0" sz="1200" spc="-5">
                <a:latin typeface="Times New Roman"/>
                <a:cs typeface="Times New Roman"/>
              </a:rPr>
              <a:t>On May </a:t>
            </a:r>
            <a:r>
              <a:rPr dirty="0" sz="1200">
                <a:latin typeface="Times New Roman"/>
                <a:cs typeface="Times New Roman"/>
              </a:rPr>
              <a:t>18, </a:t>
            </a:r>
            <a:r>
              <a:rPr dirty="0" sz="1200" spc="-5">
                <a:latin typeface="Times New Roman"/>
                <a:cs typeface="Times New Roman"/>
              </a:rPr>
              <a:t>Mercato purchased </a:t>
            </a:r>
            <a:r>
              <a:rPr dirty="0" sz="1200">
                <a:latin typeface="Times New Roman"/>
                <a:cs typeface="Times New Roman"/>
              </a:rPr>
              <a:t>on </a:t>
            </a:r>
            <a:r>
              <a:rPr dirty="0" sz="1200" spc="-5">
                <a:latin typeface="Times New Roman"/>
                <a:cs typeface="Times New Roman"/>
              </a:rPr>
              <a:t>account office </a:t>
            </a:r>
            <a:r>
              <a:rPr dirty="0" sz="1200">
                <a:latin typeface="Times New Roman"/>
                <a:cs typeface="Times New Roman"/>
              </a:rPr>
              <a:t>equipment </a:t>
            </a:r>
            <a:r>
              <a:rPr dirty="0" sz="1200" spc="-5">
                <a:latin typeface="Times New Roman"/>
                <a:cs typeface="Times New Roman"/>
              </a:rPr>
              <a:t>costing </a:t>
            </a:r>
            <a:r>
              <a:rPr dirty="0" sz="1200">
                <a:latin typeface="Times New Roman"/>
                <a:cs typeface="Times New Roman"/>
              </a:rPr>
              <a:t>$450. The </a:t>
            </a:r>
            <a:r>
              <a:rPr dirty="0" sz="1200" spc="-5">
                <a:latin typeface="Times New Roman"/>
                <a:cs typeface="Times New Roman"/>
              </a:rPr>
              <a:t>transaction was 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journalized and </a:t>
            </a:r>
            <a:r>
              <a:rPr dirty="0" sz="1200">
                <a:latin typeface="Times New Roman"/>
                <a:cs typeface="Times New Roman"/>
              </a:rPr>
              <a:t>posted </a:t>
            </a:r>
            <a:r>
              <a:rPr dirty="0" sz="1200" spc="-5">
                <a:latin typeface="Times New Roman"/>
                <a:cs typeface="Times New Roman"/>
              </a:rPr>
              <a:t>as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debit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Delivery Equipment </a:t>
            </a:r>
            <a:r>
              <a:rPr dirty="0" sz="1200">
                <a:latin typeface="Times New Roman"/>
                <a:cs typeface="Times New Roman"/>
              </a:rPr>
              <a:t>$45 </a:t>
            </a:r>
            <a:r>
              <a:rPr dirty="0" sz="1200" spc="-5">
                <a:latin typeface="Times New Roman"/>
                <a:cs typeface="Times New Roman"/>
              </a:rPr>
              <a:t>and </a:t>
            </a:r>
            <a:r>
              <a:rPr dirty="0" sz="1200">
                <a:latin typeface="Times New Roman"/>
                <a:cs typeface="Times New Roman"/>
              </a:rPr>
              <a:t>a </a:t>
            </a:r>
            <a:r>
              <a:rPr dirty="0" sz="1200" spc="-5">
                <a:latin typeface="Times New Roman"/>
                <a:cs typeface="Times New Roman"/>
              </a:rPr>
              <a:t>credit </a:t>
            </a:r>
            <a:r>
              <a:rPr dirty="0" sz="1200">
                <a:latin typeface="Times New Roman"/>
                <a:cs typeface="Times New Roman"/>
              </a:rPr>
              <a:t>to </a:t>
            </a:r>
            <a:r>
              <a:rPr dirty="0" sz="1200" spc="-5">
                <a:latin typeface="Times New Roman"/>
                <a:cs typeface="Times New Roman"/>
              </a:rPr>
              <a:t>Accounts Payable </a:t>
            </a:r>
            <a:r>
              <a:rPr dirty="0" sz="1200">
                <a:latin typeface="Times New Roman"/>
                <a:cs typeface="Times New Roman"/>
              </a:rPr>
              <a:t>$45. </a:t>
            </a:r>
            <a:r>
              <a:rPr dirty="0" sz="1200" spc="5">
                <a:latin typeface="Times New Roman"/>
                <a:cs typeface="Times New Roman"/>
              </a:rPr>
              <a:t> </a:t>
            </a:r>
            <a:r>
              <a:rPr dirty="0" sz="1200">
                <a:latin typeface="Times New Roman"/>
                <a:cs typeface="Times New Roman"/>
              </a:rPr>
              <a:t>The </a:t>
            </a:r>
            <a:r>
              <a:rPr dirty="0" sz="1200" spc="-5">
                <a:latin typeface="Times New Roman"/>
                <a:cs typeface="Times New Roman"/>
              </a:rPr>
              <a:t>error was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discovered </a:t>
            </a:r>
            <a:r>
              <a:rPr dirty="0" sz="1200">
                <a:latin typeface="Times New Roman"/>
                <a:cs typeface="Times New Roman"/>
              </a:rPr>
              <a:t>on June 3, </a:t>
            </a:r>
            <a:r>
              <a:rPr dirty="0" sz="1200" spc="-5">
                <a:latin typeface="Times New Roman"/>
                <a:cs typeface="Times New Roman"/>
              </a:rPr>
              <a:t>when Mercato</a:t>
            </a:r>
            <a:r>
              <a:rPr dirty="0" sz="120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received </a:t>
            </a:r>
            <a:r>
              <a:rPr dirty="0" sz="1200" spc="5">
                <a:latin typeface="Times New Roman"/>
                <a:cs typeface="Times New Roman"/>
              </a:rPr>
              <a:t>the </a:t>
            </a:r>
            <a:r>
              <a:rPr dirty="0" sz="1200">
                <a:latin typeface="Times New Roman"/>
                <a:cs typeface="Times New Roman"/>
              </a:rPr>
              <a:t>monthly statement for </a:t>
            </a:r>
            <a:r>
              <a:rPr dirty="0" sz="1200" spc="-5">
                <a:latin typeface="Times New Roman"/>
                <a:cs typeface="Times New Roman"/>
              </a:rPr>
              <a:t>May</a:t>
            </a:r>
            <a:r>
              <a:rPr dirty="0" sz="1200" spc="290">
                <a:latin typeface="Times New Roman"/>
                <a:cs typeface="Times New Roman"/>
              </a:rPr>
              <a:t> </a:t>
            </a:r>
            <a:r>
              <a:rPr dirty="0" sz="1200" spc="-5">
                <a:latin typeface="Times New Roman"/>
                <a:cs typeface="Times New Roman"/>
              </a:rPr>
              <a:t>from </a:t>
            </a:r>
            <a:r>
              <a:rPr dirty="0" sz="1200">
                <a:latin typeface="Times New Roman"/>
                <a:cs typeface="Times New Roman"/>
              </a:rPr>
              <a:t> the</a:t>
            </a:r>
            <a:r>
              <a:rPr dirty="0" sz="1200" spc="-5">
                <a:latin typeface="Times New Roman"/>
                <a:cs typeface="Times New Roman"/>
              </a:rPr>
              <a:t> creditor.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9455" y="7226748"/>
            <a:ext cx="4280535" cy="881342"/>
          </a:xfrm>
          <a:prstGeom prst="rect">
            <a:avLst/>
          </a:prstGeom>
        </p:spPr>
      </p:pic>
      <p:sp>
        <p:nvSpPr>
          <p:cNvPr id="16" name="object 16"/>
          <p:cNvSpPr/>
          <p:nvPr/>
        </p:nvSpPr>
        <p:spPr>
          <a:xfrm>
            <a:off x="304800" y="304799"/>
            <a:ext cx="6952615" cy="10084435"/>
          </a:xfrm>
          <a:custGeom>
            <a:avLst/>
            <a:gdLst/>
            <a:ahLst/>
            <a:cxnLst/>
            <a:rect l="l" t="t" r="r" b="b"/>
            <a:pathLst>
              <a:path w="6952615" h="10084435">
                <a:moveTo>
                  <a:pt x="6940283" y="10066033"/>
                </a:moveTo>
                <a:lnTo>
                  <a:pt x="6934200" y="10066033"/>
                </a:lnTo>
                <a:lnTo>
                  <a:pt x="18288" y="10066033"/>
                </a:lnTo>
                <a:lnTo>
                  <a:pt x="12192" y="10066033"/>
                </a:lnTo>
                <a:lnTo>
                  <a:pt x="12192" y="10072116"/>
                </a:lnTo>
                <a:lnTo>
                  <a:pt x="18288" y="10072116"/>
                </a:lnTo>
                <a:lnTo>
                  <a:pt x="6934200" y="10072116"/>
                </a:lnTo>
                <a:lnTo>
                  <a:pt x="6940283" y="10072116"/>
                </a:lnTo>
                <a:lnTo>
                  <a:pt x="6940283" y="10066033"/>
                </a:lnTo>
                <a:close/>
              </a:path>
              <a:path w="6952615" h="10084435">
                <a:moveTo>
                  <a:pt x="6940283" y="12192"/>
                </a:moveTo>
                <a:lnTo>
                  <a:pt x="6934200" y="12192"/>
                </a:lnTo>
                <a:lnTo>
                  <a:pt x="18288" y="12192"/>
                </a:lnTo>
                <a:lnTo>
                  <a:pt x="12192" y="12192"/>
                </a:lnTo>
                <a:lnTo>
                  <a:pt x="12192" y="18288"/>
                </a:lnTo>
                <a:lnTo>
                  <a:pt x="12192" y="10066020"/>
                </a:lnTo>
                <a:lnTo>
                  <a:pt x="18288" y="10066020"/>
                </a:lnTo>
                <a:lnTo>
                  <a:pt x="18288" y="18288"/>
                </a:lnTo>
                <a:lnTo>
                  <a:pt x="6934200" y="18288"/>
                </a:lnTo>
                <a:lnTo>
                  <a:pt x="6934200" y="10066020"/>
                </a:lnTo>
                <a:lnTo>
                  <a:pt x="6940283" y="10066020"/>
                </a:lnTo>
                <a:lnTo>
                  <a:pt x="6940283" y="18288"/>
                </a:lnTo>
                <a:lnTo>
                  <a:pt x="6940283" y="12192"/>
                </a:lnTo>
                <a:close/>
              </a:path>
              <a:path w="6952615" h="10084435">
                <a:moveTo>
                  <a:pt x="6952488" y="10078225"/>
                </a:moveTo>
                <a:lnTo>
                  <a:pt x="6952475" y="10066033"/>
                </a:lnTo>
                <a:lnTo>
                  <a:pt x="6946392" y="10066033"/>
                </a:lnTo>
                <a:lnTo>
                  <a:pt x="6946392" y="10078225"/>
                </a:lnTo>
                <a:lnTo>
                  <a:pt x="6934200" y="10078225"/>
                </a:lnTo>
                <a:lnTo>
                  <a:pt x="18288" y="10078225"/>
                </a:lnTo>
                <a:lnTo>
                  <a:pt x="6096" y="10078225"/>
                </a:lnTo>
                <a:lnTo>
                  <a:pt x="6096" y="10066033"/>
                </a:lnTo>
                <a:lnTo>
                  <a:pt x="0" y="10066033"/>
                </a:lnTo>
                <a:lnTo>
                  <a:pt x="0" y="10078225"/>
                </a:lnTo>
                <a:lnTo>
                  <a:pt x="0" y="10084308"/>
                </a:lnTo>
                <a:lnTo>
                  <a:pt x="6096" y="10084308"/>
                </a:lnTo>
                <a:lnTo>
                  <a:pt x="6952488" y="10084308"/>
                </a:lnTo>
                <a:lnTo>
                  <a:pt x="6952488" y="10078225"/>
                </a:lnTo>
                <a:close/>
              </a:path>
              <a:path w="6952615" h="10084435">
                <a:moveTo>
                  <a:pt x="6952488" y="0"/>
                </a:moveTo>
                <a:lnTo>
                  <a:pt x="6952488" y="0"/>
                </a:lnTo>
                <a:lnTo>
                  <a:pt x="0" y="0"/>
                </a:lnTo>
                <a:lnTo>
                  <a:pt x="0" y="6096"/>
                </a:lnTo>
                <a:lnTo>
                  <a:pt x="0" y="18288"/>
                </a:lnTo>
                <a:lnTo>
                  <a:pt x="0" y="10066020"/>
                </a:lnTo>
                <a:lnTo>
                  <a:pt x="6096" y="10066020"/>
                </a:lnTo>
                <a:lnTo>
                  <a:pt x="6096" y="18288"/>
                </a:lnTo>
                <a:lnTo>
                  <a:pt x="6096" y="6096"/>
                </a:lnTo>
                <a:lnTo>
                  <a:pt x="18288" y="6096"/>
                </a:lnTo>
                <a:lnTo>
                  <a:pt x="6934200" y="6096"/>
                </a:lnTo>
                <a:lnTo>
                  <a:pt x="6946392" y="6096"/>
                </a:lnTo>
                <a:lnTo>
                  <a:pt x="6946392" y="18288"/>
                </a:lnTo>
                <a:lnTo>
                  <a:pt x="6946392" y="10066020"/>
                </a:lnTo>
                <a:lnTo>
                  <a:pt x="6952475" y="10066020"/>
                </a:lnTo>
                <a:lnTo>
                  <a:pt x="6952475" y="18288"/>
                </a:lnTo>
                <a:lnTo>
                  <a:pt x="6952475" y="6096"/>
                </a:lnTo>
                <a:lnTo>
                  <a:pt x="695248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410"/>
              </a:lnSpc>
            </a:pPr>
            <a:r>
              <a:rPr dirty="0" spc="-5">
                <a:solidFill>
                  <a:srgbClr val="000000"/>
                </a:solidFill>
              </a:rPr>
              <a:t>|</a:t>
            </a:r>
            <a:r>
              <a:rPr dirty="0" spc="-30">
                <a:solidFill>
                  <a:srgbClr val="000000"/>
                </a:solidFill>
              </a:rPr>
              <a:t> </a:t>
            </a:r>
            <a:r>
              <a:rPr dirty="0" spc="-5"/>
              <a:t>P</a:t>
            </a:r>
            <a:r>
              <a:rPr dirty="0" spc="-10"/>
              <a:t> </a:t>
            </a:r>
            <a:r>
              <a:rPr dirty="0"/>
              <a:t>a</a:t>
            </a:r>
            <a:r>
              <a:rPr dirty="0" spc="-20"/>
              <a:t> </a:t>
            </a:r>
            <a:r>
              <a:rPr dirty="0"/>
              <a:t>g</a:t>
            </a:r>
            <a:r>
              <a:rPr dirty="0" spc="-15"/>
              <a:t> </a:t>
            </a:r>
            <a:r>
              <a:rPr dirty="0"/>
              <a:t>e</a:t>
            </a:r>
            <a:r>
              <a:rPr dirty="0" spc="-15"/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  <a:r>
              <a:rPr dirty="0" spc="-10">
                <a:solidFill>
                  <a:srgbClr val="000000"/>
                </a:solidFill>
              </a:rPr>
              <a:t> </a:t>
            </a:r>
            <a:fld id="{81D60167-4931-47E6-BA6A-407CBD079E47}" type="slidenum">
              <a:rPr dirty="0">
                <a:solidFill>
                  <a:srgbClr val="000000"/>
                </a:solidFill>
              </a:rPr>
              <a:t>1</a:t>
            </a:fld>
            <a:r>
              <a:rPr dirty="0" spc="-25">
                <a:solidFill>
                  <a:srgbClr val="000000"/>
                </a:solidFill>
              </a:rPr>
              <a:t> </a:t>
            </a:r>
            <a:r>
              <a:rPr dirty="0">
                <a:solidFill>
                  <a:srgbClr val="000000"/>
                </a:solidFill>
              </a:rPr>
              <a:t>-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malk</dc:creator>
  <dc:title>Accounting principles</dc:title>
  <dcterms:created xsi:type="dcterms:W3CDTF">2023-03-07T15:10:46Z</dcterms:created>
  <dcterms:modified xsi:type="dcterms:W3CDTF">2023-03-07T15:10:46Z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2023-03-07T00:00:00Z</vt:filetime>
  </property>
  <property fmtid="{D5CDD505-2E9C-101B-9397-08002B2CF9AE}" pid="3" name="Creator">
    <vt:lpwstr>Microsoft® Word LTSC</vt:lpwstr>
  </property>
  <property fmtid="{D5CDD505-2E9C-101B-9397-08002B2CF9AE}" pid="4" name="LastSaved">
    <vt:filetime>2023-03-07T00:00:00Z</vt:filetime>
  </property>
</Properties>
</file>