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jpg" ContentType="image/jp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1631" y="2356357"/>
            <a:ext cx="6339586" cy="408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2464" y="9885205"/>
            <a:ext cx="90868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oodle.dpu.edu.krd/course/view.php?id=1686" TargetMode="Externa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5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6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7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1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2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3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4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35508" y="2356357"/>
            <a:ext cx="6315710" cy="408940"/>
          </a:xfrm>
          <a:prstGeom prst="rect"/>
          <a:solidFill>
            <a:srgbClr val="3A3838"/>
          </a:solidFill>
        </p:spPr>
        <p:txBody>
          <a:bodyPr wrap="square" lIns="0" tIns="0" rIns="0" bIns="0" rtlCol="0" vert="horz">
            <a:spAutoFit/>
          </a:bodyPr>
          <a:lstStyle/>
          <a:p>
            <a:pPr marL="537845">
              <a:lnSpc>
                <a:spcPts val="3175"/>
              </a:lnSpc>
            </a:pPr>
            <a:r>
              <a:rPr dirty="0" spc="-5"/>
              <a:t>Principles</a:t>
            </a:r>
            <a:r>
              <a:rPr dirty="0" spc="10"/>
              <a:t> </a:t>
            </a:r>
            <a:r>
              <a:rPr dirty="0" spc="-5"/>
              <a:t>Accounting in</a:t>
            </a:r>
            <a:r>
              <a:rPr dirty="0" spc="5"/>
              <a:t> </a:t>
            </a:r>
            <a:r>
              <a:rPr dirty="0" spc="-5"/>
              <a:t>English</a:t>
            </a:r>
            <a:r>
              <a:rPr dirty="0" spc="30"/>
              <a:t> </a:t>
            </a:r>
            <a:r>
              <a:rPr dirty="0" spc="-5"/>
              <a:t>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35508" y="3173297"/>
            <a:ext cx="6315710" cy="819150"/>
          </a:xfrm>
          <a:prstGeom prst="rect">
            <a:avLst/>
          </a:prstGeom>
          <a:solidFill>
            <a:srgbClr val="3A3838"/>
          </a:solidFill>
        </p:spPr>
        <p:txBody>
          <a:bodyPr wrap="square" lIns="0" tIns="0" rIns="0" bIns="0" rtlCol="0" vert="horz">
            <a:spAutoFit/>
          </a:bodyPr>
          <a:lstStyle/>
          <a:p>
            <a:pPr marL="890269" marR="885190" indent="729615">
              <a:lnSpc>
                <a:spcPts val="3229"/>
              </a:lnSpc>
            </a:pP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CHAPTER</a:t>
            </a:r>
            <a:r>
              <a:rPr dirty="0" sz="2800" spc="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THREE </a:t>
            </a: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FINANCIAL</a:t>
            </a:r>
            <a:r>
              <a:rPr dirty="0" sz="28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STATEMENTS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508" y="4810378"/>
            <a:ext cx="6315710" cy="408940"/>
          </a:xfrm>
          <a:prstGeom prst="rect">
            <a:avLst/>
          </a:prstGeom>
          <a:solidFill>
            <a:srgbClr val="212A35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175"/>
              </a:lnSpc>
            </a:pP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ACCOUNTING</a:t>
            </a:r>
            <a:r>
              <a:rPr dirty="0" sz="2800" spc="-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DEPATMENT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508" y="5422975"/>
            <a:ext cx="6315710" cy="408940"/>
          </a:xfrm>
          <a:prstGeom prst="rect">
            <a:avLst/>
          </a:prstGeom>
          <a:solidFill>
            <a:srgbClr val="008080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3180"/>
              </a:lnSpc>
            </a:pP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2022-2023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01823" y="9281870"/>
            <a:ext cx="17799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CHAPTER</a:t>
            </a:r>
            <a:r>
              <a:rPr dirty="0" sz="1600" spc="-6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THREE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508" y="9541458"/>
            <a:ext cx="6315710" cy="23495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810"/>
              </a:lnSpc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FINANCIAL</a:t>
            </a:r>
            <a:r>
              <a:rPr dirty="0" sz="16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STATEMENTS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72464" y="9885205"/>
            <a:ext cx="8324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dirty="0" sz="12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 sz="1200">
                <a:latin typeface="Times New Roman"/>
                <a:cs typeface="Times New Roman"/>
              </a:rPr>
              <a:t>5</a:t>
            </a:fld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4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5508" y="719327"/>
            <a:ext cx="6315710" cy="205740"/>
          </a:xfrm>
          <a:custGeom>
            <a:avLst/>
            <a:gdLst/>
            <a:ahLst/>
            <a:cxnLst/>
            <a:rect l="l" t="t" r="r" b="b"/>
            <a:pathLst>
              <a:path w="6315709" h="205740">
                <a:moveTo>
                  <a:pt x="6315201" y="0"/>
                </a:moveTo>
                <a:lnTo>
                  <a:pt x="0" y="0"/>
                </a:lnTo>
                <a:lnTo>
                  <a:pt x="0" y="205740"/>
                </a:lnTo>
                <a:lnTo>
                  <a:pt x="6315201" y="205740"/>
                </a:lnTo>
                <a:lnTo>
                  <a:pt x="6315201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5508" y="719327"/>
            <a:ext cx="6315710" cy="6138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2: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35508" y="923289"/>
            <a:ext cx="6315710" cy="5934075"/>
            <a:chOff x="635508" y="923289"/>
            <a:chExt cx="6315710" cy="5934075"/>
          </a:xfrm>
        </p:grpSpPr>
        <p:sp>
          <p:nvSpPr>
            <p:cNvPr id="7" name="object 7"/>
            <p:cNvSpPr/>
            <p:nvPr/>
          </p:nvSpPr>
          <p:spPr>
            <a:xfrm>
              <a:off x="635508" y="925067"/>
              <a:ext cx="6315710" cy="5932805"/>
            </a:xfrm>
            <a:custGeom>
              <a:avLst/>
              <a:gdLst/>
              <a:ahLst/>
              <a:cxnLst/>
              <a:rect l="l" t="t" r="r" b="b"/>
              <a:pathLst>
                <a:path w="6315709" h="5932805">
                  <a:moveTo>
                    <a:pt x="6315201" y="0"/>
                  </a:moveTo>
                  <a:lnTo>
                    <a:pt x="0" y="0"/>
                  </a:lnTo>
                  <a:lnTo>
                    <a:pt x="0" y="5932297"/>
                  </a:lnTo>
                  <a:lnTo>
                    <a:pt x="6315201" y="5932297"/>
                  </a:lnTo>
                  <a:lnTo>
                    <a:pt x="6315201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4050" y="923289"/>
              <a:ext cx="6101715" cy="593344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41095" y="7039736"/>
            <a:ext cx="2107565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Instructions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ts val="1410"/>
              </a:lnSpc>
            </a:pP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Prepare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the financial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statement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4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35508" y="719327"/>
            <a:ext cx="6315710" cy="20574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5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3: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5188" y="1227815"/>
            <a:ext cx="5284170" cy="566012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41095" y="7140320"/>
            <a:ext cx="2456815" cy="443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Instructions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645"/>
              </a:lnSpc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Prepare</a:t>
            </a:r>
            <a:r>
              <a:rPr dirty="0" sz="1400" spc="-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2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financial</a:t>
            </a:r>
            <a:r>
              <a:rPr dirty="0" sz="1400" spc="-2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statement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4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35508" y="719327"/>
            <a:ext cx="6315710" cy="20574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4: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4448" y="1054182"/>
            <a:ext cx="5871179" cy="4462987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41095" y="345439"/>
            <a:ext cx="5789295" cy="1127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2235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AutoNum type="arabicPlain"/>
              <a:tabLst>
                <a:tab pos="2419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Income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Statement.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AutoNum type="arabicPlain"/>
              <a:tabLst>
                <a:tab pos="2419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Owner’s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Equity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Statement.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3299"/>
              </a:lnSpc>
              <a:spcBef>
                <a:spcPts val="5"/>
              </a:spcBef>
              <a:buAutoNum type="arabicPlain"/>
              <a:tabLst>
                <a:tab pos="241935" algn="l"/>
              </a:tabLst>
            </a:pPr>
            <a:r>
              <a:rPr dirty="0" sz="1200" b="1">
                <a:latin typeface="Times New Roman"/>
                <a:cs typeface="Times New Roman"/>
              </a:rPr>
              <a:t>Balance</a:t>
            </a:r>
            <a:r>
              <a:rPr dirty="0" sz="1200" spc="-5" b="1">
                <a:latin typeface="Times New Roman"/>
                <a:cs typeface="Times New Roman"/>
              </a:rPr>
              <a:t> sheet Statement,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sometimes </a:t>
            </a:r>
            <a:r>
              <a:rPr dirty="0" sz="1200" spc="-5" b="1">
                <a:latin typeface="Times New Roman"/>
                <a:cs typeface="Times New Roman"/>
              </a:rPr>
              <a:t>referred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as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 statement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financial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position.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4-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Cash flows Statement.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6655" y="1665985"/>
            <a:ext cx="6274435" cy="25146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1-</a:t>
            </a:r>
            <a:r>
              <a:rPr dirty="0" sz="1600" spc="4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INCOME</a:t>
            </a:r>
            <a:r>
              <a:rPr dirty="0" sz="16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STATEMENT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095" y="1996185"/>
            <a:ext cx="6304915" cy="909319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 indent="22860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 income </a:t>
            </a:r>
            <a:r>
              <a:rPr dirty="0" sz="1200" spc="-5">
                <a:latin typeface="Times New Roman"/>
                <a:cs typeface="Times New Roman"/>
              </a:rPr>
              <a:t>statement is </a:t>
            </a:r>
            <a:r>
              <a:rPr dirty="0" sz="1200">
                <a:latin typeface="Times New Roman"/>
                <a:cs typeface="Times New Roman"/>
              </a:rPr>
              <a:t>the report that measures the </a:t>
            </a:r>
            <a:r>
              <a:rPr dirty="0" sz="1200" spc="-5">
                <a:latin typeface="Times New Roman"/>
                <a:cs typeface="Times New Roman"/>
              </a:rPr>
              <a:t>success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company operations </a:t>
            </a:r>
            <a:r>
              <a:rPr dirty="0" sz="1200">
                <a:latin typeface="Times New Roman"/>
                <a:cs typeface="Times New Roman"/>
              </a:rPr>
              <a:t>for a given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period </a:t>
            </a:r>
            <a:r>
              <a:rPr dirty="0" sz="1200">
                <a:latin typeface="Times New Roman"/>
                <a:cs typeface="Times New Roman"/>
              </a:rPr>
              <a:t>of time. </a:t>
            </a:r>
            <a:r>
              <a:rPr dirty="0" sz="1200" spc="-10">
                <a:latin typeface="Times New Roman"/>
                <a:cs typeface="Times New Roman"/>
              </a:rPr>
              <a:t>(It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also </a:t>
            </a:r>
            <a:r>
              <a:rPr dirty="0" sz="1200" spc="-5">
                <a:latin typeface="Times New Roman"/>
                <a:cs typeface="Times New Roman"/>
              </a:rPr>
              <a:t>often called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statement </a:t>
            </a:r>
            <a:r>
              <a:rPr dirty="0" sz="1200">
                <a:latin typeface="Times New Roman"/>
                <a:cs typeface="Times New Roman"/>
              </a:rPr>
              <a:t>of income or </a:t>
            </a:r>
            <a:r>
              <a:rPr dirty="0" sz="1200" spc="-5">
                <a:latin typeface="Times New Roman"/>
                <a:cs typeface="Times New Roman"/>
              </a:rPr>
              <a:t>statement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earnings.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business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 investment </a:t>
            </a:r>
            <a:r>
              <a:rPr dirty="0" sz="1200">
                <a:latin typeface="Times New Roman"/>
                <a:cs typeface="Times New Roman"/>
              </a:rPr>
              <a:t>community </a:t>
            </a:r>
            <a:r>
              <a:rPr dirty="0" sz="1200" spc="-5">
                <a:latin typeface="Times New Roman"/>
                <a:cs typeface="Times New Roman"/>
              </a:rPr>
              <a:t>uses </a:t>
            </a:r>
            <a:r>
              <a:rPr dirty="0" sz="1200">
                <a:latin typeface="Times New Roman"/>
                <a:cs typeface="Times New Roman"/>
              </a:rPr>
              <a:t>the income statement to </a:t>
            </a:r>
            <a:r>
              <a:rPr dirty="0" sz="1200" spc="-5">
                <a:latin typeface="Times New Roman"/>
                <a:cs typeface="Times New Roman"/>
              </a:rPr>
              <a:t>determine profitability, investment value, and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creditworthiness.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provides investors </a:t>
            </a:r>
            <a:r>
              <a:rPr dirty="0" sz="1200" spc="-5">
                <a:latin typeface="Times New Roman"/>
                <a:cs typeface="Times New Roman"/>
              </a:rPr>
              <a:t>and creditors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information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helps</a:t>
            </a:r>
            <a:r>
              <a:rPr dirty="0" sz="1200">
                <a:latin typeface="Times New Roman"/>
                <a:cs typeface="Times New Roman"/>
              </a:rPr>
              <a:t> them </a:t>
            </a:r>
            <a:r>
              <a:rPr dirty="0" sz="1200" spc="-5">
                <a:latin typeface="Times New Roman"/>
                <a:cs typeface="Times New Roman"/>
              </a:rPr>
              <a:t>predict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amounts,</a:t>
            </a:r>
            <a:r>
              <a:rPr dirty="0" sz="1200">
                <a:latin typeface="Times New Roman"/>
                <a:cs typeface="Times New Roman"/>
              </a:rPr>
              <a:t> timing,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uncertainty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future</a:t>
            </a:r>
            <a:r>
              <a:rPr dirty="0" sz="1200" spc="-5">
                <a:latin typeface="Times New Roman"/>
                <a:cs typeface="Times New Roman"/>
              </a:rPr>
              <a:t> cash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flows.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508" y="2895853"/>
            <a:ext cx="6315710" cy="233679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Usefulness </a:t>
            </a: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16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Income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Statement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1148" y="3105657"/>
            <a:ext cx="4304665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2405" indent="-180340">
              <a:lnSpc>
                <a:spcPts val="1410"/>
              </a:lnSpc>
              <a:spcBef>
                <a:spcPts val="100"/>
              </a:spcBef>
              <a:buFont typeface="Times New Roman"/>
              <a:buAutoNum type="arabicPeriod"/>
              <a:tabLst>
                <a:tab pos="193040" algn="l"/>
              </a:tabLst>
            </a:pPr>
            <a:r>
              <a:rPr dirty="0" sz="1200" b="1" i="1">
                <a:latin typeface="Times New Roman"/>
                <a:cs typeface="Times New Roman"/>
              </a:rPr>
              <a:t>Evaluate</a:t>
            </a:r>
            <a:r>
              <a:rPr dirty="0" sz="1200" spc="-5" b="1" i="1">
                <a:latin typeface="Times New Roman"/>
                <a:cs typeface="Times New Roman"/>
              </a:rPr>
              <a:t> the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past</a:t>
            </a:r>
            <a:r>
              <a:rPr dirty="0" sz="1200" spc="-5" b="1" i="1">
                <a:latin typeface="Times New Roman"/>
                <a:cs typeface="Times New Roman"/>
              </a:rPr>
              <a:t> performance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the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company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80"/>
              </a:lnSpc>
              <a:buFont typeface="Times New Roman"/>
              <a:buAutoNum type="arabicPeriod"/>
              <a:tabLst>
                <a:tab pos="193040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Provide </a:t>
            </a:r>
            <a:r>
              <a:rPr dirty="0" sz="1200" b="1" i="1">
                <a:latin typeface="Times New Roman"/>
                <a:cs typeface="Times New Roman"/>
              </a:rPr>
              <a:t>a basis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for</a:t>
            </a:r>
            <a:r>
              <a:rPr dirty="0" sz="1200" b="1" i="1">
                <a:latin typeface="Times New Roman"/>
                <a:cs typeface="Times New Roman"/>
              </a:rPr>
              <a:t> predicting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future performance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410"/>
              </a:lnSpc>
              <a:buFont typeface="Times New Roman"/>
              <a:buAutoNum type="arabicPeriod"/>
              <a:tabLst>
                <a:tab pos="193040" algn="l"/>
              </a:tabLst>
            </a:pPr>
            <a:r>
              <a:rPr dirty="0" sz="1200" b="1" i="1">
                <a:latin typeface="Times New Roman"/>
                <a:cs typeface="Times New Roman"/>
              </a:rPr>
              <a:t>Help </a:t>
            </a:r>
            <a:r>
              <a:rPr dirty="0" sz="1200" spc="-5" b="1" i="1">
                <a:latin typeface="Times New Roman"/>
                <a:cs typeface="Times New Roman"/>
              </a:rPr>
              <a:t>assess</a:t>
            </a:r>
            <a:r>
              <a:rPr dirty="0" sz="1200" b="1" i="1">
                <a:latin typeface="Times New Roman"/>
                <a:cs typeface="Times New Roman"/>
              </a:rPr>
              <a:t> the </a:t>
            </a:r>
            <a:r>
              <a:rPr dirty="0" sz="1200" spc="-5" b="1" i="1">
                <a:latin typeface="Times New Roman"/>
                <a:cs typeface="Times New Roman"/>
              </a:rPr>
              <a:t>risk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or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uncertainty</a:t>
            </a:r>
            <a:r>
              <a:rPr dirty="0" sz="1200" b="1" i="1">
                <a:latin typeface="Times New Roman"/>
                <a:cs typeface="Times New Roman"/>
              </a:rPr>
              <a:t> of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achieving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future</a:t>
            </a:r>
            <a:r>
              <a:rPr dirty="0" sz="1200" spc="-5" b="1" i="1">
                <a:latin typeface="Times New Roman"/>
                <a:cs typeface="Times New Roman"/>
              </a:rPr>
              <a:t> cash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flows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508" y="3830446"/>
            <a:ext cx="6315710" cy="23495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Limitations of</a:t>
            </a: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1600" spc="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Income Statement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1148" y="4041774"/>
            <a:ext cx="547941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2405" indent="-180340">
              <a:lnSpc>
                <a:spcPts val="1410"/>
              </a:lnSpc>
              <a:spcBef>
                <a:spcPts val="100"/>
              </a:spcBef>
              <a:buAutoNum type="arabicPeriod"/>
              <a:tabLst>
                <a:tab pos="193040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Companies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omit </a:t>
            </a:r>
            <a:r>
              <a:rPr dirty="0" sz="1200" spc="-5" b="1" i="1">
                <a:latin typeface="Times New Roman"/>
                <a:cs typeface="Times New Roman"/>
              </a:rPr>
              <a:t>items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from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the</a:t>
            </a:r>
            <a:r>
              <a:rPr dirty="0" sz="1200" b="1" i="1">
                <a:latin typeface="Times New Roman"/>
                <a:cs typeface="Times New Roman"/>
              </a:rPr>
              <a:t> income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statement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that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they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cannot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measure</a:t>
            </a:r>
            <a:r>
              <a:rPr dirty="0" sz="1200" spc="3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reliably.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Income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numbers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are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affected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by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the </a:t>
            </a:r>
            <a:r>
              <a:rPr dirty="0" sz="1200" spc="-5" b="1" i="1">
                <a:latin typeface="Times New Roman"/>
                <a:cs typeface="Times New Roman"/>
              </a:rPr>
              <a:t>accounting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methods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employed.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410"/>
              </a:lnSpc>
              <a:buFont typeface="Times New Roman"/>
              <a:buAutoNum type="arabicPeriod"/>
              <a:tabLst>
                <a:tab pos="193040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Income measurement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involves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judgment</a:t>
            </a:r>
            <a:r>
              <a:rPr dirty="0" sz="1200" b="1" i="1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508" y="4941442"/>
            <a:ext cx="6315710" cy="233679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Format</a:t>
            </a:r>
            <a:r>
              <a:rPr dirty="0" sz="16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of the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income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statement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1095" y="5151246"/>
            <a:ext cx="5233035" cy="4133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b="1">
                <a:latin typeface="Times New Roman"/>
                <a:cs typeface="Times New Roman"/>
              </a:rPr>
              <a:t> following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are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format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which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preparation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Income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Statement:</a:t>
            </a:r>
            <a:endParaRPr sz="1200">
              <a:latin typeface="Times New Roman"/>
              <a:cs typeface="Times New Roman"/>
            </a:endParaRPr>
          </a:p>
          <a:p>
            <a:pPr marL="145415">
              <a:lnSpc>
                <a:spcPts val="1645"/>
              </a:lnSpc>
            </a:pPr>
            <a:r>
              <a:rPr dirty="0" sz="1400" b="1">
                <a:solidFill>
                  <a:srgbClr val="2E5395"/>
                </a:solidFill>
                <a:latin typeface="Times New Roman"/>
                <a:cs typeface="Times New Roman"/>
              </a:rPr>
              <a:t>1-</a:t>
            </a:r>
            <a:r>
              <a:rPr dirty="0" sz="1400" spc="275" b="1">
                <a:solidFill>
                  <a:srgbClr val="2E5395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E5395"/>
                </a:solidFill>
                <a:latin typeface="Times New Roman"/>
                <a:cs typeface="Times New Roman"/>
              </a:rPr>
              <a:t>multiple-Step</a:t>
            </a:r>
            <a:r>
              <a:rPr dirty="0" sz="1400" spc="5" b="1">
                <a:solidFill>
                  <a:srgbClr val="2E5395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E5395"/>
                </a:solidFill>
                <a:latin typeface="Times New Roman"/>
                <a:cs typeface="Times New Roman"/>
              </a:rPr>
              <a:t>Income</a:t>
            </a:r>
            <a:r>
              <a:rPr dirty="0" sz="1400" spc="5" b="1">
                <a:solidFill>
                  <a:srgbClr val="2E5395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E5395"/>
                </a:solidFill>
                <a:latin typeface="Times New Roman"/>
                <a:cs typeface="Times New Roman"/>
              </a:rPr>
              <a:t>Statements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11679" y="8773515"/>
            <a:ext cx="2745105" cy="737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06425" marR="597535" indent="1270">
              <a:lnSpc>
                <a:spcPct val="111400"/>
              </a:lnSpc>
              <a:spcBef>
                <a:spcPts val="100"/>
              </a:spcBef>
            </a:pPr>
            <a:r>
              <a:rPr dirty="0" sz="1400" spc="-5" b="1">
                <a:latin typeface="Segoe UI"/>
                <a:cs typeface="Segoe UI"/>
              </a:rPr>
              <a:t>Company Name </a:t>
            </a:r>
            <a:r>
              <a:rPr dirty="0" sz="1400" b="1">
                <a:latin typeface="Segoe UI"/>
                <a:cs typeface="Segoe UI"/>
              </a:rPr>
              <a:t> Income</a:t>
            </a:r>
            <a:r>
              <a:rPr dirty="0" sz="1400" spc="-75" b="1">
                <a:latin typeface="Segoe UI"/>
                <a:cs typeface="Segoe UI"/>
              </a:rPr>
              <a:t> </a:t>
            </a:r>
            <a:r>
              <a:rPr dirty="0" sz="1400" spc="-5" b="1">
                <a:latin typeface="Segoe UI"/>
                <a:cs typeface="Segoe UI"/>
              </a:rPr>
              <a:t>Statement</a:t>
            </a:r>
            <a:endParaRPr sz="14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400" spc="-5" b="1">
                <a:latin typeface="Segoe UI"/>
                <a:cs typeface="Segoe UI"/>
              </a:rPr>
              <a:t>For</a:t>
            </a:r>
            <a:r>
              <a:rPr dirty="0" sz="1400" spc="-10" b="1">
                <a:latin typeface="Segoe UI"/>
                <a:cs typeface="Segoe UI"/>
              </a:rPr>
              <a:t> </a:t>
            </a:r>
            <a:r>
              <a:rPr dirty="0" sz="1400" spc="-5" b="1">
                <a:latin typeface="Segoe UI"/>
                <a:cs typeface="Segoe UI"/>
              </a:rPr>
              <a:t>the</a:t>
            </a:r>
            <a:r>
              <a:rPr dirty="0" sz="1400" spc="-10" b="1">
                <a:latin typeface="Segoe UI"/>
                <a:cs typeface="Segoe UI"/>
              </a:rPr>
              <a:t> </a:t>
            </a:r>
            <a:r>
              <a:rPr dirty="0" sz="1400" spc="-5" b="1">
                <a:latin typeface="Segoe UI"/>
                <a:cs typeface="Segoe UI"/>
              </a:rPr>
              <a:t>year</a:t>
            </a:r>
            <a:r>
              <a:rPr dirty="0" sz="1400" b="1">
                <a:latin typeface="Segoe UI"/>
                <a:cs typeface="Segoe UI"/>
              </a:rPr>
              <a:t> </a:t>
            </a:r>
            <a:r>
              <a:rPr dirty="0" sz="1400" spc="-5" b="1">
                <a:latin typeface="Segoe UI"/>
                <a:cs typeface="Segoe UI"/>
              </a:rPr>
              <a:t>ended</a:t>
            </a:r>
            <a:r>
              <a:rPr dirty="0" sz="1400" spc="-10" b="1">
                <a:latin typeface="Segoe UI"/>
                <a:cs typeface="Segoe UI"/>
              </a:rPr>
              <a:t> </a:t>
            </a:r>
            <a:r>
              <a:rPr dirty="0" sz="1400" spc="-5" b="1">
                <a:latin typeface="Segoe UI"/>
                <a:cs typeface="Segoe UI"/>
              </a:rPr>
              <a:t>Dec</a:t>
            </a:r>
            <a:r>
              <a:rPr dirty="0" sz="1400" spc="-15" b="1">
                <a:latin typeface="Segoe UI"/>
                <a:cs typeface="Segoe UI"/>
              </a:rPr>
              <a:t> </a:t>
            </a:r>
            <a:r>
              <a:rPr dirty="0" sz="1400" spc="-5" b="1">
                <a:latin typeface="Segoe UI"/>
                <a:cs typeface="Segoe UI"/>
              </a:rPr>
              <a:t>31, 20XX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04976" y="9696907"/>
            <a:ext cx="6057265" cy="6350"/>
          </a:xfrm>
          <a:custGeom>
            <a:avLst/>
            <a:gdLst/>
            <a:ahLst/>
            <a:cxnLst/>
            <a:rect l="l" t="t" r="r" b="b"/>
            <a:pathLst>
              <a:path w="6057265" h="6350">
                <a:moveTo>
                  <a:pt x="6057264" y="0"/>
                </a:moveTo>
                <a:lnTo>
                  <a:pt x="0" y="0"/>
                </a:lnTo>
                <a:lnTo>
                  <a:pt x="0" y="6095"/>
                </a:lnTo>
                <a:lnTo>
                  <a:pt x="6057264" y="6095"/>
                </a:lnTo>
                <a:lnTo>
                  <a:pt x="60572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72464" y="9885205"/>
            <a:ext cx="8324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dirty="0" sz="12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 sz="1200">
                <a:latin typeface="Times New Roman"/>
                <a:cs typeface="Times New Roman"/>
              </a:rPr>
              <a:t>5</a:t>
            </a:fld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4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11072" y="719327"/>
          <a:ext cx="6057900" cy="739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345"/>
                <a:gridCol w="3275329"/>
                <a:gridCol w="735964"/>
                <a:gridCol w="782320"/>
                <a:gridCol w="906780"/>
              </a:tblGrid>
              <a:tr h="413257">
                <a:tc gridSpan="2">
                  <a:txBody>
                    <a:bodyPr/>
                    <a:lstStyle/>
                    <a:p>
                      <a:pPr algn="ctr" marR="819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200" spc="-5" b="1">
                          <a:latin typeface="Segoe UI"/>
                          <a:cs typeface="Segoe UI"/>
                        </a:rPr>
                        <a:t>Description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651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 marR="111760" indent="154940">
                        <a:lnSpc>
                          <a:spcPts val="1600"/>
                        </a:lnSpc>
                      </a:pPr>
                      <a:r>
                        <a:rPr dirty="0" sz="1200" b="1">
                          <a:latin typeface="Segoe UI"/>
                          <a:cs typeface="Segoe UI"/>
                        </a:rPr>
                        <a:t>Sub </a:t>
                      </a:r>
                      <a:r>
                        <a:rPr dirty="0" sz="1200" spc="5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1200" b="1"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z="1200" b="1">
                          <a:latin typeface="Segoe UI"/>
                          <a:cs typeface="Segoe UI"/>
                        </a:rPr>
                        <a:t>unt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200" b="1">
                          <a:latin typeface="Segoe UI"/>
                          <a:cs typeface="Segoe UI"/>
                        </a:rPr>
                        <a:t>Sub</a:t>
                      </a:r>
                      <a:r>
                        <a:rPr dirty="0" sz="1200" spc="-70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Total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651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54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200" b="1">
                          <a:latin typeface="Segoe UI"/>
                          <a:cs typeface="Segoe UI"/>
                        </a:rPr>
                        <a:t>Grand</a:t>
                      </a:r>
                      <a:r>
                        <a:rPr dirty="0" sz="1200" spc="-10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b="1"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otal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651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57555"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u="sng" sz="1200" b="1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Net</a:t>
                      </a:r>
                      <a:r>
                        <a:rPr dirty="0" u="sng" sz="1200" spc="-50" b="1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u="sng" sz="1200" b="1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Revenue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>
                          <a:latin typeface="Segoe UI"/>
                          <a:cs typeface="Segoe UI"/>
                        </a:rPr>
                        <a:t>Sales</a:t>
                      </a:r>
                      <a:r>
                        <a:rPr dirty="0" sz="1200" spc="-4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Revenue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Segoe UI"/>
                          <a:cs typeface="Segoe UI"/>
                        </a:rPr>
                        <a:t>×××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7555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>
                          <a:latin typeface="Segoe UI"/>
                          <a:cs typeface="Segoe UI"/>
                        </a:rPr>
                        <a:t>-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>
                          <a:latin typeface="Segoe UI"/>
                          <a:cs typeface="Segoe UI"/>
                        </a:rPr>
                        <a:t>Sales</a:t>
                      </a:r>
                      <a:r>
                        <a:rPr dirty="0" sz="1200" spc="27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Returns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9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Segoe UI"/>
                          <a:cs typeface="Segoe UI"/>
                        </a:rPr>
                        <a:t>)××(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200">
                          <a:latin typeface="Segoe UI"/>
                          <a:cs typeface="Segoe UI"/>
                        </a:rPr>
                        <a:t>-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651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200" spc="-5">
                          <a:latin typeface="Segoe UI"/>
                          <a:cs typeface="Segoe UI"/>
                        </a:rPr>
                        <a:t>Sales</a:t>
                      </a:r>
                      <a:r>
                        <a:rPr dirty="0" sz="1200" spc="-4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Allowance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651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9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)××(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841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079"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 b="1">
                          <a:latin typeface="Segoe UI"/>
                          <a:cs typeface="Segoe UI"/>
                        </a:rPr>
                        <a:t>Net</a:t>
                      </a:r>
                      <a:r>
                        <a:rPr dirty="0" sz="1200" spc="-45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b="1">
                          <a:latin typeface="Segoe UI"/>
                          <a:cs typeface="Segoe UI"/>
                        </a:rPr>
                        <a:t>Revenue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9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Segoe UI"/>
                          <a:cs typeface="Segoe UI"/>
                        </a:rPr>
                        <a:t>××××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57555"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u="sng" sz="1200" spc="-5" b="1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Cost</a:t>
                      </a:r>
                      <a:r>
                        <a:rPr dirty="0" u="sng" sz="1200" spc="-20" b="1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u="sng" sz="1200" spc="-5" b="1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of</a:t>
                      </a:r>
                      <a:r>
                        <a:rPr dirty="0" u="sng" sz="1200" spc="-25" b="1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u="sng" sz="1200" spc="-5" b="1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goods</a:t>
                      </a:r>
                      <a:r>
                        <a:rPr dirty="0" u="sng" sz="1200" spc="-15" b="1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u="sng" sz="1200" spc="-5" b="1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sold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>
                          <a:latin typeface="Segoe UI"/>
                          <a:cs typeface="Segoe UI"/>
                        </a:rPr>
                        <a:t>Beginning</a:t>
                      </a:r>
                      <a:r>
                        <a:rPr dirty="0" sz="1200" spc="-2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Inventory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Segoe UI"/>
                          <a:cs typeface="Segoe UI"/>
                        </a:rPr>
                        <a:t>×××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7556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b="1">
                          <a:latin typeface="Segoe UI"/>
                          <a:cs typeface="Segoe UI"/>
                        </a:rPr>
                        <a:t>+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 b="1">
                          <a:latin typeface="Segoe UI"/>
                          <a:cs typeface="Segoe UI"/>
                        </a:rPr>
                        <a:t>Net</a:t>
                      </a:r>
                      <a:r>
                        <a:rPr dirty="0" sz="1200" spc="-30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Purchase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2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1200" spc="-3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Purchases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87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400" spc="-5">
                          <a:latin typeface="Segoe UI"/>
                          <a:cs typeface="Segoe UI"/>
                        </a:rPr>
                        <a:t>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905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>
                          <a:latin typeface="Segoe UI"/>
                          <a:cs typeface="Segoe UI"/>
                        </a:rPr>
                        <a:t>Purchase</a:t>
                      </a:r>
                      <a:r>
                        <a:rPr dirty="0" sz="1200" spc="-3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Expense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87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Segoe UI"/>
                          <a:cs typeface="Segoe UI"/>
                        </a:rPr>
                        <a:t>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7556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>
                          <a:latin typeface="Segoe UI"/>
                          <a:cs typeface="Segoe UI"/>
                        </a:rPr>
                        <a:t>-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>
                          <a:latin typeface="Segoe UI"/>
                          <a:cs typeface="Segoe UI"/>
                        </a:rPr>
                        <a:t>Purchase</a:t>
                      </a:r>
                      <a:r>
                        <a:rPr dirty="0" sz="1200" spc="-2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Allowance</a:t>
                      </a:r>
                      <a:r>
                        <a:rPr dirty="0" sz="1200" spc="-2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>
                          <a:latin typeface="Segoe UI"/>
                          <a:cs typeface="Segoe UI"/>
                        </a:rPr>
                        <a:t>&amp;</a:t>
                      </a:r>
                      <a:r>
                        <a:rPr dirty="0" sz="1200" spc="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>
                          <a:latin typeface="Segoe UI"/>
                          <a:cs typeface="Segoe UI"/>
                        </a:rPr>
                        <a:t>return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81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Segoe UI"/>
                          <a:cs typeface="Segoe UI"/>
                        </a:rPr>
                        <a:t>)××(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>
                          <a:latin typeface="Segoe UI"/>
                          <a:cs typeface="Segoe UI"/>
                        </a:rPr>
                        <a:t>-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>
                          <a:latin typeface="Segoe UI"/>
                          <a:cs typeface="Segoe UI"/>
                        </a:rPr>
                        <a:t>Purchase</a:t>
                      </a:r>
                      <a:r>
                        <a:rPr dirty="0" sz="1200" spc="-3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Discount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81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)××(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7555"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 b="1">
                          <a:latin typeface="Segoe UI"/>
                          <a:cs typeface="Segoe UI"/>
                        </a:rPr>
                        <a:t>Net</a:t>
                      </a:r>
                      <a:r>
                        <a:rPr dirty="0" sz="1200" spc="-30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Purchase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×××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080"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>
                          <a:latin typeface="Segoe UI"/>
                          <a:cs typeface="Segoe UI"/>
                        </a:rPr>
                        <a:t>Available</a:t>
                      </a:r>
                      <a:r>
                        <a:rPr dirty="0" sz="1200" spc="-2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>
                          <a:latin typeface="Segoe UI"/>
                          <a:cs typeface="Segoe UI"/>
                        </a:rPr>
                        <a:t>goods</a:t>
                      </a:r>
                      <a:r>
                        <a:rPr dirty="0" sz="1200" spc="-2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>
                          <a:latin typeface="Segoe UI"/>
                          <a:cs typeface="Segoe UI"/>
                        </a:rPr>
                        <a:t>for</a:t>
                      </a:r>
                      <a:r>
                        <a:rPr dirty="0" sz="1200" spc="-2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sale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Segoe UI"/>
                          <a:cs typeface="Segoe UI"/>
                        </a:rPr>
                        <a:t>×××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7556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>
                          <a:latin typeface="Segoe UI"/>
                          <a:cs typeface="Segoe UI"/>
                        </a:rPr>
                        <a:t>-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>
                          <a:latin typeface="Segoe UI"/>
                          <a:cs typeface="Segoe UI"/>
                        </a:rPr>
                        <a:t>Ending</a:t>
                      </a:r>
                      <a:r>
                        <a:rPr dirty="0" sz="1200" spc="-4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Inventory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9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)××(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079"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200" spc="-5" b="1">
                          <a:latin typeface="Segoe UI"/>
                          <a:cs typeface="Segoe UI"/>
                        </a:rPr>
                        <a:t>Cost</a:t>
                      </a:r>
                      <a:r>
                        <a:rPr dirty="0" sz="1200" spc="-20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of</a:t>
                      </a:r>
                      <a:r>
                        <a:rPr dirty="0" sz="1200" spc="-25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goods</a:t>
                      </a:r>
                      <a:r>
                        <a:rPr dirty="0" sz="1200" spc="-15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sold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651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9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××××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841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59080"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b="1">
                          <a:latin typeface="Segoe UI"/>
                          <a:cs typeface="Segoe UI"/>
                        </a:rPr>
                        <a:t>Gross</a:t>
                      </a:r>
                      <a:r>
                        <a:rPr dirty="0" sz="1200" spc="-50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profit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2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b="1">
                          <a:latin typeface="Segoe UI"/>
                          <a:cs typeface="Segoe UI"/>
                        </a:rPr>
                        <a:t>××××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b="1">
                          <a:latin typeface="Segoe UI"/>
                          <a:cs typeface="Segoe UI"/>
                        </a:rPr>
                        <a:t>-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 b="1">
                          <a:latin typeface="Segoe UI"/>
                          <a:cs typeface="Segoe UI"/>
                        </a:rPr>
                        <a:t>Operating</a:t>
                      </a:r>
                      <a:r>
                        <a:rPr dirty="0" sz="1200" spc="-30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Expenses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>
                          <a:latin typeface="Segoe UI"/>
                          <a:cs typeface="Segoe UI"/>
                        </a:rPr>
                        <a:t>Selling</a:t>
                      </a:r>
                      <a:r>
                        <a:rPr dirty="0" sz="1200" spc="-2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>
                          <a:latin typeface="Segoe UI"/>
                          <a:cs typeface="Segoe UI"/>
                        </a:rPr>
                        <a:t>&amp;</a:t>
                      </a:r>
                      <a:r>
                        <a:rPr dirty="0" sz="1200" spc="-3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>
                          <a:latin typeface="Segoe UI"/>
                          <a:cs typeface="Segoe UI"/>
                        </a:rPr>
                        <a:t>Marketing</a:t>
                      </a:r>
                      <a:r>
                        <a:rPr dirty="0" sz="1200" spc="-2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Expenses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Segoe UI"/>
                          <a:cs typeface="Segoe UI"/>
                        </a:rPr>
                        <a:t>×××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7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>
                          <a:latin typeface="Segoe UI"/>
                          <a:cs typeface="Segoe UI"/>
                        </a:rPr>
                        <a:t>Administrative</a:t>
                      </a:r>
                      <a:r>
                        <a:rPr dirty="0" sz="1200" spc="-2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Expenses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×××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080"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200" spc="-5" b="1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1200" spc="-20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of</a:t>
                      </a:r>
                      <a:r>
                        <a:rPr dirty="0" sz="1200" spc="-15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Operating</a:t>
                      </a:r>
                      <a:r>
                        <a:rPr dirty="0" sz="1200" spc="-20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Expense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406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81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)××××(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841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079"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 b="1">
                          <a:latin typeface="Segoe UI"/>
                          <a:cs typeface="Segoe UI"/>
                        </a:rPr>
                        <a:t>Operating</a:t>
                      </a:r>
                      <a:r>
                        <a:rPr dirty="0" sz="1200" spc="-30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Income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9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b="1">
                          <a:latin typeface="Segoe UI"/>
                          <a:cs typeface="Segoe UI"/>
                        </a:rPr>
                        <a:t>××××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7556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>
                          <a:latin typeface="Segoe UI"/>
                          <a:cs typeface="Segoe UI"/>
                        </a:rPr>
                        <a:t>+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>
                          <a:latin typeface="Segoe UI"/>
                          <a:cs typeface="Segoe UI"/>
                        </a:rPr>
                        <a:t>Other Revenue</a:t>
                      </a:r>
                      <a:r>
                        <a:rPr dirty="0" sz="1200" spc="-1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>
                          <a:latin typeface="Segoe UI"/>
                          <a:cs typeface="Segoe UI"/>
                        </a:rPr>
                        <a:t>&amp;</a:t>
                      </a:r>
                      <a:r>
                        <a:rPr dirty="0" sz="1200" spc="-1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Expense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9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××××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>
                          <a:latin typeface="Segoe UI"/>
                          <a:cs typeface="Segoe UI"/>
                        </a:rPr>
                        <a:t>-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>
                          <a:latin typeface="Segoe UI"/>
                          <a:cs typeface="Segoe UI"/>
                        </a:rPr>
                        <a:t>Other</a:t>
                      </a:r>
                      <a:r>
                        <a:rPr dirty="0" sz="1200" spc="-1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Losses</a:t>
                      </a:r>
                      <a:r>
                        <a:rPr dirty="0" sz="1200" spc="-2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>
                          <a:latin typeface="Segoe UI"/>
                          <a:cs typeface="Segoe UI"/>
                        </a:rPr>
                        <a:t>&amp;</a:t>
                      </a:r>
                      <a:r>
                        <a:rPr dirty="0" sz="1200" spc="-2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>
                          <a:latin typeface="Segoe UI"/>
                          <a:cs typeface="Segoe UI"/>
                        </a:rPr>
                        <a:t>Gains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81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)××××(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7555"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b="1">
                          <a:latin typeface="Segoe UI"/>
                          <a:cs typeface="Segoe UI"/>
                        </a:rPr>
                        <a:t>Income</a:t>
                      </a:r>
                      <a:r>
                        <a:rPr dirty="0" sz="1200" spc="-30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Before</a:t>
                      </a:r>
                      <a:r>
                        <a:rPr dirty="0" sz="1200" spc="-40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 b="1">
                          <a:latin typeface="Segoe UI"/>
                          <a:cs typeface="Segoe UI"/>
                        </a:rPr>
                        <a:t>Tax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2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b="1">
                          <a:latin typeface="Segoe UI"/>
                          <a:cs typeface="Segoe UI"/>
                        </a:rPr>
                        <a:t>××××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461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>
                          <a:latin typeface="Segoe UI"/>
                          <a:cs typeface="Segoe UI"/>
                        </a:rPr>
                        <a:t>-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>
                          <a:latin typeface="Segoe UI"/>
                          <a:cs typeface="Segoe UI"/>
                        </a:rPr>
                        <a:t>Income</a:t>
                      </a:r>
                      <a:r>
                        <a:rPr dirty="0" sz="1200" spc="-5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spc="-5">
                          <a:latin typeface="Segoe UI"/>
                          <a:cs typeface="Segoe UI"/>
                        </a:rPr>
                        <a:t>Tax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81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)××(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</a:tr>
              <a:tr h="259080"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 b="1">
                          <a:latin typeface="Segoe UI"/>
                          <a:cs typeface="Segoe UI"/>
                        </a:rPr>
                        <a:t>Net</a:t>
                      </a:r>
                      <a:r>
                        <a:rPr dirty="0" sz="1200" spc="-45" b="1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1200" b="1">
                          <a:latin typeface="Segoe UI"/>
                          <a:cs typeface="Segoe UI"/>
                        </a:rPr>
                        <a:t>Income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2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u="dbl" sz="1400" b="1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××××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585858"/>
                      </a:solidFill>
                      <a:prstDash val="solid"/>
                    </a:lnL>
                    <a:lnR w="6350">
                      <a:solidFill>
                        <a:srgbClr val="585858"/>
                      </a:solidFill>
                      <a:prstDash val="solid"/>
                    </a:lnR>
                    <a:lnT w="6350">
                      <a:solidFill>
                        <a:srgbClr val="585858"/>
                      </a:solidFill>
                      <a:prstDash val="solid"/>
                    </a:lnT>
                    <a:lnB w="6350">
                      <a:solidFill>
                        <a:srgbClr val="58585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41095" y="8792717"/>
            <a:ext cx="6305550" cy="795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9"/>
              </a:lnSpc>
              <a:spcBef>
                <a:spcPts val="95"/>
              </a:spcBef>
            </a:pP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Equations</a:t>
            </a:r>
            <a:r>
              <a:rPr dirty="0" sz="160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uses </a:t>
            </a:r>
            <a:r>
              <a:rPr dirty="0" sz="1600" b="1">
                <a:solidFill>
                  <a:srgbClr val="C00000"/>
                </a:solidFill>
                <a:latin typeface="Times New Roman"/>
                <a:cs typeface="Times New Roman"/>
              </a:rPr>
              <a:t>for</a:t>
            </a:r>
            <a:r>
              <a:rPr dirty="0" sz="1600" spc="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Income Statement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There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equations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which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used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preparing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Income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Statement,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the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below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equations: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Net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Sales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5987" y="9690811"/>
            <a:ext cx="6019800" cy="6350"/>
          </a:xfrm>
          <a:custGeom>
            <a:avLst/>
            <a:gdLst/>
            <a:ahLst/>
            <a:cxnLst/>
            <a:rect l="l" t="t" r="r" b="b"/>
            <a:pathLst>
              <a:path w="6019800" h="6350">
                <a:moveTo>
                  <a:pt x="6019546" y="0"/>
                </a:moveTo>
                <a:lnTo>
                  <a:pt x="0" y="0"/>
                </a:lnTo>
                <a:lnTo>
                  <a:pt x="0" y="6095"/>
                </a:lnTo>
                <a:lnTo>
                  <a:pt x="6019546" y="6095"/>
                </a:lnTo>
                <a:lnTo>
                  <a:pt x="60195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72464" y="9885205"/>
            <a:ext cx="8324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dirty="0" sz="12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 sz="1200">
                <a:latin typeface="Times New Roman"/>
                <a:cs typeface="Times New Roman"/>
              </a:rPr>
              <a:t>5</a:t>
            </a:fld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4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72083" y="719327"/>
          <a:ext cx="6019800" cy="4585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10275"/>
              </a:tblGrid>
              <a:tr h="295655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Net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Sales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Sales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Revenues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Sales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Discounts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Sales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Return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Allowances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3"/>
                    </a:solidFill>
                  </a:tcPr>
                </a:tc>
              </a:tr>
              <a:tr h="413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Goods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Sold (COGS)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112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131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COGS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= Beginning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Inventory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Net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Purchases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Ending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Inventory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3"/>
                    </a:solidFill>
                  </a:tcPr>
                </a:tc>
              </a:tr>
              <a:tr h="413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Net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Purchases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985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132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Net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Purchases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Purchases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Purchase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Discount,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Return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Allowances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Purchase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Expenses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3"/>
                    </a:solidFill>
                  </a:tcPr>
                </a:tc>
              </a:tr>
              <a:tr h="3246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Goods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Available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985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78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Goods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Available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Sale= Beginning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Inventory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Net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Purchases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3"/>
                    </a:solidFill>
                  </a:tcPr>
                </a:tc>
              </a:tr>
              <a:tr h="324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Gross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Profit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985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9168"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Gross Profit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Net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Sales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Cost 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Goods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Sold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3"/>
                    </a:solidFill>
                  </a:tcPr>
                </a:tc>
              </a:tr>
              <a:tr h="324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Operation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922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9955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Operation</a:t>
                      </a:r>
                      <a:r>
                        <a:rPr dirty="0" sz="12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1200" spc="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Gross</a:t>
                      </a:r>
                      <a:r>
                        <a:rPr dirty="0" sz="1200" spc="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Profit</a:t>
                      </a:r>
                      <a:r>
                        <a:rPr dirty="0" sz="12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Selling</a:t>
                      </a:r>
                      <a:r>
                        <a:rPr dirty="0" sz="12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Exp.</a:t>
                      </a:r>
                      <a:r>
                        <a:rPr dirty="0" sz="12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Admin</a:t>
                      </a:r>
                      <a:r>
                        <a:rPr dirty="0" sz="12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Exp.</a:t>
                      </a:r>
                      <a:r>
                        <a:rPr dirty="0" sz="12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2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Gains</a:t>
                      </a:r>
                      <a:r>
                        <a:rPr dirty="0" sz="12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Other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Losses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3"/>
                    </a:solidFill>
                  </a:tcPr>
                </a:tc>
              </a:tr>
              <a:tr h="324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Tax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985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787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Before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Tax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Operations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Interests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3"/>
                    </a:solidFill>
                  </a:tcPr>
                </a:tc>
              </a:tr>
              <a:tr h="324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Net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985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787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Net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Tax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Tax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3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02412" y="5454776"/>
            <a:ext cx="6383020" cy="12903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05"/>
              </a:spcBef>
            </a:pPr>
            <a:r>
              <a:rPr dirty="0" sz="1400" b="1">
                <a:solidFill>
                  <a:srgbClr val="2E5395"/>
                </a:solidFill>
                <a:latin typeface="Times New Roman"/>
                <a:cs typeface="Times New Roman"/>
              </a:rPr>
              <a:t>2-</a:t>
            </a:r>
            <a:r>
              <a:rPr dirty="0" sz="1400" spc="265" b="1">
                <a:solidFill>
                  <a:srgbClr val="2E5395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E5395"/>
                </a:solidFill>
                <a:latin typeface="Times New Roman"/>
                <a:cs typeface="Times New Roman"/>
              </a:rPr>
              <a:t>Single-Step Income</a:t>
            </a:r>
            <a:r>
              <a:rPr dirty="0" sz="1400" spc="-15" b="1">
                <a:solidFill>
                  <a:srgbClr val="2E5395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E5395"/>
                </a:solidFill>
                <a:latin typeface="Times New Roman"/>
                <a:cs typeface="Times New Roman"/>
              </a:rPr>
              <a:t>Statements</a:t>
            </a:r>
            <a:endParaRPr sz="1400">
              <a:latin typeface="Times New Roman"/>
              <a:cs typeface="Times New Roman"/>
            </a:endParaRPr>
          </a:p>
          <a:p>
            <a:pPr marL="151130" marR="5080">
              <a:lnSpc>
                <a:spcPts val="1380"/>
              </a:lnSpc>
              <a:spcBef>
                <a:spcPts val="60"/>
              </a:spcBef>
            </a:pPr>
            <a:r>
              <a:rPr dirty="0" sz="1200" spc="-10">
                <a:latin typeface="Times New Roman"/>
                <a:cs typeface="Times New Roman"/>
              </a:rPr>
              <a:t>In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reporting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revenues,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gains,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expenses,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losses,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companies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often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use 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format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known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single-step</a:t>
            </a:r>
            <a:r>
              <a:rPr dirty="0" sz="1200" spc="10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89D0"/>
                </a:solidFill>
                <a:latin typeface="Times New Roman"/>
                <a:cs typeface="Times New Roman"/>
              </a:rPr>
              <a:t>income</a:t>
            </a:r>
            <a:r>
              <a:rPr dirty="0" sz="1200" spc="10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statement</a:t>
            </a:r>
            <a:r>
              <a:rPr dirty="0" sz="1200" spc="20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instead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multiple-step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income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statement.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single-step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statement </a:t>
            </a:r>
            <a:r>
              <a:rPr dirty="0" sz="1200">
                <a:latin typeface="Times New Roman"/>
                <a:cs typeface="Times New Roman"/>
              </a:rPr>
              <a:t> consists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groupings: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expenses.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Expenses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deducted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arrive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income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loss,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hence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expression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“single-step.”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Frequently,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companies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report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income tax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separately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item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before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income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indicate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relationship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income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before</a:t>
            </a:r>
            <a:r>
              <a:rPr dirty="0" sz="1200">
                <a:latin typeface="Times New Roman"/>
                <a:cs typeface="Times New Roman"/>
              </a:rPr>
              <a:t> income tax.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Illustration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below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shows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single-step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income</a:t>
            </a:r>
            <a:r>
              <a:rPr dirty="0" sz="1200">
                <a:latin typeface="Times New Roman"/>
                <a:cs typeface="Times New Roman"/>
              </a:rPr>
              <a:t> statement 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Cabrera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Company.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72464" y="9885205"/>
            <a:ext cx="8324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dirty="0" sz="12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 sz="1200">
                <a:latin typeface="Times New Roman"/>
                <a:cs typeface="Times New Roman"/>
              </a:rPr>
              <a:t>5</a:t>
            </a:fld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4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5896" y="863040"/>
            <a:ext cx="6154818" cy="358964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35508" y="4568062"/>
            <a:ext cx="6315710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1: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095" y="4748910"/>
            <a:ext cx="5659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Starr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Co.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sales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revenue of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$540,000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2020.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Other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items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recorded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during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year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were: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955800" y="4953465"/>
          <a:ext cx="3424554" cy="10458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5410"/>
                <a:gridCol w="779779"/>
              </a:tblGrid>
              <a:tr h="172015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goods</a:t>
                      </a:r>
                      <a:r>
                        <a:rPr dirty="0" sz="1200" spc="-2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sold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25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$330,000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Salaries</a:t>
                      </a:r>
                      <a:r>
                        <a:rPr dirty="0" sz="1200" spc="-1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wages</a:t>
                      </a:r>
                      <a:r>
                        <a:rPr dirty="0" sz="1200" spc="-1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expense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120,000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38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tax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expense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25,000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386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Increase</a:t>
                      </a:r>
                      <a:r>
                        <a:rPr dirty="0" sz="1200" spc="-1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value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company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reputation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15,000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operating expenses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508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10,000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2015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gain</a:t>
                      </a:r>
                      <a:r>
                        <a:rPr dirty="0" sz="1200" spc="-1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value</a:t>
                      </a:r>
                      <a:r>
                        <a:rPr dirty="0" sz="1200" spc="-1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patents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5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20,000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641095" y="5975984"/>
            <a:ext cx="630047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Instructions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ts val="1380"/>
              </a:lnSpc>
              <a:spcBef>
                <a:spcPts val="65"/>
              </a:spcBef>
            </a:pP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Prepare</a:t>
            </a:r>
            <a:r>
              <a:rPr dirty="0" sz="1200" spc="5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6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single-step</a:t>
            </a:r>
            <a:r>
              <a:rPr dirty="0" sz="1200" spc="6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income</a:t>
            </a:r>
            <a:r>
              <a:rPr dirty="0" sz="1200" spc="5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statement</a:t>
            </a:r>
            <a:r>
              <a:rPr dirty="0" sz="1200" spc="6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for</a:t>
            </a:r>
            <a:r>
              <a:rPr dirty="0" sz="1200" spc="7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Starr</a:t>
            </a:r>
            <a:r>
              <a:rPr dirty="0" sz="1200" spc="5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for</a:t>
            </a:r>
            <a:r>
              <a:rPr dirty="0" sz="1200" spc="6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2020.</a:t>
            </a:r>
            <a:r>
              <a:rPr dirty="0" sz="1200" spc="6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Starr</a:t>
            </a:r>
            <a:r>
              <a:rPr dirty="0" sz="1200" spc="5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has</a:t>
            </a:r>
            <a:r>
              <a:rPr dirty="0" sz="1200" spc="6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100,000</a:t>
            </a:r>
            <a:r>
              <a:rPr dirty="0" sz="1200" spc="6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shares</a:t>
            </a:r>
            <a:r>
              <a:rPr dirty="0" sz="1200" spc="6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6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stock </a:t>
            </a:r>
            <a:r>
              <a:rPr dirty="0" sz="1200" spc="-28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outstanding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508" y="6875652"/>
            <a:ext cx="6315710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2: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1095" y="7056501"/>
            <a:ext cx="6097270" cy="126047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6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Brisky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Corporation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net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sales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of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$2,400,000 and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interest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revenue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$31,000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during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2020.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Expenses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for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2020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were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cost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goods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sold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$1,450,000,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administrative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expenses</a:t>
            </a:r>
            <a:r>
              <a:rPr dirty="0" sz="12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$212,000,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selling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expenses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$280,000,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interest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expense $45,000.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Brisky’s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tax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rate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is 30%.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corporation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100,000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shares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common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stock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authorized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70,000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shares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issued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outstanding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during 2020.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Prepare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single-step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income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statement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for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year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ended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December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31,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2020.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50"/>
              </a:lnSpc>
            </a:pPr>
            <a:r>
              <a:rPr dirty="0" sz="1200" spc="-5" b="1">
                <a:latin typeface="Times New Roman"/>
                <a:cs typeface="Times New Roman"/>
              </a:rPr>
              <a:t>Instructions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 b="1">
                <a:latin typeface="Times New Roman"/>
                <a:cs typeface="Times New Roman"/>
              </a:rPr>
              <a:t>prepare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condensed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multiple-step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income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statement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for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Brisky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Corporation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508" y="8482329"/>
            <a:ext cx="6315710" cy="20574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3: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635508" y="8811514"/>
          <a:ext cx="6316345" cy="107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3105"/>
                <a:gridCol w="925830"/>
                <a:gridCol w="1609725"/>
                <a:gridCol w="1798319"/>
              </a:tblGrid>
              <a:tr h="175260">
                <a:tc gridSpan="2">
                  <a:txBody>
                    <a:bodyPr/>
                    <a:lstStyle/>
                    <a:p>
                      <a:pPr marL="17780">
                        <a:lnSpc>
                          <a:spcPts val="1280"/>
                        </a:lnSpc>
                      </a:pPr>
                      <a:r>
                        <a:rPr dirty="0" sz="1200" b="1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(Income</a:t>
                      </a:r>
                      <a:r>
                        <a:rPr dirty="0" sz="1200" spc="-10" b="1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Statement</a:t>
                      </a:r>
                      <a:r>
                        <a:rPr dirty="0" sz="1200" b="1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Items)</a:t>
                      </a:r>
                      <a:r>
                        <a:rPr dirty="0" sz="1200" spc="-5" b="1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Presented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below ar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certain</a:t>
                      </a:r>
                      <a:r>
                        <a:rPr dirty="0" sz="1200" spc="-1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account</a:t>
                      </a:r>
                      <a:r>
                        <a:rPr dirty="0" sz="1200" spc="-1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balances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Paczki Products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</a:tr>
              <a:tr h="177941">
                <a:tc>
                  <a:txBody>
                    <a:bodyPr/>
                    <a:lstStyle/>
                    <a:p>
                      <a:pPr marL="17780">
                        <a:lnSpc>
                          <a:spcPts val="130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Rent</a:t>
                      </a:r>
                      <a:r>
                        <a:rPr dirty="0" sz="1200" spc="-3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revenue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dirty="0" sz="1200" spc="-4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6,500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ts val="130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Sales</a:t>
                      </a:r>
                      <a:r>
                        <a:rPr dirty="0" sz="1200" spc="-3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discounts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dirty="0" sz="1200" spc="-4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7,800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34">
                <a:tc>
                  <a:txBody>
                    <a:bodyPr/>
                    <a:lstStyle/>
                    <a:p>
                      <a:pPr marL="1778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Interest</a:t>
                      </a:r>
                      <a:r>
                        <a:rPr dirty="0" sz="1200" spc="-4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expense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827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12,700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Selling</a:t>
                      </a:r>
                      <a:r>
                        <a:rPr dirty="0" sz="1200" spc="-1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expenses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99,400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34">
                <a:tc>
                  <a:txBody>
                    <a:bodyPr/>
                    <a:lstStyle/>
                    <a:p>
                      <a:pPr marL="1778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Beginning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retained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earnings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048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114,400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Sales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revenue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390,000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marL="1778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Ending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retained</a:t>
                      </a:r>
                      <a:r>
                        <a:rPr dirty="0" sz="1200" spc="-2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earnings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096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125,000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tax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expense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31,000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6293">
                <a:tc>
                  <a:txBody>
                    <a:bodyPr/>
                    <a:lstStyle/>
                    <a:p>
                      <a:pPr marL="17780">
                        <a:lnSpc>
                          <a:spcPts val="133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Dividend</a:t>
                      </a:r>
                      <a:r>
                        <a:rPr dirty="0" sz="1200" spc="-3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revenue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3505">
                        <a:lnSpc>
                          <a:spcPts val="133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71,000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33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goods</a:t>
                      </a:r>
                      <a:r>
                        <a:rPr dirty="0" sz="1200" spc="-2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sold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ts val="133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184,400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72464" y="9885205"/>
            <a:ext cx="8324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dirty="0" sz="12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 sz="1200">
                <a:latin typeface="Times New Roman"/>
                <a:cs typeface="Times New Roman"/>
              </a:rPr>
              <a:t>5</a:t>
            </a:fld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4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41095" y="695959"/>
            <a:ext cx="27343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01875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turns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nd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ll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owa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	12,400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94303" y="695959"/>
            <a:ext cx="15259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Administrative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expenses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5821" y="695959"/>
            <a:ext cx="44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82,500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1095" y="871219"/>
            <a:ext cx="6242050" cy="734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Allocation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noncontrolling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interest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17,000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Instructions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 spc="-5" b="1">
                <a:latin typeface="Times New Roman"/>
                <a:cs typeface="Times New Roman"/>
              </a:rPr>
              <a:t>From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foregoing,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compute 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following: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(a)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total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net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revenue,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(b)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net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income,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(c)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income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attributable</a:t>
            </a:r>
            <a:r>
              <a:rPr dirty="0" sz="1200" b="1">
                <a:latin typeface="Times New Roman"/>
                <a:cs typeface="Times New Roman"/>
              </a:rPr>
              <a:t> to </a:t>
            </a:r>
            <a:r>
              <a:rPr dirty="0" sz="1200" spc="-5" b="1">
                <a:latin typeface="Times New Roman"/>
                <a:cs typeface="Times New Roman"/>
              </a:rPr>
              <a:t>controlling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stockholders.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508" y="1851913"/>
            <a:ext cx="6315710" cy="20574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4: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1095" y="2165350"/>
            <a:ext cx="6184900" cy="909319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(Multiple-Step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Single-Step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Statements)</a:t>
            </a:r>
            <a:r>
              <a:rPr dirty="0" sz="1200" spc="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Two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accountants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for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firm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Elwes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Wright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arguing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about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merits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presenting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income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statement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multiple-step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versus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single-step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format.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The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discussion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involves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following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2020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information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related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P.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Bride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Company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($000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omitted).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Administrative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expense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22045" y="3070944"/>
          <a:ext cx="4450715" cy="2097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4570"/>
                <a:gridCol w="906145"/>
              </a:tblGrid>
              <a:tr h="172206">
                <a:tc>
                  <a:txBody>
                    <a:bodyPr/>
                    <a:lstStyle/>
                    <a:p>
                      <a:pPr marL="336550">
                        <a:lnSpc>
                          <a:spcPts val="1255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Officers’</a:t>
                      </a:r>
                      <a:r>
                        <a:rPr dirty="0" sz="1200" spc="-3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salaries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25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dirty="0" sz="1200" spc="-4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4,900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450">
                <a:tc>
                  <a:txBody>
                    <a:bodyPr/>
                    <a:lstStyle/>
                    <a:p>
                      <a:pPr marL="3365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Depreciation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of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office furniture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equipment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3,960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goods</a:t>
                      </a:r>
                      <a:r>
                        <a:rPr dirty="0" sz="1200" spc="-2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sold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60,570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Rent</a:t>
                      </a:r>
                      <a:r>
                        <a:rPr dirty="0" sz="1200" spc="-3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revenue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17,230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Selling</a:t>
                      </a:r>
                      <a:r>
                        <a:rPr dirty="0" sz="1200" spc="-2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expense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>
                  <a:txBody>
                    <a:bodyPr/>
                    <a:lstStyle/>
                    <a:p>
                      <a:pPr marL="412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Delivery</a:t>
                      </a:r>
                      <a:r>
                        <a:rPr dirty="0" sz="1200" spc="-2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expense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2,690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marL="412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Sales</a:t>
                      </a:r>
                      <a:r>
                        <a:rPr dirty="0" sz="1200" spc="-2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commissions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7,980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marL="3746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Depreciation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of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sales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equipment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191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6,480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Sales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revenue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96,500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 spc="-3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tax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9,070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Interest</a:t>
                      </a:r>
                      <a:r>
                        <a:rPr dirty="0" sz="1200" spc="-4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expense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1,860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2015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Instructions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468883" y="5145150"/>
            <a:ext cx="6230620" cy="73469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65100" marR="5080" indent="-165100">
              <a:lnSpc>
                <a:spcPts val="1380"/>
              </a:lnSpc>
              <a:spcBef>
                <a:spcPts val="195"/>
              </a:spcBef>
              <a:buAutoNum type="alphaLcPeriod"/>
              <a:tabLst>
                <a:tab pos="16510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Prepare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income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statement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2020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using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multiple-step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form.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Common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shares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outstanding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2020 </a:t>
            </a:r>
            <a:r>
              <a:rPr dirty="0" sz="1200" spc="-5" b="1">
                <a:latin typeface="Times New Roman"/>
                <a:cs typeface="Times New Roman"/>
              </a:rPr>
              <a:t>total</a:t>
            </a:r>
            <a:r>
              <a:rPr dirty="0" sz="1200" b="1">
                <a:latin typeface="Times New Roman"/>
                <a:cs typeface="Times New Roman"/>
              </a:rPr>
              <a:t> 40,550 (000</a:t>
            </a:r>
            <a:r>
              <a:rPr dirty="0" sz="1200" spc="-5" b="1">
                <a:latin typeface="Times New Roman"/>
                <a:cs typeface="Times New Roman"/>
              </a:rPr>
              <a:t> omitted).</a:t>
            </a:r>
            <a:endParaRPr sz="1200">
              <a:latin typeface="Times New Roman"/>
              <a:cs typeface="Times New Roman"/>
            </a:endParaRPr>
          </a:p>
          <a:p>
            <a:pPr marL="346075" indent="-161925">
              <a:lnSpc>
                <a:spcPts val="1315"/>
              </a:lnSpc>
              <a:buAutoNum type="alphaLcPeriod"/>
              <a:tabLst>
                <a:tab pos="34671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Prepare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income </a:t>
            </a:r>
            <a:r>
              <a:rPr dirty="0" sz="1200" spc="-5" b="1">
                <a:latin typeface="Times New Roman"/>
                <a:cs typeface="Times New Roman"/>
              </a:rPr>
              <a:t>statement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for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 2020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single-step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form.</a:t>
            </a:r>
            <a:endParaRPr sz="1200">
              <a:latin typeface="Times New Roman"/>
              <a:cs typeface="Times New Roman"/>
            </a:endParaRPr>
          </a:p>
          <a:p>
            <a:pPr marL="327660" indent="-143510">
              <a:lnSpc>
                <a:spcPts val="1410"/>
              </a:lnSpc>
              <a:buAutoNum type="alphaLcPeriod"/>
              <a:tabLst>
                <a:tab pos="328295" algn="l"/>
              </a:tabLst>
            </a:pP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do </a:t>
            </a:r>
            <a:r>
              <a:rPr dirty="0" sz="1200" b="1">
                <a:latin typeface="Times New Roman"/>
                <a:cs typeface="Times New Roman"/>
              </a:rPr>
              <a:t>you </a:t>
            </a:r>
            <a:r>
              <a:rPr dirty="0" sz="1200" spc="-10" b="1">
                <a:latin typeface="Times New Roman"/>
                <a:cs typeface="Times New Roman"/>
              </a:rPr>
              <a:t>prefer?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Discuss.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5508" y="6000876"/>
            <a:ext cx="6315710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5: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1095" y="6314312"/>
            <a:ext cx="598932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(Multiple-Step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Single-Step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Statements)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accountant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Latifa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Shoe Co.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piled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following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information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from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company’s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records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basis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for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income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statement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for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year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ended December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31,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2020.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622045" y="6869386"/>
          <a:ext cx="4679315" cy="2097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7954"/>
                <a:gridCol w="721360"/>
              </a:tblGrid>
              <a:tr h="172015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Rent</a:t>
                      </a:r>
                      <a:r>
                        <a:rPr dirty="0" sz="1200" spc="-3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revenue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5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dirty="0" sz="1200" spc="-4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29,000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Interest</a:t>
                      </a:r>
                      <a:r>
                        <a:rPr dirty="0" sz="1200" spc="-4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expense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18,000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Market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appreciation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on land</a:t>
                      </a:r>
                      <a:r>
                        <a:rPr dirty="0" sz="1200" spc="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above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31,000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Salaries and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wages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expense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(selling)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114,800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450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Supplies</a:t>
                      </a:r>
                      <a:r>
                        <a:rPr dirty="0" sz="1200" spc="-1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(selling)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17,600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450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 spc="-3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tax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23,100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Salaries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wages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expense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(administrative)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135,900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administrative expenses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953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51,700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goods</a:t>
                      </a:r>
                      <a:r>
                        <a:rPr dirty="0" sz="1200" spc="-2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sold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496,000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Net</a:t>
                      </a:r>
                      <a:r>
                        <a:rPr dirty="0" sz="1200" spc="-3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sales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5085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980,000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Depreciation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plant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assets</a:t>
                      </a:r>
                      <a:r>
                        <a:rPr dirty="0" sz="1200" spc="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(70%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selling,</a:t>
                      </a:r>
                      <a:r>
                        <a:rPr dirty="0" sz="1200" spc="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30%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administrative)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65,000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2015">
                <a:tc>
                  <a:txBody>
                    <a:bodyPr/>
                    <a:lstStyle/>
                    <a:p>
                      <a:pPr marL="31750">
                        <a:lnSpc>
                          <a:spcPts val="1255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Cash</a:t>
                      </a:r>
                      <a:r>
                        <a:rPr dirty="0" sz="1200" spc="-2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dividends</a:t>
                      </a:r>
                      <a:r>
                        <a:rPr dirty="0" sz="1200" spc="-2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declared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5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16,000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641095" y="8943593"/>
            <a:ext cx="4433570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There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were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20,000 shares 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common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stock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outstanding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during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the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year.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Instructions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lphaLcPeriod"/>
              <a:tabLst>
                <a:tab pos="16510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Prepare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multiple-step</a:t>
            </a:r>
            <a:r>
              <a:rPr dirty="0" sz="1200" b="1">
                <a:latin typeface="Times New Roman"/>
                <a:cs typeface="Times New Roman"/>
              </a:rPr>
              <a:t> income </a:t>
            </a:r>
            <a:r>
              <a:rPr dirty="0" sz="1200" spc="-5" b="1">
                <a:latin typeface="Times New Roman"/>
                <a:cs typeface="Times New Roman"/>
              </a:rPr>
              <a:t>statement.</a:t>
            </a:r>
            <a:endParaRPr sz="1200">
              <a:latin typeface="Times New Roman"/>
              <a:cs typeface="Times New Roman"/>
            </a:endParaRPr>
          </a:p>
          <a:p>
            <a:pPr marL="173990" indent="-161925">
              <a:lnSpc>
                <a:spcPts val="1380"/>
              </a:lnSpc>
              <a:buAutoNum type="alphaLcPeriod"/>
              <a:tabLst>
                <a:tab pos="17462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Prepare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 </a:t>
            </a:r>
            <a:r>
              <a:rPr dirty="0" sz="1200" spc="-5" b="1">
                <a:latin typeface="Times New Roman"/>
                <a:cs typeface="Times New Roman"/>
              </a:rPr>
              <a:t>single-step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income</a:t>
            </a:r>
            <a:r>
              <a:rPr dirty="0" sz="1200" spc="-5" b="1">
                <a:latin typeface="Times New Roman"/>
                <a:cs typeface="Times New Roman"/>
              </a:rPr>
              <a:t> statement.</a:t>
            </a:r>
            <a:endParaRPr sz="1200">
              <a:latin typeface="Times New Roman"/>
              <a:cs typeface="Times New Roman"/>
            </a:endParaRPr>
          </a:p>
          <a:p>
            <a:pPr marL="155575" indent="-143510">
              <a:lnSpc>
                <a:spcPts val="1410"/>
              </a:lnSpc>
              <a:buAutoNum type="alphaLcPeriod"/>
              <a:tabLst>
                <a:tab pos="156210" algn="l"/>
              </a:tabLst>
            </a:pP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-5" b="1">
                <a:latin typeface="Times New Roman"/>
                <a:cs typeface="Times New Roman"/>
              </a:rPr>
              <a:t> format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do </a:t>
            </a:r>
            <a:r>
              <a:rPr dirty="0" sz="1200" b="1">
                <a:latin typeface="Times New Roman"/>
                <a:cs typeface="Times New Roman"/>
              </a:rPr>
              <a:t>you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prefer?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Discuss.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4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35508" y="719327"/>
            <a:ext cx="6315710" cy="25336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2-Balance</a:t>
            </a:r>
            <a:r>
              <a:rPr dirty="0" sz="16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Sheet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095" y="1051305"/>
            <a:ext cx="6236335" cy="909319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 b="1">
                <a:solidFill>
                  <a:srgbClr val="05749D"/>
                </a:solidFill>
                <a:latin typeface="Times New Roman"/>
                <a:cs typeface="Times New Roman"/>
              </a:rPr>
              <a:t>balance</a:t>
            </a:r>
            <a:r>
              <a:rPr dirty="0" sz="1200" b="1">
                <a:solidFill>
                  <a:srgbClr val="05749D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5749D"/>
                </a:solidFill>
                <a:latin typeface="Times New Roman"/>
                <a:cs typeface="Times New Roman"/>
              </a:rPr>
              <a:t>sheet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sometimes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referred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statement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 financial</a:t>
            </a:r>
            <a:r>
              <a:rPr dirty="0" sz="1200" spc="2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position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reports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assets,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liabilities,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stockholders’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equity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business</a:t>
            </a:r>
            <a:r>
              <a:rPr dirty="0" sz="12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enterprise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at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specific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date.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This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financial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statement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provides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information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about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nature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amounts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investments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enterprise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resources,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obligations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creditors,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owners’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equity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net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resources.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therefore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helps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predicting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amounts,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timing,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and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uncertainty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future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cash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flows.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508" y="1950973"/>
            <a:ext cx="6315710" cy="20447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Usefulness of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14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Balance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Sheet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8800" y="2134869"/>
            <a:ext cx="6363970" cy="10896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85420" marR="1160145" indent="-185420">
              <a:lnSpc>
                <a:spcPts val="1380"/>
              </a:lnSpc>
              <a:spcBef>
                <a:spcPts val="195"/>
              </a:spcBef>
              <a:buFont typeface="Calibri"/>
              <a:buAutoNum type="arabicPlain"/>
              <a:tabLst>
                <a:tab pos="185420" algn="l"/>
              </a:tabLst>
            </a:pPr>
            <a:r>
              <a:rPr dirty="0" sz="1200" spc="-5" b="1">
                <a:solidFill>
                  <a:srgbClr val="05749D"/>
                </a:solidFill>
                <a:latin typeface="Times New Roman"/>
                <a:cs typeface="Times New Roman"/>
              </a:rPr>
              <a:t>Liquidity</a:t>
            </a:r>
            <a:r>
              <a:rPr dirty="0" sz="1200" spc="5" b="1">
                <a:solidFill>
                  <a:srgbClr val="05749D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describes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“the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amount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time that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expected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to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elapse until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asset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realized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otherwise converted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cash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 until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liability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to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paid.</a:t>
            </a:r>
            <a:endParaRPr sz="1200">
              <a:latin typeface="Times New Roman"/>
              <a:cs typeface="Times New Roman"/>
            </a:endParaRPr>
          </a:p>
          <a:p>
            <a:pPr marL="184785" indent="-139700">
              <a:lnSpc>
                <a:spcPts val="1340"/>
              </a:lnSpc>
              <a:buFont typeface="Calibri"/>
              <a:buAutoNum type="arabicPlain"/>
              <a:tabLst>
                <a:tab pos="185420" algn="l"/>
              </a:tabLst>
            </a:pPr>
            <a:r>
              <a:rPr dirty="0" sz="1200" b="1">
                <a:solidFill>
                  <a:srgbClr val="05749D"/>
                </a:solidFill>
                <a:latin typeface="Times New Roman"/>
                <a:cs typeface="Times New Roman"/>
              </a:rPr>
              <a:t>Solvency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refers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to the ability of a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company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to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pay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debts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they mature</a:t>
            </a:r>
            <a:endParaRPr sz="1200">
              <a:latin typeface="Times New Roman"/>
              <a:cs typeface="Times New Roman"/>
            </a:endParaRPr>
          </a:p>
          <a:p>
            <a:pPr marL="184785" marR="5080" indent="-172720">
              <a:lnSpc>
                <a:spcPts val="1380"/>
              </a:lnSpc>
              <a:spcBef>
                <a:spcPts val="75"/>
              </a:spcBef>
              <a:buFont typeface="Calibri"/>
              <a:buAutoNum type="arabicPlain"/>
              <a:tabLst>
                <a:tab pos="185420" algn="l"/>
              </a:tabLst>
            </a:pPr>
            <a:r>
              <a:rPr dirty="0" sz="1200" b="1">
                <a:solidFill>
                  <a:srgbClr val="05749D"/>
                </a:solidFill>
                <a:latin typeface="Times New Roman"/>
                <a:cs typeface="Times New Roman"/>
              </a:rPr>
              <a:t>Liquidity </a:t>
            </a:r>
            <a:r>
              <a:rPr dirty="0" sz="1200" spc="-5" b="1">
                <a:solidFill>
                  <a:srgbClr val="05749D"/>
                </a:solidFill>
                <a:latin typeface="Times New Roman"/>
                <a:cs typeface="Times New Roman"/>
              </a:rPr>
              <a:t>and</a:t>
            </a:r>
            <a:r>
              <a:rPr dirty="0" sz="1200" spc="10" b="1">
                <a:solidFill>
                  <a:srgbClr val="05749D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5749D"/>
                </a:solidFill>
                <a:latin typeface="Times New Roman"/>
                <a:cs typeface="Times New Roman"/>
              </a:rPr>
              <a:t>solvency</a:t>
            </a:r>
            <a:r>
              <a:rPr dirty="0" sz="1200" spc="5" b="1">
                <a:solidFill>
                  <a:srgbClr val="05749D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5749D"/>
                </a:solidFill>
                <a:latin typeface="Times New Roman"/>
                <a:cs typeface="Times New Roman"/>
              </a:rPr>
              <a:t>affect</a:t>
            </a:r>
            <a:r>
              <a:rPr dirty="0" sz="1200" spc="10" b="1">
                <a:solidFill>
                  <a:srgbClr val="05749D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5749D"/>
                </a:solidFill>
                <a:latin typeface="Times New Roman"/>
                <a:cs typeface="Times New Roman"/>
              </a:rPr>
              <a:t>a</a:t>
            </a:r>
            <a:r>
              <a:rPr dirty="0" sz="1200" spc="5" b="1">
                <a:solidFill>
                  <a:srgbClr val="05749D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5749D"/>
                </a:solidFill>
                <a:latin typeface="Times New Roman"/>
                <a:cs typeface="Times New Roman"/>
              </a:rPr>
              <a:t>company’s</a:t>
            </a:r>
            <a:r>
              <a:rPr dirty="0" sz="1200" spc="15" b="1">
                <a:solidFill>
                  <a:srgbClr val="05749D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5749D"/>
                </a:solidFill>
                <a:latin typeface="Times New Roman"/>
                <a:cs typeface="Times New Roman"/>
              </a:rPr>
              <a:t>financial</a:t>
            </a:r>
            <a:r>
              <a:rPr dirty="0" sz="1200" spc="5" b="1">
                <a:solidFill>
                  <a:srgbClr val="05749D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5749D"/>
                </a:solidFill>
                <a:latin typeface="Times New Roman"/>
                <a:cs typeface="Times New Roman"/>
              </a:rPr>
              <a:t>flexibility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200" spc="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measures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“Ability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enterprise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take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effective actions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to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alter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the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amounts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timing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cash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flows</a:t>
            </a:r>
            <a:endParaRPr sz="1200">
              <a:latin typeface="Times New Roman"/>
              <a:cs typeface="Times New Roman"/>
            </a:endParaRPr>
          </a:p>
          <a:p>
            <a:pPr marL="184785">
              <a:lnSpc>
                <a:spcPts val="1345"/>
              </a:lnSpc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so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it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can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respond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unexpected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needs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opportunities.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508" y="3214446"/>
            <a:ext cx="6315710" cy="205104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Limitations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Balance Sheet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1095" y="3395598"/>
            <a:ext cx="6120130" cy="9156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3830" indent="-151765">
              <a:lnSpc>
                <a:spcPts val="1435"/>
              </a:lnSpc>
              <a:spcBef>
                <a:spcPts val="100"/>
              </a:spcBef>
              <a:buSzPct val="95833"/>
              <a:buFont typeface="Calibri"/>
              <a:buAutoNum type="arabicPeriod"/>
              <a:tabLst>
                <a:tab pos="164465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Most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assets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liabilities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reported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at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historical</a:t>
            </a:r>
            <a:r>
              <a:rPr dirty="0" sz="1200" spc="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cost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65735" marR="5080" indent="-165735">
              <a:lnSpc>
                <a:spcPts val="1380"/>
              </a:lnSpc>
              <a:spcBef>
                <a:spcPts val="90"/>
              </a:spcBef>
              <a:buFont typeface="Times New Roman"/>
              <a:buAutoNum type="arabicPeriod"/>
              <a:tabLst>
                <a:tab pos="165735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Companies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use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judgments</a:t>
            </a:r>
            <a:r>
              <a:rPr dirty="0" sz="1200" spc="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1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estimates</a:t>
            </a:r>
            <a:r>
              <a:rPr dirty="0" sz="1200" spc="1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determine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many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items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reported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balance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sheet.</a:t>
            </a:r>
            <a:endParaRPr sz="1200">
              <a:latin typeface="Times New Roman"/>
              <a:cs typeface="Times New Roman"/>
            </a:endParaRPr>
          </a:p>
          <a:p>
            <a:pPr marL="102235" marR="11430" indent="-90170">
              <a:lnSpc>
                <a:spcPts val="1380"/>
              </a:lnSpc>
              <a:buFont typeface="Times New Roman"/>
              <a:buAutoNum type="arabicPeriod"/>
              <a:tabLst>
                <a:tab pos="165735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balance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sheet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necessarily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omits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many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items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 that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fi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nancial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 value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but that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company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cannot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record objectively.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1928" y="4535237"/>
            <a:ext cx="6355090" cy="2187720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4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4050" y="832768"/>
            <a:ext cx="6127750" cy="8314406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4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35508" y="844295"/>
            <a:ext cx="6315710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5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1: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0087" y="1170311"/>
            <a:ext cx="5955675" cy="629143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41095" y="7748778"/>
            <a:ext cx="2107565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Instructions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ts val="1410"/>
              </a:lnSpc>
            </a:pP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Prepare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the financial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statement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malk</dc:creator>
  <dc:title>Accounting principles</dc:title>
  <dcterms:created xsi:type="dcterms:W3CDTF">2023-03-07T15:08:20Z</dcterms:created>
  <dcterms:modified xsi:type="dcterms:W3CDTF">2023-03-07T15:08:20Z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2023-03-07T00:00:00Z</vt:filetime>
  </property>
  <property fmtid="{D5CDD505-2E9C-101B-9397-08002B2CF9AE}" pid="3" name="Creator">
    <vt:lpwstr>Microsoft® Word LTSC</vt:lpwstr>
  </property>
  <property fmtid="{D5CDD505-2E9C-101B-9397-08002B2CF9AE}" pid="4" name="LastSaved">
    <vt:filetime>2023-03-07T00:00:00Z</vt:filetime>
  </property>
</Properties>
</file>