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886" y="2356357"/>
            <a:ext cx="6339077" cy="408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72464" y="9885205"/>
            <a:ext cx="870585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oodle.dpu.edu.krd/course/view.php?id=1686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odle.dpu.edu.krd/course/view.php?id=1686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odle.dpu.edu.krd/course/view.php?id=1686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odle.dpu.edu.krd/course/view.php?id=1686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odle.dpu.edu.krd/course/view.php?id=1686" TargetMode="External"/><Relationship Id="rId3" Type="http://schemas.openxmlformats.org/officeDocument/2006/relationships/image" Target="../media/image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odle.dpu.edu.krd/course/view.php?id=1686" TargetMode="Externa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odle.dpu.edu.krd/course/view.php?id=1686" TargetMode="External"/><Relationship Id="rId3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odle.dpu.edu.krd/course/view.php?id=1686" TargetMode="Externa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odle.dpu.edu.krd/course/view.php?id=1686" TargetMode="External"/><Relationship Id="rId3" Type="http://schemas.openxmlformats.org/officeDocument/2006/relationships/image" Target="../media/image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odle.dpu.edu.krd/course/view.php?id=1686" TargetMode="Externa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odle.dpu.edu.krd/course/view.php?id=1686" TargetMode="Externa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odle.dpu.edu.krd/course/view.php?id=1686" TargetMode="Externa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012" y="345439"/>
            <a:ext cx="18935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26948" y="9873690"/>
            <a:ext cx="6225540" cy="6350"/>
          </a:xfrm>
          <a:custGeom>
            <a:avLst/>
            <a:gdLst/>
            <a:ahLst/>
            <a:cxnLst/>
            <a:rect l="l" t="t" r="r" b="b"/>
            <a:pathLst>
              <a:path w="6225540" h="6350">
                <a:moveTo>
                  <a:pt x="6225285" y="0"/>
                </a:moveTo>
                <a:lnTo>
                  <a:pt x="0" y="0"/>
                </a:lnTo>
                <a:lnTo>
                  <a:pt x="0" y="6096"/>
                </a:lnTo>
                <a:lnTo>
                  <a:pt x="6225285" y="6096"/>
                </a:lnTo>
                <a:lnTo>
                  <a:pt x="6225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5423" y="2356357"/>
            <a:ext cx="6225540" cy="408940"/>
          </a:xfrm>
          <a:prstGeom prst="rect"/>
          <a:solidFill>
            <a:srgbClr val="3A3838"/>
          </a:solidFill>
        </p:spPr>
        <p:txBody>
          <a:bodyPr wrap="square" lIns="0" tIns="0" rIns="0" bIns="0" rtlCol="0" vert="horz">
            <a:spAutoFit/>
          </a:bodyPr>
          <a:lstStyle/>
          <a:p>
            <a:pPr marL="494030">
              <a:lnSpc>
                <a:spcPts val="3175"/>
              </a:lnSpc>
            </a:pPr>
            <a:r>
              <a:rPr dirty="0"/>
              <a:t>Principles</a:t>
            </a:r>
            <a:r>
              <a:rPr dirty="0" spc="-80"/>
              <a:t> </a:t>
            </a:r>
            <a:r>
              <a:rPr dirty="0"/>
              <a:t>Accounting</a:t>
            </a:r>
            <a:r>
              <a:rPr dirty="0" spc="-95"/>
              <a:t> </a:t>
            </a:r>
            <a:r>
              <a:rPr dirty="0"/>
              <a:t>in</a:t>
            </a:r>
            <a:r>
              <a:rPr dirty="0" spc="-80"/>
              <a:t> </a:t>
            </a:r>
            <a:r>
              <a:rPr dirty="0"/>
              <a:t>English</a:t>
            </a:r>
            <a:r>
              <a:rPr dirty="0" spc="-65"/>
              <a:t> </a:t>
            </a:r>
            <a:r>
              <a:rPr dirty="0" spc="-50"/>
              <a:t>2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25423" y="3173297"/>
            <a:ext cx="6225540" cy="819150"/>
          </a:xfrm>
          <a:prstGeom prst="rect">
            <a:avLst/>
          </a:prstGeom>
          <a:solidFill>
            <a:srgbClr val="3A3838"/>
          </a:solidFill>
        </p:spPr>
        <p:txBody>
          <a:bodyPr wrap="square" lIns="0" tIns="0" rIns="0" bIns="0" rtlCol="0" vert="horz">
            <a:spAutoFit/>
          </a:bodyPr>
          <a:lstStyle/>
          <a:p>
            <a:pPr marL="2024380" marR="1688464" indent="-329565">
              <a:lnSpc>
                <a:spcPts val="3229"/>
              </a:lnSpc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dirty="0" sz="2800" spc="-1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FOUR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INVENTORY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5423" y="4810378"/>
            <a:ext cx="6225540" cy="408940"/>
          </a:xfrm>
          <a:prstGeom prst="rect">
            <a:avLst/>
          </a:prstGeom>
          <a:solidFill>
            <a:srgbClr val="212A35"/>
          </a:solidFill>
        </p:spPr>
        <p:txBody>
          <a:bodyPr wrap="square" lIns="0" tIns="0" rIns="0" bIns="0" rtlCol="0" vert="horz">
            <a:spAutoFit/>
          </a:bodyPr>
          <a:lstStyle/>
          <a:p>
            <a:pPr marL="696595">
              <a:lnSpc>
                <a:spcPts val="3175"/>
              </a:lnSpc>
            </a:pP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ACCOUNTING</a:t>
            </a:r>
            <a:r>
              <a:rPr dirty="0" sz="2800" spc="-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DEPATMENT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5423" y="5422975"/>
            <a:ext cx="6225540" cy="408940"/>
          </a:xfrm>
          <a:prstGeom prst="rect">
            <a:avLst/>
          </a:prstGeom>
          <a:solidFill>
            <a:srgbClr val="00808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180"/>
              </a:lnSpc>
            </a:pP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2022-2023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14598" y="9281870"/>
            <a:ext cx="16459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Times New Roman"/>
                <a:cs typeface="Times New Roman"/>
              </a:rPr>
              <a:t>CHAPTER</a:t>
            </a:r>
            <a:r>
              <a:rPr dirty="0" sz="1600" spc="-70" b="1">
                <a:latin typeface="Times New Roman"/>
                <a:cs typeface="Times New Roman"/>
              </a:rPr>
              <a:t> </a:t>
            </a:r>
            <a:r>
              <a:rPr dirty="0" sz="1600" spc="-20" b="1">
                <a:latin typeface="Times New Roman"/>
                <a:cs typeface="Times New Roman"/>
              </a:rPr>
              <a:t>FOUR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25423" y="9541458"/>
            <a:ext cx="6225540" cy="23495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810"/>
              </a:lnSpc>
            </a:pP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INVENTORY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012" y="345439"/>
            <a:ext cx="18935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25423" y="925016"/>
            <a:ext cx="6225540" cy="205104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EXAMPLE:</a:t>
            </a:r>
            <a:r>
              <a:rPr dirty="0" sz="1400" spc="-3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0" b="1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31012" y="1104645"/>
            <a:ext cx="5750560" cy="44386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company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same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inventory,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purchases,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sales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month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of </a:t>
            </a:r>
            <a:r>
              <a:rPr dirty="0" sz="1400">
                <a:latin typeface="Times New Roman"/>
                <a:cs typeface="Times New Roman"/>
              </a:rPr>
              <a:t>March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shown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earlier: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31012" y="1513077"/>
            <a:ext cx="786130" cy="44386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dirty="0" sz="1400" spc="-10">
                <a:latin typeface="Times New Roman"/>
                <a:cs typeface="Times New Roman"/>
              </a:rPr>
              <a:t>Inventory: Purchases: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17745" y="1513077"/>
            <a:ext cx="692150" cy="85407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just" marL="32384" marR="5080" indent="-20320">
              <a:lnSpc>
                <a:spcPct val="96000"/>
              </a:lnSpc>
              <a:spcBef>
                <a:spcPts val="170"/>
              </a:spcBef>
            </a:pPr>
            <a:r>
              <a:rPr dirty="0" sz="1400">
                <a:latin typeface="Times New Roman"/>
                <a:cs typeface="Times New Roman"/>
              </a:rPr>
              <a:t>@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$4.00 </a:t>
            </a:r>
            <a:r>
              <a:rPr dirty="0" sz="1400">
                <a:latin typeface="Times New Roman"/>
                <a:cs typeface="Times New Roman"/>
              </a:rPr>
              <a:t>@</a:t>
            </a:r>
            <a:r>
              <a:rPr dirty="0" sz="1400" spc="-10">
                <a:latin typeface="Times New Roman"/>
                <a:cs typeface="Times New Roman"/>
              </a:rPr>
              <a:t> $4.50 </a:t>
            </a:r>
            <a:r>
              <a:rPr dirty="0" sz="1400">
                <a:latin typeface="Times New Roman"/>
                <a:cs typeface="Times New Roman"/>
              </a:rPr>
              <a:t>@</a:t>
            </a:r>
            <a:r>
              <a:rPr dirty="0" sz="1400" spc="-10">
                <a:latin typeface="Times New Roman"/>
                <a:cs typeface="Times New Roman"/>
              </a:rPr>
              <a:t> $4.75 </a:t>
            </a:r>
            <a:r>
              <a:rPr dirty="0" sz="1400">
                <a:latin typeface="Times New Roman"/>
                <a:cs typeface="Times New Roman"/>
              </a:rPr>
              <a:t>@</a:t>
            </a:r>
            <a:r>
              <a:rPr dirty="0" sz="1400" spc="-10">
                <a:latin typeface="Times New Roman"/>
                <a:cs typeface="Times New Roman"/>
              </a:rPr>
              <a:t> $5.00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5573" y="1513077"/>
            <a:ext cx="581660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$ </a:t>
            </a:r>
            <a:r>
              <a:rPr dirty="0" sz="1400" spc="-25">
                <a:latin typeface="Times New Roman"/>
                <a:cs typeface="Times New Roman"/>
              </a:rPr>
              <a:t>800</a:t>
            </a:r>
            <a:endParaRPr sz="1400">
              <a:latin typeface="Times New Roman"/>
              <a:cs typeface="Times New Roman"/>
            </a:endParaRPr>
          </a:p>
          <a:p>
            <a:pPr marL="166370">
              <a:lnSpc>
                <a:spcPts val="1610"/>
              </a:lnSpc>
            </a:pPr>
            <a:r>
              <a:rPr dirty="0" sz="1400" spc="-10">
                <a:latin typeface="Times New Roman"/>
                <a:cs typeface="Times New Roman"/>
              </a:rPr>
              <a:t>2,250</a:t>
            </a:r>
            <a:endParaRPr sz="1400">
              <a:latin typeface="Times New Roman"/>
              <a:cs typeface="Times New Roman"/>
            </a:endParaRPr>
          </a:p>
          <a:p>
            <a:pPr marL="160020">
              <a:lnSpc>
                <a:spcPts val="1614"/>
              </a:lnSpc>
            </a:pPr>
            <a:r>
              <a:rPr dirty="0" sz="1400" spc="-20">
                <a:latin typeface="Times New Roman"/>
                <a:cs typeface="Times New Roman"/>
              </a:rPr>
              <a:t>1,900</a:t>
            </a:r>
            <a:endParaRPr sz="1400">
              <a:latin typeface="Times New Roman"/>
              <a:cs typeface="Times New Roman"/>
            </a:endParaRPr>
          </a:p>
          <a:p>
            <a:pPr marL="160020">
              <a:lnSpc>
                <a:spcPts val="1650"/>
              </a:lnSpc>
            </a:pPr>
            <a:r>
              <a:rPr dirty="0" sz="1400" spc="-20">
                <a:latin typeface="Times New Roman"/>
                <a:cs typeface="Times New Roman"/>
              </a:rPr>
              <a:t>1,500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1012" y="2331466"/>
            <a:ext cx="45148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Times New Roman"/>
                <a:cs typeface="Times New Roman"/>
              </a:rPr>
              <a:t>Sales: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19045" y="1513077"/>
            <a:ext cx="739140" cy="126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275">
              <a:lnSpc>
                <a:spcPts val="1645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March </a:t>
            </a:r>
            <a:r>
              <a:rPr dirty="0" sz="1400" spc="-5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17145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March </a:t>
            </a:r>
            <a:r>
              <a:rPr dirty="0" sz="1400" spc="-25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dirty="0" sz="1400">
                <a:latin typeface="Times New Roman"/>
                <a:cs typeface="Times New Roman"/>
              </a:rPr>
              <a:t>March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dirty="0" sz="1400">
                <a:latin typeface="Times New Roman"/>
                <a:cs typeface="Times New Roman"/>
              </a:rPr>
              <a:t>March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  <a:p>
            <a:pPr marL="36830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March </a:t>
            </a:r>
            <a:r>
              <a:rPr dirty="0" sz="1400" spc="-25"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>
                <a:latin typeface="Times New Roman"/>
                <a:cs typeface="Times New Roman"/>
              </a:rPr>
              <a:t>March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06139" y="1513077"/>
            <a:ext cx="728345" cy="126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180">
              <a:lnSpc>
                <a:spcPts val="1645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200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units</a:t>
            </a:r>
            <a:endParaRPr sz="1400">
              <a:latin typeface="Times New Roman"/>
              <a:cs typeface="Times New Roman"/>
            </a:endParaRPr>
          </a:p>
          <a:p>
            <a:pPr marL="18415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500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units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dirty="0" sz="1400">
                <a:latin typeface="Times New Roman"/>
                <a:cs typeface="Times New Roman"/>
              </a:rPr>
              <a:t>400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units</a:t>
            </a:r>
            <a:endParaRPr sz="1400">
              <a:latin typeface="Times New Roman"/>
              <a:cs typeface="Times New Roman"/>
            </a:endParaRPr>
          </a:p>
          <a:p>
            <a:pPr marL="57150">
              <a:lnSpc>
                <a:spcPts val="1614"/>
              </a:lnSpc>
            </a:pPr>
            <a:r>
              <a:rPr dirty="0" sz="1400">
                <a:latin typeface="Times New Roman"/>
                <a:cs typeface="Times New Roman"/>
              </a:rPr>
              <a:t>300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units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500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units</a:t>
            </a:r>
            <a:endParaRPr sz="1400">
              <a:latin typeface="Times New Roman"/>
              <a:cs typeface="Times New Roman"/>
            </a:endParaRPr>
          </a:p>
          <a:p>
            <a:pPr marL="57150">
              <a:lnSpc>
                <a:spcPts val="1645"/>
              </a:lnSpc>
            </a:pPr>
            <a:r>
              <a:rPr dirty="0" sz="1400">
                <a:latin typeface="Times New Roman"/>
                <a:cs typeface="Times New Roman"/>
              </a:rPr>
              <a:t>400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units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1012" y="2739897"/>
            <a:ext cx="6190615" cy="1058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physical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inventory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count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March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31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shows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500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units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hand.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Instructions: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96100"/>
              </a:lnSpc>
              <a:spcBef>
                <a:spcPts val="35"/>
              </a:spcBef>
            </a:pPr>
            <a:r>
              <a:rPr dirty="0" sz="1400" b="1">
                <a:latin typeface="Times New Roman"/>
                <a:cs typeface="Times New Roman"/>
              </a:rPr>
              <a:t>Under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perpetual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inventory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system,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determine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the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cost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of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inventory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on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hand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at </a:t>
            </a:r>
            <a:r>
              <a:rPr dirty="0" sz="1400" b="1">
                <a:latin typeface="Times New Roman"/>
                <a:cs typeface="Times New Roman"/>
              </a:rPr>
              <a:t>March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31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and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the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cost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of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goods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sold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for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March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under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(a)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FIFO,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(b)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LIFO,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and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(c) </a:t>
            </a:r>
            <a:r>
              <a:rPr dirty="0" sz="1400" spc="-10" b="1">
                <a:latin typeface="Times New Roman"/>
                <a:cs typeface="Times New Roman"/>
              </a:rPr>
              <a:t>average-cost.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25423" y="3963034"/>
            <a:ext cx="6225540" cy="2044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EXAMPLE:</a:t>
            </a:r>
            <a:r>
              <a:rPr dirty="0" sz="1400" spc="-3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0" b="1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1012" y="4143882"/>
            <a:ext cx="599249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Jensen’s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Department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Store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perpetual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Data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product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E2-</a:t>
            </a:r>
            <a:r>
              <a:rPr dirty="0" sz="1200">
                <a:latin typeface="Times New Roman"/>
                <a:cs typeface="Times New Roman"/>
              </a:rPr>
              <a:t>D2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include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following </a:t>
            </a:r>
            <a:r>
              <a:rPr dirty="0" sz="1200" spc="-10">
                <a:latin typeface="Times New Roman"/>
                <a:cs typeface="Times New Roman"/>
              </a:rPr>
              <a:t>purchases.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93266" y="4494402"/>
            <a:ext cx="508634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Date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May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July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28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31466" y="4494402"/>
            <a:ext cx="105981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Number</a:t>
            </a:r>
            <a:r>
              <a:rPr dirty="0" u="sng" sz="12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Unit</a:t>
            </a:r>
            <a:r>
              <a:rPr dirty="0" u="sng" sz="12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algn="ctr" marR="162560">
              <a:lnSpc>
                <a:spcPts val="1380"/>
              </a:lnSpc>
            </a:pPr>
            <a:r>
              <a:rPr dirty="0" sz="1200" spc="-25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  <a:p>
            <a:pPr algn="ctr" marR="135255">
              <a:lnSpc>
                <a:spcPts val="1410"/>
              </a:lnSpc>
            </a:pPr>
            <a:r>
              <a:rPr dirty="0" sz="1200" spc="-25"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27372" y="4494402"/>
            <a:ext cx="74866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Units</a:t>
            </a:r>
            <a:r>
              <a:rPr dirty="0" u="sng" sz="12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Price</a:t>
            </a:r>
            <a:endParaRPr sz="1200">
              <a:latin typeface="Times New Roman"/>
              <a:cs typeface="Times New Roman"/>
            </a:endParaRPr>
          </a:p>
          <a:p>
            <a:pPr marL="300355" marR="287655" indent="-90170">
              <a:lnSpc>
                <a:spcPts val="1380"/>
              </a:lnSpc>
              <a:spcBef>
                <a:spcPts val="65"/>
              </a:spcBef>
            </a:pPr>
            <a:r>
              <a:rPr dirty="0" sz="1200" spc="-25">
                <a:latin typeface="Times New Roman"/>
                <a:cs typeface="Times New Roman"/>
              </a:rPr>
              <a:t>$10 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31012" y="5020182"/>
            <a:ext cx="6149340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June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Jensen’s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30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August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27,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40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units.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Instructions: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dirty="0" sz="1200" b="1">
                <a:latin typeface="Times New Roman"/>
                <a:cs typeface="Times New Roman"/>
              </a:rPr>
              <a:t>Prepare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perpetual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schedule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for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above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transactions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using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(1)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FIFO,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(2)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LIFO,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(3)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moving-average</a:t>
            </a:r>
            <a:r>
              <a:rPr dirty="0" sz="1200" spc="-10" b="1">
                <a:latin typeface="Times New Roman"/>
                <a:cs typeface="Times New Roman"/>
              </a:rPr>
              <a:t> cost</a:t>
            </a:r>
            <a:r>
              <a:rPr dirty="0" sz="900" spc="-10" b="1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25423" y="5949060"/>
            <a:ext cx="6225540" cy="2044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EXAMPLE:</a:t>
            </a:r>
            <a:r>
              <a:rPr dirty="0" sz="1400" spc="-3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0" b="1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31012" y="6129908"/>
            <a:ext cx="6165215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Boarders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sells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snowboard,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Xpert,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popular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snowboard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enthusiasts.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Below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information </a:t>
            </a:r>
            <a:r>
              <a:rPr dirty="0" sz="1200">
                <a:latin typeface="Times New Roman"/>
                <a:cs typeface="Times New Roman"/>
              </a:rPr>
              <a:t>relating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Boarders’s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purchases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Xpert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snowboards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during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September.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During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same</a:t>
            </a:r>
            <a:r>
              <a:rPr dirty="0" sz="1200" spc="-10">
                <a:latin typeface="Times New Roman"/>
                <a:cs typeface="Times New Roman"/>
              </a:rPr>
              <a:t> month, </a:t>
            </a:r>
            <a:r>
              <a:rPr dirty="0" sz="1200">
                <a:latin typeface="Times New Roman"/>
                <a:cs typeface="Times New Roman"/>
              </a:rPr>
              <a:t>121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Xpert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snowboards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Boarders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periodic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20" name="object 20" descr=""/>
          <p:cNvGraphicFramePr>
            <a:graphicFrameLocks noGrp="1"/>
          </p:cNvGraphicFramePr>
          <p:nvPr/>
        </p:nvGraphicFramePr>
        <p:xfrm>
          <a:off x="940866" y="6684983"/>
          <a:ext cx="4377690" cy="1042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9770"/>
                <a:gridCol w="1137920"/>
                <a:gridCol w="671830"/>
                <a:gridCol w="963294"/>
                <a:gridCol w="903605"/>
              </a:tblGrid>
              <a:tr h="171450">
                <a:tc>
                  <a:txBody>
                    <a:bodyPr/>
                    <a:lstStyle/>
                    <a:p>
                      <a:pPr marL="69850">
                        <a:lnSpc>
                          <a:spcPts val="1255"/>
                        </a:lnSpc>
                      </a:pP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1255"/>
                        </a:lnSpc>
                      </a:pP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Explanation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4145">
                        <a:lnSpc>
                          <a:spcPts val="1255"/>
                        </a:lnSpc>
                      </a:pP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Units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255"/>
                        </a:lnSpc>
                      </a:pP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Unit</a:t>
                      </a:r>
                      <a:r>
                        <a:rPr dirty="0" u="sng" sz="1200" spc="-3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55"/>
                        </a:lnSpc>
                      </a:pP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5260">
                <a:tc>
                  <a:txBody>
                    <a:bodyPr/>
                    <a:lstStyle/>
                    <a:p>
                      <a:pPr marL="3175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Sept.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Inventory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4290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97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2,522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Sept.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Purchases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4769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4,590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5260">
                <a:tc>
                  <a:txBody>
                    <a:bodyPr/>
                    <a:lstStyle/>
                    <a:p>
                      <a:pPr marL="3175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Sept.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Purchases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4769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104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2,080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Sept.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Purchases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4769">
                        <a:lnSpc>
                          <a:spcPts val="1280"/>
                        </a:lnSpc>
                      </a:pPr>
                      <a:r>
                        <a:rPr dirty="0" u="sng" sz="1200" spc="-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105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280"/>
                        </a:lnSpc>
                      </a:pP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5,250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ts val="125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Totals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4150">
                        <a:lnSpc>
                          <a:spcPts val="125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141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125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$14,442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1" name="object 21" descr=""/>
          <p:cNvSpPr txBox="1"/>
          <p:nvPr/>
        </p:nvSpPr>
        <p:spPr>
          <a:xfrm>
            <a:off x="685291" y="7706105"/>
            <a:ext cx="613346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Instructions:</a:t>
            </a:r>
            <a:endParaRPr sz="1400">
              <a:latin typeface="Times New Roman"/>
              <a:cs typeface="Times New Roman"/>
            </a:endParaRPr>
          </a:p>
          <a:p>
            <a:pPr marL="58419" marR="5080" indent="215265">
              <a:lnSpc>
                <a:spcPts val="1380"/>
              </a:lnSpc>
              <a:spcBef>
                <a:spcPts val="65"/>
              </a:spcBef>
              <a:buAutoNum type="alphaLcParenBoth"/>
              <a:tabLst>
                <a:tab pos="273685" algn="l"/>
              </a:tabLst>
            </a:pPr>
            <a:r>
              <a:rPr dirty="0" sz="1200" b="1">
                <a:latin typeface="Times New Roman"/>
                <a:cs typeface="Times New Roman"/>
              </a:rPr>
              <a:t>Compute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September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30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goods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sold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using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FIFO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and </a:t>
            </a:r>
            <a:r>
              <a:rPr dirty="0" sz="1200" b="1">
                <a:latin typeface="Times New Roman"/>
                <a:cs typeface="Times New Roman"/>
              </a:rPr>
              <a:t>LIFO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methods.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Prove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amount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allocated </a:t>
            </a:r>
            <a:r>
              <a:rPr dirty="0" sz="1200" b="1">
                <a:latin typeface="Times New Roman"/>
                <a:cs typeface="Times New Roman"/>
              </a:rPr>
              <a:t>to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goods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sold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under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each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method.</a:t>
            </a:r>
            <a:endParaRPr sz="1200">
              <a:latin typeface="Times New Roman"/>
              <a:cs typeface="Times New Roman"/>
            </a:endParaRPr>
          </a:p>
          <a:p>
            <a:pPr marL="58419" marR="173355" indent="224790">
              <a:lnSpc>
                <a:spcPts val="1380"/>
              </a:lnSpc>
              <a:buAutoNum type="alphaLcParenBoth"/>
              <a:tabLst>
                <a:tab pos="283210" algn="l"/>
              </a:tabLst>
            </a:pPr>
            <a:r>
              <a:rPr dirty="0" sz="1200" b="1">
                <a:latin typeface="Times New Roman"/>
                <a:cs typeface="Times New Roman"/>
              </a:rPr>
              <a:t>For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both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FIFO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LIFO,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calculate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sum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goods</a:t>
            </a:r>
            <a:r>
              <a:rPr dirty="0" sz="1200" spc="-10" b="1">
                <a:latin typeface="Times New Roman"/>
                <a:cs typeface="Times New Roman"/>
              </a:rPr>
              <a:t> sold. </a:t>
            </a:r>
            <a:r>
              <a:rPr dirty="0" sz="1200" b="1">
                <a:latin typeface="Times New Roman"/>
                <a:cs typeface="Times New Roman"/>
              </a:rPr>
              <a:t>What</a:t>
            </a:r>
            <a:r>
              <a:rPr dirty="0" sz="1200" spc="-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you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notice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about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answers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you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found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for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each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method?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25423" y="8899905"/>
            <a:ext cx="6225540" cy="2044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EXAMPLE:</a:t>
            </a:r>
            <a:r>
              <a:rPr dirty="0" sz="1400" spc="-3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0" b="1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31012" y="9080753"/>
            <a:ext cx="3740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Yount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Company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reports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following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month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June.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 descr=""/>
          <p:cNvGraphicFramePr>
            <a:graphicFrameLocks noGrp="1"/>
          </p:cNvGraphicFramePr>
          <p:nvPr/>
        </p:nvGraphicFramePr>
        <p:xfrm>
          <a:off x="726948" y="9285308"/>
          <a:ext cx="6225540" cy="589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8420"/>
                <a:gridCol w="979805"/>
                <a:gridCol w="1308100"/>
                <a:gridCol w="2609850"/>
              </a:tblGrid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ts val="1255"/>
                        </a:lnSpc>
                      </a:pP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Units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ts val="1255"/>
                        </a:lnSpc>
                      </a:pP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Unit</a:t>
                      </a:r>
                      <a:r>
                        <a:rPr dirty="0" u="sng" sz="1200" spc="-2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34440">
                        <a:lnSpc>
                          <a:spcPts val="1255"/>
                        </a:lnSpc>
                      </a:pP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4625">
                <a:tc>
                  <a:txBody>
                    <a:bodyPr/>
                    <a:lstStyle/>
                    <a:p>
                      <a:pPr marL="1651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June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Inventory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1460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$5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3444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$1,000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 marL="16510">
                        <a:lnSpc>
                          <a:spcPts val="133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Purchase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133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300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8279">
                        <a:lnSpc>
                          <a:spcPts val="133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91895">
                        <a:lnSpc>
                          <a:spcPts val="133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1,800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012" y="345439"/>
            <a:ext cx="18935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26948" y="9873690"/>
            <a:ext cx="6225540" cy="6350"/>
          </a:xfrm>
          <a:custGeom>
            <a:avLst/>
            <a:gdLst/>
            <a:ahLst/>
            <a:cxnLst/>
            <a:rect l="l" t="t" r="r" b="b"/>
            <a:pathLst>
              <a:path w="6225540" h="6350">
                <a:moveTo>
                  <a:pt x="6225285" y="0"/>
                </a:moveTo>
                <a:lnTo>
                  <a:pt x="0" y="0"/>
                </a:lnTo>
                <a:lnTo>
                  <a:pt x="0" y="6096"/>
                </a:lnTo>
                <a:lnTo>
                  <a:pt x="6225285" y="6096"/>
                </a:lnTo>
                <a:lnTo>
                  <a:pt x="6225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529710" y="695959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63465" y="695959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3,500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48610" y="695959"/>
            <a:ext cx="259079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500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ts val="1410"/>
              </a:lnSpc>
            </a:pPr>
            <a:r>
              <a:rPr dirty="0" sz="1200" spc="-25">
                <a:latin typeface="Times New Roman"/>
                <a:cs typeface="Times New Roman"/>
              </a:rPr>
              <a:t>120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1095" y="695959"/>
            <a:ext cx="1005840" cy="588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2705">
              <a:lnSpc>
                <a:spcPts val="141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23 </a:t>
            </a:r>
            <a:r>
              <a:rPr dirty="0" sz="1200" spc="-10">
                <a:latin typeface="Times New Roman"/>
                <a:cs typeface="Times New Roman"/>
              </a:rPr>
              <a:t>Purchase</a:t>
            </a:r>
            <a:endParaRPr sz="1200">
              <a:latin typeface="Times New Roman"/>
              <a:cs typeface="Times New Roman"/>
            </a:endParaRPr>
          </a:p>
          <a:p>
            <a:pPr algn="ctr" marR="10795">
              <a:lnSpc>
                <a:spcPts val="1375"/>
              </a:lnSpc>
            </a:pPr>
            <a:r>
              <a:rPr dirty="0" sz="1200">
                <a:latin typeface="Times New Roman"/>
                <a:cs typeface="Times New Roman"/>
              </a:rPr>
              <a:t>30</a:t>
            </a:r>
            <a:r>
              <a:rPr dirty="0" sz="1200" spc="-10">
                <a:latin typeface="Times New Roman"/>
                <a:cs typeface="Times New Roman"/>
              </a:rPr>
              <a:t> Inventory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645"/>
              </a:lnSpc>
            </a:pP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Instructions: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1012" y="1252473"/>
            <a:ext cx="6166485" cy="73406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215265">
              <a:lnSpc>
                <a:spcPts val="1380"/>
              </a:lnSpc>
              <a:spcBef>
                <a:spcPts val="195"/>
              </a:spcBef>
              <a:buAutoNum type="alphaLcParenBoth"/>
              <a:tabLst>
                <a:tab pos="227965" algn="l"/>
              </a:tabLst>
            </a:pPr>
            <a:r>
              <a:rPr dirty="0" sz="1200" b="1">
                <a:latin typeface="Times New Roman"/>
                <a:cs typeface="Times New Roman"/>
              </a:rPr>
              <a:t>Compute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goods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sold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under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(1)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FIFO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(2) </a:t>
            </a:r>
            <a:r>
              <a:rPr dirty="0" sz="1200" spc="-10" b="1">
                <a:latin typeface="Times New Roman"/>
                <a:cs typeface="Times New Roman"/>
              </a:rPr>
              <a:t>LIFO.</a:t>
            </a:r>
            <a:endParaRPr sz="1200">
              <a:latin typeface="Times New Roman"/>
              <a:cs typeface="Times New Roman"/>
            </a:endParaRPr>
          </a:p>
          <a:p>
            <a:pPr marL="236854" indent="-224790">
              <a:lnSpc>
                <a:spcPts val="1315"/>
              </a:lnSpc>
              <a:buAutoNum type="alphaLcParenBoth"/>
              <a:tabLst>
                <a:tab pos="237490" algn="l"/>
              </a:tabLst>
            </a:pPr>
            <a:r>
              <a:rPr dirty="0" sz="1200" b="1">
                <a:latin typeface="Times New Roman"/>
                <a:cs typeface="Times New Roman"/>
              </a:rPr>
              <a:t>Which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costing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method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gives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higher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inventory?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Why?</a:t>
            </a:r>
            <a:endParaRPr sz="1200">
              <a:latin typeface="Times New Roman"/>
              <a:cs typeface="Times New Roman"/>
            </a:endParaRPr>
          </a:p>
          <a:p>
            <a:pPr marL="218440" indent="-206375">
              <a:lnSpc>
                <a:spcPts val="1410"/>
              </a:lnSpc>
              <a:buAutoNum type="alphaLcParenBoth"/>
              <a:tabLst>
                <a:tab pos="219075" algn="l"/>
              </a:tabLst>
            </a:pPr>
            <a:r>
              <a:rPr dirty="0" sz="1200" b="1">
                <a:latin typeface="Times New Roman"/>
                <a:cs typeface="Times New Roman"/>
              </a:rPr>
              <a:t>Which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method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results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higher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goods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sold?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Why?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25423" y="2107945"/>
            <a:ext cx="6225540" cy="2044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EXAMPLE:5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41095" y="2288793"/>
            <a:ext cx="6089015" cy="181546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02235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Jones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Company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100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beginning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total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$10,000.The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company </a:t>
            </a:r>
            <a:r>
              <a:rPr dirty="0" sz="1200">
                <a:latin typeface="Times New Roman"/>
                <a:cs typeface="Times New Roman"/>
              </a:rPr>
              <a:t>purchased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total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$26,000.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Jones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80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ending inventory.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545"/>
              </a:lnSpc>
            </a:pP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Instructions:</a:t>
            </a:r>
            <a:endParaRPr sz="1400">
              <a:latin typeface="Times New Roman"/>
              <a:cs typeface="Times New Roman"/>
            </a:endParaRPr>
          </a:p>
          <a:p>
            <a:pPr marL="102235" marR="84455" indent="215265">
              <a:lnSpc>
                <a:spcPts val="1380"/>
              </a:lnSpc>
              <a:spcBef>
                <a:spcPts val="65"/>
              </a:spcBef>
              <a:buAutoNum type="alphaLcParenBoth"/>
              <a:tabLst>
                <a:tab pos="317500" algn="l"/>
              </a:tabLst>
            </a:pPr>
            <a:r>
              <a:rPr dirty="0" sz="1200" b="1">
                <a:latin typeface="Times New Roman"/>
                <a:cs typeface="Times New Roman"/>
              </a:rPr>
              <a:t>Compute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goods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sold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under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(1)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FIFO,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(2) </a:t>
            </a:r>
            <a:r>
              <a:rPr dirty="0" sz="1200" b="1">
                <a:latin typeface="Times New Roman"/>
                <a:cs typeface="Times New Roman"/>
              </a:rPr>
              <a:t>LIFO,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(3)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average-</a:t>
            </a:r>
            <a:r>
              <a:rPr dirty="0" sz="1200" spc="-20" b="1">
                <a:latin typeface="Times New Roman"/>
                <a:cs typeface="Times New Roman"/>
              </a:rPr>
              <a:t>cost.</a:t>
            </a:r>
            <a:endParaRPr sz="1200">
              <a:latin typeface="Times New Roman"/>
              <a:cs typeface="Times New Roman"/>
            </a:endParaRPr>
          </a:p>
          <a:p>
            <a:pPr marL="326390" indent="-224790">
              <a:lnSpc>
                <a:spcPts val="1315"/>
              </a:lnSpc>
              <a:buAutoNum type="alphaLcParenBoth"/>
              <a:tabLst>
                <a:tab pos="327025" algn="l"/>
              </a:tabLst>
            </a:pPr>
            <a:r>
              <a:rPr dirty="0" sz="1200" b="1">
                <a:latin typeface="Times New Roman"/>
                <a:cs typeface="Times New Roman"/>
              </a:rPr>
              <a:t>Which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flow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method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would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result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highest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net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income?</a:t>
            </a:r>
            <a:endParaRPr sz="1200">
              <a:latin typeface="Times New Roman"/>
              <a:cs typeface="Times New Roman"/>
            </a:endParaRPr>
          </a:p>
          <a:p>
            <a:pPr marL="102235" marR="200025" indent="207010">
              <a:lnSpc>
                <a:spcPts val="1380"/>
              </a:lnSpc>
              <a:spcBef>
                <a:spcPts val="65"/>
              </a:spcBef>
              <a:buAutoNum type="alphaLcParenBoth"/>
              <a:tabLst>
                <a:tab pos="309245" algn="l"/>
              </a:tabLst>
            </a:pPr>
            <a:r>
              <a:rPr dirty="0" sz="1200" b="1">
                <a:latin typeface="Times New Roman"/>
                <a:cs typeface="Times New Roman"/>
              </a:rPr>
              <a:t>Which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flow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method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would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result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inventories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approximating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current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the </a:t>
            </a:r>
            <a:r>
              <a:rPr dirty="0" sz="1200" b="1">
                <a:latin typeface="Times New Roman"/>
                <a:cs typeface="Times New Roman"/>
              </a:rPr>
              <a:t>balance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sheet?</a:t>
            </a:r>
            <a:endParaRPr sz="1200">
              <a:latin typeface="Times New Roman"/>
              <a:cs typeface="Times New Roman"/>
            </a:endParaRPr>
          </a:p>
          <a:p>
            <a:pPr marL="326390" indent="-224790">
              <a:lnSpc>
                <a:spcPts val="1345"/>
              </a:lnSpc>
              <a:buAutoNum type="alphaLcParenBoth"/>
              <a:tabLst>
                <a:tab pos="327025" algn="l"/>
              </a:tabLst>
            </a:pPr>
            <a:r>
              <a:rPr dirty="0" sz="1200" b="1">
                <a:latin typeface="Times New Roman"/>
                <a:cs typeface="Times New Roman"/>
              </a:rPr>
              <a:t>Which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flow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method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would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result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Jones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paying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least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taxes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first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year?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5423" y="4225162"/>
            <a:ext cx="6225540" cy="2044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EXAMPLE:6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51180" y="4406010"/>
            <a:ext cx="627189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>
              <a:lnSpc>
                <a:spcPts val="141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Klugman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Appliance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perpetual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system.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flat-</a:t>
            </a:r>
            <a:r>
              <a:rPr dirty="0" sz="1200">
                <a:latin typeface="Times New Roman"/>
                <a:cs typeface="Times New Roman"/>
              </a:rPr>
              <a:t>screen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television</a:t>
            </a:r>
            <a:endParaRPr sz="1200">
              <a:latin typeface="Times New Roman"/>
              <a:cs typeface="Times New Roman"/>
            </a:endParaRPr>
          </a:p>
          <a:p>
            <a:pPr marL="19240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sets,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January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 sets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$600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each.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January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Klugman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purchased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6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 </a:t>
            </a:r>
            <a:r>
              <a:rPr dirty="0" sz="1200" spc="-25">
                <a:latin typeface="Times New Roman"/>
                <a:cs typeface="Times New Roman"/>
              </a:rPr>
              <a:t>at</a:t>
            </a:r>
            <a:endParaRPr sz="1200">
              <a:latin typeface="Times New Roman"/>
              <a:cs typeface="Times New Roman"/>
            </a:endParaRPr>
          </a:p>
          <a:p>
            <a:pPr marL="192405">
              <a:lnSpc>
                <a:spcPts val="1375"/>
              </a:lnSpc>
            </a:pPr>
            <a:r>
              <a:rPr dirty="0" sz="1200">
                <a:latin typeface="Times New Roman"/>
                <a:cs typeface="Times New Roman"/>
              </a:rPr>
              <a:t>$660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each.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company sold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January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 units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January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15.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620"/>
              </a:lnSpc>
            </a:pP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Instructions:</a:t>
            </a:r>
            <a:endParaRPr sz="1400">
              <a:latin typeface="Times New Roman"/>
              <a:cs typeface="Times New Roman"/>
            </a:endParaRPr>
          </a:p>
          <a:p>
            <a:pPr marL="192405">
              <a:lnSpc>
                <a:spcPts val="1415"/>
              </a:lnSpc>
            </a:pPr>
            <a:r>
              <a:rPr dirty="0" sz="1200" b="1">
                <a:latin typeface="Times New Roman"/>
                <a:cs typeface="Times New Roman"/>
              </a:rPr>
              <a:t>Compute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 </a:t>
            </a:r>
            <a:r>
              <a:rPr dirty="0" sz="1200" spc="-10" b="1">
                <a:latin typeface="Times New Roman"/>
                <a:cs typeface="Times New Roman"/>
              </a:rPr>
              <a:t>inventory </a:t>
            </a:r>
            <a:r>
              <a:rPr dirty="0" sz="1200" b="1">
                <a:latin typeface="Times New Roman"/>
                <a:cs typeface="Times New Roman"/>
              </a:rPr>
              <a:t>under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(1)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FIFO,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(2)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LIFO,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(3)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moving-</a:t>
            </a:r>
            <a:r>
              <a:rPr dirty="0" sz="1200" b="1">
                <a:latin typeface="Times New Roman"/>
                <a:cs typeface="Times New Roman"/>
              </a:rPr>
              <a:t>average</a:t>
            </a:r>
            <a:r>
              <a:rPr dirty="0" sz="1200" spc="-10" b="1">
                <a:latin typeface="Times New Roman"/>
                <a:cs typeface="Times New Roman"/>
              </a:rPr>
              <a:t> cost</a:t>
            </a:r>
            <a:r>
              <a:rPr dirty="0" sz="1200" spc="-1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25423" y="5467172"/>
            <a:ext cx="6225540" cy="205104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EXAMPLE:7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1012" y="5648324"/>
            <a:ext cx="3740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Yount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Company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reports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following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month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June.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826566" y="5852879"/>
          <a:ext cx="4949190" cy="867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780"/>
                <a:gridCol w="1236345"/>
                <a:gridCol w="747394"/>
                <a:gridCol w="1078230"/>
                <a:gridCol w="979804"/>
              </a:tblGrid>
              <a:tr h="171450">
                <a:tc>
                  <a:txBody>
                    <a:bodyPr/>
                    <a:lstStyle/>
                    <a:p>
                      <a:pPr marL="374650">
                        <a:lnSpc>
                          <a:spcPts val="1255"/>
                        </a:lnSpc>
                      </a:pP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1255"/>
                        </a:lnSpc>
                      </a:pP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Explanation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1610">
                        <a:lnSpc>
                          <a:spcPts val="1255"/>
                        </a:lnSpc>
                      </a:pP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Units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1255"/>
                        </a:lnSpc>
                      </a:pP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Unit</a:t>
                      </a:r>
                      <a:r>
                        <a:rPr dirty="0" u="sng" sz="1200" spc="-3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55"/>
                        </a:lnSpc>
                      </a:pP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5260">
                <a:tc>
                  <a:txBody>
                    <a:bodyPr/>
                    <a:lstStyle/>
                    <a:p>
                      <a:pPr marL="31750">
                        <a:lnSpc>
                          <a:spcPts val="1280"/>
                        </a:lnSpc>
                        <a:tabLst>
                          <a:tab pos="462915" algn="l"/>
                        </a:tabLst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June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Inventory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26060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63195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$5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$1,000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4625">
                <a:tc>
                  <a:txBody>
                    <a:bodyPr/>
                    <a:lstStyle/>
                    <a:p>
                      <a:pPr algn="ctr" marL="146685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Purchase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6375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300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1,800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4625">
                <a:tc>
                  <a:txBody>
                    <a:bodyPr/>
                    <a:lstStyle/>
                    <a:p>
                      <a:pPr algn="ctr" marL="146685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Purchase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6375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500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3,500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algn="ctr" marL="146685">
                        <a:lnSpc>
                          <a:spcPts val="125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ts val="125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Inventory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1930">
                        <a:lnSpc>
                          <a:spcPts val="125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6" name="object 16" descr=""/>
          <p:cNvSpPr txBox="1"/>
          <p:nvPr/>
        </p:nvSpPr>
        <p:spPr>
          <a:xfrm>
            <a:off x="551180" y="6698360"/>
            <a:ext cx="6241415" cy="1115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65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Instructions</a:t>
            </a:r>
            <a:endParaRPr sz="1400">
              <a:latin typeface="Times New Roman"/>
              <a:cs typeface="Times New Roman"/>
            </a:endParaRPr>
          </a:p>
          <a:p>
            <a:pPr marL="192405" marR="5080" indent="215265">
              <a:lnSpc>
                <a:spcPts val="1380"/>
              </a:lnSpc>
              <a:spcBef>
                <a:spcPts val="60"/>
              </a:spcBef>
              <a:buAutoNum type="alphaLcParenBoth"/>
              <a:tabLst>
                <a:tab pos="407670" algn="l"/>
              </a:tabLst>
            </a:pPr>
            <a:r>
              <a:rPr dirty="0" sz="1200" b="1">
                <a:latin typeface="Times New Roman"/>
                <a:cs typeface="Times New Roman"/>
              </a:rPr>
              <a:t>Calculate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goods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sold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for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each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flow </a:t>
            </a:r>
            <a:r>
              <a:rPr dirty="0" sz="1200" b="1">
                <a:latin typeface="Times New Roman"/>
                <a:cs typeface="Times New Roman"/>
              </a:rPr>
              <a:t>assumption,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using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perpetual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system.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Assume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sale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400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units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occurred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on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June </a:t>
            </a:r>
            <a:r>
              <a:rPr dirty="0" sz="1200" b="1">
                <a:latin typeface="Times New Roman"/>
                <a:cs typeface="Times New Roman"/>
              </a:rPr>
              <a:t>15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for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selling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price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$8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sale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480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units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on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June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27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for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$9.</a:t>
            </a:r>
            <a:endParaRPr sz="1200">
              <a:latin typeface="Times New Roman"/>
              <a:cs typeface="Times New Roman"/>
            </a:endParaRPr>
          </a:p>
          <a:p>
            <a:pPr marL="416559" indent="-224790">
              <a:lnSpc>
                <a:spcPts val="1315"/>
              </a:lnSpc>
              <a:buAutoNum type="alphaLcParenBoth"/>
              <a:tabLst>
                <a:tab pos="417195" algn="l"/>
              </a:tabLst>
            </a:pPr>
            <a:r>
              <a:rPr dirty="0" sz="1200" b="1">
                <a:latin typeface="Times New Roman"/>
                <a:cs typeface="Times New Roman"/>
              </a:rPr>
              <a:t>How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results differ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from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E6-</a:t>
            </a:r>
            <a:r>
              <a:rPr dirty="0" sz="1200" b="1">
                <a:latin typeface="Times New Roman"/>
                <a:cs typeface="Times New Roman"/>
              </a:rPr>
              <a:t>6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E6-</a:t>
            </a:r>
            <a:r>
              <a:rPr dirty="0" sz="1200" spc="-25" b="1">
                <a:latin typeface="Times New Roman"/>
                <a:cs typeface="Times New Roman"/>
              </a:rPr>
              <a:t>8?</a:t>
            </a:r>
            <a:endParaRPr sz="1200">
              <a:latin typeface="Times New Roman"/>
              <a:cs typeface="Times New Roman"/>
            </a:endParaRPr>
          </a:p>
          <a:p>
            <a:pPr marL="398145" indent="-206375">
              <a:lnSpc>
                <a:spcPts val="1410"/>
              </a:lnSpc>
              <a:buAutoNum type="alphaLcParenBoth"/>
              <a:tabLst>
                <a:tab pos="398780" algn="l"/>
              </a:tabLst>
            </a:pPr>
            <a:r>
              <a:rPr dirty="0" sz="1200" b="1">
                <a:latin typeface="Times New Roman"/>
                <a:cs typeface="Times New Roman"/>
              </a:rPr>
              <a:t>Why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is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average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unit cost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not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$6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[($5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_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$6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_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$7)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_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3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=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$6]?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25423" y="7935214"/>
            <a:ext cx="6225540" cy="2044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EXAMPLE:</a:t>
            </a:r>
            <a:r>
              <a:rPr dirty="0" sz="1400" spc="-4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0" b="1">
                <a:solidFill>
                  <a:srgbClr val="C00000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1012" y="8116061"/>
            <a:ext cx="590677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Information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Boarders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presented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E6-4.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Additional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data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regarding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Boarders’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dirty="0" sz="1200">
                <a:latin typeface="Times New Roman"/>
                <a:cs typeface="Times New Roman"/>
              </a:rPr>
              <a:t>sales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Xpert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snowboards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provided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below.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Assume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Boarders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perpetual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inventory system.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 descr=""/>
          <p:cNvGraphicFramePr>
            <a:graphicFrameLocks noGrp="1"/>
          </p:cNvGraphicFramePr>
          <p:nvPr/>
        </p:nvGraphicFramePr>
        <p:xfrm>
          <a:off x="532130" y="8671135"/>
          <a:ext cx="5176520" cy="1072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995"/>
                <a:gridCol w="683894"/>
                <a:gridCol w="805180"/>
                <a:gridCol w="1292225"/>
                <a:gridCol w="1038860"/>
              </a:tblGrid>
              <a:tr h="171450">
                <a:tc>
                  <a:txBody>
                    <a:bodyPr/>
                    <a:lstStyle/>
                    <a:p>
                      <a:pPr marL="744855">
                        <a:lnSpc>
                          <a:spcPts val="1255"/>
                        </a:lnSpc>
                      </a:pP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6545">
                        <a:lnSpc>
                          <a:spcPts val="1255"/>
                        </a:lnSpc>
                      </a:pP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Units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1255"/>
                        </a:lnSpc>
                      </a:pP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Unit</a:t>
                      </a:r>
                      <a:r>
                        <a:rPr dirty="0" u="sng" sz="1200" spc="-3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Price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91465">
                        <a:lnSpc>
                          <a:spcPts val="1255"/>
                        </a:lnSpc>
                      </a:pP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u="sng" sz="1200" spc="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5260">
                <a:tc>
                  <a:txBody>
                    <a:bodyPr/>
                    <a:lstStyle/>
                    <a:p>
                      <a:pPr algn="r" marR="21844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Sept.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128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Sale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ts val="128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$199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635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2,388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4625">
                <a:tc>
                  <a:txBody>
                    <a:bodyPr/>
                    <a:lstStyle/>
                    <a:p>
                      <a:pPr algn="r" marR="14224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Sept.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128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Sale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4295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199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68935">
                        <a:lnSpc>
                          <a:spcPts val="128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9,950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4625">
                <a:tc>
                  <a:txBody>
                    <a:bodyPr/>
                    <a:lstStyle/>
                    <a:p>
                      <a:pPr algn="r" marR="142240">
                        <a:lnSpc>
                          <a:spcPts val="12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Sept.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128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Sale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39725">
                        <a:lnSpc>
                          <a:spcPts val="1280"/>
                        </a:lnSpc>
                      </a:pPr>
                      <a:r>
                        <a:rPr dirty="0" u="sng" sz="1200" spc="-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209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68935">
                        <a:lnSpc>
                          <a:spcPts val="1280"/>
                        </a:lnSpc>
                      </a:pP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12,331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Totals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01625">
                        <a:lnSpc>
                          <a:spcPts val="1285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121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92735">
                        <a:lnSpc>
                          <a:spcPts val="128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$24,669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1295">
                <a:tc>
                  <a:txBody>
                    <a:bodyPr/>
                    <a:lstStyle/>
                    <a:p>
                      <a:pPr marL="31750">
                        <a:lnSpc>
                          <a:spcPts val="1485"/>
                        </a:lnSpc>
                      </a:pPr>
                      <a:r>
                        <a:rPr dirty="0" sz="1400" spc="-1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Instructions: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0" name="object 20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11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26948" y="9873690"/>
            <a:ext cx="6225540" cy="6350"/>
          </a:xfrm>
          <a:custGeom>
            <a:avLst/>
            <a:gdLst/>
            <a:ahLst/>
            <a:cxnLst/>
            <a:rect l="l" t="t" r="r" b="b"/>
            <a:pathLst>
              <a:path w="6225540" h="6350">
                <a:moveTo>
                  <a:pt x="6225285" y="0"/>
                </a:moveTo>
                <a:lnTo>
                  <a:pt x="0" y="0"/>
                </a:lnTo>
                <a:lnTo>
                  <a:pt x="0" y="6096"/>
                </a:lnTo>
                <a:lnTo>
                  <a:pt x="6225285" y="6096"/>
                </a:lnTo>
                <a:lnTo>
                  <a:pt x="6225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31012" y="345439"/>
            <a:ext cx="6116955" cy="1260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227329" indent="-215265">
              <a:lnSpc>
                <a:spcPts val="1410"/>
              </a:lnSpc>
              <a:buAutoNum type="alphaLcParenBoth"/>
              <a:tabLst>
                <a:tab pos="227965" algn="l"/>
              </a:tabLst>
            </a:pPr>
            <a:r>
              <a:rPr dirty="0" sz="1200" b="1">
                <a:latin typeface="Times New Roman"/>
                <a:cs typeface="Times New Roman"/>
              </a:rPr>
              <a:t>Compute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September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30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using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FIFO,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LIFO,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moving-average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cost.</a:t>
            </a:r>
            <a:endParaRPr sz="1200">
              <a:latin typeface="Times New Roman"/>
              <a:cs typeface="Times New Roman"/>
            </a:endParaRPr>
          </a:p>
          <a:p>
            <a:pPr marL="12700" marR="5080" indent="224790">
              <a:lnSpc>
                <a:spcPts val="1380"/>
              </a:lnSpc>
              <a:spcBef>
                <a:spcPts val="65"/>
              </a:spcBef>
              <a:buAutoNum type="alphaLcParenBoth"/>
              <a:tabLst>
                <a:tab pos="237490" algn="l"/>
              </a:tabLst>
            </a:pPr>
            <a:r>
              <a:rPr dirty="0" sz="1200" b="1">
                <a:latin typeface="Times New Roman"/>
                <a:cs typeface="Times New Roman"/>
              </a:rPr>
              <a:t>Compare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using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perpetual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system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to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using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50" b="1">
                <a:latin typeface="Times New Roman"/>
                <a:cs typeface="Times New Roman"/>
              </a:rPr>
              <a:t>a </a:t>
            </a:r>
            <a:r>
              <a:rPr dirty="0" sz="1200" b="1">
                <a:latin typeface="Times New Roman"/>
                <a:cs typeface="Times New Roman"/>
              </a:rPr>
              <a:t>periodic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system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(from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E6-</a:t>
            </a:r>
            <a:r>
              <a:rPr dirty="0" sz="1200" spc="-25" b="1">
                <a:latin typeface="Times New Roman"/>
                <a:cs typeface="Times New Roman"/>
              </a:rPr>
              <a:t>4).</a:t>
            </a:r>
            <a:endParaRPr sz="1200">
              <a:latin typeface="Times New Roman"/>
              <a:cs typeface="Times New Roman"/>
            </a:endParaRPr>
          </a:p>
          <a:p>
            <a:pPr marL="12700" marR="147320" indent="206375">
              <a:lnSpc>
                <a:spcPts val="1380"/>
              </a:lnSpc>
              <a:spcBef>
                <a:spcPts val="5"/>
              </a:spcBef>
              <a:buAutoNum type="alphaLcParenBoth"/>
              <a:tabLst>
                <a:tab pos="219075" algn="l"/>
              </a:tabLst>
            </a:pPr>
            <a:r>
              <a:rPr dirty="0" sz="1200" b="1">
                <a:latin typeface="Times New Roman"/>
                <a:cs typeface="Times New Roman"/>
              </a:rPr>
              <a:t>Which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cost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flow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method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(FIFO,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LIFO)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gives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same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value </a:t>
            </a:r>
            <a:r>
              <a:rPr dirty="0" sz="1200" b="1">
                <a:latin typeface="Times New Roman"/>
                <a:cs typeface="Times New Roman"/>
              </a:rPr>
              <a:t>under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both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periodic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perpetual?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Which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method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gives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different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ending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inventory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values?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11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26948" y="9873690"/>
            <a:ext cx="6225540" cy="6350"/>
          </a:xfrm>
          <a:custGeom>
            <a:avLst/>
            <a:gdLst/>
            <a:ahLst/>
            <a:cxnLst/>
            <a:rect l="l" t="t" r="r" b="b"/>
            <a:pathLst>
              <a:path w="6225540" h="6350">
                <a:moveTo>
                  <a:pt x="6225285" y="0"/>
                </a:moveTo>
                <a:lnTo>
                  <a:pt x="0" y="0"/>
                </a:lnTo>
                <a:lnTo>
                  <a:pt x="0" y="6096"/>
                </a:lnTo>
                <a:lnTo>
                  <a:pt x="6225285" y="6096"/>
                </a:lnTo>
                <a:lnTo>
                  <a:pt x="6225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31012" y="345439"/>
            <a:ext cx="6215380" cy="1085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  <a:spcBef>
                <a:spcPts val="5"/>
              </a:spcBef>
            </a:pPr>
            <a:r>
              <a:rPr dirty="0" sz="1200" b="1">
                <a:latin typeface="Times New Roman"/>
                <a:cs typeface="Times New Roman"/>
              </a:rPr>
              <a:t>Inventories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are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asset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items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that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company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holds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for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sale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ordinary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course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business,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or </a:t>
            </a:r>
            <a:r>
              <a:rPr dirty="0" sz="1200" b="1">
                <a:latin typeface="Times New Roman"/>
                <a:cs typeface="Times New Roman"/>
              </a:rPr>
              <a:t>goods</a:t>
            </a:r>
            <a:r>
              <a:rPr dirty="0" sz="1200" spc="17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that</a:t>
            </a:r>
            <a:r>
              <a:rPr dirty="0" sz="1200" spc="17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it</a:t>
            </a:r>
            <a:r>
              <a:rPr dirty="0" sz="1200" spc="16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will</a:t>
            </a:r>
            <a:r>
              <a:rPr dirty="0" sz="1200" spc="1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use</a:t>
            </a:r>
            <a:r>
              <a:rPr dirty="0" sz="1200" spc="19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or</a:t>
            </a:r>
            <a:r>
              <a:rPr dirty="0" sz="1200" spc="16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consume</a:t>
            </a:r>
            <a:r>
              <a:rPr dirty="0" sz="1200" spc="15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1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16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production</a:t>
            </a:r>
            <a:r>
              <a:rPr dirty="0" sz="1200" spc="1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16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goods</a:t>
            </a:r>
            <a:r>
              <a:rPr dirty="0" sz="1200" spc="1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to</a:t>
            </a:r>
            <a:r>
              <a:rPr dirty="0" sz="1200" spc="17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be</a:t>
            </a:r>
            <a:r>
              <a:rPr dirty="0" sz="1200" spc="17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sold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description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measurement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require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careful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attention.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investment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inventories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frequently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largest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current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asset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merchandising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(retail)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manufacturing </a:t>
            </a:r>
            <a:r>
              <a:rPr dirty="0" sz="1200" spc="-10">
                <a:latin typeface="Times New Roman"/>
                <a:cs typeface="Times New Roman"/>
              </a:rPr>
              <a:t>businesses.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5423" y="1595881"/>
            <a:ext cx="6225540" cy="205740"/>
          </a:xfrm>
          <a:prstGeom prst="rect">
            <a:avLst/>
          </a:prstGeom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TYPES</a:t>
            </a:r>
            <a:r>
              <a:rPr dirty="0" sz="1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 INVENTORIES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02588" y="1699005"/>
            <a:ext cx="1975485" cy="107569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725"/>
              </a:spcBef>
              <a:buAutoNum type="arabicPlain"/>
              <a:tabLst>
                <a:tab pos="198755" algn="l"/>
              </a:tabLst>
            </a:pPr>
            <a:r>
              <a:rPr dirty="0" sz="1200" b="1">
                <a:latin typeface="Times New Roman"/>
                <a:cs typeface="Times New Roman"/>
              </a:rPr>
              <a:t>Merchandising</a:t>
            </a:r>
            <a:r>
              <a:rPr dirty="0" sz="1200" spc="-7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Inventory</a:t>
            </a:r>
            <a:endParaRPr sz="1200">
              <a:latin typeface="Times New Roman"/>
              <a:cs typeface="Times New Roman"/>
            </a:endParaRPr>
          </a:p>
          <a:p>
            <a:pPr marL="198120" indent="-186055">
              <a:lnSpc>
                <a:spcPts val="1410"/>
              </a:lnSpc>
              <a:spcBef>
                <a:spcPts val="620"/>
              </a:spcBef>
              <a:buAutoNum type="arabicPlain"/>
              <a:tabLst>
                <a:tab pos="198755" algn="l"/>
              </a:tabLst>
            </a:pPr>
            <a:r>
              <a:rPr dirty="0" sz="1200" spc="-10" b="1">
                <a:latin typeface="Times New Roman"/>
                <a:cs typeface="Times New Roman"/>
              </a:rPr>
              <a:t>Manufacturing</a:t>
            </a:r>
            <a:r>
              <a:rPr dirty="0" sz="1200" spc="5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Inventories</a:t>
            </a:r>
            <a:endParaRPr sz="1200">
              <a:latin typeface="Times New Roman"/>
              <a:cs typeface="Times New Roman"/>
            </a:endParaRPr>
          </a:p>
          <a:p>
            <a:pPr lvl="1" marL="551815" indent="-229235">
              <a:lnSpc>
                <a:spcPts val="1380"/>
              </a:lnSpc>
              <a:buFont typeface="Wingdings"/>
              <a:buChar char=""/>
              <a:tabLst>
                <a:tab pos="552450" algn="l"/>
              </a:tabLst>
            </a:pPr>
            <a:r>
              <a:rPr dirty="0" sz="1200" b="1">
                <a:latin typeface="Times New Roman"/>
                <a:cs typeface="Times New Roman"/>
              </a:rPr>
              <a:t>Raw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materials</a:t>
            </a:r>
            <a:endParaRPr sz="1200">
              <a:latin typeface="Times New Roman"/>
              <a:cs typeface="Times New Roman"/>
            </a:endParaRPr>
          </a:p>
          <a:p>
            <a:pPr lvl="1" marL="551815" indent="-229235">
              <a:lnSpc>
                <a:spcPts val="1380"/>
              </a:lnSpc>
              <a:buFont typeface="Wingdings"/>
              <a:buChar char=""/>
              <a:tabLst>
                <a:tab pos="552450" algn="l"/>
              </a:tabLst>
            </a:pPr>
            <a:r>
              <a:rPr dirty="0" sz="1200" spc="-10" b="1">
                <a:latin typeface="Times New Roman"/>
                <a:cs typeface="Times New Roman"/>
              </a:rPr>
              <a:t>Work-in-process</a:t>
            </a:r>
            <a:endParaRPr sz="1200">
              <a:latin typeface="Times New Roman"/>
              <a:cs typeface="Times New Roman"/>
            </a:endParaRPr>
          </a:p>
          <a:p>
            <a:pPr lvl="1" marL="551815" indent="-229235">
              <a:lnSpc>
                <a:spcPts val="1410"/>
              </a:lnSpc>
              <a:buFont typeface="Wingdings"/>
              <a:buChar char=""/>
              <a:tabLst>
                <a:tab pos="552450" algn="l"/>
              </a:tabLst>
            </a:pPr>
            <a:r>
              <a:rPr dirty="0" sz="1200" b="1">
                <a:latin typeface="Times New Roman"/>
                <a:cs typeface="Times New Roman"/>
              </a:rPr>
              <a:t>Finished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goods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584" y="2940049"/>
            <a:ext cx="5856858" cy="241500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25423" y="5770752"/>
            <a:ext cx="6225540" cy="204470"/>
          </a:xfrm>
          <a:prstGeom prst="rect">
            <a:avLst/>
          </a:prstGeom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TYPES</a:t>
            </a:r>
            <a:r>
              <a:rPr dirty="0" sz="1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4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INVENTORY</a:t>
            </a:r>
            <a:r>
              <a:rPr dirty="0" sz="1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1012" y="5950076"/>
            <a:ext cx="6215380" cy="1144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229235">
              <a:lnSpc>
                <a:spcPts val="1645"/>
              </a:lnSpc>
              <a:spcBef>
                <a:spcPts val="105"/>
              </a:spcBef>
              <a:buAutoNum type="arabicPlain"/>
              <a:tabLst>
                <a:tab pos="470534" algn="l"/>
              </a:tabLst>
            </a:pPr>
            <a:r>
              <a:rPr dirty="0" sz="1400" b="1">
                <a:latin typeface="Times New Roman"/>
                <a:cs typeface="Times New Roman"/>
              </a:rPr>
              <a:t>Perpetual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Inventory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System</a:t>
            </a:r>
            <a:endParaRPr sz="1400">
              <a:latin typeface="Times New Roman"/>
              <a:cs typeface="Times New Roman"/>
            </a:endParaRPr>
          </a:p>
          <a:p>
            <a:pPr marL="469900" indent="-229235">
              <a:lnSpc>
                <a:spcPts val="1645"/>
              </a:lnSpc>
              <a:buAutoNum type="arabicPlain"/>
              <a:tabLst>
                <a:tab pos="470534" algn="l"/>
              </a:tabLst>
            </a:pPr>
            <a:r>
              <a:rPr dirty="0" sz="1400" b="1">
                <a:latin typeface="Times New Roman"/>
                <a:cs typeface="Times New Roman"/>
              </a:rPr>
              <a:t>Periodic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System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1315"/>
              </a:spcBef>
            </a:pPr>
            <a:r>
              <a:rPr dirty="0" sz="1200" b="1">
                <a:latin typeface="Times New Roman"/>
                <a:cs typeface="Times New Roman"/>
              </a:rPr>
              <a:t>Comparing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Perpetual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Periodic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Systems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illustrate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difference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between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perpetual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periodic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system,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assume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Company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had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following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transactions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during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current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year.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012" y="345439"/>
            <a:ext cx="18935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26948" y="9873690"/>
            <a:ext cx="6225540" cy="6350"/>
          </a:xfrm>
          <a:custGeom>
            <a:avLst/>
            <a:gdLst/>
            <a:ahLst/>
            <a:cxnLst/>
            <a:rect l="l" t="t" r="r" b="b"/>
            <a:pathLst>
              <a:path w="6225540" h="6350">
                <a:moveTo>
                  <a:pt x="6225285" y="0"/>
                </a:moveTo>
                <a:lnTo>
                  <a:pt x="0" y="0"/>
                </a:lnTo>
                <a:lnTo>
                  <a:pt x="0" y="6096"/>
                </a:lnTo>
                <a:lnTo>
                  <a:pt x="6225285" y="6096"/>
                </a:lnTo>
                <a:lnTo>
                  <a:pt x="6225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584" y="719454"/>
            <a:ext cx="5029200" cy="55245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31012" y="6571868"/>
            <a:ext cx="35420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example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Fesmire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Company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584" y="6806382"/>
            <a:ext cx="5596252" cy="77420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31012" y="7756397"/>
            <a:ext cx="46031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Fesmire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records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transactions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during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current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shown</a:t>
            </a:r>
            <a:r>
              <a:rPr dirty="0" sz="1200" spc="-10">
                <a:latin typeface="Times New Roman"/>
                <a:cs typeface="Times New Roman"/>
              </a:rPr>
              <a:t> below: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012" y="345439"/>
            <a:ext cx="18935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26948" y="9873690"/>
            <a:ext cx="6225540" cy="6350"/>
          </a:xfrm>
          <a:custGeom>
            <a:avLst/>
            <a:gdLst/>
            <a:ahLst/>
            <a:cxnLst/>
            <a:rect l="l" t="t" r="r" b="b"/>
            <a:pathLst>
              <a:path w="6225540" h="6350">
                <a:moveTo>
                  <a:pt x="6225285" y="0"/>
                </a:moveTo>
                <a:lnTo>
                  <a:pt x="0" y="0"/>
                </a:lnTo>
                <a:lnTo>
                  <a:pt x="0" y="6096"/>
                </a:lnTo>
                <a:lnTo>
                  <a:pt x="6225285" y="6096"/>
                </a:lnTo>
                <a:lnTo>
                  <a:pt x="6225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023" y="760604"/>
            <a:ext cx="5669528" cy="386346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25423" y="4845430"/>
            <a:ext cx="6225540" cy="20574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Inventory</a:t>
            </a:r>
            <a:r>
              <a:rPr dirty="0" sz="14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Cost</a:t>
            </a:r>
            <a:r>
              <a:rPr dirty="0" sz="1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Flow</a:t>
            </a:r>
            <a:r>
              <a:rPr dirty="0" sz="1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Assumptions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1012" y="5027802"/>
            <a:ext cx="6252210" cy="14357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Regardless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whether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perpetual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periodic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used,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it’s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necessary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assign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dollar </a:t>
            </a:r>
            <a:r>
              <a:rPr dirty="0" sz="1200">
                <a:latin typeface="Times New Roman"/>
                <a:cs typeface="Times New Roman"/>
              </a:rPr>
              <a:t>amounts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physical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quantities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goods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goods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remaining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ending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inventory.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Unless </a:t>
            </a:r>
            <a:r>
              <a:rPr dirty="0" sz="1200">
                <a:latin typeface="Times New Roman"/>
                <a:cs typeface="Times New Roman"/>
              </a:rPr>
              <a:t>each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item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specifically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identified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traced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through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system,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assigning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dollars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accomplished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making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assumption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regarding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how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goods(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associated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costs) </a:t>
            </a:r>
            <a:r>
              <a:rPr dirty="0" sz="1200">
                <a:latin typeface="Times New Roman"/>
                <a:cs typeface="Times New Roman"/>
              </a:rPr>
              <a:t>flow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through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system.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examine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common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flow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assumptions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next.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previous </a:t>
            </a:r>
            <a:r>
              <a:rPr dirty="0" sz="1200">
                <a:latin typeface="Times New Roman"/>
                <a:cs typeface="Times New Roman"/>
              </a:rPr>
              <a:t>illustrations, dollar amounts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 cost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 goods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ending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assumed </a:t>
            </a:r>
            <a:r>
              <a:rPr dirty="0" sz="1200">
                <a:latin typeface="Times New Roman"/>
                <a:cs typeface="Times New Roman"/>
              </a:rPr>
              <a:t>known.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However,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various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portions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acquired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different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costs,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way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decide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remain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below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Illustration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help</a:t>
            </a:r>
            <a:r>
              <a:rPr dirty="0" sz="1200" spc="-10">
                <a:latin typeface="Times New Roman"/>
                <a:cs typeface="Times New Roman"/>
              </a:rPr>
              <a:t> explain.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012" y="345439"/>
            <a:ext cx="18935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26948" y="9873690"/>
            <a:ext cx="6225540" cy="6350"/>
          </a:xfrm>
          <a:custGeom>
            <a:avLst/>
            <a:gdLst/>
            <a:ahLst/>
            <a:cxnLst/>
            <a:rect l="l" t="t" r="r" b="b"/>
            <a:pathLst>
              <a:path w="6225540" h="6350">
                <a:moveTo>
                  <a:pt x="6225285" y="0"/>
                </a:moveTo>
                <a:lnTo>
                  <a:pt x="0" y="0"/>
                </a:lnTo>
                <a:lnTo>
                  <a:pt x="0" y="6096"/>
                </a:lnTo>
                <a:lnTo>
                  <a:pt x="6225285" y="6096"/>
                </a:lnTo>
                <a:lnTo>
                  <a:pt x="6225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729" y="728602"/>
            <a:ext cx="5075300" cy="312838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31012" y="4009770"/>
            <a:ext cx="6214110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Browning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began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year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4,000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purchased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another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7,000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units,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11,000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available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sale.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amount,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6,500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sold.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means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4,500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remain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ending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inventory.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2362" y="4732019"/>
            <a:ext cx="4105441" cy="179538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31012" y="6584060"/>
            <a:ext cx="6214745" cy="73406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What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6,500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sold?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words,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which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11,000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available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sale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sold?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units,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including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beginning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inventory,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were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purchased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same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price,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then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answer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would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simple.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However,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rarely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case.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Using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numbers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given,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let’s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consider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10">
                <a:latin typeface="Times New Roman"/>
                <a:cs typeface="Times New Roman"/>
              </a:rPr>
              <a:t> follows: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43712" y="7483729"/>
            <a:ext cx="4829810" cy="1170940"/>
            <a:chOff x="743712" y="7483729"/>
            <a:chExt cx="4829810" cy="117094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4969" y="7528317"/>
              <a:ext cx="4470857" cy="106105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43712" y="7483741"/>
              <a:ext cx="4829810" cy="1170940"/>
            </a:xfrm>
            <a:custGeom>
              <a:avLst/>
              <a:gdLst/>
              <a:ahLst/>
              <a:cxnLst/>
              <a:rect l="l" t="t" r="r" b="b"/>
              <a:pathLst>
                <a:path w="4829810" h="1170940">
                  <a:moveTo>
                    <a:pt x="9448" y="9207"/>
                  </a:moveTo>
                  <a:lnTo>
                    <a:pt x="0" y="9207"/>
                  </a:lnTo>
                  <a:lnTo>
                    <a:pt x="0" y="1161656"/>
                  </a:lnTo>
                  <a:lnTo>
                    <a:pt x="9448" y="1161656"/>
                  </a:lnTo>
                  <a:lnTo>
                    <a:pt x="9448" y="9207"/>
                  </a:lnTo>
                  <a:close/>
                </a:path>
                <a:path w="4829810" h="1170940">
                  <a:moveTo>
                    <a:pt x="4820082" y="1161669"/>
                  </a:moveTo>
                  <a:lnTo>
                    <a:pt x="9448" y="1161669"/>
                  </a:lnTo>
                  <a:lnTo>
                    <a:pt x="0" y="1161669"/>
                  </a:lnTo>
                  <a:lnTo>
                    <a:pt x="0" y="1170800"/>
                  </a:lnTo>
                  <a:lnTo>
                    <a:pt x="9448" y="1170800"/>
                  </a:lnTo>
                  <a:lnTo>
                    <a:pt x="4820082" y="1170800"/>
                  </a:lnTo>
                  <a:lnTo>
                    <a:pt x="4820082" y="1161669"/>
                  </a:lnTo>
                  <a:close/>
                </a:path>
                <a:path w="4829810" h="1170940">
                  <a:moveTo>
                    <a:pt x="4820082" y="0"/>
                  </a:moveTo>
                  <a:lnTo>
                    <a:pt x="9448" y="0"/>
                  </a:lnTo>
                  <a:lnTo>
                    <a:pt x="0" y="0"/>
                  </a:lnTo>
                  <a:lnTo>
                    <a:pt x="0" y="9131"/>
                  </a:lnTo>
                  <a:lnTo>
                    <a:pt x="9448" y="9131"/>
                  </a:lnTo>
                  <a:lnTo>
                    <a:pt x="4820082" y="9131"/>
                  </a:lnTo>
                  <a:lnTo>
                    <a:pt x="4820082" y="0"/>
                  </a:lnTo>
                  <a:close/>
                </a:path>
                <a:path w="4829810" h="1170940">
                  <a:moveTo>
                    <a:pt x="4829302" y="1161669"/>
                  </a:moveTo>
                  <a:lnTo>
                    <a:pt x="4820158" y="1161669"/>
                  </a:lnTo>
                  <a:lnTo>
                    <a:pt x="4820158" y="1170800"/>
                  </a:lnTo>
                  <a:lnTo>
                    <a:pt x="4829302" y="1170800"/>
                  </a:lnTo>
                  <a:lnTo>
                    <a:pt x="4829302" y="1161669"/>
                  </a:lnTo>
                  <a:close/>
                </a:path>
                <a:path w="4829810" h="1170940">
                  <a:moveTo>
                    <a:pt x="4829302" y="9207"/>
                  </a:moveTo>
                  <a:lnTo>
                    <a:pt x="4820158" y="9207"/>
                  </a:lnTo>
                  <a:lnTo>
                    <a:pt x="4820158" y="1161656"/>
                  </a:lnTo>
                  <a:lnTo>
                    <a:pt x="4829302" y="1161656"/>
                  </a:lnTo>
                  <a:lnTo>
                    <a:pt x="4829302" y="9207"/>
                  </a:lnTo>
                  <a:close/>
                </a:path>
                <a:path w="4829810" h="1170940">
                  <a:moveTo>
                    <a:pt x="4829302" y="0"/>
                  </a:moveTo>
                  <a:lnTo>
                    <a:pt x="4820158" y="0"/>
                  </a:lnTo>
                  <a:lnTo>
                    <a:pt x="4820158" y="9131"/>
                  </a:lnTo>
                  <a:lnTo>
                    <a:pt x="4829302" y="9131"/>
                  </a:lnTo>
                  <a:lnTo>
                    <a:pt x="482930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31012" y="8806433"/>
            <a:ext cx="621474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$71,500</a:t>
            </a:r>
            <a:r>
              <a:rPr dirty="0" sz="1200" spc="12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goods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available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sale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must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allocated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ending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goods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sold.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012" y="345439"/>
            <a:ext cx="18935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26948" y="9873690"/>
            <a:ext cx="6225540" cy="6350"/>
          </a:xfrm>
          <a:custGeom>
            <a:avLst/>
            <a:gdLst/>
            <a:ahLst/>
            <a:cxnLst/>
            <a:rect l="l" t="t" r="r" b="b"/>
            <a:pathLst>
              <a:path w="6225540" h="6350">
                <a:moveTo>
                  <a:pt x="6225285" y="0"/>
                </a:moveTo>
                <a:lnTo>
                  <a:pt x="0" y="0"/>
                </a:lnTo>
                <a:lnTo>
                  <a:pt x="0" y="6096"/>
                </a:lnTo>
                <a:lnTo>
                  <a:pt x="6225285" y="6096"/>
                </a:lnTo>
                <a:lnTo>
                  <a:pt x="6225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429" y="719454"/>
            <a:ext cx="4476111" cy="227530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31012" y="3166998"/>
            <a:ext cx="621665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Let’s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turn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attention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various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methods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used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achieve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allocation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between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ending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goods</a:t>
            </a:r>
            <a:r>
              <a:rPr dirty="0" sz="1200" spc="-10">
                <a:latin typeface="Times New Roman"/>
                <a:cs typeface="Times New Roman"/>
              </a:rPr>
              <a:t> sold.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5423" y="3716146"/>
            <a:ext cx="6225540" cy="204470"/>
          </a:xfrm>
          <a:prstGeom prst="rect">
            <a:avLst/>
          </a:prstGeom>
          <a:solidFill>
            <a:srgbClr val="001F5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Inventory</a:t>
            </a:r>
            <a:r>
              <a:rPr dirty="0" sz="1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Methods</a:t>
            </a:r>
            <a:r>
              <a:rPr dirty="0" sz="1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59916" y="3895470"/>
            <a:ext cx="2245995" cy="648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1645"/>
              </a:lnSpc>
              <a:spcBef>
                <a:spcPts val="100"/>
              </a:spcBef>
              <a:buAutoNum type="arabicPlain"/>
              <a:tabLst>
                <a:tab pos="241300" algn="l"/>
              </a:tabLst>
            </a:pPr>
            <a:r>
              <a:rPr dirty="0" sz="1400" spc="-10" b="1">
                <a:latin typeface="Times New Roman"/>
                <a:cs typeface="Times New Roman"/>
              </a:rPr>
              <a:t>First-</a:t>
            </a:r>
            <a:r>
              <a:rPr dirty="0" sz="1400" b="1">
                <a:latin typeface="Times New Roman"/>
                <a:cs typeface="Times New Roman"/>
              </a:rPr>
              <a:t>In,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First-</a:t>
            </a:r>
            <a:r>
              <a:rPr dirty="0" sz="1400" b="1">
                <a:latin typeface="Times New Roman"/>
                <a:cs typeface="Times New Roman"/>
              </a:rPr>
              <a:t>Out</a:t>
            </a:r>
            <a:r>
              <a:rPr dirty="0" sz="1400" spc="4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(FIFO)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610"/>
              </a:lnSpc>
              <a:buAutoNum type="arabicPlain"/>
              <a:tabLst>
                <a:tab pos="241300" algn="l"/>
              </a:tabLst>
            </a:pPr>
            <a:r>
              <a:rPr dirty="0" sz="1400" spc="-10" b="1">
                <a:latin typeface="Times New Roman"/>
                <a:cs typeface="Times New Roman"/>
              </a:rPr>
              <a:t>Last-</a:t>
            </a:r>
            <a:r>
              <a:rPr dirty="0" sz="1400" b="1">
                <a:latin typeface="Times New Roman"/>
                <a:cs typeface="Times New Roman"/>
              </a:rPr>
              <a:t>In,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First-</a:t>
            </a:r>
            <a:r>
              <a:rPr dirty="0" sz="1400" b="1">
                <a:latin typeface="Times New Roman"/>
                <a:cs typeface="Times New Roman"/>
              </a:rPr>
              <a:t>Out</a:t>
            </a:r>
            <a:r>
              <a:rPr dirty="0" sz="1400" spc="4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(LIFO)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645"/>
              </a:lnSpc>
              <a:buAutoNum type="arabicPlain"/>
              <a:tabLst>
                <a:tab pos="241300" algn="l"/>
              </a:tabLst>
            </a:pPr>
            <a:r>
              <a:rPr dirty="0" sz="1400" b="1">
                <a:latin typeface="Times New Roman"/>
                <a:cs typeface="Times New Roman"/>
              </a:rPr>
              <a:t>Average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Cost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5423" y="4708270"/>
            <a:ext cx="6225540" cy="20447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90"/>
              </a:lnSpc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Perpetual</a:t>
            </a:r>
            <a:r>
              <a:rPr dirty="0" sz="1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Inventory</a:t>
            </a:r>
            <a:r>
              <a:rPr dirty="0" sz="1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02412" y="5062854"/>
            <a:ext cx="6443980" cy="1116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ts val="1655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1-</a:t>
            </a:r>
            <a:r>
              <a:rPr dirty="0" sz="1400" spc="29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First-</a:t>
            </a:r>
            <a:r>
              <a:rPr dirty="0" sz="1400" b="1">
                <a:latin typeface="Times New Roman"/>
                <a:cs typeface="Times New Roman"/>
              </a:rPr>
              <a:t>in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First-</a:t>
            </a:r>
            <a:r>
              <a:rPr dirty="0" sz="1400" b="1">
                <a:latin typeface="Times New Roman"/>
                <a:cs typeface="Times New Roman"/>
              </a:rPr>
              <a:t>out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Method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- </a:t>
            </a:r>
            <a:r>
              <a:rPr dirty="0" sz="1400" spc="-20" b="1">
                <a:latin typeface="Times New Roman"/>
                <a:cs typeface="Times New Roman"/>
              </a:rPr>
              <a:t>FIFO</a:t>
            </a:r>
            <a:endParaRPr sz="1400">
              <a:latin typeface="Times New Roman"/>
              <a:cs typeface="Times New Roman"/>
            </a:endParaRPr>
          </a:p>
          <a:p>
            <a:pPr algn="just" marL="241300" marR="5080">
              <a:lnSpc>
                <a:spcPct val="95900"/>
              </a:lnSpc>
              <a:spcBef>
                <a:spcPts val="3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ending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goods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same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amounts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perpetual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inventory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periodic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 FIFO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used.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because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same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 and</a:t>
            </a:r>
            <a:r>
              <a:rPr dirty="0" sz="1200" spc="-10">
                <a:latin typeface="Times New Roman"/>
                <a:cs typeface="Times New Roman"/>
              </a:rPr>
              <a:t> costs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first in 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first out whether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goods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 is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determined as each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 made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 at 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period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residual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amount.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application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FIFO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perpetual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shown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 spc="-10">
                <a:latin typeface="Times New Roman"/>
                <a:cs typeface="Times New Roman"/>
              </a:rPr>
              <a:t>Illustration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012" y="345439"/>
            <a:ext cx="18935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26948" y="9873690"/>
            <a:ext cx="6225540" cy="6350"/>
          </a:xfrm>
          <a:custGeom>
            <a:avLst/>
            <a:gdLst/>
            <a:ahLst/>
            <a:cxnLst/>
            <a:rect l="l" t="t" r="r" b="b"/>
            <a:pathLst>
              <a:path w="6225540" h="6350">
                <a:moveTo>
                  <a:pt x="6225285" y="0"/>
                </a:moveTo>
                <a:lnTo>
                  <a:pt x="0" y="0"/>
                </a:lnTo>
                <a:lnTo>
                  <a:pt x="0" y="6096"/>
                </a:lnTo>
                <a:lnTo>
                  <a:pt x="6225285" y="6096"/>
                </a:lnTo>
                <a:lnTo>
                  <a:pt x="6225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46" y="777037"/>
            <a:ext cx="5111747" cy="391243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58800" y="4841874"/>
            <a:ext cx="6384925" cy="5892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65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2-</a:t>
            </a:r>
            <a:r>
              <a:rPr dirty="0" sz="1400" spc="-16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Last-</a:t>
            </a:r>
            <a:r>
              <a:rPr dirty="0" sz="1400" b="1">
                <a:latin typeface="Times New Roman"/>
                <a:cs typeface="Times New Roman"/>
              </a:rPr>
              <a:t>in </a:t>
            </a:r>
            <a:r>
              <a:rPr dirty="0" sz="1400" spc="-10" b="1">
                <a:latin typeface="Times New Roman"/>
                <a:cs typeface="Times New Roman"/>
              </a:rPr>
              <a:t>First-</a:t>
            </a:r>
            <a:r>
              <a:rPr dirty="0" sz="1400" b="1">
                <a:latin typeface="Times New Roman"/>
                <a:cs typeface="Times New Roman"/>
              </a:rPr>
              <a:t>out</a:t>
            </a:r>
            <a:r>
              <a:rPr dirty="0" sz="1400" spc="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-</a:t>
            </a:r>
            <a:r>
              <a:rPr dirty="0" sz="1400" spc="1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LIFO</a:t>
            </a:r>
            <a:endParaRPr sz="1400">
              <a:latin typeface="Times New Roman"/>
              <a:cs typeface="Times New Roman"/>
            </a:endParaRPr>
          </a:p>
          <a:p>
            <a:pPr marL="184785" marR="5080">
              <a:lnSpc>
                <a:spcPts val="1380"/>
              </a:lnSpc>
              <a:spcBef>
                <a:spcPts val="6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application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LIFO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perpetual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shown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Illustration.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Each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purchased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sold,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LIFO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layers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adjusted.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071" y="5619131"/>
            <a:ext cx="5335473" cy="4081128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26948" y="9873690"/>
            <a:ext cx="6225540" cy="6350"/>
          </a:xfrm>
          <a:custGeom>
            <a:avLst/>
            <a:gdLst/>
            <a:ahLst/>
            <a:cxnLst/>
            <a:rect l="l" t="t" r="r" b="b"/>
            <a:pathLst>
              <a:path w="6225540" h="6350">
                <a:moveTo>
                  <a:pt x="6225285" y="0"/>
                </a:moveTo>
                <a:lnTo>
                  <a:pt x="0" y="0"/>
                </a:lnTo>
                <a:lnTo>
                  <a:pt x="0" y="6096"/>
                </a:lnTo>
                <a:lnTo>
                  <a:pt x="6225285" y="6096"/>
                </a:lnTo>
                <a:lnTo>
                  <a:pt x="6225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02412" y="345439"/>
            <a:ext cx="6443345" cy="1115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13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algn="just" marL="12700">
              <a:lnSpc>
                <a:spcPts val="1655"/>
              </a:lnSpc>
              <a:spcBef>
                <a:spcPts val="5"/>
              </a:spcBef>
            </a:pPr>
            <a:r>
              <a:rPr dirty="0" sz="1400" b="1">
                <a:latin typeface="Times New Roman"/>
                <a:cs typeface="Times New Roman"/>
              </a:rPr>
              <a:t>3-</a:t>
            </a:r>
            <a:r>
              <a:rPr dirty="0" sz="1400" spc="2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Average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Cost</a:t>
            </a:r>
            <a:endParaRPr sz="1400">
              <a:latin typeface="Times New Roman"/>
              <a:cs typeface="Times New Roman"/>
            </a:endParaRPr>
          </a:p>
          <a:p>
            <a:pPr algn="just" marL="241300" marR="5080">
              <a:lnSpc>
                <a:spcPts val="1380"/>
              </a:lnSpc>
              <a:spcBef>
                <a:spcPts val="7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weighted-</a:t>
            </a:r>
            <a:r>
              <a:rPr dirty="0" sz="1200">
                <a:latin typeface="Times New Roman"/>
                <a:cs typeface="Times New Roman"/>
              </a:rPr>
              <a:t>average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perpetual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inventory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becomes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moving-average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cost.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weighted-</a:t>
            </a:r>
            <a:r>
              <a:rPr dirty="0" sz="1200">
                <a:latin typeface="Times New Roman"/>
                <a:cs typeface="Times New Roman"/>
              </a:rPr>
              <a:t>average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calculated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each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additional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purchased.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new </a:t>
            </a:r>
            <a:r>
              <a:rPr dirty="0" sz="1200">
                <a:latin typeface="Times New Roman"/>
                <a:cs typeface="Times New Roman"/>
              </a:rPr>
              <a:t>average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determined after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each </a:t>
            </a:r>
            <a:r>
              <a:rPr dirty="0" sz="1200" spc="-10">
                <a:latin typeface="Times New Roman"/>
                <a:cs typeface="Times New Roman"/>
              </a:rPr>
              <a:t>purchase.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584" y="1671224"/>
            <a:ext cx="6090285" cy="323923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31012" y="4886070"/>
            <a:ext cx="21570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Times New Roman"/>
                <a:cs typeface="Times New Roman"/>
              </a:rPr>
              <a:t>First-</a:t>
            </a:r>
            <a:r>
              <a:rPr dirty="0" sz="1500" b="1">
                <a:latin typeface="Times New Roman"/>
                <a:cs typeface="Times New Roman"/>
              </a:rPr>
              <a:t>In,</a:t>
            </a:r>
            <a:r>
              <a:rPr dirty="0" sz="1500" spc="10" b="1">
                <a:latin typeface="Times New Roman"/>
                <a:cs typeface="Times New Roman"/>
              </a:rPr>
              <a:t> </a:t>
            </a:r>
            <a:r>
              <a:rPr dirty="0" sz="1500" spc="-10" b="1">
                <a:latin typeface="Times New Roman"/>
                <a:cs typeface="Times New Roman"/>
              </a:rPr>
              <a:t>First-</a:t>
            </a:r>
            <a:r>
              <a:rPr dirty="0" sz="1500" b="1">
                <a:latin typeface="Times New Roman"/>
                <a:cs typeface="Times New Roman"/>
              </a:rPr>
              <a:t>Out </a:t>
            </a:r>
            <a:r>
              <a:rPr dirty="0" sz="1500" spc="-10" b="1">
                <a:latin typeface="Times New Roman"/>
                <a:cs typeface="Times New Roman"/>
              </a:rPr>
              <a:t>(FIFO)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584" y="5128259"/>
            <a:ext cx="6090285" cy="370205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012" y="345439"/>
            <a:ext cx="18935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 i="1">
                <a:latin typeface="Times New Roman"/>
                <a:cs typeface="Times New Roman"/>
              </a:rPr>
              <a:t>PRINCIPLES</a:t>
            </a:r>
            <a:r>
              <a:rPr dirty="0" sz="1000" spc="-4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  <a:hlinkClick r:id="rId2"/>
              </a:rPr>
              <a:t>ACCOUNTING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26948" y="9873690"/>
            <a:ext cx="6225540" cy="6350"/>
          </a:xfrm>
          <a:custGeom>
            <a:avLst/>
            <a:gdLst/>
            <a:ahLst/>
            <a:cxnLst/>
            <a:rect l="l" t="t" r="r" b="b"/>
            <a:pathLst>
              <a:path w="6225540" h="6350">
                <a:moveTo>
                  <a:pt x="6225285" y="0"/>
                </a:moveTo>
                <a:lnTo>
                  <a:pt x="0" y="0"/>
                </a:lnTo>
                <a:lnTo>
                  <a:pt x="0" y="6096"/>
                </a:lnTo>
                <a:lnTo>
                  <a:pt x="6225285" y="6096"/>
                </a:lnTo>
                <a:lnTo>
                  <a:pt x="62252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31012" y="694435"/>
            <a:ext cx="21380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Times New Roman"/>
                <a:cs typeface="Times New Roman"/>
              </a:rPr>
              <a:t>Last-</a:t>
            </a:r>
            <a:r>
              <a:rPr dirty="0" sz="1500" b="1">
                <a:latin typeface="Times New Roman"/>
                <a:cs typeface="Times New Roman"/>
              </a:rPr>
              <a:t>In, </a:t>
            </a:r>
            <a:r>
              <a:rPr dirty="0" sz="1500" spc="-10" b="1">
                <a:latin typeface="Times New Roman"/>
                <a:cs typeface="Times New Roman"/>
              </a:rPr>
              <a:t>First-</a:t>
            </a:r>
            <a:r>
              <a:rPr dirty="0" sz="1500" b="1">
                <a:latin typeface="Times New Roman"/>
                <a:cs typeface="Times New Roman"/>
              </a:rPr>
              <a:t>Out</a:t>
            </a:r>
            <a:r>
              <a:rPr dirty="0" sz="1500" spc="10" b="1">
                <a:latin typeface="Times New Roman"/>
                <a:cs typeface="Times New Roman"/>
              </a:rPr>
              <a:t> </a:t>
            </a:r>
            <a:r>
              <a:rPr dirty="0" sz="1500" spc="-10" b="1">
                <a:latin typeface="Times New Roman"/>
                <a:cs typeface="Times New Roman"/>
              </a:rPr>
              <a:t>(LIFO)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272" y="1041369"/>
            <a:ext cx="6019536" cy="405643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31012" y="5163438"/>
            <a:ext cx="12103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Times New Roman"/>
                <a:cs typeface="Times New Roman"/>
              </a:rPr>
              <a:t>Average-</a:t>
            </a:r>
            <a:r>
              <a:rPr dirty="0" sz="1600" spc="-20" b="1">
                <a:latin typeface="Times New Roman"/>
                <a:cs typeface="Times New Roman"/>
              </a:rPr>
              <a:t>Cost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851" y="5513484"/>
            <a:ext cx="6390779" cy="3435937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304800" y="304799"/>
            <a:ext cx="6952615" cy="10084435"/>
          </a:xfrm>
          <a:custGeom>
            <a:avLst/>
            <a:gdLst/>
            <a:ahLst/>
            <a:cxnLst/>
            <a:rect l="l" t="t" r="r" b="b"/>
            <a:pathLst>
              <a:path w="6952615" h="10084435">
                <a:moveTo>
                  <a:pt x="6940283" y="10066033"/>
                </a:moveTo>
                <a:lnTo>
                  <a:pt x="6934200" y="10066033"/>
                </a:lnTo>
                <a:lnTo>
                  <a:pt x="18288" y="10066033"/>
                </a:lnTo>
                <a:lnTo>
                  <a:pt x="12192" y="10066033"/>
                </a:lnTo>
                <a:lnTo>
                  <a:pt x="12192" y="10072116"/>
                </a:lnTo>
                <a:lnTo>
                  <a:pt x="18288" y="10072116"/>
                </a:lnTo>
                <a:lnTo>
                  <a:pt x="6934200" y="10072116"/>
                </a:lnTo>
                <a:lnTo>
                  <a:pt x="6940283" y="10072116"/>
                </a:lnTo>
                <a:lnTo>
                  <a:pt x="6940283" y="10066033"/>
                </a:lnTo>
                <a:close/>
              </a:path>
              <a:path w="6952615" h="10084435">
                <a:moveTo>
                  <a:pt x="6940283" y="12192"/>
                </a:moveTo>
                <a:lnTo>
                  <a:pt x="6934200" y="12192"/>
                </a:lnTo>
                <a:lnTo>
                  <a:pt x="18288" y="12192"/>
                </a:lnTo>
                <a:lnTo>
                  <a:pt x="12192" y="12192"/>
                </a:lnTo>
                <a:lnTo>
                  <a:pt x="12192" y="18288"/>
                </a:lnTo>
                <a:lnTo>
                  <a:pt x="12192" y="10066020"/>
                </a:lnTo>
                <a:lnTo>
                  <a:pt x="18288" y="10066020"/>
                </a:lnTo>
                <a:lnTo>
                  <a:pt x="18288" y="18288"/>
                </a:lnTo>
                <a:lnTo>
                  <a:pt x="6934200" y="18288"/>
                </a:lnTo>
                <a:lnTo>
                  <a:pt x="6934200" y="10066020"/>
                </a:lnTo>
                <a:lnTo>
                  <a:pt x="6940283" y="10066020"/>
                </a:lnTo>
                <a:lnTo>
                  <a:pt x="6940283" y="18288"/>
                </a:lnTo>
                <a:lnTo>
                  <a:pt x="6940283" y="12192"/>
                </a:lnTo>
                <a:close/>
              </a:path>
              <a:path w="6952615" h="10084435">
                <a:moveTo>
                  <a:pt x="6952488" y="10078225"/>
                </a:moveTo>
                <a:lnTo>
                  <a:pt x="6952475" y="10066033"/>
                </a:lnTo>
                <a:lnTo>
                  <a:pt x="6946392" y="10066033"/>
                </a:lnTo>
                <a:lnTo>
                  <a:pt x="6946392" y="10078225"/>
                </a:lnTo>
                <a:lnTo>
                  <a:pt x="6934200" y="10078225"/>
                </a:lnTo>
                <a:lnTo>
                  <a:pt x="18288" y="10078225"/>
                </a:lnTo>
                <a:lnTo>
                  <a:pt x="6096" y="10078225"/>
                </a:lnTo>
                <a:lnTo>
                  <a:pt x="6096" y="10066033"/>
                </a:lnTo>
                <a:lnTo>
                  <a:pt x="0" y="10066033"/>
                </a:lnTo>
                <a:lnTo>
                  <a:pt x="0" y="10078225"/>
                </a:lnTo>
                <a:lnTo>
                  <a:pt x="0" y="10084308"/>
                </a:lnTo>
                <a:lnTo>
                  <a:pt x="6096" y="10084308"/>
                </a:lnTo>
                <a:lnTo>
                  <a:pt x="6952488" y="10084308"/>
                </a:lnTo>
                <a:lnTo>
                  <a:pt x="6952488" y="10078225"/>
                </a:lnTo>
                <a:close/>
              </a:path>
              <a:path w="6952615" h="10084435">
                <a:moveTo>
                  <a:pt x="6952488" y="0"/>
                </a:moveTo>
                <a:lnTo>
                  <a:pt x="6952488" y="0"/>
                </a:lnTo>
                <a:lnTo>
                  <a:pt x="0" y="0"/>
                </a:lnTo>
                <a:lnTo>
                  <a:pt x="0" y="6096"/>
                </a:lnTo>
                <a:lnTo>
                  <a:pt x="0" y="18288"/>
                </a:lnTo>
                <a:lnTo>
                  <a:pt x="0" y="10066020"/>
                </a:lnTo>
                <a:lnTo>
                  <a:pt x="6096" y="10066020"/>
                </a:lnTo>
                <a:lnTo>
                  <a:pt x="6096" y="18288"/>
                </a:lnTo>
                <a:lnTo>
                  <a:pt x="6096" y="6096"/>
                </a:lnTo>
                <a:lnTo>
                  <a:pt x="18288" y="6096"/>
                </a:lnTo>
                <a:lnTo>
                  <a:pt x="6934200" y="6096"/>
                </a:lnTo>
                <a:lnTo>
                  <a:pt x="6946392" y="6096"/>
                </a:lnTo>
                <a:lnTo>
                  <a:pt x="6946392" y="18288"/>
                </a:lnTo>
                <a:lnTo>
                  <a:pt x="6946392" y="10066020"/>
                </a:lnTo>
                <a:lnTo>
                  <a:pt x="6952475" y="10066020"/>
                </a:lnTo>
                <a:lnTo>
                  <a:pt x="6952475" y="18288"/>
                </a:lnTo>
                <a:lnTo>
                  <a:pt x="6952475" y="6096"/>
                </a:lnTo>
                <a:lnTo>
                  <a:pt x="6952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|</a:t>
            </a:r>
            <a:r>
              <a:rPr dirty="0" spc="-20"/>
              <a:t> </a:t>
            </a:r>
            <a:r>
              <a:rPr dirty="0">
                <a:solidFill>
                  <a:srgbClr val="7E7E7E"/>
                </a:solidFill>
              </a:rPr>
              <a:t>P a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g</a:t>
            </a:r>
            <a:r>
              <a:rPr dirty="0" spc="-1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e</a:t>
            </a:r>
            <a:r>
              <a:rPr dirty="0" spc="-5">
                <a:solidFill>
                  <a:srgbClr val="7E7E7E"/>
                </a:solidFill>
              </a:rPr>
              <a:t> </a:t>
            </a:r>
            <a:r>
              <a:rPr dirty="0"/>
              <a:t>-</a:t>
            </a:r>
            <a:r>
              <a:rPr dirty="0" spc="5"/>
              <a:t> </a:t>
            </a: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 spc="-50"/>
              <a:t>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malk</dc:creator>
  <dc:title>Accounting principles</dc:title>
  <dcterms:created xsi:type="dcterms:W3CDTF">2023-03-07T15:08:36Z</dcterms:created>
  <dcterms:modified xsi:type="dcterms:W3CDTF">2023-03-07T15:08:36Z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2023-03-07T00:00:00Z</vt:filetime>
  </property>
  <property fmtid="{D5CDD505-2E9C-101B-9397-08002B2CF9AE}" pid="3" name="Creator">
    <vt:lpwstr>Microsoft® Word LTSC</vt:lpwstr>
  </property>
  <property fmtid="{D5CDD505-2E9C-101B-9397-08002B2CF9AE}" pid="4" name="LastSaved">
    <vt:filetime>2023-03-07T00:00:00Z</vt:filetime>
  </property>
  <property fmtid="{D5CDD505-2E9C-101B-9397-08002B2CF9AE}" pid="5" name="Producer">
    <vt:lpwstr>Microsoft® Word LTSC</vt:lpwstr>
  </property>
</Properties>
</file>