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9"/>
  </p:notesMasterIdLst>
  <p:sldIdLst>
    <p:sldId id="256" r:id="rId2"/>
    <p:sldId id="258" r:id="rId3"/>
    <p:sldId id="259" r:id="rId4"/>
    <p:sldId id="257" r:id="rId5"/>
    <p:sldId id="260" r:id="rId6"/>
    <p:sldId id="262" r:id="rId7"/>
    <p:sldId id="261" r:id="rId8"/>
    <p:sldId id="263" r:id="rId9"/>
    <p:sldId id="264" r:id="rId10"/>
    <p:sldId id="265" r:id="rId11"/>
    <p:sldId id="266" r:id="rId12"/>
    <p:sldId id="267" r:id="rId13"/>
    <p:sldId id="268" r:id="rId14"/>
    <p:sldId id="269" r:id="rId15"/>
    <p:sldId id="272" r:id="rId16"/>
    <p:sldId id="270" r:id="rId17"/>
    <p:sldId id="368" r:id="rId18"/>
    <p:sldId id="273" r:id="rId19"/>
    <p:sldId id="275" r:id="rId20"/>
    <p:sldId id="461" r:id="rId21"/>
    <p:sldId id="274" r:id="rId22"/>
    <p:sldId id="462" r:id="rId23"/>
    <p:sldId id="463" r:id="rId24"/>
    <p:sldId id="277" r:id="rId25"/>
    <p:sldId id="400" r:id="rId26"/>
    <p:sldId id="284" r:id="rId27"/>
    <p:sldId id="464" r:id="rId28"/>
    <p:sldId id="283" r:id="rId29"/>
    <p:sldId id="469" r:id="rId30"/>
    <p:sldId id="458" r:id="rId31"/>
    <p:sldId id="470" r:id="rId32"/>
    <p:sldId id="465" r:id="rId33"/>
    <p:sldId id="466" r:id="rId34"/>
    <p:sldId id="459" r:id="rId35"/>
    <p:sldId id="471" r:id="rId36"/>
    <p:sldId id="457" r:id="rId37"/>
    <p:sldId id="467" r:id="rId38"/>
    <p:sldId id="528" r:id="rId39"/>
    <p:sldId id="460" r:id="rId40"/>
    <p:sldId id="286" r:id="rId41"/>
    <p:sldId id="385" r:id="rId42"/>
    <p:sldId id="386" r:id="rId43"/>
    <p:sldId id="387" r:id="rId44"/>
    <p:sldId id="388" r:id="rId45"/>
    <p:sldId id="281" r:id="rId46"/>
    <p:sldId id="389" r:id="rId47"/>
    <p:sldId id="390" r:id="rId48"/>
    <p:sldId id="285" r:id="rId49"/>
    <p:sldId id="391" r:id="rId50"/>
    <p:sldId id="394" r:id="rId51"/>
    <p:sldId id="392" r:id="rId52"/>
    <p:sldId id="406" r:id="rId53"/>
    <p:sldId id="393" r:id="rId54"/>
    <p:sldId id="472" r:id="rId55"/>
    <p:sldId id="407" r:id="rId56"/>
    <p:sldId id="468" r:id="rId57"/>
    <p:sldId id="403" r:id="rId58"/>
    <p:sldId id="408" r:id="rId59"/>
    <p:sldId id="409" r:id="rId60"/>
    <p:sldId id="411" r:id="rId61"/>
    <p:sldId id="473" r:id="rId62"/>
    <p:sldId id="410" r:id="rId63"/>
    <p:sldId id="415" r:id="rId64"/>
    <p:sldId id="417" r:id="rId65"/>
    <p:sldId id="506" r:id="rId66"/>
    <p:sldId id="505" r:id="rId67"/>
    <p:sldId id="474" r:id="rId68"/>
    <p:sldId id="509" r:id="rId69"/>
    <p:sldId id="495" r:id="rId70"/>
    <p:sldId id="475" r:id="rId71"/>
    <p:sldId id="494" r:id="rId72"/>
    <p:sldId id="496" r:id="rId73"/>
    <p:sldId id="497" r:id="rId74"/>
    <p:sldId id="508" r:id="rId75"/>
    <p:sldId id="477" r:id="rId76"/>
    <p:sldId id="507" r:id="rId77"/>
    <p:sldId id="478" r:id="rId78"/>
    <p:sldId id="498" r:id="rId79"/>
    <p:sldId id="499" r:id="rId80"/>
    <p:sldId id="479" r:id="rId81"/>
    <p:sldId id="500" r:id="rId82"/>
    <p:sldId id="480" r:id="rId83"/>
    <p:sldId id="481" r:id="rId84"/>
    <p:sldId id="482" r:id="rId85"/>
    <p:sldId id="501" r:id="rId86"/>
    <p:sldId id="483" r:id="rId87"/>
    <p:sldId id="502" r:id="rId88"/>
    <p:sldId id="489" r:id="rId89"/>
    <p:sldId id="484" r:id="rId90"/>
    <p:sldId id="503" r:id="rId91"/>
    <p:sldId id="491" r:id="rId92"/>
    <p:sldId id="493" r:id="rId93"/>
    <p:sldId id="492" r:id="rId94"/>
    <p:sldId id="526" r:id="rId95"/>
    <p:sldId id="527" r:id="rId96"/>
    <p:sldId id="525" r:id="rId97"/>
    <p:sldId id="516" r:id="rId9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5" d="100"/>
          <a:sy n="75" d="100"/>
        </p:scale>
        <p:origin x="25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notesMaster" Target="notesMasters/notesMaster1.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A6F845-D8DA-4F6F-A845-2F9EC0BB16A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6A2CC44-EF7C-42DA-8D79-30118BD8405E}">
      <dgm:prSet phldrT="[Text]"/>
      <dgm:spPr/>
      <dgm:t>
        <a:bodyPr/>
        <a:lstStyle/>
        <a:p>
          <a:pPr rtl="1"/>
          <a:r>
            <a:rPr lang="ar-IQ" dirty="0"/>
            <a:t>تنظيم القضاء الإداري في العراق</a:t>
          </a:r>
          <a:endParaRPr lang="en-US" dirty="0"/>
        </a:p>
      </dgm:t>
    </dgm:pt>
    <dgm:pt modelId="{1D0D1E10-AE70-475D-A35E-5C559742660D}" type="parTrans" cxnId="{E4FC9E49-B67C-4F6D-8C94-C4857881BFD1}">
      <dgm:prSet/>
      <dgm:spPr/>
      <dgm:t>
        <a:bodyPr/>
        <a:lstStyle/>
        <a:p>
          <a:endParaRPr lang="en-US"/>
        </a:p>
      </dgm:t>
    </dgm:pt>
    <dgm:pt modelId="{B22E35F7-4062-4AB0-8879-70255D0BAFAA}" type="sibTrans" cxnId="{E4FC9E49-B67C-4F6D-8C94-C4857881BFD1}">
      <dgm:prSet/>
      <dgm:spPr/>
      <dgm:t>
        <a:bodyPr/>
        <a:lstStyle/>
        <a:p>
          <a:endParaRPr lang="en-US"/>
        </a:p>
      </dgm:t>
    </dgm:pt>
    <dgm:pt modelId="{6AE8D0AB-819A-4E71-B2DE-CAFC1328851B}">
      <dgm:prSet phldrT="[Text]"/>
      <dgm:spPr/>
      <dgm:t>
        <a:bodyPr/>
        <a:lstStyle/>
        <a:p>
          <a:pPr rtl="1"/>
          <a:r>
            <a:rPr lang="ar-IQ" dirty="0"/>
            <a:t>المحكمة الإدارية العليا</a:t>
          </a:r>
          <a:endParaRPr lang="en-US" dirty="0"/>
        </a:p>
      </dgm:t>
    </dgm:pt>
    <dgm:pt modelId="{D2158FC5-9C0A-40AB-B2B1-EF57FE7C1A13}" type="parTrans" cxnId="{8C112668-D5AE-4093-8715-0F0FA65F8C64}">
      <dgm:prSet/>
      <dgm:spPr/>
      <dgm:t>
        <a:bodyPr/>
        <a:lstStyle/>
        <a:p>
          <a:endParaRPr lang="en-US"/>
        </a:p>
      </dgm:t>
    </dgm:pt>
    <dgm:pt modelId="{EB85D7DD-1098-4F7C-AE4B-9FA963AEA8CD}" type="sibTrans" cxnId="{8C112668-D5AE-4093-8715-0F0FA65F8C64}">
      <dgm:prSet/>
      <dgm:spPr/>
      <dgm:t>
        <a:bodyPr/>
        <a:lstStyle/>
        <a:p>
          <a:endParaRPr lang="en-US"/>
        </a:p>
      </dgm:t>
    </dgm:pt>
    <dgm:pt modelId="{F82E6865-C9C7-4CEF-B90B-B4DD0040ADC3}">
      <dgm:prSet phldrT="[Text]"/>
      <dgm:spPr/>
      <dgm:t>
        <a:bodyPr/>
        <a:lstStyle/>
        <a:p>
          <a:pPr rtl="1"/>
          <a:r>
            <a:rPr lang="ar-IQ" dirty="0"/>
            <a:t>تشكيل القضاء الإداري في مصر </a:t>
          </a:r>
          <a:endParaRPr lang="en-US" dirty="0"/>
        </a:p>
      </dgm:t>
    </dgm:pt>
    <dgm:pt modelId="{38589AC2-A3D6-40E4-946A-2BF0796B6B66}" type="parTrans" cxnId="{745F3F8A-9A97-4CD6-8CBC-F4E04DC871E5}">
      <dgm:prSet/>
      <dgm:spPr/>
      <dgm:t>
        <a:bodyPr/>
        <a:lstStyle/>
        <a:p>
          <a:endParaRPr lang="en-US"/>
        </a:p>
      </dgm:t>
    </dgm:pt>
    <dgm:pt modelId="{E0E763ED-5AD7-4777-AED4-76FA32C5B158}" type="sibTrans" cxnId="{745F3F8A-9A97-4CD6-8CBC-F4E04DC871E5}">
      <dgm:prSet/>
      <dgm:spPr/>
      <dgm:t>
        <a:bodyPr/>
        <a:lstStyle/>
        <a:p>
          <a:endParaRPr lang="en-US"/>
        </a:p>
      </dgm:t>
    </dgm:pt>
    <dgm:pt modelId="{F11F623F-D2E1-4353-900B-4942E7EF4EF5}">
      <dgm:prSet phldrT="[Text]"/>
      <dgm:spPr/>
      <dgm:t>
        <a:bodyPr/>
        <a:lstStyle/>
        <a:p>
          <a:pPr rtl="1"/>
          <a:r>
            <a:rPr lang="ar-IQ" dirty="0"/>
            <a:t>المحكمة الإدارية العليا</a:t>
          </a:r>
          <a:endParaRPr lang="en-US" dirty="0"/>
        </a:p>
      </dgm:t>
    </dgm:pt>
    <dgm:pt modelId="{AA61D8CB-2D02-451A-85DE-9A4BB1EFE785}" type="parTrans" cxnId="{CE311B48-BE01-4B02-A105-7098915786C2}">
      <dgm:prSet/>
      <dgm:spPr/>
      <dgm:t>
        <a:bodyPr/>
        <a:lstStyle/>
        <a:p>
          <a:endParaRPr lang="en-US"/>
        </a:p>
      </dgm:t>
    </dgm:pt>
    <dgm:pt modelId="{4F1D70A8-C003-41F9-AF2F-F07A7BCB56C2}" type="sibTrans" cxnId="{CE311B48-BE01-4B02-A105-7098915786C2}">
      <dgm:prSet/>
      <dgm:spPr/>
      <dgm:t>
        <a:bodyPr/>
        <a:lstStyle/>
        <a:p>
          <a:endParaRPr lang="en-US"/>
        </a:p>
      </dgm:t>
    </dgm:pt>
    <dgm:pt modelId="{094EFE0B-93A2-4D12-9C21-0140D7E902FA}">
      <dgm:prSet phldrT="[Text]"/>
      <dgm:spPr/>
      <dgm:t>
        <a:bodyPr/>
        <a:lstStyle/>
        <a:p>
          <a:pPr rtl="1"/>
          <a:r>
            <a:rPr lang="ar-IQ" dirty="0"/>
            <a:t>تشكيل القضاء الإداري في فرنسا</a:t>
          </a:r>
          <a:endParaRPr lang="en-US" dirty="0"/>
        </a:p>
      </dgm:t>
    </dgm:pt>
    <dgm:pt modelId="{847A654B-BA5C-4C9A-A299-FAFDAB2E593F}" type="parTrans" cxnId="{44FC5535-D452-43D9-9475-A5DB1A956EA9}">
      <dgm:prSet/>
      <dgm:spPr/>
      <dgm:t>
        <a:bodyPr/>
        <a:lstStyle/>
        <a:p>
          <a:endParaRPr lang="en-US"/>
        </a:p>
      </dgm:t>
    </dgm:pt>
    <dgm:pt modelId="{849D09A9-E2BF-45AC-B6A7-FE813D1B448C}" type="sibTrans" cxnId="{44FC5535-D452-43D9-9475-A5DB1A956EA9}">
      <dgm:prSet/>
      <dgm:spPr/>
      <dgm:t>
        <a:bodyPr/>
        <a:lstStyle/>
        <a:p>
          <a:endParaRPr lang="en-US"/>
        </a:p>
      </dgm:t>
    </dgm:pt>
    <dgm:pt modelId="{39D0FEFC-31F9-46FF-B7B3-C705C5DEC291}">
      <dgm:prSet phldrT="[Text]"/>
      <dgm:spPr/>
      <dgm:t>
        <a:bodyPr/>
        <a:lstStyle/>
        <a:p>
          <a:pPr rtl="1"/>
          <a:r>
            <a:rPr lang="ar-IQ" dirty="0"/>
            <a:t>مجلس الدولة </a:t>
          </a:r>
          <a:endParaRPr lang="en-US" dirty="0"/>
        </a:p>
      </dgm:t>
    </dgm:pt>
    <dgm:pt modelId="{026903E2-7135-4301-ADDD-EC68A069BB82}" type="parTrans" cxnId="{9FEA3EE0-0BB2-4D73-B5E7-899830A69D25}">
      <dgm:prSet/>
      <dgm:spPr/>
      <dgm:t>
        <a:bodyPr/>
        <a:lstStyle/>
        <a:p>
          <a:endParaRPr lang="en-US"/>
        </a:p>
      </dgm:t>
    </dgm:pt>
    <dgm:pt modelId="{859B6E0E-F6A2-4372-89B0-10A34AB0D595}" type="sibTrans" cxnId="{9FEA3EE0-0BB2-4D73-B5E7-899830A69D25}">
      <dgm:prSet/>
      <dgm:spPr/>
      <dgm:t>
        <a:bodyPr/>
        <a:lstStyle/>
        <a:p>
          <a:endParaRPr lang="en-US"/>
        </a:p>
      </dgm:t>
    </dgm:pt>
    <dgm:pt modelId="{F9528A29-081F-4CF1-B483-609DB265BFA7}">
      <dgm:prSet phldrT="[Text]"/>
      <dgm:spPr/>
      <dgm:t>
        <a:bodyPr/>
        <a:lstStyle/>
        <a:p>
          <a:pPr rtl="1"/>
          <a:r>
            <a:rPr lang="ar-IQ" dirty="0"/>
            <a:t>المحاكم  الإدارية</a:t>
          </a:r>
          <a:endParaRPr lang="en-US" dirty="0"/>
        </a:p>
      </dgm:t>
    </dgm:pt>
    <dgm:pt modelId="{ED6FC8A8-D805-4C41-A06E-8E12C81FD1CE}" type="parTrans" cxnId="{F960DE28-3A4F-4F51-97C5-2562A33AC839}">
      <dgm:prSet/>
      <dgm:spPr/>
      <dgm:t>
        <a:bodyPr/>
        <a:lstStyle/>
        <a:p>
          <a:endParaRPr lang="en-US"/>
        </a:p>
      </dgm:t>
    </dgm:pt>
    <dgm:pt modelId="{934BCE14-7FC8-4ECA-AD50-2DF6D363768E}" type="sibTrans" cxnId="{F960DE28-3A4F-4F51-97C5-2562A33AC839}">
      <dgm:prSet/>
      <dgm:spPr/>
      <dgm:t>
        <a:bodyPr/>
        <a:lstStyle/>
        <a:p>
          <a:endParaRPr lang="en-US"/>
        </a:p>
      </dgm:t>
    </dgm:pt>
    <dgm:pt modelId="{C355A1AC-ED55-4C4F-9A9D-0217EC75E29B}">
      <dgm:prSet phldrT="[Text]"/>
      <dgm:spPr/>
      <dgm:t>
        <a:bodyPr/>
        <a:lstStyle/>
        <a:p>
          <a:pPr rtl="1"/>
          <a:r>
            <a:rPr lang="ar-IQ" dirty="0"/>
            <a:t>المحاكم الإدارية</a:t>
          </a:r>
          <a:r>
            <a:rPr lang="en-US" dirty="0"/>
            <a:t> </a:t>
          </a:r>
          <a:r>
            <a:rPr lang="ar-IQ" dirty="0"/>
            <a:t>الإستئنافية</a:t>
          </a:r>
          <a:endParaRPr lang="en-US" dirty="0"/>
        </a:p>
      </dgm:t>
    </dgm:pt>
    <dgm:pt modelId="{4E8328C2-0CBA-45FD-95E5-C6629D2A29FE}" type="parTrans" cxnId="{85861FA7-D16A-4761-8732-D3F1432AEA20}">
      <dgm:prSet/>
      <dgm:spPr/>
      <dgm:t>
        <a:bodyPr/>
        <a:lstStyle/>
        <a:p>
          <a:endParaRPr lang="en-US"/>
        </a:p>
      </dgm:t>
    </dgm:pt>
    <dgm:pt modelId="{91FFD643-78AD-4765-B807-04D71349F924}" type="sibTrans" cxnId="{85861FA7-D16A-4761-8732-D3F1432AEA20}">
      <dgm:prSet/>
      <dgm:spPr/>
      <dgm:t>
        <a:bodyPr/>
        <a:lstStyle/>
        <a:p>
          <a:endParaRPr lang="en-US"/>
        </a:p>
      </dgm:t>
    </dgm:pt>
    <dgm:pt modelId="{A92FD79D-4DBD-4F5C-A7E5-5CF329D0830A}">
      <dgm:prSet phldrT="[Text]"/>
      <dgm:spPr/>
      <dgm:t>
        <a:bodyPr/>
        <a:lstStyle/>
        <a:p>
          <a:pPr rtl="1"/>
          <a:r>
            <a:rPr lang="ar-IQ" dirty="0"/>
            <a:t>محكمة التنازع</a:t>
          </a:r>
          <a:endParaRPr lang="en-US" dirty="0"/>
        </a:p>
      </dgm:t>
    </dgm:pt>
    <dgm:pt modelId="{7138115D-7494-466B-B65E-D502F31775D7}" type="parTrans" cxnId="{95E20A58-EACE-4549-966D-18C31CAA5A15}">
      <dgm:prSet/>
      <dgm:spPr/>
      <dgm:t>
        <a:bodyPr/>
        <a:lstStyle/>
        <a:p>
          <a:endParaRPr lang="en-US"/>
        </a:p>
      </dgm:t>
    </dgm:pt>
    <dgm:pt modelId="{B540B336-04C5-4D76-87B0-6E7CD90C201D}" type="sibTrans" cxnId="{95E20A58-EACE-4549-966D-18C31CAA5A15}">
      <dgm:prSet/>
      <dgm:spPr/>
      <dgm:t>
        <a:bodyPr/>
        <a:lstStyle/>
        <a:p>
          <a:endParaRPr lang="en-US"/>
        </a:p>
      </dgm:t>
    </dgm:pt>
    <dgm:pt modelId="{22544FB2-6ABF-44BB-B3C4-BBDB6D089A39}">
      <dgm:prSet phldrT="[Text]"/>
      <dgm:spPr/>
      <dgm:t>
        <a:bodyPr/>
        <a:lstStyle/>
        <a:p>
          <a:pPr rtl="1"/>
          <a:r>
            <a:rPr lang="ar-IQ" dirty="0"/>
            <a:t>محكمة القضاء الإداري</a:t>
          </a:r>
          <a:endParaRPr lang="en-US" dirty="0"/>
        </a:p>
      </dgm:t>
    </dgm:pt>
    <dgm:pt modelId="{9CC475C3-F615-4812-857D-8317C5E9468D}" type="parTrans" cxnId="{3E21A417-2AC3-48A6-8CE2-6A2E99201028}">
      <dgm:prSet/>
      <dgm:spPr/>
      <dgm:t>
        <a:bodyPr/>
        <a:lstStyle/>
        <a:p>
          <a:endParaRPr lang="en-US"/>
        </a:p>
      </dgm:t>
    </dgm:pt>
    <dgm:pt modelId="{8413D6F7-B4A3-457F-96CE-C93E86379BCA}" type="sibTrans" cxnId="{3E21A417-2AC3-48A6-8CE2-6A2E99201028}">
      <dgm:prSet/>
      <dgm:spPr/>
      <dgm:t>
        <a:bodyPr/>
        <a:lstStyle/>
        <a:p>
          <a:endParaRPr lang="en-US"/>
        </a:p>
      </dgm:t>
    </dgm:pt>
    <dgm:pt modelId="{0ECE3E1D-09C6-4879-B3ED-993EB80EC667}">
      <dgm:prSet phldrT="[Text]"/>
      <dgm:spPr/>
      <dgm:t>
        <a:bodyPr/>
        <a:lstStyle/>
        <a:p>
          <a:pPr rtl="1"/>
          <a:r>
            <a:rPr lang="ar-IQ" dirty="0"/>
            <a:t>المحاكمات الإدارية </a:t>
          </a:r>
          <a:endParaRPr lang="en-US" dirty="0"/>
        </a:p>
      </dgm:t>
    </dgm:pt>
    <dgm:pt modelId="{8292B639-3304-4ADA-B649-A0A44594E35B}" type="parTrans" cxnId="{2829B2D3-DF7D-4595-A07F-134143A0566F}">
      <dgm:prSet/>
      <dgm:spPr/>
      <dgm:t>
        <a:bodyPr/>
        <a:lstStyle/>
        <a:p>
          <a:endParaRPr lang="en-US"/>
        </a:p>
      </dgm:t>
    </dgm:pt>
    <dgm:pt modelId="{04853027-3E65-435E-B0FA-11C6FC3B9B69}" type="sibTrans" cxnId="{2829B2D3-DF7D-4595-A07F-134143A0566F}">
      <dgm:prSet/>
      <dgm:spPr/>
      <dgm:t>
        <a:bodyPr/>
        <a:lstStyle/>
        <a:p>
          <a:endParaRPr lang="en-US"/>
        </a:p>
      </dgm:t>
    </dgm:pt>
    <dgm:pt modelId="{E0251077-4D82-4101-9CB3-B762F7E07016}">
      <dgm:prSet phldrT="[Text]"/>
      <dgm:spPr/>
      <dgm:t>
        <a:bodyPr/>
        <a:lstStyle/>
        <a:p>
          <a:pPr rtl="1"/>
          <a:r>
            <a:rPr lang="ar-IQ" dirty="0"/>
            <a:t>المحاكم التأديبية</a:t>
          </a:r>
          <a:endParaRPr lang="en-US" dirty="0"/>
        </a:p>
      </dgm:t>
    </dgm:pt>
    <dgm:pt modelId="{5F1AC183-483D-42C7-95A9-45C6DEEA9C60}" type="parTrans" cxnId="{49C2A482-4BE8-4919-A897-5BAFCEDDFE81}">
      <dgm:prSet/>
      <dgm:spPr/>
      <dgm:t>
        <a:bodyPr/>
        <a:lstStyle/>
        <a:p>
          <a:endParaRPr lang="en-US"/>
        </a:p>
      </dgm:t>
    </dgm:pt>
    <dgm:pt modelId="{55FD7F60-9270-413E-8AA9-0D1D3E7E9E24}" type="sibTrans" cxnId="{49C2A482-4BE8-4919-A897-5BAFCEDDFE81}">
      <dgm:prSet/>
      <dgm:spPr/>
      <dgm:t>
        <a:bodyPr/>
        <a:lstStyle/>
        <a:p>
          <a:endParaRPr lang="en-US"/>
        </a:p>
      </dgm:t>
    </dgm:pt>
    <dgm:pt modelId="{688CB10C-9D50-4FE2-A567-23B61CBBB724}">
      <dgm:prSet phldrT="[Text]"/>
      <dgm:spPr/>
      <dgm:t>
        <a:bodyPr/>
        <a:lstStyle/>
        <a:p>
          <a:pPr rtl="1"/>
          <a:r>
            <a:rPr lang="ar-IQ" dirty="0"/>
            <a:t>هيأة مفوضي الدولة</a:t>
          </a:r>
          <a:endParaRPr lang="en-US" dirty="0"/>
        </a:p>
      </dgm:t>
    </dgm:pt>
    <dgm:pt modelId="{72E1745D-A1A9-4CAE-989B-8FEECACB8BBD}" type="parTrans" cxnId="{078AE17C-1293-4B82-AA5D-278E4856C49F}">
      <dgm:prSet/>
      <dgm:spPr/>
      <dgm:t>
        <a:bodyPr/>
        <a:lstStyle/>
        <a:p>
          <a:endParaRPr lang="en-US"/>
        </a:p>
      </dgm:t>
    </dgm:pt>
    <dgm:pt modelId="{8C5E43EB-5335-4EC2-998D-E68A04F92E05}" type="sibTrans" cxnId="{078AE17C-1293-4B82-AA5D-278E4856C49F}">
      <dgm:prSet/>
      <dgm:spPr/>
      <dgm:t>
        <a:bodyPr/>
        <a:lstStyle/>
        <a:p>
          <a:endParaRPr lang="en-US"/>
        </a:p>
      </dgm:t>
    </dgm:pt>
    <dgm:pt modelId="{3BB286B6-E0E5-4FE2-8C09-F7E4E2AFA6CA}">
      <dgm:prSet phldrT="[Text]"/>
      <dgm:spPr/>
      <dgm:t>
        <a:bodyPr/>
        <a:lstStyle/>
        <a:p>
          <a:pPr rtl="1"/>
          <a:r>
            <a:rPr lang="ar-IQ" dirty="0"/>
            <a:t>محكمة القضاء الإداري</a:t>
          </a:r>
          <a:endParaRPr lang="en-US" dirty="0"/>
        </a:p>
      </dgm:t>
    </dgm:pt>
    <dgm:pt modelId="{31974BAA-609A-4B5D-8971-AAC5D01928A2}" type="parTrans" cxnId="{835B81BC-D778-4874-A00D-3AB55012FE70}">
      <dgm:prSet/>
      <dgm:spPr/>
      <dgm:t>
        <a:bodyPr/>
        <a:lstStyle/>
        <a:p>
          <a:endParaRPr lang="en-US"/>
        </a:p>
      </dgm:t>
    </dgm:pt>
    <dgm:pt modelId="{5879F39B-4973-4EFE-95EC-FCBCC0E501DA}" type="sibTrans" cxnId="{835B81BC-D778-4874-A00D-3AB55012FE70}">
      <dgm:prSet/>
      <dgm:spPr/>
      <dgm:t>
        <a:bodyPr/>
        <a:lstStyle/>
        <a:p>
          <a:endParaRPr lang="en-US"/>
        </a:p>
      </dgm:t>
    </dgm:pt>
    <dgm:pt modelId="{0AF4BF57-05AC-4EE9-8EB2-D5061635F9D2}">
      <dgm:prSet phldrT="[Text]"/>
      <dgm:spPr/>
      <dgm:t>
        <a:bodyPr/>
        <a:lstStyle/>
        <a:p>
          <a:pPr rtl="1"/>
          <a:r>
            <a:rPr lang="ar-IQ" dirty="0"/>
            <a:t>محاكم قضاء الموظفين</a:t>
          </a:r>
          <a:endParaRPr lang="en-US" dirty="0"/>
        </a:p>
      </dgm:t>
    </dgm:pt>
    <dgm:pt modelId="{D03B984F-E2B3-4D45-860B-9C141DE5F618}" type="parTrans" cxnId="{5E491A8F-D799-4620-A672-C8C999AC8DDB}">
      <dgm:prSet/>
      <dgm:spPr/>
      <dgm:t>
        <a:bodyPr/>
        <a:lstStyle/>
        <a:p>
          <a:endParaRPr lang="en-US"/>
        </a:p>
      </dgm:t>
    </dgm:pt>
    <dgm:pt modelId="{0DCD3BFC-E71E-43E0-8B99-A81C29D8B6F4}" type="sibTrans" cxnId="{5E491A8F-D799-4620-A672-C8C999AC8DDB}">
      <dgm:prSet/>
      <dgm:spPr/>
      <dgm:t>
        <a:bodyPr/>
        <a:lstStyle/>
        <a:p>
          <a:endParaRPr lang="en-US"/>
        </a:p>
      </dgm:t>
    </dgm:pt>
    <dgm:pt modelId="{8EBFC920-326B-4399-A96B-3A48F5D144AF}">
      <dgm:prSet phldrT="[Text]"/>
      <dgm:spPr/>
      <dgm:t>
        <a:bodyPr/>
        <a:lstStyle/>
        <a:p>
          <a:pPr rtl="1"/>
          <a:r>
            <a:rPr lang="ar-IQ" dirty="0"/>
            <a:t>- الجانب الإفتائي والتشريعي </a:t>
          </a:r>
          <a:endParaRPr lang="en-US" dirty="0"/>
        </a:p>
      </dgm:t>
    </dgm:pt>
    <dgm:pt modelId="{14130A69-3D1B-4F01-BD14-0130F17BDBD2}" type="parTrans" cxnId="{B6E4ADCC-8AD2-45B5-9B66-2A2A901A1656}">
      <dgm:prSet/>
      <dgm:spPr/>
      <dgm:t>
        <a:bodyPr/>
        <a:lstStyle/>
        <a:p>
          <a:endParaRPr lang="en-US"/>
        </a:p>
      </dgm:t>
    </dgm:pt>
    <dgm:pt modelId="{8D656FA1-5C02-4188-9CA0-8973EF7C614D}" type="sibTrans" cxnId="{B6E4ADCC-8AD2-45B5-9B66-2A2A901A1656}">
      <dgm:prSet/>
      <dgm:spPr/>
      <dgm:t>
        <a:bodyPr/>
        <a:lstStyle/>
        <a:p>
          <a:endParaRPr lang="en-US"/>
        </a:p>
      </dgm:t>
    </dgm:pt>
    <dgm:pt modelId="{4B58C5EA-2DFC-4580-9270-7FD0865D2A16}">
      <dgm:prSet phldrT="[Text]"/>
      <dgm:spPr/>
      <dgm:t>
        <a:bodyPr/>
        <a:lstStyle/>
        <a:p>
          <a:pPr rtl="1"/>
          <a:r>
            <a:rPr lang="ar-IQ" dirty="0"/>
            <a:t>الهيأة العامة</a:t>
          </a:r>
          <a:endParaRPr lang="en-US" dirty="0"/>
        </a:p>
      </dgm:t>
    </dgm:pt>
    <dgm:pt modelId="{B5A8B41E-50C0-4BA3-B0A1-A5EA01BA0B33}" type="parTrans" cxnId="{CEB5196E-613D-4B8E-A77E-2D027BD73DE6}">
      <dgm:prSet/>
      <dgm:spPr/>
      <dgm:t>
        <a:bodyPr/>
        <a:lstStyle/>
        <a:p>
          <a:endParaRPr lang="en-US"/>
        </a:p>
      </dgm:t>
    </dgm:pt>
    <dgm:pt modelId="{CEB025B5-501B-4E52-ADAA-54EA52AC7644}" type="sibTrans" cxnId="{CEB5196E-613D-4B8E-A77E-2D027BD73DE6}">
      <dgm:prSet/>
      <dgm:spPr/>
      <dgm:t>
        <a:bodyPr/>
        <a:lstStyle/>
        <a:p>
          <a:endParaRPr lang="en-US"/>
        </a:p>
      </dgm:t>
    </dgm:pt>
    <dgm:pt modelId="{64AA3DC5-319B-4A42-BAC0-813BE0C3D6B4}">
      <dgm:prSet phldrT="[Text]"/>
      <dgm:spPr/>
      <dgm:t>
        <a:bodyPr/>
        <a:lstStyle/>
        <a:p>
          <a:pPr rtl="1"/>
          <a:r>
            <a:rPr lang="ar-IQ" dirty="0"/>
            <a:t>هيأة الرئاسة </a:t>
          </a:r>
          <a:endParaRPr lang="en-US" dirty="0"/>
        </a:p>
      </dgm:t>
    </dgm:pt>
    <dgm:pt modelId="{F5894D9E-DFCF-44BE-9FEB-9A10DA22C95A}" type="parTrans" cxnId="{EAB5B981-DD4A-4957-8C06-39304FF6B0EE}">
      <dgm:prSet/>
      <dgm:spPr/>
      <dgm:t>
        <a:bodyPr/>
        <a:lstStyle/>
        <a:p>
          <a:endParaRPr lang="en-US"/>
        </a:p>
      </dgm:t>
    </dgm:pt>
    <dgm:pt modelId="{91A661E3-4B8A-4816-8A18-4BEAC5BCB8AB}" type="sibTrans" cxnId="{EAB5B981-DD4A-4957-8C06-39304FF6B0EE}">
      <dgm:prSet/>
      <dgm:spPr/>
      <dgm:t>
        <a:bodyPr/>
        <a:lstStyle/>
        <a:p>
          <a:endParaRPr lang="en-US"/>
        </a:p>
      </dgm:t>
    </dgm:pt>
    <dgm:pt modelId="{8D32B343-0BAF-4A24-B5A6-126A1FBE4874}">
      <dgm:prSet phldrT="[Text]"/>
      <dgm:spPr/>
      <dgm:t>
        <a:bodyPr/>
        <a:lstStyle/>
        <a:p>
          <a:pPr rtl="1"/>
          <a:r>
            <a:rPr lang="ar-IQ" dirty="0"/>
            <a:t>الهيآت المتخصصة.</a:t>
          </a:r>
          <a:endParaRPr lang="en-US" dirty="0"/>
        </a:p>
      </dgm:t>
    </dgm:pt>
    <dgm:pt modelId="{0D55A758-D0B9-4EE2-8AB0-72FDE7DFC194}" type="parTrans" cxnId="{E0905009-CCDE-4155-AC15-67AD03F963A8}">
      <dgm:prSet/>
      <dgm:spPr/>
      <dgm:t>
        <a:bodyPr/>
        <a:lstStyle/>
        <a:p>
          <a:endParaRPr lang="en-US"/>
        </a:p>
      </dgm:t>
    </dgm:pt>
    <dgm:pt modelId="{001EAC9A-CACE-4A50-8D23-516973B2E4C1}" type="sibTrans" cxnId="{E0905009-CCDE-4155-AC15-67AD03F963A8}">
      <dgm:prSet/>
      <dgm:spPr/>
      <dgm:t>
        <a:bodyPr/>
        <a:lstStyle/>
        <a:p>
          <a:endParaRPr lang="en-US"/>
        </a:p>
      </dgm:t>
    </dgm:pt>
    <dgm:pt modelId="{712238B9-7733-42F4-9008-790F80D9FC2C}">
      <dgm:prSet/>
      <dgm:spPr/>
      <dgm:t>
        <a:bodyPr/>
        <a:lstStyle/>
        <a:p>
          <a:r>
            <a:rPr lang="ar-IQ"/>
            <a:t>تنظيم القضاء الإداري في إقليم كوردستان- العراق</a:t>
          </a:r>
          <a:endParaRPr lang="en-US"/>
        </a:p>
      </dgm:t>
    </dgm:pt>
    <dgm:pt modelId="{D9E1B877-D6DB-4B41-8DCF-0CB9B857F825}" type="parTrans" cxnId="{9EC80CB8-338E-455A-B1F1-FFA887D66C0C}">
      <dgm:prSet/>
      <dgm:spPr/>
      <dgm:t>
        <a:bodyPr/>
        <a:lstStyle/>
        <a:p>
          <a:endParaRPr lang="en-US"/>
        </a:p>
      </dgm:t>
    </dgm:pt>
    <dgm:pt modelId="{11F61BAB-1856-4810-8A0F-B20A7F3B4DED}" type="sibTrans" cxnId="{9EC80CB8-338E-455A-B1F1-FFA887D66C0C}">
      <dgm:prSet/>
      <dgm:spPr/>
      <dgm:t>
        <a:bodyPr/>
        <a:lstStyle/>
        <a:p>
          <a:endParaRPr lang="en-US"/>
        </a:p>
      </dgm:t>
    </dgm:pt>
    <dgm:pt modelId="{17944083-D57D-4BC2-8D01-7FAB48AB0A5D}">
      <dgm:prSet/>
      <dgm:spPr/>
      <dgm:t>
        <a:bodyPr/>
        <a:lstStyle/>
        <a:p>
          <a:pPr rtl="1"/>
          <a:r>
            <a:rPr lang="ar-IQ" dirty="0"/>
            <a:t>يسمى المجلس بمجلس شورى الإقليم </a:t>
          </a:r>
          <a:endParaRPr lang="en-US" dirty="0"/>
        </a:p>
      </dgm:t>
    </dgm:pt>
    <dgm:pt modelId="{54589676-E523-425B-81A4-AAE776D18E1C}" type="parTrans" cxnId="{7D02FA84-A2CD-4F64-826A-8235E198215F}">
      <dgm:prSet/>
      <dgm:spPr/>
    </dgm:pt>
    <dgm:pt modelId="{7528C8D9-85B6-47DB-BA78-2C58A9130E3F}" type="sibTrans" cxnId="{7D02FA84-A2CD-4F64-826A-8235E198215F}">
      <dgm:prSet/>
      <dgm:spPr/>
    </dgm:pt>
    <dgm:pt modelId="{43D0DDB3-8308-4A48-9214-964B2C0EA5A7}">
      <dgm:prSet/>
      <dgm:spPr/>
      <dgm:t>
        <a:bodyPr/>
        <a:lstStyle/>
        <a:p>
          <a:pPr rtl="1"/>
          <a:r>
            <a:rPr lang="ar-IQ" dirty="0"/>
            <a:t>الهيأة العامة </a:t>
          </a:r>
          <a:endParaRPr lang="en-US" dirty="0"/>
        </a:p>
      </dgm:t>
    </dgm:pt>
    <dgm:pt modelId="{FD3E650E-A284-4370-81F1-60CCBE38A7B4}" type="parTrans" cxnId="{0E5CE9C3-213F-4609-8BC0-8101FE7C5543}">
      <dgm:prSet/>
      <dgm:spPr/>
    </dgm:pt>
    <dgm:pt modelId="{BE0E1DA3-15A1-47BF-8C47-C94CA2D248AA}" type="sibTrans" cxnId="{0E5CE9C3-213F-4609-8BC0-8101FE7C5543}">
      <dgm:prSet/>
      <dgm:spPr/>
    </dgm:pt>
    <dgm:pt modelId="{5888F390-AF1B-4AB1-87A3-B95BA1551D21}">
      <dgm:prSet/>
      <dgm:spPr/>
      <dgm:t>
        <a:bodyPr/>
        <a:lstStyle/>
        <a:p>
          <a:pPr rtl="1"/>
          <a:endParaRPr lang="en-US" dirty="0"/>
        </a:p>
      </dgm:t>
    </dgm:pt>
    <dgm:pt modelId="{3128A1CA-815A-40DC-A910-8A109574044A}" type="parTrans" cxnId="{69A56CF8-AA4B-4B08-81C3-521B4ED667A2}">
      <dgm:prSet/>
      <dgm:spPr/>
    </dgm:pt>
    <dgm:pt modelId="{F89B3C37-79C4-4BC4-9C1A-CB22BA20C47B}" type="sibTrans" cxnId="{69A56CF8-AA4B-4B08-81C3-521B4ED667A2}">
      <dgm:prSet/>
      <dgm:spPr/>
    </dgm:pt>
    <dgm:pt modelId="{5E5EBA50-8FE5-4232-A62F-A020CEB855EF}">
      <dgm:prSet/>
      <dgm:spPr/>
      <dgm:t>
        <a:bodyPr/>
        <a:lstStyle/>
        <a:p>
          <a:pPr rtl="1"/>
          <a:r>
            <a:rPr lang="ar-IQ" dirty="0"/>
            <a:t>هيأة الرئاسة </a:t>
          </a:r>
          <a:endParaRPr lang="en-US" dirty="0"/>
        </a:p>
      </dgm:t>
    </dgm:pt>
    <dgm:pt modelId="{A88598CF-595F-48C4-9B08-2B766EA29F09}" type="parTrans" cxnId="{6078873C-A199-4083-8975-13E929AFE64D}">
      <dgm:prSet/>
      <dgm:spPr/>
    </dgm:pt>
    <dgm:pt modelId="{28E96D93-B8A8-4299-B903-BC3AA4EF931F}" type="sibTrans" cxnId="{6078873C-A199-4083-8975-13E929AFE64D}">
      <dgm:prSet/>
      <dgm:spPr/>
    </dgm:pt>
    <dgm:pt modelId="{E27A1111-175B-4ABB-85BF-81481146CCF7}">
      <dgm:prSet/>
      <dgm:spPr/>
      <dgm:t>
        <a:bodyPr/>
        <a:lstStyle/>
        <a:p>
          <a:pPr rtl="1"/>
          <a:r>
            <a:rPr lang="ar-IQ" dirty="0"/>
            <a:t>المحكمة الإدارية </a:t>
          </a:r>
          <a:endParaRPr lang="en-US" dirty="0"/>
        </a:p>
      </dgm:t>
    </dgm:pt>
    <dgm:pt modelId="{82FE3A02-F47E-4EAE-83DF-303F3E38CB5B}" type="parTrans" cxnId="{57D645C2-298F-45F9-A209-18AEBC72BBBA}">
      <dgm:prSet/>
      <dgm:spPr/>
    </dgm:pt>
    <dgm:pt modelId="{FAAAA165-991D-4BA0-BC07-66D3226DFEB9}" type="sibTrans" cxnId="{57D645C2-298F-45F9-A209-18AEBC72BBBA}">
      <dgm:prSet/>
      <dgm:spPr/>
    </dgm:pt>
    <dgm:pt modelId="{D41B20F0-6AD5-4A42-B3A7-E3FEC506E9E9}">
      <dgm:prSet/>
      <dgm:spPr/>
      <dgm:t>
        <a:bodyPr/>
        <a:lstStyle/>
        <a:p>
          <a:pPr rtl="1"/>
          <a:r>
            <a:rPr lang="ar-IQ" dirty="0"/>
            <a:t>هيئة إنضباط موظفي  الإقليم </a:t>
          </a:r>
          <a:endParaRPr lang="en-US" dirty="0"/>
        </a:p>
      </dgm:t>
    </dgm:pt>
    <dgm:pt modelId="{3823B315-DC8F-4E35-92AF-14CF33185047}" type="parTrans" cxnId="{B137F763-1064-4137-93CA-4ACFBB1D80D1}">
      <dgm:prSet/>
      <dgm:spPr/>
    </dgm:pt>
    <dgm:pt modelId="{64F067CF-816F-4DEE-AD18-F7A70E1A86EC}" type="sibTrans" cxnId="{B137F763-1064-4137-93CA-4ACFBB1D80D1}">
      <dgm:prSet/>
      <dgm:spPr/>
    </dgm:pt>
    <dgm:pt modelId="{5CDA320B-069C-4016-BF2F-044E91175960}" type="pres">
      <dgm:prSet presAssocID="{39A6F845-D8DA-4F6F-A845-2F9EC0BB16AE}" presName="Name0" presStyleCnt="0">
        <dgm:presLayoutVars>
          <dgm:dir/>
          <dgm:animLvl val="lvl"/>
          <dgm:resizeHandles val="exact"/>
        </dgm:presLayoutVars>
      </dgm:prSet>
      <dgm:spPr/>
    </dgm:pt>
    <dgm:pt modelId="{CD5C36F8-85E0-484F-9C57-A13B071E92D4}" type="pres">
      <dgm:prSet presAssocID="{712238B9-7733-42F4-9008-790F80D9FC2C}" presName="composite" presStyleCnt="0"/>
      <dgm:spPr/>
    </dgm:pt>
    <dgm:pt modelId="{31D201AE-FA6C-4B8C-B321-3336CE951C67}" type="pres">
      <dgm:prSet presAssocID="{712238B9-7733-42F4-9008-790F80D9FC2C}" presName="parTx" presStyleLbl="alignNode1" presStyleIdx="0" presStyleCnt="4">
        <dgm:presLayoutVars>
          <dgm:chMax val="0"/>
          <dgm:chPref val="0"/>
          <dgm:bulletEnabled val="1"/>
        </dgm:presLayoutVars>
      </dgm:prSet>
      <dgm:spPr/>
    </dgm:pt>
    <dgm:pt modelId="{1A108F5B-8EC0-47A7-8307-08EAD9AE8D12}" type="pres">
      <dgm:prSet presAssocID="{712238B9-7733-42F4-9008-790F80D9FC2C}" presName="desTx" presStyleLbl="alignAccFollowNode1" presStyleIdx="0" presStyleCnt="4">
        <dgm:presLayoutVars>
          <dgm:bulletEnabled val="1"/>
        </dgm:presLayoutVars>
      </dgm:prSet>
      <dgm:spPr/>
    </dgm:pt>
    <dgm:pt modelId="{ADB2852A-9F51-467D-9DD6-C1CC2F4159AA}" type="pres">
      <dgm:prSet presAssocID="{11F61BAB-1856-4810-8A0F-B20A7F3B4DED}" presName="space" presStyleCnt="0"/>
      <dgm:spPr/>
    </dgm:pt>
    <dgm:pt modelId="{B80CA5B0-BC0B-433F-8CDC-E18A081D4F04}" type="pres">
      <dgm:prSet presAssocID="{76A2CC44-EF7C-42DA-8D79-30118BD8405E}" presName="composite" presStyleCnt="0"/>
      <dgm:spPr/>
    </dgm:pt>
    <dgm:pt modelId="{B5A69F45-86A0-4873-B5AE-8E6F97AA3D44}" type="pres">
      <dgm:prSet presAssocID="{76A2CC44-EF7C-42DA-8D79-30118BD8405E}" presName="parTx" presStyleLbl="alignNode1" presStyleIdx="1" presStyleCnt="4">
        <dgm:presLayoutVars>
          <dgm:chMax val="0"/>
          <dgm:chPref val="0"/>
          <dgm:bulletEnabled val="1"/>
        </dgm:presLayoutVars>
      </dgm:prSet>
      <dgm:spPr/>
    </dgm:pt>
    <dgm:pt modelId="{59C4CB01-0C25-4819-9DB9-4B446A8CEC21}" type="pres">
      <dgm:prSet presAssocID="{76A2CC44-EF7C-42DA-8D79-30118BD8405E}" presName="desTx" presStyleLbl="alignAccFollowNode1" presStyleIdx="1" presStyleCnt="4">
        <dgm:presLayoutVars>
          <dgm:bulletEnabled val="1"/>
        </dgm:presLayoutVars>
      </dgm:prSet>
      <dgm:spPr/>
    </dgm:pt>
    <dgm:pt modelId="{6B066F54-6640-4E90-9436-7A8053F9257B}" type="pres">
      <dgm:prSet presAssocID="{B22E35F7-4062-4AB0-8879-70255D0BAFAA}" presName="space" presStyleCnt="0"/>
      <dgm:spPr/>
    </dgm:pt>
    <dgm:pt modelId="{71A6B855-433D-42A6-A497-04A075CD1CBC}" type="pres">
      <dgm:prSet presAssocID="{F82E6865-C9C7-4CEF-B90B-B4DD0040ADC3}" presName="composite" presStyleCnt="0"/>
      <dgm:spPr/>
    </dgm:pt>
    <dgm:pt modelId="{14D52CB4-2998-418A-B81C-2BB5D21BCC0A}" type="pres">
      <dgm:prSet presAssocID="{F82E6865-C9C7-4CEF-B90B-B4DD0040ADC3}" presName="parTx" presStyleLbl="alignNode1" presStyleIdx="2" presStyleCnt="4">
        <dgm:presLayoutVars>
          <dgm:chMax val="0"/>
          <dgm:chPref val="0"/>
          <dgm:bulletEnabled val="1"/>
        </dgm:presLayoutVars>
      </dgm:prSet>
      <dgm:spPr/>
    </dgm:pt>
    <dgm:pt modelId="{416B79B0-EDC6-418F-BCBD-B304934CA988}" type="pres">
      <dgm:prSet presAssocID="{F82E6865-C9C7-4CEF-B90B-B4DD0040ADC3}" presName="desTx" presStyleLbl="alignAccFollowNode1" presStyleIdx="2" presStyleCnt="4">
        <dgm:presLayoutVars>
          <dgm:bulletEnabled val="1"/>
        </dgm:presLayoutVars>
      </dgm:prSet>
      <dgm:spPr/>
    </dgm:pt>
    <dgm:pt modelId="{CB0B782A-FC87-4BE1-B04A-B8B168154CC3}" type="pres">
      <dgm:prSet presAssocID="{E0E763ED-5AD7-4777-AED4-76FA32C5B158}" presName="space" presStyleCnt="0"/>
      <dgm:spPr/>
    </dgm:pt>
    <dgm:pt modelId="{1CA1F78C-37C1-4AA0-8618-6961188CC4EE}" type="pres">
      <dgm:prSet presAssocID="{094EFE0B-93A2-4D12-9C21-0140D7E902FA}" presName="composite" presStyleCnt="0"/>
      <dgm:spPr/>
    </dgm:pt>
    <dgm:pt modelId="{3A1C0DA1-0DF6-4D12-8DEE-3A10E5D79FF1}" type="pres">
      <dgm:prSet presAssocID="{094EFE0B-93A2-4D12-9C21-0140D7E902FA}" presName="parTx" presStyleLbl="alignNode1" presStyleIdx="3" presStyleCnt="4">
        <dgm:presLayoutVars>
          <dgm:chMax val="0"/>
          <dgm:chPref val="0"/>
          <dgm:bulletEnabled val="1"/>
        </dgm:presLayoutVars>
      </dgm:prSet>
      <dgm:spPr/>
    </dgm:pt>
    <dgm:pt modelId="{126645B3-B2DE-4640-BB17-84EEFACB847E}" type="pres">
      <dgm:prSet presAssocID="{094EFE0B-93A2-4D12-9C21-0140D7E902FA}" presName="desTx" presStyleLbl="alignAccFollowNode1" presStyleIdx="3" presStyleCnt="4">
        <dgm:presLayoutVars>
          <dgm:bulletEnabled val="1"/>
        </dgm:presLayoutVars>
      </dgm:prSet>
      <dgm:spPr/>
    </dgm:pt>
  </dgm:ptLst>
  <dgm:cxnLst>
    <dgm:cxn modelId="{DFABBA06-2332-4B4D-A330-FAE3F5DE211A}" type="presOf" srcId="{E27A1111-175B-4ABB-85BF-81481146CCF7}" destId="{1A108F5B-8EC0-47A7-8307-08EAD9AE8D12}" srcOrd="0" destOrd="3" presId="urn:microsoft.com/office/officeart/2005/8/layout/hList1"/>
    <dgm:cxn modelId="{E0905009-CCDE-4155-AC15-67AD03F963A8}" srcId="{76A2CC44-EF7C-42DA-8D79-30118BD8405E}" destId="{8D32B343-0BAF-4A24-B5A6-126A1FBE4874}" srcOrd="6" destOrd="0" parTransId="{0D55A758-D0B9-4EE2-8AB0-72FDE7DFC194}" sibTransId="{001EAC9A-CACE-4A50-8D23-516973B2E4C1}"/>
    <dgm:cxn modelId="{980F560C-4B42-4847-B239-7B4538973CD7}" type="presOf" srcId="{76A2CC44-EF7C-42DA-8D79-30118BD8405E}" destId="{B5A69F45-86A0-4873-B5AE-8E6F97AA3D44}" srcOrd="0" destOrd="0" presId="urn:microsoft.com/office/officeart/2005/8/layout/hList1"/>
    <dgm:cxn modelId="{06D07111-3560-4F69-A706-027B704DBB86}" type="presOf" srcId="{F9528A29-081F-4CF1-B483-609DB265BFA7}" destId="{126645B3-B2DE-4640-BB17-84EEFACB847E}" srcOrd="0" destOrd="1" presId="urn:microsoft.com/office/officeart/2005/8/layout/hList1"/>
    <dgm:cxn modelId="{3E21A417-2AC3-48A6-8CE2-6A2E99201028}" srcId="{F82E6865-C9C7-4CEF-B90B-B4DD0040ADC3}" destId="{22544FB2-6ABF-44BB-B3C4-BBDB6D089A39}" srcOrd="1" destOrd="0" parTransId="{9CC475C3-F615-4812-857D-8317C5E9468D}" sibTransId="{8413D6F7-B4A3-457F-96CE-C93E86379BCA}"/>
    <dgm:cxn modelId="{1AD89E19-BC92-4AAB-9F4A-3A0FA5B5D170}" type="presOf" srcId="{5E5EBA50-8FE5-4232-A62F-A020CEB855EF}" destId="{1A108F5B-8EC0-47A7-8307-08EAD9AE8D12}" srcOrd="0" destOrd="2" presId="urn:microsoft.com/office/officeart/2005/8/layout/hList1"/>
    <dgm:cxn modelId="{2B8CBF1F-2ECF-4067-B65F-04B6822C04DC}" type="presOf" srcId="{688CB10C-9D50-4FE2-A567-23B61CBBB724}" destId="{416B79B0-EDC6-418F-BCBD-B304934CA988}" srcOrd="0" destOrd="4" presId="urn:microsoft.com/office/officeart/2005/8/layout/hList1"/>
    <dgm:cxn modelId="{D5166221-225D-440E-950F-F964C2132F0E}" type="presOf" srcId="{6AE8D0AB-819A-4E71-B2DE-CAFC1328851B}" destId="{59C4CB01-0C25-4819-9DB9-4B446A8CEC21}" srcOrd="0" destOrd="0" presId="urn:microsoft.com/office/officeart/2005/8/layout/hList1"/>
    <dgm:cxn modelId="{F960DE28-3A4F-4F51-97C5-2562A33AC839}" srcId="{094EFE0B-93A2-4D12-9C21-0140D7E902FA}" destId="{F9528A29-081F-4CF1-B483-609DB265BFA7}" srcOrd="1" destOrd="0" parTransId="{ED6FC8A8-D805-4C41-A06E-8E12C81FD1CE}" sibTransId="{934BCE14-7FC8-4ECA-AD50-2DF6D363768E}"/>
    <dgm:cxn modelId="{4102602D-ACAE-4941-8B45-7E92CF1C79BE}" type="presOf" srcId="{8EBFC920-326B-4399-A96B-3A48F5D144AF}" destId="{59C4CB01-0C25-4819-9DB9-4B446A8CEC21}" srcOrd="0" destOrd="3" presId="urn:microsoft.com/office/officeart/2005/8/layout/hList1"/>
    <dgm:cxn modelId="{44FC5535-D452-43D9-9475-A5DB1A956EA9}" srcId="{39A6F845-D8DA-4F6F-A845-2F9EC0BB16AE}" destId="{094EFE0B-93A2-4D12-9C21-0140D7E902FA}" srcOrd="3" destOrd="0" parTransId="{847A654B-BA5C-4C9A-A299-FAFDAB2E593F}" sibTransId="{849D09A9-E2BF-45AC-B6A7-FE813D1B448C}"/>
    <dgm:cxn modelId="{6078873C-A199-4083-8975-13E929AFE64D}" srcId="{712238B9-7733-42F4-9008-790F80D9FC2C}" destId="{5E5EBA50-8FE5-4232-A62F-A020CEB855EF}" srcOrd="2" destOrd="0" parTransId="{A88598CF-595F-48C4-9B08-2B766EA29F09}" sibTransId="{28E96D93-B8A8-4299-B903-BC3AA4EF931F}"/>
    <dgm:cxn modelId="{E7E5633E-C60A-4337-8900-BD868626DB57}" type="presOf" srcId="{17944083-D57D-4BC2-8D01-7FAB48AB0A5D}" destId="{1A108F5B-8EC0-47A7-8307-08EAD9AE8D12}" srcOrd="0" destOrd="0" presId="urn:microsoft.com/office/officeart/2005/8/layout/hList1"/>
    <dgm:cxn modelId="{B137F763-1064-4137-93CA-4ACFBB1D80D1}" srcId="{712238B9-7733-42F4-9008-790F80D9FC2C}" destId="{D41B20F0-6AD5-4A42-B3A7-E3FEC506E9E9}" srcOrd="4" destOrd="0" parTransId="{3823B315-DC8F-4E35-92AF-14CF33185047}" sibTransId="{64F067CF-816F-4DEE-AD18-F7A70E1A86EC}"/>
    <dgm:cxn modelId="{CE311B48-BE01-4B02-A105-7098915786C2}" srcId="{F82E6865-C9C7-4CEF-B90B-B4DD0040ADC3}" destId="{F11F623F-D2E1-4353-900B-4942E7EF4EF5}" srcOrd="0" destOrd="0" parTransId="{AA61D8CB-2D02-451A-85DE-9A4BB1EFE785}" sibTransId="{4F1D70A8-C003-41F9-AF2F-F07A7BCB56C2}"/>
    <dgm:cxn modelId="{8C112668-D5AE-4093-8715-0F0FA65F8C64}" srcId="{76A2CC44-EF7C-42DA-8D79-30118BD8405E}" destId="{6AE8D0AB-819A-4E71-B2DE-CAFC1328851B}" srcOrd="0" destOrd="0" parTransId="{D2158FC5-9C0A-40AB-B2B1-EF57FE7C1A13}" sibTransId="{EB85D7DD-1098-4F7C-AE4B-9FA963AEA8CD}"/>
    <dgm:cxn modelId="{E4FC9E49-B67C-4F6D-8C94-C4857881BFD1}" srcId="{39A6F845-D8DA-4F6F-A845-2F9EC0BB16AE}" destId="{76A2CC44-EF7C-42DA-8D79-30118BD8405E}" srcOrd="1" destOrd="0" parTransId="{1D0D1E10-AE70-475D-A35E-5C559742660D}" sibTransId="{B22E35F7-4062-4AB0-8879-70255D0BAFAA}"/>
    <dgm:cxn modelId="{3510E46D-77AB-4DF2-80BF-A3FB0708FCCF}" type="presOf" srcId="{8D32B343-0BAF-4A24-B5A6-126A1FBE4874}" destId="{59C4CB01-0C25-4819-9DB9-4B446A8CEC21}" srcOrd="0" destOrd="6" presId="urn:microsoft.com/office/officeart/2005/8/layout/hList1"/>
    <dgm:cxn modelId="{CEB5196E-613D-4B8E-A77E-2D027BD73DE6}" srcId="{76A2CC44-EF7C-42DA-8D79-30118BD8405E}" destId="{4B58C5EA-2DFC-4580-9270-7FD0865D2A16}" srcOrd="4" destOrd="0" parTransId="{B5A8B41E-50C0-4BA3-B0A1-A5EA01BA0B33}" sibTransId="{CEB025B5-501B-4E52-ADAA-54EA52AC7644}"/>
    <dgm:cxn modelId="{10885476-2524-478F-9677-C891096AB0E4}" type="presOf" srcId="{64AA3DC5-319B-4A42-BAC0-813BE0C3D6B4}" destId="{59C4CB01-0C25-4819-9DB9-4B446A8CEC21}" srcOrd="0" destOrd="5" presId="urn:microsoft.com/office/officeart/2005/8/layout/hList1"/>
    <dgm:cxn modelId="{ABFED676-CEB0-4C3C-B4AC-5DFD2207540C}" type="presOf" srcId="{5888F390-AF1B-4AB1-87A3-B95BA1551D21}" destId="{1A108F5B-8EC0-47A7-8307-08EAD9AE8D12}" srcOrd="0" destOrd="5" presId="urn:microsoft.com/office/officeart/2005/8/layout/hList1"/>
    <dgm:cxn modelId="{E875DE57-77F5-4265-A8FC-30907FAEDB9A}" type="presOf" srcId="{094EFE0B-93A2-4D12-9C21-0140D7E902FA}" destId="{3A1C0DA1-0DF6-4D12-8DEE-3A10E5D79FF1}" srcOrd="0" destOrd="0" presId="urn:microsoft.com/office/officeart/2005/8/layout/hList1"/>
    <dgm:cxn modelId="{95E20A58-EACE-4549-966D-18C31CAA5A15}" srcId="{094EFE0B-93A2-4D12-9C21-0140D7E902FA}" destId="{A92FD79D-4DBD-4F5C-A7E5-5CF329D0830A}" srcOrd="3" destOrd="0" parTransId="{7138115D-7494-466B-B65E-D502F31775D7}" sibTransId="{B540B336-04C5-4D76-87B0-6E7CD90C201D}"/>
    <dgm:cxn modelId="{215E3B78-780B-48DD-9989-3BC75DF4C2AE}" type="presOf" srcId="{3BB286B6-E0E5-4FE2-8C09-F7E4E2AFA6CA}" destId="{59C4CB01-0C25-4819-9DB9-4B446A8CEC21}" srcOrd="0" destOrd="1" presId="urn:microsoft.com/office/officeart/2005/8/layout/hList1"/>
    <dgm:cxn modelId="{A0815F7A-903C-48FD-8142-4C029FD04440}" type="presOf" srcId="{0AF4BF57-05AC-4EE9-8EB2-D5061635F9D2}" destId="{59C4CB01-0C25-4819-9DB9-4B446A8CEC21}" srcOrd="0" destOrd="2" presId="urn:microsoft.com/office/officeart/2005/8/layout/hList1"/>
    <dgm:cxn modelId="{078AE17C-1293-4B82-AA5D-278E4856C49F}" srcId="{F82E6865-C9C7-4CEF-B90B-B4DD0040ADC3}" destId="{688CB10C-9D50-4FE2-A567-23B61CBBB724}" srcOrd="4" destOrd="0" parTransId="{72E1745D-A1A9-4CAE-989B-8FEECACB8BBD}" sibTransId="{8C5E43EB-5335-4EC2-998D-E68A04F92E05}"/>
    <dgm:cxn modelId="{7CB6837E-BC3B-4736-9634-CA9D7841247D}" type="presOf" srcId="{C355A1AC-ED55-4C4F-9A9D-0217EC75E29B}" destId="{126645B3-B2DE-4640-BB17-84EEFACB847E}" srcOrd="0" destOrd="2" presId="urn:microsoft.com/office/officeart/2005/8/layout/hList1"/>
    <dgm:cxn modelId="{13690080-897F-428C-B6B1-03FFDEE3931F}" type="presOf" srcId="{D41B20F0-6AD5-4A42-B3A7-E3FEC506E9E9}" destId="{1A108F5B-8EC0-47A7-8307-08EAD9AE8D12}" srcOrd="0" destOrd="4" presId="urn:microsoft.com/office/officeart/2005/8/layout/hList1"/>
    <dgm:cxn modelId="{EAB5B981-DD4A-4957-8C06-39304FF6B0EE}" srcId="{76A2CC44-EF7C-42DA-8D79-30118BD8405E}" destId="{64AA3DC5-319B-4A42-BAC0-813BE0C3D6B4}" srcOrd="5" destOrd="0" parTransId="{F5894D9E-DFCF-44BE-9FEB-9A10DA22C95A}" sibTransId="{91A661E3-4B8A-4816-8A18-4BEAC5BCB8AB}"/>
    <dgm:cxn modelId="{5E0B1A82-1BC6-4B3D-956E-38ADC852E762}" type="presOf" srcId="{43D0DDB3-8308-4A48-9214-964B2C0EA5A7}" destId="{1A108F5B-8EC0-47A7-8307-08EAD9AE8D12}" srcOrd="0" destOrd="1" presId="urn:microsoft.com/office/officeart/2005/8/layout/hList1"/>
    <dgm:cxn modelId="{49C2A482-4BE8-4919-A897-5BAFCEDDFE81}" srcId="{F82E6865-C9C7-4CEF-B90B-B4DD0040ADC3}" destId="{E0251077-4D82-4101-9CB3-B762F7E07016}" srcOrd="3" destOrd="0" parTransId="{5F1AC183-483D-42C7-95A9-45C6DEEA9C60}" sibTransId="{55FD7F60-9270-413E-8AA9-0D1D3E7E9E24}"/>
    <dgm:cxn modelId="{7D02FA84-A2CD-4F64-826A-8235E198215F}" srcId="{712238B9-7733-42F4-9008-790F80D9FC2C}" destId="{17944083-D57D-4BC2-8D01-7FAB48AB0A5D}" srcOrd="0" destOrd="0" parTransId="{54589676-E523-425B-81A4-AAE776D18E1C}" sibTransId="{7528C8D9-85B6-47DB-BA78-2C58A9130E3F}"/>
    <dgm:cxn modelId="{745F3F8A-9A97-4CD6-8CBC-F4E04DC871E5}" srcId="{39A6F845-D8DA-4F6F-A845-2F9EC0BB16AE}" destId="{F82E6865-C9C7-4CEF-B90B-B4DD0040ADC3}" srcOrd="2" destOrd="0" parTransId="{38589AC2-A3D6-40E4-946A-2BF0796B6B66}" sibTransId="{E0E763ED-5AD7-4777-AED4-76FA32C5B158}"/>
    <dgm:cxn modelId="{EA185E8B-C39E-4BAB-A242-9EB37852E415}" type="presOf" srcId="{A92FD79D-4DBD-4F5C-A7E5-5CF329D0830A}" destId="{126645B3-B2DE-4640-BB17-84EEFACB847E}" srcOrd="0" destOrd="3" presId="urn:microsoft.com/office/officeart/2005/8/layout/hList1"/>
    <dgm:cxn modelId="{1814418C-105F-4241-B86C-F024C68647CF}" type="presOf" srcId="{39A6F845-D8DA-4F6F-A845-2F9EC0BB16AE}" destId="{5CDA320B-069C-4016-BF2F-044E91175960}" srcOrd="0" destOrd="0" presId="urn:microsoft.com/office/officeart/2005/8/layout/hList1"/>
    <dgm:cxn modelId="{5E491A8F-D799-4620-A672-C8C999AC8DDB}" srcId="{76A2CC44-EF7C-42DA-8D79-30118BD8405E}" destId="{0AF4BF57-05AC-4EE9-8EB2-D5061635F9D2}" srcOrd="2" destOrd="0" parTransId="{D03B984F-E2B3-4D45-860B-9C141DE5F618}" sibTransId="{0DCD3BFC-E71E-43E0-8B99-A81C29D8B6F4}"/>
    <dgm:cxn modelId="{9A1A669A-85FC-443C-BEF0-A642109EA55C}" type="presOf" srcId="{F11F623F-D2E1-4353-900B-4942E7EF4EF5}" destId="{416B79B0-EDC6-418F-BCBD-B304934CA988}" srcOrd="0" destOrd="0" presId="urn:microsoft.com/office/officeart/2005/8/layout/hList1"/>
    <dgm:cxn modelId="{B88E1E9D-B98A-4B4E-9502-96AD3BDFAFB7}" type="presOf" srcId="{4B58C5EA-2DFC-4580-9270-7FD0865D2A16}" destId="{59C4CB01-0C25-4819-9DB9-4B446A8CEC21}" srcOrd="0" destOrd="4" presId="urn:microsoft.com/office/officeart/2005/8/layout/hList1"/>
    <dgm:cxn modelId="{A6B1089E-40DC-4EE7-BC12-652627CFE066}" type="presOf" srcId="{712238B9-7733-42F4-9008-790F80D9FC2C}" destId="{31D201AE-FA6C-4B8C-B321-3336CE951C67}" srcOrd="0" destOrd="0" presId="urn:microsoft.com/office/officeart/2005/8/layout/hList1"/>
    <dgm:cxn modelId="{C0F6FBA2-56F8-4483-9B12-4574347754FC}" type="presOf" srcId="{F82E6865-C9C7-4CEF-B90B-B4DD0040ADC3}" destId="{14D52CB4-2998-418A-B81C-2BB5D21BCC0A}" srcOrd="0" destOrd="0" presId="urn:microsoft.com/office/officeart/2005/8/layout/hList1"/>
    <dgm:cxn modelId="{85861FA7-D16A-4761-8732-D3F1432AEA20}" srcId="{094EFE0B-93A2-4D12-9C21-0140D7E902FA}" destId="{C355A1AC-ED55-4C4F-9A9D-0217EC75E29B}" srcOrd="2" destOrd="0" parTransId="{4E8328C2-0CBA-45FD-95E5-C6629D2A29FE}" sibTransId="{91FFD643-78AD-4765-B807-04D71349F924}"/>
    <dgm:cxn modelId="{9EC80CB8-338E-455A-B1F1-FFA887D66C0C}" srcId="{39A6F845-D8DA-4F6F-A845-2F9EC0BB16AE}" destId="{712238B9-7733-42F4-9008-790F80D9FC2C}" srcOrd="0" destOrd="0" parTransId="{D9E1B877-D6DB-4B41-8DCF-0CB9B857F825}" sibTransId="{11F61BAB-1856-4810-8A0F-B20A7F3B4DED}"/>
    <dgm:cxn modelId="{835B81BC-D778-4874-A00D-3AB55012FE70}" srcId="{76A2CC44-EF7C-42DA-8D79-30118BD8405E}" destId="{3BB286B6-E0E5-4FE2-8C09-F7E4E2AFA6CA}" srcOrd="1" destOrd="0" parTransId="{31974BAA-609A-4B5D-8971-AAC5D01928A2}" sibTransId="{5879F39B-4973-4EFE-95EC-FCBCC0E501DA}"/>
    <dgm:cxn modelId="{57D645C2-298F-45F9-A209-18AEBC72BBBA}" srcId="{712238B9-7733-42F4-9008-790F80D9FC2C}" destId="{E27A1111-175B-4ABB-85BF-81481146CCF7}" srcOrd="3" destOrd="0" parTransId="{82FE3A02-F47E-4EAE-83DF-303F3E38CB5B}" sibTransId="{FAAAA165-991D-4BA0-BC07-66D3226DFEB9}"/>
    <dgm:cxn modelId="{0E5CE9C3-213F-4609-8BC0-8101FE7C5543}" srcId="{712238B9-7733-42F4-9008-790F80D9FC2C}" destId="{43D0DDB3-8308-4A48-9214-964B2C0EA5A7}" srcOrd="1" destOrd="0" parTransId="{FD3E650E-A284-4370-81F1-60CCBE38A7B4}" sibTransId="{BE0E1DA3-15A1-47BF-8C47-C94CA2D248AA}"/>
    <dgm:cxn modelId="{B6E4ADCC-8AD2-45B5-9B66-2A2A901A1656}" srcId="{76A2CC44-EF7C-42DA-8D79-30118BD8405E}" destId="{8EBFC920-326B-4399-A96B-3A48F5D144AF}" srcOrd="3" destOrd="0" parTransId="{14130A69-3D1B-4F01-BD14-0130F17BDBD2}" sibTransId="{8D656FA1-5C02-4188-9CA0-8973EF7C614D}"/>
    <dgm:cxn modelId="{2829B2D3-DF7D-4595-A07F-134143A0566F}" srcId="{F82E6865-C9C7-4CEF-B90B-B4DD0040ADC3}" destId="{0ECE3E1D-09C6-4879-B3ED-993EB80EC667}" srcOrd="2" destOrd="0" parTransId="{8292B639-3304-4ADA-B649-A0A44594E35B}" sibTransId="{04853027-3E65-435E-B0FA-11C6FC3B9B69}"/>
    <dgm:cxn modelId="{E7E318D8-E575-426F-A475-9408FE6E75B9}" type="presOf" srcId="{E0251077-4D82-4101-9CB3-B762F7E07016}" destId="{416B79B0-EDC6-418F-BCBD-B304934CA988}" srcOrd="0" destOrd="3" presId="urn:microsoft.com/office/officeart/2005/8/layout/hList1"/>
    <dgm:cxn modelId="{9FEA3EE0-0BB2-4D73-B5E7-899830A69D25}" srcId="{094EFE0B-93A2-4D12-9C21-0140D7E902FA}" destId="{39D0FEFC-31F9-46FF-B7B3-C705C5DEC291}" srcOrd="0" destOrd="0" parTransId="{026903E2-7135-4301-ADDD-EC68A069BB82}" sibTransId="{859B6E0E-F6A2-4372-89B0-10A34AB0D595}"/>
    <dgm:cxn modelId="{A00953E9-EA45-4393-A533-31B4AA94655C}" type="presOf" srcId="{39D0FEFC-31F9-46FF-B7B3-C705C5DEC291}" destId="{126645B3-B2DE-4640-BB17-84EEFACB847E}" srcOrd="0" destOrd="0" presId="urn:microsoft.com/office/officeart/2005/8/layout/hList1"/>
    <dgm:cxn modelId="{E25AE2ED-581F-4ABB-A287-0609D9F270E9}" type="presOf" srcId="{0ECE3E1D-09C6-4879-B3ED-993EB80EC667}" destId="{416B79B0-EDC6-418F-BCBD-B304934CA988}" srcOrd="0" destOrd="2" presId="urn:microsoft.com/office/officeart/2005/8/layout/hList1"/>
    <dgm:cxn modelId="{DDD2E1EE-FA6D-49EA-90B1-A0C5304CBA96}" type="presOf" srcId="{22544FB2-6ABF-44BB-B3C4-BBDB6D089A39}" destId="{416B79B0-EDC6-418F-BCBD-B304934CA988}" srcOrd="0" destOrd="1" presId="urn:microsoft.com/office/officeart/2005/8/layout/hList1"/>
    <dgm:cxn modelId="{69A56CF8-AA4B-4B08-81C3-521B4ED667A2}" srcId="{712238B9-7733-42F4-9008-790F80D9FC2C}" destId="{5888F390-AF1B-4AB1-87A3-B95BA1551D21}" srcOrd="5" destOrd="0" parTransId="{3128A1CA-815A-40DC-A910-8A109574044A}" sibTransId="{F89B3C37-79C4-4BC4-9C1A-CB22BA20C47B}"/>
    <dgm:cxn modelId="{9BE4C56B-3F08-4D31-BAF8-0F9C691060A8}" type="presParOf" srcId="{5CDA320B-069C-4016-BF2F-044E91175960}" destId="{CD5C36F8-85E0-484F-9C57-A13B071E92D4}" srcOrd="0" destOrd="0" presId="urn:microsoft.com/office/officeart/2005/8/layout/hList1"/>
    <dgm:cxn modelId="{9742F718-1F0C-44CF-8580-DADCE2767E25}" type="presParOf" srcId="{CD5C36F8-85E0-484F-9C57-A13B071E92D4}" destId="{31D201AE-FA6C-4B8C-B321-3336CE951C67}" srcOrd="0" destOrd="0" presId="urn:microsoft.com/office/officeart/2005/8/layout/hList1"/>
    <dgm:cxn modelId="{05D59F80-ACB2-47BD-A718-7BDCA240A9DD}" type="presParOf" srcId="{CD5C36F8-85E0-484F-9C57-A13B071E92D4}" destId="{1A108F5B-8EC0-47A7-8307-08EAD9AE8D12}" srcOrd="1" destOrd="0" presId="urn:microsoft.com/office/officeart/2005/8/layout/hList1"/>
    <dgm:cxn modelId="{2711BB17-16FF-4101-AB5B-286116E677C0}" type="presParOf" srcId="{5CDA320B-069C-4016-BF2F-044E91175960}" destId="{ADB2852A-9F51-467D-9DD6-C1CC2F4159AA}" srcOrd="1" destOrd="0" presId="urn:microsoft.com/office/officeart/2005/8/layout/hList1"/>
    <dgm:cxn modelId="{0E7EC328-5280-49EB-841B-116FBA25BC46}" type="presParOf" srcId="{5CDA320B-069C-4016-BF2F-044E91175960}" destId="{B80CA5B0-BC0B-433F-8CDC-E18A081D4F04}" srcOrd="2" destOrd="0" presId="urn:microsoft.com/office/officeart/2005/8/layout/hList1"/>
    <dgm:cxn modelId="{71059696-83F5-47CF-9C3A-870A650E4D34}" type="presParOf" srcId="{B80CA5B0-BC0B-433F-8CDC-E18A081D4F04}" destId="{B5A69F45-86A0-4873-B5AE-8E6F97AA3D44}" srcOrd="0" destOrd="0" presId="urn:microsoft.com/office/officeart/2005/8/layout/hList1"/>
    <dgm:cxn modelId="{29AD3813-33DD-4F3E-94C2-5D1C7A89EF08}" type="presParOf" srcId="{B80CA5B0-BC0B-433F-8CDC-E18A081D4F04}" destId="{59C4CB01-0C25-4819-9DB9-4B446A8CEC21}" srcOrd="1" destOrd="0" presId="urn:microsoft.com/office/officeart/2005/8/layout/hList1"/>
    <dgm:cxn modelId="{5944A82E-2471-4A13-9FCB-CED41B5FE5AE}" type="presParOf" srcId="{5CDA320B-069C-4016-BF2F-044E91175960}" destId="{6B066F54-6640-4E90-9436-7A8053F9257B}" srcOrd="3" destOrd="0" presId="urn:microsoft.com/office/officeart/2005/8/layout/hList1"/>
    <dgm:cxn modelId="{17B60571-4581-4090-AA2A-9A4CF8CC9769}" type="presParOf" srcId="{5CDA320B-069C-4016-BF2F-044E91175960}" destId="{71A6B855-433D-42A6-A497-04A075CD1CBC}" srcOrd="4" destOrd="0" presId="urn:microsoft.com/office/officeart/2005/8/layout/hList1"/>
    <dgm:cxn modelId="{B32DFE45-28A1-4987-86A1-A63C11CEF6CE}" type="presParOf" srcId="{71A6B855-433D-42A6-A497-04A075CD1CBC}" destId="{14D52CB4-2998-418A-B81C-2BB5D21BCC0A}" srcOrd="0" destOrd="0" presId="urn:microsoft.com/office/officeart/2005/8/layout/hList1"/>
    <dgm:cxn modelId="{E158E338-E725-4B9D-BEBB-347394E0EAD3}" type="presParOf" srcId="{71A6B855-433D-42A6-A497-04A075CD1CBC}" destId="{416B79B0-EDC6-418F-BCBD-B304934CA988}" srcOrd="1" destOrd="0" presId="urn:microsoft.com/office/officeart/2005/8/layout/hList1"/>
    <dgm:cxn modelId="{592B6130-C1CA-4975-B2EE-B180E195C5BE}" type="presParOf" srcId="{5CDA320B-069C-4016-BF2F-044E91175960}" destId="{CB0B782A-FC87-4BE1-B04A-B8B168154CC3}" srcOrd="5" destOrd="0" presId="urn:microsoft.com/office/officeart/2005/8/layout/hList1"/>
    <dgm:cxn modelId="{9CCDF1B9-BA69-4D40-A904-19E8507F5828}" type="presParOf" srcId="{5CDA320B-069C-4016-BF2F-044E91175960}" destId="{1CA1F78C-37C1-4AA0-8618-6961188CC4EE}" srcOrd="6" destOrd="0" presId="urn:microsoft.com/office/officeart/2005/8/layout/hList1"/>
    <dgm:cxn modelId="{796549B9-3F31-4A0C-A2F3-876B58B79A7D}" type="presParOf" srcId="{1CA1F78C-37C1-4AA0-8618-6961188CC4EE}" destId="{3A1C0DA1-0DF6-4D12-8DEE-3A10E5D79FF1}" srcOrd="0" destOrd="0" presId="urn:microsoft.com/office/officeart/2005/8/layout/hList1"/>
    <dgm:cxn modelId="{9F9248FE-4AAB-44C1-8358-5627DCC07401}" type="presParOf" srcId="{1CA1F78C-37C1-4AA0-8618-6961188CC4EE}" destId="{126645B3-B2DE-4640-BB17-84EEFACB847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D201AE-FA6C-4B8C-B321-3336CE951C67}">
      <dsp:nvSpPr>
        <dsp:cNvPr id="0" name=""/>
        <dsp:cNvSpPr/>
      </dsp:nvSpPr>
      <dsp:spPr>
        <a:xfrm>
          <a:off x="4312" y="106590"/>
          <a:ext cx="2593215" cy="102737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ar-IQ" sz="2500" kern="1200"/>
            <a:t>تنظيم القضاء الإداري في إقليم كوردستان- العراق</a:t>
          </a:r>
          <a:endParaRPr lang="en-US" sz="2500" kern="1200"/>
        </a:p>
      </dsp:txBody>
      <dsp:txXfrm>
        <a:off x="4312" y="106590"/>
        <a:ext cx="2593215" cy="1027371"/>
      </dsp:txXfrm>
    </dsp:sp>
    <dsp:sp modelId="{1A108F5B-8EC0-47A7-8307-08EAD9AE8D12}">
      <dsp:nvSpPr>
        <dsp:cNvPr id="0" name=""/>
        <dsp:cNvSpPr/>
      </dsp:nvSpPr>
      <dsp:spPr>
        <a:xfrm>
          <a:off x="4312" y="1133961"/>
          <a:ext cx="2593215" cy="415610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r" defTabSz="1111250" rtl="1">
            <a:lnSpc>
              <a:spcPct val="90000"/>
            </a:lnSpc>
            <a:spcBef>
              <a:spcPct val="0"/>
            </a:spcBef>
            <a:spcAft>
              <a:spcPct val="15000"/>
            </a:spcAft>
            <a:buChar char="•"/>
          </a:pPr>
          <a:r>
            <a:rPr lang="ar-IQ" sz="2500" kern="1200" dirty="0"/>
            <a:t>يسمى المجلس بمجلس شورى الإقليم </a:t>
          </a:r>
          <a:endParaRPr lang="en-US" sz="2500" kern="1200" dirty="0"/>
        </a:p>
        <a:p>
          <a:pPr marL="228600" lvl="1" indent="-228600" algn="r" defTabSz="1111250" rtl="1">
            <a:lnSpc>
              <a:spcPct val="90000"/>
            </a:lnSpc>
            <a:spcBef>
              <a:spcPct val="0"/>
            </a:spcBef>
            <a:spcAft>
              <a:spcPct val="15000"/>
            </a:spcAft>
            <a:buChar char="•"/>
          </a:pPr>
          <a:r>
            <a:rPr lang="ar-IQ" sz="2500" kern="1200" dirty="0"/>
            <a:t>الهيأة العامة </a:t>
          </a:r>
          <a:endParaRPr lang="en-US" sz="2500" kern="1200" dirty="0"/>
        </a:p>
        <a:p>
          <a:pPr marL="228600" lvl="1" indent="-228600" algn="r" defTabSz="1111250" rtl="1">
            <a:lnSpc>
              <a:spcPct val="90000"/>
            </a:lnSpc>
            <a:spcBef>
              <a:spcPct val="0"/>
            </a:spcBef>
            <a:spcAft>
              <a:spcPct val="15000"/>
            </a:spcAft>
            <a:buChar char="•"/>
          </a:pPr>
          <a:r>
            <a:rPr lang="ar-IQ" sz="2500" kern="1200" dirty="0"/>
            <a:t>هيأة الرئاسة </a:t>
          </a:r>
          <a:endParaRPr lang="en-US" sz="2500" kern="1200" dirty="0"/>
        </a:p>
        <a:p>
          <a:pPr marL="228600" lvl="1" indent="-228600" algn="r" defTabSz="1111250" rtl="1">
            <a:lnSpc>
              <a:spcPct val="90000"/>
            </a:lnSpc>
            <a:spcBef>
              <a:spcPct val="0"/>
            </a:spcBef>
            <a:spcAft>
              <a:spcPct val="15000"/>
            </a:spcAft>
            <a:buChar char="•"/>
          </a:pPr>
          <a:r>
            <a:rPr lang="ar-IQ" sz="2500" kern="1200" dirty="0"/>
            <a:t>المحكمة الإدارية </a:t>
          </a:r>
          <a:endParaRPr lang="en-US" sz="2500" kern="1200" dirty="0"/>
        </a:p>
        <a:p>
          <a:pPr marL="228600" lvl="1" indent="-228600" algn="r" defTabSz="1111250" rtl="1">
            <a:lnSpc>
              <a:spcPct val="90000"/>
            </a:lnSpc>
            <a:spcBef>
              <a:spcPct val="0"/>
            </a:spcBef>
            <a:spcAft>
              <a:spcPct val="15000"/>
            </a:spcAft>
            <a:buChar char="•"/>
          </a:pPr>
          <a:r>
            <a:rPr lang="ar-IQ" sz="2500" kern="1200" dirty="0"/>
            <a:t>هيئة إنضباط موظفي  الإقليم </a:t>
          </a:r>
          <a:endParaRPr lang="en-US" sz="2500" kern="1200" dirty="0"/>
        </a:p>
        <a:p>
          <a:pPr marL="228600" lvl="1" indent="-228600" algn="r" defTabSz="1111250" rtl="1">
            <a:lnSpc>
              <a:spcPct val="90000"/>
            </a:lnSpc>
            <a:spcBef>
              <a:spcPct val="0"/>
            </a:spcBef>
            <a:spcAft>
              <a:spcPct val="15000"/>
            </a:spcAft>
            <a:buChar char="•"/>
          </a:pPr>
          <a:endParaRPr lang="en-US" sz="2500" kern="1200" dirty="0"/>
        </a:p>
      </dsp:txBody>
      <dsp:txXfrm>
        <a:off x="4312" y="1133961"/>
        <a:ext cx="2593215" cy="4156101"/>
      </dsp:txXfrm>
    </dsp:sp>
    <dsp:sp modelId="{B5A69F45-86A0-4873-B5AE-8E6F97AA3D44}">
      <dsp:nvSpPr>
        <dsp:cNvPr id="0" name=""/>
        <dsp:cNvSpPr/>
      </dsp:nvSpPr>
      <dsp:spPr>
        <a:xfrm>
          <a:off x="2960578" y="106590"/>
          <a:ext cx="2593215" cy="102737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rtl="1">
            <a:lnSpc>
              <a:spcPct val="90000"/>
            </a:lnSpc>
            <a:spcBef>
              <a:spcPct val="0"/>
            </a:spcBef>
            <a:spcAft>
              <a:spcPct val="35000"/>
            </a:spcAft>
            <a:buNone/>
          </a:pPr>
          <a:r>
            <a:rPr lang="ar-IQ" sz="2500" kern="1200" dirty="0"/>
            <a:t>تنظيم القضاء الإداري في العراق</a:t>
          </a:r>
          <a:endParaRPr lang="en-US" sz="2500" kern="1200" dirty="0"/>
        </a:p>
      </dsp:txBody>
      <dsp:txXfrm>
        <a:off x="2960578" y="106590"/>
        <a:ext cx="2593215" cy="1027371"/>
      </dsp:txXfrm>
    </dsp:sp>
    <dsp:sp modelId="{59C4CB01-0C25-4819-9DB9-4B446A8CEC21}">
      <dsp:nvSpPr>
        <dsp:cNvPr id="0" name=""/>
        <dsp:cNvSpPr/>
      </dsp:nvSpPr>
      <dsp:spPr>
        <a:xfrm>
          <a:off x="2960578" y="1133961"/>
          <a:ext cx="2593215" cy="415610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r" defTabSz="1111250" rtl="1">
            <a:lnSpc>
              <a:spcPct val="90000"/>
            </a:lnSpc>
            <a:spcBef>
              <a:spcPct val="0"/>
            </a:spcBef>
            <a:spcAft>
              <a:spcPct val="15000"/>
            </a:spcAft>
            <a:buChar char="•"/>
          </a:pPr>
          <a:r>
            <a:rPr lang="ar-IQ" sz="2500" kern="1200" dirty="0"/>
            <a:t>المحكمة الإدارية العليا</a:t>
          </a:r>
          <a:endParaRPr lang="en-US" sz="2500" kern="1200" dirty="0"/>
        </a:p>
        <a:p>
          <a:pPr marL="228600" lvl="1" indent="-228600" algn="r" defTabSz="1111250" rtl="1">
            <a:lnSpc>
              <a:spcPct val="90000"/>
            </a:lnSpc>
            <a:spcBef>
              <a:spcPct val="0"/>
            </a:spcBef>
            <a:spcAft>
              <a:spcPct val="15000"/>
            </a:spcAft>
            <a:buChar char="•"/>
          </a:pPr>
          <a:r>
            <a:rPr lang="ar-IQ" sz="2500" kern="1200" dirty="0"/>
            <a:t>محكمة القضاء الإداري</a:t>
          </a:r>
          <a:endParaRPr lang="en-US" sz="2500" kern="1200" dirty="0"/>
        </a:p>
        <a:p>
          <a:pPr marL="228600" lvl="1" indent="-228600" algn="r" defTabSz="1111250" rtl="1">
            <a:lnSpc>
              <a:spcPct val="90000"/>
            </a:lnSpc>
            <a:spcBef>
              <a:spcPct val="0"/>
            </a:spcBef>
            <a:spcAft>
              <a:spcPct val="15000"/>
            </a:spcAft>
            <a:buChar char="•"/>
          </a:pPr>
          <a:r>
            <a:rPr lang="ar-IQ" sz="2500" kern="1200" dirty="0"/>
            <a:t>محاكم قضاء الموظفين</a:t>
          </a:r>
          <a:endParaRPr lang="en-US" sz="2500" kern="1200" dirty="0"/>
        </a:p>
        <a:p>
          <a:pPr marL="228600" lvl="1" indent="-228600" algn="r" defTabSz="1111250" rtl="1">
            <a:lnSpc>
              <a:spcPct val="90000"/>
            </a:lnSpc>
            <a:spcBef>
              <a:spcPct val="0"/>
            </a:spcBef>
            <a:spcAft>
              <a:spcPct val="15000"/>
            </a:spcAft>
            <a:buChar char="•"/>
          </a:pPr>
          <a:r>
            <a:rPr lang="ar-IQ" sz="2500" kern="1200" dirty="0"/>
            <a:t>- الجانب الإفتائي والتشريعي </a:t>
          </a:r>
          <a:endParaRPr lang="en-US" sz="2500" kern="1200" dirty="0"/>
        </a:p>
        <a:p>
          <a:pPr marL="228600" lvl="1" indent="-228600" algn="r" defTabSz="1111250" rtl="1">
            <a:lnSpc>
              <a:spcPct val="90000"/>
            </a:lnSpc>
            <a:spcBef>
              <a:spcPct val="0"/>
            </a:spcBef>
            <a:spcAft>
              <a:spcPct val="15000"/>
            </a:spcAft>
            <a:buChar char="•"/>
          </a:pPr>
          <a:r>
            <a:rPr lang="ar-IQ" sz="2500" kern="1200" dirty="0"/>
            <a:t>الهيأة العامة</a:t>
          </a:r>
          <a:endParaRPr lang="en-US" sz="2500" kern="1200" dirty="0"/>
        </a:p>
        <a:p>
          <a:pPr marL="228600" lvl="1" indent="-228600" algn="r" defTabSz="1111250" rtl="1">
            <a:lnSpc>
              <a:spcPct val="90000"/>
            </a:lnSpc>
            <a:spcBef>
              <a:spcPct val="0"/>
            </a:spcBef>
            <a:spcAft>
              <a:spcPct val="15000"/>
            </a:spcAft>
            <a:buChar char="•"/>
          </a:pPr>
          <a:r>
            <a:rPr lang="ar-IQ" sz="2500" kern="1200" dirty="0"/>
            <a:t>هيأة الرئاسة </a:t>
          </a:r>
          <a:endParaRPr lang="en-US" sz="2500" kern="1200" dirty="0"/>
        </a:p>
        <a:p>
          <a:pPr marL="228600" lvl="1" indent="-228600" algn="r" defTabSz="1111250" rtl="1">
            <a:lnSpc>
              <a:spcPct val="90000"/>
            </a:lnSpc>
            <a:spcBef>
              <a:spcPct val="0"/>
            </a:spcBef>
            <a:spcAft>
              <a:spcPct val="15000"/>
            </a:spcAft>
            <a:buChar char="•"/>
          </a:pPr>
          <a:r>
            <a:rPr lang="ar-IQ" sz="2500" kern="1200" dirty="0"/>
            <a:t>الهيآت المتخصصة.</a:t>
          </a:r>
          <a:endParaRPr lang="en-US" sz="2500" kern="1200" dirty="0"/>
        </a:p>
      </dsp:txBody>
      <dsp:txXfrm>
        <a:off x="2960578" y="1133961"/>
        <a:ext cx="2593215" cy="4156101"/>
      </dsp:txXfrm>
    </dsp:sp>
    <dsp:sp modelId="{14D52CB4-2998-418A-B81C-2BB5D21BCC0A}">
      <dsp:nvSpPr>
        <dsp:cNvPr id="0" name=""/>
        <dsp:cNvSpPr/>
      </dsp:nvSpPr>
      <dsp:spPr>
        <a:xfrm>
          <a:off x="5916845" y="106590"/>
          <a:ext cx="2593215" cy="102737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rtl="1">
            <a:lnSpc>
              <a:spcPct val="90000"/>
            </a:lnSpc>
            <a:spcBef>
              <a:spcPct val="0"/>
            </a:spcBef>
            <a:spcAft>
              <a:spcPct val="35000"/>
            </a:spcAft>
            <a:buNone/>
          </a:pPr>
          <a:r>
            <a:rPr lang="ar-IQ" sz="2500" kern="1200" dirty="0"/>
            <a:t>تشكيل القضاء الإداري في مصر </a:t>
          </a:r>
          <a:endParaRPr lang="en-US" sz="2500" kern="1200" dirty="0"/>
        </a:p>
      </dsp:txBody>
      <dsp:txXfrm>
        <a:off x="5916845" y="106590"/>
        <a:ext cx="2593215" cy="1027371"/>
      </dsp:txXfrm>
    </dsp:sp>
    <dsp:sp modelId="{416B79B0-EDC6-418F-BCBD-B304934CA988}">
      <dsp:nvSpPr>
        <dsp:cNvPr id="0" name=""/>
        <dsp:cNvSpPr/>
      </dsp:nvSpPr>
      <dsp:spPr>
        <a:xfrm>
          <a:off x="5916845" y="1133961"/>
          <a:ext cx="2593215" cy="415610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r" defTabSz="1111250" rtl="1">
            <a:lnSpc>
              <a:spcPct val="90000"/>
            </a:lnSpc>
            <a:spcBef>
              <a:spcPct val="0"/>
            </a:spcBef>
            <a:spcAft>
              <a:spcPct val="15000"/>
            </a:spcAft>
            <a:buChar char="•"/>
          </a:pPr>
          <a:r>
            <a:rPr lang="ar-IQ" sz="2500" kern="1200" dirty="0"/>
            <a:t>المحكمة الإدارية العليا</a:t>
          </a:r>
          <a:endParaRPr lang="en-US" sz="2500" kern="1200" dirty="0"/>
        </a:p>
        <a:p>
          <a:pPr marL="228600" lvl="1" indent="-228600" algn="r" defTabSz="1111250" rtl="1">
            <a:lnSpc>
              <a:spcPct val="90000"/>
            </a:lnSpc>
            <a:spcBef>
              <a:spcPct val="0"/>
            </a:spcBef>
            <a:spcAft>
              <a:spcPct val="15000"/>
            </a:spcAft>
            <a:buChar char="•"/>
          </a:pPr>
          <a:r>
            <a:rPr lang="ar-IQ" sz="2500" kern="1200" dirty="0"/>
            <a:t>محكمة القضاء الإداري</a:t>
          </a:r>
          <a:endParaRPr lang="en-US" sz="2500" kern="1200" dirty="0"/>
        </a:p>
        <a:p>
          <a:pPr marL="228600" lvl="1" indent="-228600" algn="r" defTabSz="1111250" rtl="1">
            <a:lnSpc>
              <a:spcPct val="90000"/>
            </a:lnSpc>
            <a:spcBef>
              <a:spcPct val="0"/>
            </a:spcBef>
            <a:spcAft>
              <a:spcPct val="15000"/>
            </a:spcAft>
            <a:buChar char="•"/>
          </a:pPr>
          <a:r>
            <a:rPr lang="ar-IQ" sz="2500" kern="1200" dirty="0"/>
            <a:t>المحاكمات الإدارية </a:t>
          </a:r>
          <a:endParaRPr lang="en-US" sz="2500" kern="1200" dirty="0"/>
        </a:p>
        <a:p>
          <a:pPr marL="228600" lvl="1" indent="-228600" algn="r" defTabSz="1111250" rtl="1">
            <a:lnSpc>
              <a:spcPct val="90000"/>
            </a:lnSpc>
            <a:spcBef>
              <a:spcPct val="0"/>
            </a:spcBef>
            <a:spcAft>
              <a:spcPct val="15000"/>
            </a:spcAft>
            <a:buChar char="•"/>
          </a:pPr>
          <a:r>
            <a:rPr lang="ar-IQ" sz="2500" kern="1200" dirty="0"/>
            <a:t>المحاكم التأديبية</a:t>
          </a:r>
          <a:endParaRPr lang="en-US" sz="2500" kern="1200" dirty="0"/>
        </a:p>
        <a:p>
          <a:pPr marL="228600" lvl="1" indent="-228600" algn="r" defTabSz="1111250" rtl="1">
            <a:lnSpc>
              <a:spcPct val="90000"/>
            </a:lnSpc>
            <a:spcBef>
              <a:spcPct val="0"/>
            </a:spcBef>
            <a:spcAft>
              <a:spcPct val="15000"/>
            </a:spcAft>
            <a:buChar char="•"/>
          </a:pPr>
          <a:r>
            <a:rPr lang="ar-IQ" sz="2500" kern="1200" dirty="0"/>
            <a:t>هيأة مفوضي الدولة</a:t>
          </a:r>
          <a:endParaRPr lang="en-US" sz="2500" kern="1200" dirty="0"/>
        </a:p>
      </dsp:txBody>
      <dsp:txXfrm>
        <a:off x="5916845" y="1133961"/>
        <a:ext cx="2593215" cy="4156101"/>
      </dsp:txXfrm>
    </dsp:sp>
    <dsp:sp modelId="{3A1C0DA1-0DF6-4D12-8DEE-3A10E5D79FF1}">
      <dsp:nvSpPr>
        <dsp:cNvPr id="0" name=""/>
        <dsp:cNvSpPr/>
      </dsp:nvSpPr>
      <dsp:spPr>
        <a:xfrm>
          <a:off x="8873111" y="106590"/>
          <a:ext cx="2593215" cy="102737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rtl="1">
            <a:lnSpc>
              <a:spcPct val="90000"/>
            </a:lnSpc>
            <a:spcBef>
              <a:spcPct val="0"/>
            </a:spcBef>
            <a:spcAft>
              <a:spcPct val="35000"/>
            </a:spcAft>
            <a:buNone/>
          </a:pPr>
          <a:r>
            <a:rPr lang="ar-IQ" sz="2500" kern="1200" dirty="0"/>
            <a:t>تشكيل القضاء الإداري في فرنسا</a:t>
          </a:r>
          <a:endParaRPr lang="en-US" sz="2500" kern="1200" dirty="0"/>
        </a:p>
      </dsp:txBody>
      <dsp:txXfrm>
        <a:off x="8873111" y="106590"/>
        <a:ext cx="2593215" cy="1027371"/>
      </dsp:txXfrm>
    </dsp:sp>
    <dsp:sp modelId="{126645B3-B2DE-4640-BB17-84EEFACB847E}">
      <dsp:nvSpPr>
        <dsp:cNvPr id="0" name=""/>
        <dsp:cNvSpPr/>
      </dsp:nvSpPr>
      <dsp:spPr>
        <a:xfrm>
          <a:off x="8873111" y="1133961"/>
          <a:ext cx="2593215" cy="415610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r" defTabSz="1111250" rtl="1">
            <a:lnSpc>
              <a:spcPct val="90000"/>
            </a:lnSpc>
            <a:spcBef>
              <a:spcPct val="0"/>
            </a:spcBef>
            <a:spcAft>
              <a:spcPct val="15000"/>
            </a:spcAft>
            <a:buChar char="•"/>
          </a:pPr>
          <a:r>
            <a:rPr lang="ar-IQ" sz="2500" kern="1200" dirty="0"/>
            <a:t>مجلس الدولة </a:t>
          </a:r>
          <a:endParaRPr lang="en-US" sz="2500" kern="1200" dirty="0"/>
        </a:p>
        <a:p>
          <a:pPr marL="228600" lvl="1" indent="-228600" algn="r" defTabSz="1111250" rtl="1">
            <a:lnSpc>
              <a:spcPct val="90000"/>
            </a:lnSpc>
            <a:spcBef>
              <a:spcPct val="0"/>
            </a:spcBef>
            <a:spcAft>
              <a:spcPct val="15000"/>
            </a:spcAft>
            <a:buChar char="•"/>
          </a:pPr>
          <a:r>
            <a:rPr lang="ar-IQ" sz="2500" kern="1200" dirty="0"/>
            <a:t>المحاكم  الإدارية</a:t>
          </a:r>
          <a:endParaRPr lang="en-US" sz="2500" kern="1200" dirty="0"/>
        </a:p>
        <a:p>
          <a:pPr marL="228600" lvl="1" indent="-228600" algn="r" defTabSz="1111250" rtl="1">
            <a:lnSpc>
              <a:spcPct val="90000"/>
            </a:lnSpc>
            <a:spcBef>
              <a:spcPct val="0"/>
            </a:spcBef>
            <a:spcAft>
              <a:spcPct val="15000"/>
            </a:spcAft>
            <a:buChar char="•"/>
          </a:pPr>
          <a:r>
            <a:rPr lang="ar-IQ" sz="2500" kern="1200" dirty="0"/>
            <a:t>المحاكم الإدارية</a:t>
          </a:r>
          <a:r>
            <a:rPr lang="en-US" sz="2500" kern="1200" dirty="0"/>
            <a:t> </a:t>
          </a:r>
          <a:r>
            <a:rPr lang="ar-IQ" sz="2500" kern="1200" dirty="0"/>
            <a:t>الإستئنافية</a:t>
          </a:r>
          <a:endParaRPr lang="en-US" sz="2500" kern="1200" dirty="0"/>
        </a:p>
        <a:p>
          <a:pPr marL="228600" lvl="1" indent="-228600" algn="r" defTabSz="1111250" rtl="1">
            <a:lnSpc>
              <a:spcPct val="90000"/>
            </a:lnSpc>
            <a:spcBef>
              <a:spcPct val="0"/>
            </a:spcBef>
            <a:spcAft>
              <a:spcPct val="15000"/>
            </a:spcAft>
            <a:buChar char="•"/>
          </a:pPr>
          <a:r>
            <a:rPr lang="ar-IQ" sz="2500" kern="1200" dirty="0"/>
            <a:t>محكمة التنازع</a:t>
          </a:r>
          <a:endParaRPr lang="en-US" sz="2500" kern="1200" dirty="0"/>
        </a:p>
      </dsp:txBody>
      <dsp:txXfrm>
        <a:off x="8873111" y="1133961"/>
        <a:ext cx="2593215" cy="4156101"/>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8206FE-13D7-4113-B143-47F6B1FFBB9A}" type="datetimeFigureOut">
              <a:rPr lang="en-US" smtClean="0"/>
              <a:t>10/13/2023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240830-95B9-4ED1-BBD0-A384C97D0D04}" type="slidenum">
              <a:rPr lang="en-US" smtClean="0"/>
              <a:t>‹#›</a:t>
            </a:fld>
            <a:endParaRPr lang="en-US"/>
          </a:p>
        </p:txBody>
      </p:sp>
    </p:spTree>
    <p:extLst>
      <p:ext uri="{BB962C8B-B14F-4D97-AF65-F5344CB8AC3E}">
        <p14:creationId xmlns:p14="http://schemas.microsoft.com/office/powerpoint/2010/main" val="3919192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F88D68-86E1-4131-A78E-6629E6C2E713}" type="slidenum">
              <a:rPr lang="en-US" smtClean="0"/>
              <a:t>22</a:t>
            </a:fld>
            <a:endParaRPr lang="en-US" dirty="0"/>
          </a:p>
        </p:txBody>
      </p:sp>
    </p:spTree>
    <p:extLst>
      <p:ext uri="{BB962C8B-B14F-4D97-AF65-F5344CB8AC3E}">
        <p14:creationId xmlns:p14="http://schemas.microsoft.com/office/powerpoint/2010/main" val="3684209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F88D68-86E1-4131-A78E-6629E6C2E713}" type="slidenum">
              <a:rPr lang="en-US" smtClean="0"/>
              <a:t>34</a:t>
            </a:fld>
            <a:endParaRPr lang="en-US" dirty="0"/>
          </a:p>
        </p:txBody>
      </p:sp>
    </p:spTree>
    <p:extLst>
      <p:ext uri="{BB962C8B-B14F-4D97-AF65-F5344CB8AC3E}">
        <p14:creationId xmlns:p14="http://schemas.microsoft.com/office/powerpoint/2010/main" val="4285516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F88D68-86E1-4131-A78E-6629E6C2E713}" type="slidenum">
              <a:rPr lang="en-US" smtClean="0"/>
              <a:t>50</a:t>
            </a:fld>
            <a:endParaRPr lang="en-US" dirty="0"/>
          </a:p>
        </p:txBody>
      </p:sp>
    </p:spTree>
    <p:extLst>
      <p:ext uri="{BB962C8B-B14F-4D97-AF65-F5344CB8AC3E}">
        <p14:creationId xmlns:p14="http://schemas.microsoft.com/office/powerpoint/2010/main" val="2532947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F88D68-86E1-4131-A78E-6629E6C2E713}" type="slidenum">
              <a:rPr lang="en-US" smtClean="0"/>
              <a:t>68</a:t>
            </a:fld>
            <a:endParaRPr lang="en-US" dirty="0"/>
          </a:p>
        </p:txBody>
      </p:sp>
    </p:spTree>
    <p:extLst>
      <p:ext uri="{BB962C8B-B14F-4D97-AF65-F5344CB8AC3E}">
        <p14:creationId xmlns:p14="http://schemas.microsoft.com/office/powerpoint/2010/main" val="1601718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p:spPr>
        <p:txBody>
          <a:bodyPr/>
          <a:lstStyle/>
          <a:p>
            <a:endParaRPr lang="ar-IQ"/>
          </a:p>
        </p:txBody>
      </p:sp>
      <p:sp>
        <p:nvSpPr>
          <p:cNvPr id="81924" name="Slide Number Placeholder 3"/>
          <p:cNvSpPr>
            <a:spLocks noGrp="1"/>
          </p:cNvSpPr>
          <p:nvPr>
            <p:ph type="sldNum" sz="quarter" idx="5"/>
          </p:nvPr>
        </p:nvSpPr>
        <p:spPr>
          <a:noFill/>
        </p:spPr>
        <p:txBody>
          <a:bodyPr/>
          <a:lstStyle>
            <a:lvl1pPr eaLnBrk="0" hangingPunct="0">
              <a:defRPr>
                <a:solidFill>
                  <a:schemeClr val="tx1"/>
                </a:solidFill>
                <a:latin typeface="Arial" pitchFamily="34" charset="0"/>
                <a:cs typeface="Arial" pitchFamily="34" charset="0"/>
              </a:defRPr>
            </a:lvl1pPr>
            <a:lvl2pPr marL="804912" indent="-309582" eaLnBrk="0" hangingPunct="0">
              <a:defRPr>
                <a:solidFill>
                  <a:schemeClr val="tx1"/>
                </a:solidFill>
                <a:latin typeface="Arial" pitchFamily="34" charset="0"/>
                <a:cs typeface="Arial" pitchFamily="34" charset="0"/>
              </a:defRPr>
            </a:lvl2pPr>
            <a:lvl3pPr marL="1238326" indent="-247665" eaLnBrk="0" hangingPunct="0">
              <a:defRPr>
                <a:solidFill>
                  <a:schemeClr val="tx1"/>
                </a:solidFill>
                <a:latin typeface="Arial" pitchFamily="34" charset="0"/>
                <a:cs typeface="Arial" pitchFamily="34" charset="0"/>
              </a:defRPr>
            </a:lvl3pPr>
            <a:lvl4pPr marL="1733657" indent="-247665" eaLnBrk="0" hangingPunct="0">
              <a:defRPr>
                <a:solidFill>
                  <a:schemeClr val="tx1"/>
                </a:solidFill>
                <a:latin typeface="Arial" pitchFamily="34" charset="0"/>
                <a:cs typeface="Arial" pitchFamily="34" charset="0"/>
              </a:defRPr>
            </a:lvl4pPr>
            <a:lvl5pPr marL="2228987" indent="-247665" eaLnBrk="0" hangingPunct="0">
              <a:defRPr>
                <a:solidFill>
                  <a:schemeClr val="tx1"/>
                </a:solidFill>
                <a:latin typeface="Arial" pitchFamily="34" charset="0"/>
                <a:cs typeface="Arial" pitchFamily="34" charset="0"/>
              </a:defRPr>
            </a:lvl5pPr>
            <a:lvl6pPr marL="2724318" indent="-247665" eaLnBrk="0" fontAlgn="base" hangingPunct="0">
              <a:spcBef>
                <a:spcPct val="0"/>
              </a:spcBef>
              <a:spcAft>
                <a:spcPct val="0"/>
              </a:spcAft>
              <a:defRPr>
                <a:solidFill>
                  <a:schemeClr val="tx1"/>
                </a:solidFill>
                <a:latin typeface="Arial" pitchFamily="34" charset="0"/>
                <a:cs typeface="Arial" pitchFamily="34" charset="0"/>
              </a:defRPr>
            </a:lvl6pPr>
            <a:lvl7pPr marL="3219648" indent="-247665" eaLnBrk="0" fontAlgn="base" hangingPunct="0">
              <a:spcBef>
                <a:spcPct val="0"/>
              </a:spcBef>
              <a:spcAft>
                <a:spcPct val="0"/>
              </a:spcAft>
              <a:defRPr>
                <a:solidFill>
                  <a:schemeClr val="tx1"/>
                </a:solidFill>
                <a:latin typeface="Arial" pitchFamily="34" charset="0"/>
                <a:cs typeface="Arial" pitchFamily="34" charset="0"/>
              </a:defRPr>
            </a:lvl7pPr>
            <a:lvl8pPr marL="3714979" indent="-247665" eaLnBrk="0" fontAlgn="base" hangingPunct="0">
              <a:spcBef>
                <a:spcPct val="0"/>
              </a:spcBef>
              <a:spcAft>
                <a:spcPct val="0"/>
              </a:spcAft>
              <a:defRPr>
                <a:solidFill>
                  <a:schemeClr val="tx1"/>
                </a:solidFill>
                <a:latin typeface="Arial" pitchFamily="34" charset="0"/>
                <a:cs typeface="Arial" pitchFamily="34" charset="0"/>
              </a:defRPr>
            </a:lvl8pPr>
            <a:lvl9pPr marL="4210309" indent="-247665"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A61FD2F0-8AD3-4AB7-8152-E983E8A48EA5}" type="slidenum">
              <a:rPr lang="ar-SA" smtClean="0"/>
              <a:pPr eaLnBrk="1" hangingPunct="1"/>
              <a:t>92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F88D68-86E1-4131-A78E-6629E6C2E713}" type="slidenum">
              <a:rPr lang="en-US" smtClean="0"/>
              <a:t>97</a:t>
            </a:fld>
            <a:endParaRPr lang="en-US" dirty="0"/>
          </a:p>
        </p:txBody>
      </p:sp>
    </p:spTree>
    <p:extLst>
      <p:ext uri="{BB962C8B-B14F-4D97-AF65-F5344CB8AC3E}">
        <p14:creationId xmlns:p14="http://schemas.microsoft.com/office/powerpoint/2010/main" val="1601718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0FACDA6-043C-4A2C-87D9-40B0511CBE39}" type="datetimeFigureOut">
              <a:rPr lang="en-US" smtClean="0"/>
              <a:t>10/13/2023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B65F1A-EBB1-42B7-A2E2-0AA03B01E298}" type="slidenum">
              <a:rPr lang="en-US" smtClean="0"/>
              <a:t>‹#›</a:t>
            </a:fld>
            <a:endParaRPr lang="en-US"/>
          </a:p>
        </p:txBody>
      </p:sp>
    </p:spTree>
    <p:extLst>
      <p:ext uri="{BB962C8B-B14F-4D97-AF65-F5344CB8AC3E}">
        <p14:creationId xmlns:p14="http://schemas.microsoft.com/office/powerpoint/2010/main" val="301046623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FACDA6-043C-4A2C-87D9-40B0511CBE39}" type="datetimeFigureOut">
              <a:rPr lang="en-US" smtClean="0"/>
              <a:t>10/13/2023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65F1A-EBB1-42B7-A2E2-0AA03B01E298}" type="slidenum">
              <a:rPr lang="en-US" smtClean="0"/>
              <a:t>‹#›</a:t>
            </a:fld>
            <a:endParaRPr lang="en-US"/>
          </a:p>
        </p:txBody>
      </p:sp>
    </p:spTree>
    <p:extLst>
      <p:ext uri="{BB962C8B-B14F-4D97-AF65-F5344CB8AC3E}">
        <p14:creationId xmlns:p14="http://schemas.microsoft.com/office/powerpoint/2010/main" val="37012569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FACDA6-043C-4A2C-87D9-40B0511CBE39}" type="datetimeFigureOut">
              <a:rPr lang="en-US" smtClean="0"/>
              <a:t>10/13/2023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65F1A-EBB1-42B7-A2E2-0AA03B01E298}" type="slidenum">
              <a:rPr lang="en-US" smtClean="0"/>
              <a:t>‹#›</a:t>
            </a:fld>
            <a:endParaRPr lang="en-US"/>
          </a:p>
        </p:txBody>
      </p:sp>
    </p:spTree>
    <p:extLst>
      <p:ext uri="{BB962C8B-B14F-4D97-AF65-F5344CB8AC3E}">
        <p14:creationId xmlns:p14="http://schemas.microsoft.com/office/powerpoint/2010/main" val="9544162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0FACDA6-043C-4A2C-87D9-40B0511CBE39}" type="datetimeFigureOut">
              <a:rPr lang="en-US" smtClean="0"/>
              <a:t>10/13/2023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B65F1A-EBB1-42B7-A2E2-0AA03B01E298}" type="slidenum">
              <a:rPr lang="en-US" smtClean="0"/>
              <a:t>‹#›</a:t>
            </a:fld>
            <a:endParaRPr lang="en-US"/>
          </a:p>
        </p:txBody>
      </p:sp>
    </p:spTree>
    <p:extLst>
      <p:ext uri="{BB962C8B-B14F-4D97-AF65-F5344CB8AC3E}">
        <p14:creationId xmlns:p14="http://schemas.microsoft.com/office/powerpoint/2010/main" val="27139747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E0FACDA6-043C-4A2C-87D9-40B0511CBE39}" type="datetimeFigureOut">
              <a:rPr lang="en-US" smtClean="0"/>
              <a:t>10/13/2023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B65F1A-EBB1-42B7-A2E2-0AA03B01E298}" type="slidenum">
              <a:rPr lang="en-US" smtClean="0"/>
              <a:t>‹#›</a:t>
            </a:fld>
            <a:endParaRPr lang="en-US"/>
          </a:p>
        </p:txBody>
      </p:sp>
    </p:spTree>
    <p:extLst>
      <p:ext uri="{BB962C8B-B14F-4D97-AF65-F5344CB8AC3E}">
        <p14:creationId xmlns:p14="http://schemas.microsoft.com/office/powerpoint/2010/main" val="55831520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E0FACDA6-043C-4A2C-87D9-40B0511CBE39}" type="datetimeFigureOut">
              <a:rPr lang="en-US" smtClean="0"/>
              <a:t>10/13/2023</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DDB65F1A-EBB1-42B7-A2E2-0AA03B01E298}" type="slidenum">
              <a:rPr lang="en-US" smtClean="0"/>
              <a:t>‹#›</a:t>
            </a:fld>
            <a:endParaRPr lang="en-US"/>
          </a:p>
        </p:txBody>
      </p:sp>
    </p:spTree>
    <p:extLst>
      <p:ext uri="{BB962C8B-B14F-4D97-AF65-F5344CB8AC3E}">
        <p14:creationId xmlns:p14="http://schemas.microsoft.com/office/powerpoint/2010/main" val="30793365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E0FACDA6-043C-4A2C-87D9-40B0511CBE39}" type="datetimeFigureOut">
              <a:rPr lang="en-US" smtClean="0"/>
              <a:t>10/13/2023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B65F1A-EBB1-42B7-A2E2-0AA03B01E298}"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0293636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0FACDA6-043C-4A2C-87D9-40B0511CBE39}" type="datetimeFigureOut">
              <a:rPr lang="en-US" smtClean="0"/>
              <a:t>10/13/2023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B65F1A-EBB1-42B7-A2E2-0AA03B01E298}" type="slidenum">
              <a:rPr lang="en-US" smtClean="0"/>
              <a:t>‹#›</a:t>
            </a:fld>
            <a:endParaRPr lang="en-US"/>
          </a:p>
        </p:txBody>
      </p:sp>
    </p:spTree>
    <p:extLst>
      <p:ext uri="{BB962C8B-B14F-4D97-AF65-F5344CB8AC3E}">
        <p14:creationId xmlns:p14="http://schemas.microsoft.com/office/powerpoint/2010/main" val="3402832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FACDA6-043C-4A2C-87D9-40B0511CBE39}" type="datetimeFigureOut">
              <a:rPr lang="en-US" smtClean="0"/>
              <a:t>10/13/2023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B65F1A-EBB1-42B7-A2E2-0AA03B01E298}" type="slidenum">
              <a:rPr lang="en-US" smtClean="0"/>
              <a:t>‹#›</a:t>
            </a:fld>
            <a:endParaRPr lang="en-US"/>
          </a:p>
        </p:txBody>
      </p:sp>
    </p:spTree>
    <p:extLst>
      <p:ext uri="{BB962C8B-B14F-4D97-AF65-F5344CB8AC3E}">
        <p14:creationId xmlns:p14="http://schemas.microsoft.com/office/powerpoint/2010/main" val="41070722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E0FACDA6-043C-4A2C-87D9-40B0511CBE39}" type="datetimeFigureOut">
              <a:rPr lang="en-US" smtClean="0"/>
              <a:t>10/13/2023</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DDB65F1A-EBB1-42B7-A2E2-0AA03B01E298}" type="slidenum">
              <a:rPr lang="en-US" smtClean="0"/>
              <a:t>‹#›</a:t>
            </a:fld>
            <a:endParaRPr lang="en-US"/>
          </a:p>
        </p:txBody>
      </p:sp>
    </p:spTree>
    <p:extLst>
      <p:ext uri="{BB962C8B-B14F-4D97-AF65-F5344CB8AC3E}">
        <p14:creationId xmlns:p14="http://schemas.microsoft.com/office/powerpoint/2010/main" val="40563328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E0FACDA6-043C-4A2C-87D9-40B0511CBE39}" type="datetimeFigureOut">
              <a:rPr lang="en-US" smtClean="0"/>
              <a:t>10/13/2023</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DDB65F1A-EBB1-42B7-A2E2-0AA03B01E298}" type="slidenum">
              <a:rPr lang="en-US" smtClean="0"/>
              <a:t>‹#›</a:t>
            </a:fld>
            <a:endParaRPr lang="en-US"/>
          </a:p>
        </p:txBody>
      </p:sp>
    </p:spTree>
    <p:extLst>
      <p:ext uri="{BB962C8B-B14F-4D97-AF65-F5344CB8AC3E}">
        <p14:creationId xmlns:p14="http://schemas.microsoft.com/office/powerpoint/2010/main" val="31616008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E0FACDA6-043C-4A2C-87D9-40B0511CBE39}" type="datetimeFigureOut">
              <a:rPr lang="en-US" smtClean="0"/>
              <a:t>10/13/2023</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DDB65F1A-EBB1-42B7-A2E2-0AA03B01E298}" type="slidenum">
              <a:rPr lang="en-US" smtClean="0"/>
              <a:t>‹#›</a:t>
            </a:fld>
            <a:endParaRPr lang="en-US"/>
          </a:p>
        </p:txBody>
      </p:sp>
    </p:spTree>
    <p:extLst>
      <p:ext uri="{BB962C8B-B14F-4D97-AF65-F5344CB8AC3E}">
        <p14:creationId xmlns:p14="http://schemas.microsoft.com/office/powerpoint/2010/main" val="22476094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F1667-47EB-1B39-BA04-815E6051EDED}"/>
              </a:ext>
            </a:extLst>
          </p:cNvPr>
          <p:cNvSpPr>
            <a:spLocks noGrp="1"/>
          </p:cNvSpPr>
          <p:nvPr>
            <p:ph type="ctrTitle"/>
          </p:nvPr>
        </p:nvSpPr>
        <p:spPr/>
        <p:txBody>
          <a:bodyPr/>
          <a:lstStyle/>
          <a:p>
            <a:r>
              <a:rPr lang="ar-IQ" dirty="0"/>
              <a:t>اسم المادة : القضاء الإداري</a:t>
            </a:r>
            <a:br>
              <a:rPr lang="ar-IQ" dirty="0"/>
            </a:br>
            <a:r>
              <a:rPr lang="ar-IQ" dirty="0"/>
              <a:t>تنظيم القضاء الإداري</a:t>
            </a:r>
            <a:endParaRPr lang="en-US" dirty="0"/>
          </a:p>
        </p:txBody>
      </p:sp>
      <p:sp>
        <p:nvSpPr>
          <p:cNvPr id="3" name="Subtitle 2">
            <a:extLst>
              <a:ext uri="{FF2B5EF4-FFF2-40B4-BE49-F238E27FC236}">
                <a16:creationId xmlns:a16="http://schemas.microsoft.com/office/drawing/2014/main" id="{BC2FF2B0-9C09-FC1D-35DB-17A081892A7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733373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326670-C134-8274-DFDE-04B94A6B5682}"/>
              </a:ext>
            </a:extLst>
          </p:cNvPr>
          <p:cNvSpPr>
            <a:spLocks noGrp="1"/>
          </p:cNvSpPr>
          <p:nvPr>
            <p:ph idx="1"/>
          </p:nvPr>
        </p:nvSpPr>
        <p:spPr>
          <a:xfrm>
            <a:off x="2231136" y="802640"/>
            <a:ext cx="7729728" cy="4937387"/>
          </a:xfrm>
        </p:spPr>
        <p:txBody>
          <a:bodyPr/>
          <a:lstStyle/>
          <a:p>
            <a:pPr marL="109728" indent="0" algn="r" rtl="1">
              <a:lnSpc>
                <a:spcPct val="120000"/>
              </a:lnSpc>
              <a:buNone/>
            </a:pPr>
            <a:r>
              <a:rPr lang="ar-IQ" altLang="ar-IQ" sz="2400" b="1" dirty="0">
                <a:latin typeface="Times New Roman" pitchFamily="18" charset="0"/>
                <a:cs typeface="Times New Roman" pitchFamily="18" charset="0"/>
              </a:rPr>
              <a:t>اولاً - احوال تنازع الاختصاص : </a:t>
            </a:r>
          </a:p>
          <a:p>
            <a:pPr marL="109728" indent="0" algn="r" rtl="1">
              <a:lnSpc>
                <a:spcPct val="120000"/>
              </a:lnSpc>
              <a:buNone/>
            </a:pPr>
            <a:r>
              <a:rPr lang="ar-IQ" altLang="ar-IQ" sz="1800" b="1" dirty="0">
                <a:latin typeface="Times New Roman" pitchFamily="18" charset="0"/>
                <a:cs typeface="Times New Roman" pitchFamily="18" charset="0"/>
              </a:rPr>
              <a:t> </a:t>
            </a:r>
            <a:r>
              <a:rPr lang="ar-IQ" altLang="ar-IQ" sz="1800" dirty="0">
                <a:latin typeface="Times New Roman" pitchFamily="18" charset="0"/>
                <a:cs typeface="Times New Roman" pitchFamily="18" charset="0"/>
              </a:rPr>
              <a:t>ان تنازع الاختصاص بين جهتي القضاء الاداري والقضاء العادي في نظر الدعوى، قد يكون</a:t>
            </a:r>
          </a:p>
          <a:p>
            <a:pPr marL="109728" indent="0" algn="r" rtl="1">
              <a:lnSpc>
                <a:spcPct val="120000"/>
              </a:lnSpc>
              <a:buNone/>
            </a:pPr>
            <a:r>
              <a:rPr lang="ar-IQ" altLang="ar-IQ" sz="1800" dirty="0">
                <a:latin typeface="Times New Roman" pitchFamily="18" charset="0"/>
                <a:cs typeface="Times New Roman" pitchFamily="18" charset="0"/>
              </a:rPr>
              <a:t> تنازعاً ايجابياً وقد يكون تنازعاً سلبياً</a:t>
            </a:r>
          </a:p>
          <a:p>
            <a:pPr marL="109728" indent="0" algn="r" rtl="1">
              <a:lnSpc>
                <a:spcPct val="120000"/>
              </a:lnSpc>
              <a:buNone/>
            </a:pPr>
            <a:r>
              <a:rPr lang="ar-IQ" altLang="ar-IQ" sz="1800" b="1" dirty="0">
                <a:solidFill>
                  <a:srgbClr val="0070C0"/>
                </a:solidFill>
                <a:latin typeface="Times New Roman" pitchFamily="18" charset="0"/>
                <a:cs typeface="Times New Roman" pitchFamily="18" charset="0"/>
              </a:rPr>
              <a:t>1- التنازع الايجابي: </a:t>
            </a:r>
          </a:p>
          <a:p>
            <a:pPr marL="109728" indent="0" algn="r" rtl="1">
              <a:lnSpc>
                <a:spcPct val="120000"/>
              </a:lnSpc>
              <a:buNone/>
            </a:pPr>
            <a:r>
              <a:rPr lang="ar-IQ" altLang="ar-IQ" sz="1800" dirty="0">
                <a:latin typeface="Times New Roman" pitchFamily="18" charset="0"/>
                <a:cs typeface="Times New Roman" pitchFamily="18" charset="0"/>
              </a:rPr>
              <a:t>    هذا النوع من التنازع هو </a:t>
            </a:r>
            <a:r>
              <a:rPr lang="ar-IQ" altLang="ar-IQ" sz="1800" b="1" dirty="0">
                <a:solidFill>
                  <a:srgbClr val="C00000"/>
                </a:solidFill>
                <a:latin typeface="Times New Roman" pitchFamily="18" charset="0"/>
                <a:cs typeface="Times New Roman" pitchFamily="18" charset="0"/>
              </a:rPr>
              <a:t>عبارة عن وسيلة اساسها حماية جهة الادارة من الخضوع للقضاء العادي في المنازعات التي ترى الادارة انها تتصف بالصفة الادارية </a:t>
            </a:r>
            <a:r>
              <a:rPr lang="ar-IQ" altLang="ar-IQ" sz="1800" b="1" dirty="0">
                <a:solidFill>
                  <a:srgbClr val="00B050"/>
                </a:solidFill>
                <a:latin typeface="Times New Roman" pitchFamily="18" charset="0"/>
                <a:cs typeface="Times New Roman" pitchFamily="18" charset="0"/>
              </a:rPr>
              <a:t>، لذلك يكون لجهة الادارة وحدها حق مباشرة الدفع بعدم الاختصاص </a:t>
            </a:r>
            <a:r>
              <a:rPr lang="ar-IQ" altLang="ar-IQ" sz="1800" dirty="0">
                <a:latin typeface="Times New Roman" pitchFamily="18" charset="0"/>
                <a:cs typeface="Times New Roman" pitchFamily="18" charset="0"/>
              </a:rPr>
              <a:t>. ويتم ذلك الاجراء بأن يتقدم الشخص الاداري المختص الى المحكمة العادية بالدفع بعدم اختصاصها بنظر النزاع المعروض امامها ، فاذا رفضت المحكمة هذا الدفع يكون للشخص الاداري الحق في اثارة هذا التنازع امام محكمة الاختصاص التي ستصدر قراراً اما بتقريرها اختصاص المحكمة الادارية ، وأما بألغاء طلب التنازع الذي يعني تقرير اختصاص المحكمة العادية. </a:t>
            </a:r>
            <a:endParaRPr lang="ar-IQ" sz="1800" b="1" dirty="0">
              <a:latin typeface="Times New Roman" pitchFamily="18" charset="0"/>
              <a:cs typeface="Times New Roman" pitchFamily="18" charset="0"/>
            </a:endParaRPr>
          </a:p>
          <a:p>
            <a:pPr algn="r" rtl="1"/>
            <a:endParaRPr lang="en-US" dirty="0"/>
          </a:p>
        </p:txBody>
      </p:sp>
    </p:spTree>
    <p:extLst>
      <p:ext uri="{BB962C8B-B14F-4D97-AF65-F5344CB8AC3E}">
        <p14:creationId xmlns:p14="http://schemas.microsoft.com/office/powerpoint/2010/main" val="2253745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1ECEF1-EA73-C2A9-99CE-8692890CF6F1}"/>
              </a:ext>
            </a:extLst>
          </p:cNvPr>
          <p:cNvSpPr>
            <a:spLocks noGrp="1"/>
          </p:cNvSpPr>
          <p:nvPr>
            <p:ph idx="1"/>
          </p:nvPr>
        </p:nvSpPr>
        <p:spPr>
          <a:xfrm>
            <a:off x="2231136" y="629920"/>
            <a:ext cx="7729728" cy="5110107"/>
          </a:xfrm>
        </p:spPr>
        <p:txBody>
          <a:bodyPr/>
          <a:lstStyle/>
          <a:p>
            <a:pPr algn="just" rtl="1"/>
            <a:r>
              <a:rPr lang="ar-IQ" altLang="ar-IQ" sz="2800" dirty="0">
                <a:solidFill>
                  <a:prstClr val="black"/>
                </a:solidFill>
                <a:latin typeface="Times New Roman" pitchFamily="18" charset="0"/>
                <a:cs typeface="Times New Roman" pitchFamily="18" charset="0"/>
              </a:rPr>
              <a:t>و</a:t>
            </a:r>
            <a:r>
              <a:rPr lang="ar-IQ" altLang="ar-IQ" sz="1800" dirty="0">
                <a:solidFill>
                  <a:prstClr val="black"/>
                </a:solidFill>
                <a:latin typeface="Times New Roman" pitchFamily="18" charset="0"/>
                <a:cs typeface="Times New Roman" pitchFamily="18" charset="0"/>
              </a:rPr>
              <a:t>بهذا الصدد </a:t>
            </a:r>
            <a:r>
              <a:rPr lang="ar-IQ" altLang="ar-IQ" sz="1800" b="1" dirty="0">
                <a:solidFill>
                  <a:srgbClr val="00B050"/>
                </a:solidFill>
                <a:latin typeface="Times New Roman" pitchFamily="18" charset="0"/>
                <a:cs typeface="Times New Roman" pitchFamily="18" charset="0"/>
              </a:rPr>
              <a:t>فأن اثارة الدفع بعدم الاختصاص يجب ان يتم اثناء نظر القضاء العادي للدعوى وقبل الفصل في موضوعها بحكم نهائي والا استحال اثارة هذا الدفع </a:t>
            </a:r>
            <a:r>
              <a:rPr lang="ar-IQ" altLang="ar-IQ" sz="1800" dirty="0">
                <a:solidFill>
                  <a:prstClr val="black"/>
                </a:solidFill>
                <a:latin typeface="Times New Roman" pitchFamily="18" charset="0"/>
                <a:cs typeface="Times New Roman" pitchFamily="18" charset="0"/>
              </a:rPr>
              <a:t>، الا انه يبقى للشخص الاداري طريق آخر للدفع بعدم اختصاص القضاء العادي بنظر الدعوى، حيث يمكن له اثارته امام محكمة الاستئناف التي ستقرر فيما اذا كان الاختصاص بنظر الدعوى للقضاء الاداري او للقضاء العادي.</a:t>
            </a:r>
          </a:p>
          <a:p>
            <a:pPr marL="0" indent="0" algn="just" rtl="1">
              <a:buNone/>
            </a:pPr>
            <a:r>
              <a:rPr lang="ar-IQ" altLang="ar-IQ" dirty="0">
                <a:solidFill>
                  <a:prstClr val="black"/>
                </a:solidFill>
                <a:latin typeface="Times New Roman" pitchFamily="18" charset="0"/>
                <a:cs typeface="Times New Roman" pitchFamily="18" charset="0"/>
              </a:rPr>
              <a:t> ثانياً</a:t>
            </a:r>
            <a:r>
              <a:rPr lang="ar-IQ" altLang="ar-IQ" sz="1800" b="1" dirty="0">
                <a:solidFill>
                  <a:srgbClr val="0070C0"/>
                </a:solidFill>
                <a:latin typeface="Times New Roman" pitchFamily="18" charset="0"/>
                <a:cs typeface="Times New Roman" pitchFamily="18" charset="0"/>
              </a:rPr>
              <a:t>- التنازع السلبي:</a:t>
            </a:r>
            <a:endParaRPr lang="en-US" altLang="ar-IQ" sz="1800" dirty="0">
              <a:solidFill>
                <a:prstClr val="black"/>
              </a:solidFill>
              <a:latin typeface="Times New Roman" pitchFamily="18" charset="0"/>
              <a:cs typeface="Times New Roman" pitchFamily="18" charset="0"/>
            </a:endParaRPr>
          </a:p>
          <a:p>
            <a:pPr algn="r" rtl="1">
              <a:lnSpc>
                <a:spcPct val="80000"/>
              </a:lnSpc>
            </a:pPr>
            <a:r>
              <a:rPr lang="ar-IQ" altLang="ar-IQ" dirty="0"/>
              <a:t> </a:t>
            </a:r>
            <a:r>
              <a:rPr lang="ar-IQ" altLang="ar-IQ" sz="1800" dirty="0"/>
              <a:t>يظهر التنازع السلبي في حالة امتناع كل من جهة القضاء الاداري والعادي بنظر ذات النزاع ، اي تقضي كل جهة من هاتين الجهتين بعدم اختصاصها بنظر النزاع ، وهذا يعني يعني بالتالي ان يصدر حكمين من كل جهة يقضيان بعدم الاختصاص ، ويحصل ذلك عندما يلجأ الفرد الى القضاء العادي طالباً الحكم بالدعوى فيقضي بعدم اختصاصه بنظر الدعوى ، ثم يلجأ ذات الفرد بدعواة السابقة الى القضاء الاداري فيقضي هذا الاخير بدوره بعدم اختصاصه بنظر هذه الدعوى. </a:t>
            </a:r>
            <a:r>
              <a:rPr lang="ar-IQ" altLang="ar-IQ" sz="1800" b="1" dirty="0">
                <a:solidFill>
                  <a:srgbClr val="C00000"/>
                </a:solidFill>
              </a:rPr>
              <a:t>ان اساس التنازع السلبي هو لتحقيق صالح الفرد الذي يبحث عن القضاء المختص لينظر دعواه.</a:t>
            </a:r>
            <a:endParaRPr lang="ar-IQ" altLang="ar-IQ" sz="1800" b="1" dirty="0">
              <a:solidFill>
                <a:srgbClr val="00B050"/>
              </a:solidFill>
            </a:endParaRPr>
          </a:p>
          <a:p>
            <a:pPr algn="r" rtl="1">
              <a:lnSpc>
                <a:spcPct val="80000"/>
              </a:lnSpc>
            </a:pPr>
            <a:r>
              <a:rPr lang="ar-IQ" altLang="ar-IQ" sz="1800" b="1" dirty="0">
                <a:solidFill>
                  <a:srgbClr val="00B050"/>
                </a:solidFill>
              </a:rPr>
              <a:t> ولكن شروط التنازع السلبي تكمن في ان يكون هناك حكمين صادرين من جهة القضاء العادي والاداري يقضيان كلاهما بعدم الاختصاص بنظر الدعوى ، ويشترط التنازع السلبي ايضاً الوحدة في النزاع ، وفي موضوعه واطرافه امام جهتي القضاء . </a:t>
            </a:r>
          </a:p>
          <a:p>
            <a:endParaRPr lang="en-US" dirty="0"/>
          </a:p>
        </p:txBody>
      </p:sp>
    </p:spTree>
    <p:extLst>
      <p:ext uri="{BB962C8B-B14F-4D97-AF65-F5344CB8AC3E}">
        <p14:creationId xmlns:p14="http://schemas.microsoft.com/office/powerpoint/2010/main" val="16117342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E5C3A-5BC9-0D69-9C9C-48008DC471F7}"/>
              </a:ext>
            </a:extLst>
          </p:cNvPr>
          <p:cNvSpPr>
            <a:spLocks noGrp="1"/>
          </p:cNvSpPr>
          <p:nvPr>
            <p:ph type="title"/>
          </p:nvPr>
        </p:nvSpPr>
        <p:spPr/>
        <p:txBody>
          <a:bodyPr/>
          <a:lstStyle/>
          <a:p>
            <a:pPr rtl="1"/>
            <a:r>
              <a:rPr lang="ar-IQ" dirty="0"/>
              <a:t>ثالثا: حالة تعارض حكمين نهائيين.</a:t>
            </a:r>
            <a:endParaRPr lang="en-US" dirty="0"/>
          </a:p>
        </p:txBody>
      </p:sp>
      <p:sp>
        <p:nvSpPr>
          <p:cNvPr id="3" name="Content Placeholder 2">
            <a:extLst>
              <a:ext uri="{FF2B5EF4-FFF2-40B4-BE49-F238E27FC236}">
                <a16:creationId xmlns:a16="http://schemas.microsoft.com/office/drawing/2014/main" id="{4A34D8F0-FCC6-91E2-9A8C-E3A7B9DEBC1E}"/>
              </a:ext>
            </a:extLst>
          </p:cNvPr>
          <p:cNvSpPr>
            <a:spLocks noGrp="1"/>
          </p:cNvSpPr>
          <p:nvPr>
            <p:ph idx="1"/>
          </p:nvPr>
        </p:nvSpPr>
        <p:spPr/>
        <p:txBody>
          <a:bodyPr>
            <a:normAutofit lnSpcReduction="10000"/>
          </a:bodyPr>
          <a:lstStyle/>
          <a:p>
            <a:pPr marL="109728" indent="0" algn="r" rtl="1">
              <a:lnSpc>
                <a:spcPct val="120000"/>
              </a:lnSpc>
              <a:buNone/>
            </a:pPr>
            <a:r>
              <a:rPr lang="ar-IQ" altLang="ar-IQ" sz="1800" dirty="0"/>
              <a:t> تظهر هذه الصورة عندما تقوم كل جهة من جهتي القضاء العادي والاداري باصدار حكم نهائي في ذات الموضوع يتعارض مع الحكم الآخر، وقد ظهرت هذه الحالة في الحكم القضائي الصادر من محكمة التنازع في 20 نسيان 1932 في قضية ( </a:t>
            </a:r>
            <a:r>
              <a:rPr lang="en-US" altLang="ar-IQ" sz="1800" dirty="0">
                <a:solidFill>
                  <a:srgbClr val="C00000"/>
                </a:solidFill>
              </a:rPr>
              <a:t>Rosay </a:t>
            </a:r>
            <a:r>
              <a:rPr lang="ar-IQ" altLang="ar-IQ" sz="1800" dirty="0">
                <a:solidFill>
                  <a:srgbClr val="C00000"/>
                </a:solidFill>
              </a:rPr>
              <a:t>). </a:t>
            </a:r>
            <a:r>
              <a:rPr lang="ar-IQ" altLang="ar-IQ" sz="1800" dirty="0"/>
              <a:t>فأصدر قانون رقم 20 لسنة 1932 الذي نص على حالة التنازع القائمة على وفق عدد من الشروط هي :</a:t>
            </a:r>
          </a:p>
          <a:p>
            <a:pPr marL="109728" indent="0" algn="r" rtl="1">
              <a:lnSpc>
                <a:spcPct val="120000"/>
              </a:lnSpc>
              <a:buNone/>
            </a:pPr>
            <a:r>
              <a:rPr lang="ar-IQ" altLang="ar-IQ" sz="1800" dirty="0"/>
              <a:t>1</a:t>
            </a:r>
            <a:r>
              <a:rPr lang="ar-IQ" altLang="ar-IQ" sz="1800" b="1" dirty="0"/>
              <a:t>- وجود دعوتيين تستقل كل منهما عن الاخرى ، وتكونا مع ذلك متحدتين من حيث الموضوع والوقائع . </a:t>
            </a:r>
          </a:p>
          <a:p>
            <a:pPr marL="109728" indent="0" algn="r" rtl="1">
              <a:lnSpc>
                <a:spcPct val="120000"/>
              </a:lnSpc>
              <a:buNone/>
            </a:pPr>
            <a:r>
              <a:rPr lang="ar-IQ" altLang="ar-IQ" sz="1800" b="1" dirty="0"/>
              <a:t>2- يتعين على كل جهة قضائية من جهتي القضاء ان تقضي في موضوع النزاع المعروض عليها ، لا أن تقضي كل جهة بعدم اختصاصها بنظر الدعوى .</a:t>
            </a:r>
          </a:p>
          <a:p>
            <a:pPr marL="109728" indent="0" algn="r" rtl="1">
              <a:lnSpc>
                <a:spcPct val="120000"/>
              </a:lnSpc>
              <a:buNone/>
            </a:pPr>
            <a:r>
              <a:rPr lang="ar-IQ" altLang="ar-IQ" sz="1800" b="1" dirty="0"/>
              <a:t>3- ان يحصل المدعي على حكمين نهائيين يصدر احدهما من جهة القضاء العادي والاخر من جهة القضاء الاداري . </a:t>
            </a:r>
          </a:p>
          <a:p>
            <a:pPr marL="109728" indent="0" algn="r" rtl="1">
              <a:lnSpc>
                <a:spcPct val="120000"/>
              </a:lnSpc>
              <a:buNone/>
            </a:pPr>
            <a:r>
              <a:rPr lang="ar-IQ" altLang="ar-IQ" sz="1800" b="1" dirty="0"/>
              <a:t>4- ان يصدر حكمان متعارضان من جهتي القضاء الاداري والعادي بحيث يؤدي هذا التعارض الى انكار العدالة .</a:t>
            </a:r>
            <a:endParaRPr lang="en-US" dirty="0"/>
          </a:p>
        </p:txBody>
      </p:sp>
    </p:spTree>
    <p:extLst>
      <p:ext uri="{BB962C8B-B14F-4D97-AF65-F5344CB8AC3E}">
        <p14:creationId xmlns:p14="http://schemas.microsoft.com/office/powerpoint/2010/main" val="34645646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2D2DC-2173-B34C-5AF5-E14B7155E669}"/>
              </a:ext>
            </a:extLst>
          </p:cNvPr>
          <p:cNvSpPr>
            <a:spLocks noGrp="1"/>
          </p:cNvSpPr>
          <p:nvPr>
            <p:ph type="title"/>
          </p:nvPr>
        </p:nvSpPr>
        <p:spPr/>
        <p:txBody>
          <a:bodyPr/>
          <a:lstStyle/>
          <a:p>
            <a:pPr rtl="1"/>
            <a:r>
              <a:rPr lang="ar-IQ" dirty="0"/>
              <a:t>تنازع الإختصاص في قانون مجلس الدولة العراقي رقم (65) لسنة 1979 المعدل</a:t>
            </a:r>
            <a:endParaRPr lang="en-US" dirty="0"/>
          </a:p>
        </p:txBody>
      </p:sp>
      <p:sp>
        <p:nvSpPr>
          <p:cNvPr id="3" name="Content Placeholder 2">
            <a:extLst>
              <a:ext uri="{FF2B5EF4-FFF2-40B4-BE49-F238E27FC236}">
                <a16:creationId xmlns:a16="http://schemas.microsoft.com/office/drawing/2014/main" id="{60E43549-B79B-C617-7D1A-32BF2CA0A7B0}"/>
              </a:ext>
            </a:extLst>
          </p:cNvPr>
          <p:cNvSpPr>
            <a:spLocks noGrp="1"/>
          </p:cNvSpPr>
          <p:nvPr>
            <p:ph idx="1"/>
          </p:nvPr>
        </p:nvSpPr>
        <p:spPr/>
        <p:txBody>
          <a:bodyPr/>
          <a:lstStyle/>
          <a:p>
            <a:pPr algn="r" rtl="1"/>
            <a:r>
              <a:rPr lang="ar-IQ" dirty="0"/>
              <a:t>(المادة 7 / الفرقة ثاني عشر): </a:t>
            </a:r>
            <a:r>
              <a:rPr lang="ar-SA" sz="1800" dirty="0">
                <a:effectLst/>
                <a:ea typeface="Calibri" panose="020F0502020204030204" pitchFamily="34" charset="0"/>
                <a:cs typeface="Calibri" panose="020F0502020204030204" pitchFamily="34" charset="0"/>
              </a:rPr>
              <a:t>ثاني عشر – اذا تنازع اختصاص محكمة القضاء الاداري او محكمة قضاء الموظفين مع اختصاص محكمة مدنية فيعين المرجع هيأة تسمى (هيأة تعيين المرجع ) قوامها (6) ستة اعضاء ( 3) ثلاثة يختارهم رئيس محكمة التمييز الاتحادية من بين اعضاء المحكمة و (3) ثلاثة آخرون يختارهم رئيس مجلس الدولة من بين اعضاء المجلس ، وتجتمع الهيأة برئاسة رئيس محكمة التمييز الاتحادية ويكون قرار الهيأة الصادر بالاتفاق او بالاكثرية باتا وملزما .</a:t>
            </a:r>
            <a:endParaRPr lang="ar-IQ" sz="1800" dirty="0">
              <a:effectLst/>
              <a:ea typeface="Calibri" panose="020F0502020204030204" pitchFamily="34" charset="0"/>
              <a:cs typeface="Calibri" panose="020F0502020204030204" pitchFamily="34" charset="0"/>
            </a:endParaRPr>
          </a:p>
          <a:p>
            <a:pPr algn="r" rtl="1"/>
            <a:r>
              <a:rPr lang="ar-KW" dirty="0"/>
              <a:t>المادة )15( من قانون مجلس شورى </a:t>
            </a:r>
            <a:r>
              <a:rPr lang="ar-IQ" dirty="0"/>
              <a:t>رقم (14) لسنة (2008): </a:t>
            </a:r>
            <a:r>
              <a:rPr lang="ar-KW" dirty="0"/>
              <a:t>اذا تنازع اختصاص محكمة القضاء االداري والمحكمة المدنية فيعين المرجع هيئة قوامها ستة اعضاء وثالثة من قضاة التمييز يختارهم رئيس محكمة التمييز ويكون قرارها باتاً "</a:t>
            </a:r>
            <a:endParaRPr lang="en-US" dirty="0"/>
          </a:p>
        </p:txBody>
      </p:sp>
    </p:spTree>
    <p:extLst>
      <p:ext uri="{BB962C8B-B14F-4D97-AF65-F5344CB8AC3E}">
        <p14:creationId xmlns:p14="http://schemas.microsoft.com/office/powerpoint/2010/main" val="13971905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6DBCF-9A78-F6EF-003F-CD02CBC27F7D}"/>
              </a:ext>
            </a:extLst>
          </p:cNvPr>
          <p:cNvSpPr>
            <a:spLocks noGrp="1"/>
          </p:cNvSpPr>
          <p:nvPr>
            <p:ph type="title"/>
          </p:nvPr>
        </p:nvSpPr>
        <p:spPr/>
        <p:txBody>
          <a:bodyPr/>
          <a:lstStyle/>
          <a:p>
            <a:r>
              <a:rPr lang="ar-IQ" dirty="0"/>
              <a:t>تنظيم القضاء الإداري في العراق</a:t>
            </a:r>
            <a:endParaRPr lang="en-US" dirty="0"/>
          </a:p>
        </p:txBody>
      </p:sp>
      <p:sp>
        <p:nvSpPr>
          <p:cNvPr id="3" name="Content Placeholder 2">
            <a:extLst>
              <a:ext uri="{FF2B5EF4-FFF2-40B4-BE49-F238E27FC236}">
                <a16:creationId xmlns:a16="http://schemas.microsoft.com/office/drawing/2014/main" id="{0017F082-1C15-A2C3-BBD9-06496A71D1B4}"/>
              </a:ext>
            </a:extLst>
          </p:cNvPr>
          <p:cNvSpPr>
            <a:spLocks noGrp="1"/>
          </p:cNvSpPr>
          <p:nvPr>
            <p:ph idx="1"/>
          </p:nvPr>
        </p:nvSpPr>
        <p:spPr/>
        <p:txBody>
          <a:bodyPr/>
          <a:lstStyle/>
          <a:p>
            <a:pPr algn="r" rtl="1"/>
            <a:endParaRPr lang="en-US" dirty="0"/>
          </a:p>
        </p:txBody>
      </p:sp>
    </p:spTree>
    <p:extLst>
      <p:ext uri="{BB962C8B-B14F-4D97-AF65-F5344CB8AC3E}">
        <p14:creationId xmlns:p14="http://schemas.microsoft.com/office/powerpoint/2010/main" val="33278192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52401"/>
            <a:ext cx="8610600" cy="5854891"/>
          </a:xfrm>
        </p:spPr>
        <p:txBody>
          <a:bodyPr>
            <a:normAutofit lnSpcReduction="10000"/>
          </a:bodyPr>
          <a:lstStyle/>
          <a:p>
            <a:pPr marL="109728" indent="0" algn="r" rtl="1">
              <a:buNone/>
            </a:pPr>
            <a:endParaRPr lang="ar-IQ" sz="2800" dirty="0"/>
          </a:p>
          <a:p>
            <a:pPr algn="r" rtl="1">
              <a:buFont typeface="Wingdings" pitchFamily="2" charset="2"/>
              <a:buChar char="Ø"/>
            </a:pPr>
            <a:r>
              <a:rPr lang="ar-IQ" altLang="ar-IQ" sz="2800" dirty="0"/>
              <a:t>  بدأ تنظيم القضاء الاداري في العراق منذ عام 1989 عهداً جديداً بظهور جهة قضاء جديدة تباشر اختصاصاتها بجانب جهة القضاء العادي ، حيث أنشأ التعديل الثاني لقانون مجلس الدولة محكمة القضاء الاداري ، واعاد تنظيم </a:t>
            </a:r>
            <a:r>
              <a:rPr lang="ar-IQ" altLang="ar-IQ" sz="2800" b="1" dirty="0">
                <a:solidFill>
                  <a:srgbClr val="002060"/>
                </a:solidFill>
              </a:rPr>
              <a:t>مجلس الانضباط العام</a:t>
            </a:r>
            <a:r>
              <a:rPr lang="ar-IQ" altLang="ar-IQ" sz="2800" dirty="0"/>
              <a:t> وجعله هيأة من هيئآت مجلس الدولة ، وخول المحكمة والمجلس اختصاصات النظر في بعض المنازعات التي قد تثور بين الادارة والافراد . وبذلك اصبح من الممكن الحديث عن قيام قضاء اداري في العراق الى جانب القضاء العادي . </a:t>
            </a:r>
          </a:p>
          <a:p>
            <a:pPr algn="r" rtl="1">
              <a:buFont typeface="Wingdings" pitchFamily="2" charset="2"/>
              <a:buChar char="Ø"/>
            </a:pPr>
            <a:endParaRPr lang="ar-IQ" altLang="ar-IQ" sz="2800" dirty="0"/>
          </a:p>
          <a:p>
            <a:pPr algn="r" rtl="1">
              <a:buFont typeface="Wingdings" pitchFamily="2" charset="2"/>
              <a:buChar char="Ø"/>
            </a:pPr>
            <a:r>
              <a:rPr lang="ar-IQ" altLang="ar-IQ" sz="2800" dirty="0"/>
              <a:t>وبجانب هذا الاختصاص القضائي يمارس مجلس الدولة اختصاصاً استشارياً ، يتمثل في ابداء الرأي والمشورة القانونية للجهات الادارية عندما تطلب هذه المشورة. </a:t>
            </a:r>
          </a:p>
          <a:p>
            <a:pPr algn="r" rtl="1">
              <a:buFont typeface="Wingdings" pitchFamily="2" charset="2"/>
              <a:buChar char="Ø"/>
            </a:pPr>
            <a:r>
              <a:rPr lang="ar-IQ" altLang="ar-IQ" sz="2800" dirty="0"/>
              <a:t>كما يختص المجلس بمراجعة مشروعات القوانين للتأكد من سلامتها من الناحية القانونية ، ولضمان التناسق بينها وبين التشريعات القائمة ، تلافياً لما قد يكون بينها من تكرار او تناقض</a:t>
            </a:r>
            <a:endParaRPr lang="en-US" sz="2800" dirty="0"/>
          </a:p>
          <a:p>
            <a:pPr algn="r" rtl="1"/>
            <a:endParaRPr lang="en-US" sz="2800" dirty="0"/>
          </a:p>
          <a:p>
            <a:pPr algn="r" rtl="1"/>
            <a:endParaRPr lang="ar-IQ" dirty="0"/>
          </a:p>
        </p:txBody>
      </p:sp>
      <p:sp>
        <p:nvSpPr>
          <p:cNvPr id="6" name="Slide Number Placeholder 5"/>
          <p:cNvSpPr>
            <a:spLocks noGrp="1"/>
          </p:cNvSpPr>
          <p:nvPr>
            <p:ph type="sldNum" sz="quarter" idx="12"/>
          </p:nvPr>
        </p:nvSpPr>
        <p:spPr/>
        <p:txBody>
          <a:bodyPr/>
          <a:lstStyle/>
          <a:p>
            <a:r>
              <a:rPr lang="ar-IQ" dirty="0"/>
              <a:t>29</a:t>
            </a: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15"/>
          <p:cNvSpPr>
            <a:spLocks noGrp="1"/>
          </p:cNvSpPr>
          <p:nvPr>
            <p:ph type="sldNum" sz="quarter" idx="12"/>
          </p:nvPr>
        </p:nvSpPr>
        <p:spPr>
          <a:xfrm>
            <a:off x="10188509" y="6492876"/>
            <a:ext cx="365760" cy="365125"/>
          </a:xfrm>
        </p:spPr>
        <p:txBody>
          <a:bodyPr/>
          <a:lstStyle/>
          <a:p>
            <a:r>
              <a:rPr lang="ar-IQ" dirty="0"/>
              <a:t>30</a:t>
            </a:r>
            <a:endParaRPr lang="en-US" dirty="0"/>
          </a:p>
        </p:txBody>
      </p:sp>
      <p:sp>
        <p:nvSpPr>
          <p:cNvPr id="2" name="Title 1"/>
          <p:cNvSpPr>
            <a:spLocks noGrp="1"/>
          </p:cNvSpPr>
          <p:nvPr>
            <p:ph type="title" idx="4294967295"/>
          </p:nvPr>
        </p:nvSpPr>
        <p:spPr>
          <a:xfrm>
            <a:off x="1843585" y="228600"/>
            <a:ext cx="8229600" cy="1143000"/>
          </a:xfrm>
        </p:spPr>
        <p:txBody>
          <a:bodyPr>
            <a:normAutofit/>
          </a:bodyPr>
          <a:lstStyle/>
          <a:p>
            <a:pPr algn="ctr" rtl="1"/>
            <a:r>
              <a:rPr lang="ar-IQ" sz="4400" dirty="0"/>
              <a:t> القضاء الاداري في العراق</a:t>
            </a:r>
          </a:p>
        </p:txBody>
      </p:sp>
      <p:sp>
        <p:nvSpPr>
          <p:cNvPr id="4" name="Oval 3"/>
          <p:cNvSpPr/>
          <p:nvPr/>
        </p:nvSpPr>
        <p:spPr>
          <a:xfrm>
            <a:off x="6324600" y="2187054"/>
            <a:ext cx="4038600" cy="1219200"/>
          </a:xfrm>
          <a:prstGeom prst="ellipse">
            <a:avLst/>
          </a:prstGeom>
          <a:solidFill>
            <a:schemeClr val="bg1">
              <a:lumMod val="95000"/>
            </a:schemeClr>
          </a:solidFill>
          <a:ln>
            <a:solidFill>
              <a:schemeClr val="bg1">
                <a:lumMod val="65000"/>
              </a:schemeClr>
            </a:solidFill>
          </a:ln>
        </p:spPr>
        <p:style>
          <a:lnRef idx="0">
            <a:schemeClr val="accent5"/>
          </a:lnRef>
          <a:fillRef idx="3">
            <a:schemeClr val="accent5"/>
          </a:fillRef>
          <a:effectRef idx="3">
            <a:schemeClr val="accent5"/>
          </a:effectRef>
          <a:fontRef idx="minor">
            <a:schemeClr val="lt1"/>
          </a:fontRef>
        </p:style>
        <p:txBody>
          <a:bodyPr rtlCol="1" anchor="ctr"/>
          <a:lstStyle/>
          <a:p>
            <a:pPr lvl="0" algn="ctr"/>
            <a:r>
              <a:rPr lang="ar-IQ" altLang="ar-IQ" sz="2800" b="1" dirty="0">
                <a:solidFill>
                  <a:srgbClr val="464646"/>
                </a:solidFill>
              </a:rPr>
              <a:t>تنظيم مجلس الدولة </a:t>
            </a:r>
            <a:endParaRPr lang="en-US" sz="2800" b="1" dirty="0">
              <a:solidFill>
                <a:schemeClr val="tx1"/>
              </a:solidFill>
            </a:endParaRPr>
          </a:p>
        </p:txBody>
      </p:sp>
      <p:sp>
        <p:nvSpPr>
          <p:cNvPr id="5" name="Oval 4"/>
          <p:cNvSpPr/>
          <p:nvPr/>
        </p:nvSpPr>
        <p:spPr>
          <a:xfrm>
            <a:off x="2286000" y="2212075"/>
            <a:ext cx="3276600" cy="1371600"/>
          </a:xfrm>
          <a:prstGeom prst="ellipse">
            <a:avLst/>
          </a:prstGeom>
        </p:spPr>
        <p:style>
          <a:lnRef idx="1">
            <a:schemeClr val="accent5"/>
          </a:lnRef>
          <a:fillRef idx="2">
            <a:schemeClr val="accent5"/>
          </a:fillRef>
          <a:effectRef idx="1">
            <a:schemeClr val="accent5"/>
          </a:effectRef>
          <a:fontRef idx="minor">
            <a:schemeClr val="dk1"/>
          </a:fontRef>
        </p:style>
        <p:txBody>
          <a:bodyPr rtlCol="1" anchor="ctr"/>
          <a:lstStyle/>
          <a:p>
            <a:pPr lvl="0" algn="ctr"/>
            <a:r>
              <a:rPr lang="ar-IQ" sz="2800" b="1" dirty="0"/>
              <a:t>اختصاصات مجلس شورى الدولة</a:t>
            </a:r>
            <a:endParaRPr lang="en-US" sz="2800" b="1" dirty="0"/>
          </a:p>
        </p:txBody>
      </p:sp>
      <p:sp>
        <p:nvSpPr>
          <p:cNvPr id="6" name="Down Arrow 5"/>
          <p:cNvSpPr/>
          <p:nvPr/>
        </p:nvSpPr>
        <p:spPr>
          <a:xfrm>
            <a:off x="8458200" y="3810000"/>
            <a:ext cx="1219200" cy="1219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7" name="Rectangle 6"/>
          <p:cNvSpPr/>
          <p:nvPr/>
        </p:nvSpPr>
        <p:spPr>
          <a:xfrm>
            <a:off x="8382000" y="5029200"/>
            <a:ext cx="2209800" cy="9906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lvl="0" algn="ctr" rtl="1"/>
            <a:r>
              <a:rPr lang="ar-IQ" sz="3200" dirty="0"/>
              <a:t>اعضاء مجلس شورى الدولة</a:t>
            </a:r>
            <a:endParaRPr lang="en-US" sz="3200" dirty="0"/>
          </a:p>
        </p:txBody>
      </p:sp>
      <p:sp>
        <p:nvSpPr>
          <p:cNvPr id="8" name="Down Arrow 7"/>
          <p:cNvSpPr/>
          <p:nvPr/>
        </p:nvSpPr>
        <p:spPr>
          <a:xfrm>
            <a:off x="6934200" y="3788391"/>
            <a:ext cx="1219200" cy="1295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9" name="Rectangle 8"/>
          <p:cNvSpPr/>
          <p:nvPr/>
        </p:nvSpPr>
        <p:spPr>
          <a:xfrm>
            <a:off x="5867400" y="5029200"/>
            <a:ext cx="2286000" cy="9906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lvl="0" algn="ctr"/>
            <a:r>
              <a:rPr lang="ar-IQ" sz="2400" b="1" dirty="0"/>
              <a:t>اقسام مجلس الدولة </a:t>
            </a:r>
            <a:endParaRPr lang="en-US" sz="2400" b="1" dirty="0"/>
          </a:p>
        </p:txBody>
      </p:sp>
      <p:sp>
        <p:nvSpPr>
          <p:cNvPr id="10" name="Rectangle 9"/>
          <p:cNvSpPr/>
          <p:nvPr/>
        </p:nvSpPr>
        <p:spPr>
          <a:xfrm>
            <a:off x="3657600" y="4762500"/>
            <a:ext cx="1981200" cy="1219200"/>
          </a:xfrm>
          <a:prstGeom prst="rect">
            <a:avLst/>
          </a:prstGeom>
        </p:spPr>
        <p:style>
          <a:lnRef idx="2">
            <a:schemeClr val="accent1">
              <a:shade val="50000"/>
            </a:schemeClr>
          </a:lnRef>
          <a:fillRef idx="1001">
            <a:schemeClr val="lt2"/>
          </a:fillRef>
          <a:effectRef idx="0">
            <a:schemeClr val="accent1"/>
          </a:effectRef>
          <a:fontRef idx="minor">
            <a:schemeClr val="lt1"/>
          </a:fontRef>
        </p:style>
        <p:txBody>
          <a:bodyPr rtlCol="1" anchor="ctr"/>
          <a:lstStyle/>
          <a:p>
            <a:pPr algn="r" rtl="1">
              <a:lnSpc>
                <a:spcPct val="80000"/>
              </a:lnSpc>
            </a:pPr>
            <a:r>
              <a:rPr lang="ar-IQ" altLang="ar-IQ" sz="2400" b="1" dirty="0">
                <a:solidFill>
                  <a:srgbClr val="002060"/>
                </a:solidFill>
              </a:rPr>
              <a:t>اختصاصات مجلس الدولة الاستشارية </a:t>
            </a:r>
          </a:p>
        </p:txBody>
      </p:sp>
      <p:sp>
        <p:nvSpPr>
          <p:cNvPr id="11" name="Rectangle 10"/>
          <p:cNvSpPr/>
          <p:nvPr/>
        </p:nvSpPr>
        <p:spPr>
          <a:xfrm>
            <a:off x="1524000" y="4724400"/>
            <a:ext cx="2057400" cy="12954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lnSpc>
                <a:spcPct val="80000"/>
              </a:lnSpc>
            </a:pPr>
            <a:r>
              <a:rPr lang="ar-IQ" altLang="ar-IQ" sz="2800" b="1" dirty="0">
                <a:solidFill>
                  <a:srgbClr val="002060"/>
                </a:solidFill>
              </a:rPr>
              <a:t>اختصاصات مجلس الدولة القضائية.</a:t>
            </a:r>
          </a:p>
        </p:txBody>
      </p:sp>
      <p:sp>
        <p:nvSpPr>
          <p:cNvPr id="12" name="Down Arrow 11"/>
          <p:cNvSpPr/>
          <p:nvPr/>
        </p:nvSpPr>
        <p:spPr>
          <a:xfrm>
            <a:off x="3810000" y="3886200"/>
            <a:ext cx="990600" cy="83820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IQ"/>
          </a:p>
        </p:txBody>
      </p:sp>
      <p:sp>
        <p:nvSpPr>
          <p:cNvPr id="13" name="Down Arrow 12"/>
          <p:cNvSpPr/>
          <p:nvPr/>
        </p:nvSpPr>
        <p:spPr>
          <a:xfrm>
            <a:off x="2438400" y="3886200"/>
            <a:ext cx="914400" cy="76200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IQ"/>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arn(inVertical)">
                                      <p:cBhvr>
                                        <p:cTn id="25" dur="500"/>
                                        <p:tgtEl>
                                          <p:spTgt spid="6"/>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barn(inVertical)">
                                      <p:cBhvr>
                                        <p:cTn id="28" dur="500"/>
                                        <p:tgtEl>
                                          <p:spTgt spid="7"/>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barn(inVertical)">
                                      <p:cBhvr>
                                        <p:cTn id="31" dur="500"/>
                                        <p:tgtEl>
                                          <p:spTgt spid="8"/>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barn(inVertical)">
                                      <p:cBhvr>
                                        <p:cTn id="34" dur="5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additive="base">
                                        <p:cTn id="39" dur="500" fill="hold"/>
                                        <p:tgtEl>
                                          <p:spTgt spid="5"/>
                                        </p:tgtEl>
                                        <p:attrNameLst>
                                          <p:attrName>ppt_x</p:attrName>
                                        </p:attrNameLst>
                                      </p:cBhvr>
                                      <p:tavLst>
                                        <p:tav tm="0">
                                          <p:val>
                                            <p:strVal val="#ppt_x"/>
                                          </p:val>
                                        </p:tav>
                                        <p:tav tm="100000">
                                          <p:val>
                                            <p:strVal val="#ppt_x"/>
                                          </p:val>
                                        </p:tav>
                                      </p:tavLst>
                                    </p:anim>
                                    <p:anim calcmode="lin" valueType="num">
                                      <p:cBhvr additive="base">
                                        <p:cTn id="4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1" presetClass="entr" presetSubtype="1"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wheel(1)">
                                      <p:cBhvr>
                                        <p:cTn id="45" dur="2000"/>
                                        <p:tgtEl>
                                          <p:spTgt spid="12"/>
                                        </p:tgtEl>
                                      </p:cBhvr>
                                    </p:animEffect>
                                  </p:childTnLst>
                                </p:cTn>
                              </p:par>
                              <p:par>
                                <p:cTn id="46" presetID="21" presetClass="entr" presetSubtype="1" fill="hold" grpId="0" nodeType="with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wheel(1)">
                                      <p:cBhvr>
                                        <p:cTn id="48" dur="2000"/>
                                        <p:tgtEl>
                                          <p:spTgt spid="10"/>
                                        </p:tgtEl>
                                      </p:cBhvr>
                                    </p:animEffect>
                                  </p:childTnLst>
                                </p:cTn>
                              </p:par>
                              <p:par>
                                <p:cTn id="49" presetID="21" presetClass="entr" presetSubtype="1"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wheel(1)">
                                      <p:cBhvr>
                                        <p:cTn id="51" dur="2000"/>
                                        <p:tgtEl>
                                          <p:spTgt spid="13"/>
                                        </p:tgtEl>
                                      </p:cBhvr>
                                    </p:animEffect>
                                  </p:childTnLst>
                                </p:cTn>
                              </p:par>
                              <p:par>
                                <p:cTn id="52" presetID="21" presetClass="entr" presetSubtype="1" fill="hold" grpId="0" nodeType="with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wheel(1)">
                                      <p:cBhvr>
                                        <p:cTn id="54"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5994772" y="1447800"/>
            <a:ext cx="3234462" cy="929184"/>
          </a:xfrm>
          <a:prstGeom prst="ellipse">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400" b="1" dirty="0">
                <a:solidFill>
                  <a:schemeClr val="tx1"/>
                </a:solidFill>
                <a:latin typeface="Times New Roman" pitchFamily="18" charset="0"/>
                <a:cs typeface="Times New Roman" pitchFamily="18" charset="0"/>
              </a:rPr>
              <a:t>اعضاء مجلس شورى الدولة</a:t>
            </a:r>
            <a:endParaRPr lang="en-US" sz="2400" b="1" dirty="0">
              <a:solidFill>
                <a:schemeClr val="tx1"/>
              </a:solidFill>
            </a:endParaRPr>
          </a:p>
        </p:txBody>
      </p:sp>
      <p:sp>
        <p:nvSpPr>
          <p:cNvPr id="16" name="Rectangle 15"/>
          <p:cNvSpPr/>
          <p:nvPr/>
        </p:nvSpPr>
        <p:spPr>
          <a:xfrm>
            <a:off x="1798738" y="76308"/>
            <a:ext cx="7616301" cy="685693"/>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728" algn="ctr" rtl="1"/>
            <a:r>
              <a:rPr lang="ar-IQ" altLang="ar-IQ" sz="3200" b="1" dirty="0">
                <a:solidFill>
                  <a:schemeClr val="tx1"/>
                </a:solidFill>
              </a:rPr>
              <a:t>تنظيم مجلس شورى الدولة</a:t>
            </a:r>
          </a:p>
        </p:txBody>
      </p:sp>
      <p:cxnSp>
        <p:nvCxnSpPr>
          <p:cNvPr id="19" name="Straight Arrow Connector 18"/>
          <p:cNvCxnSpPr/>
          <p:nvPr/>
        </p:nvCxnSpPr>
        <p:spPr>
          <a:xfrm>
            <a:off x="8897928" y="4234969"/>
            <a:ext cx="0" cy="0"/>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9214317" y="3834138"/>
            <a:ext cx="441544" cy="0"/>
          </a:xfrm>
          <a:prstGeom prst="line">
            <a:avLst/>
          </a:prstGeom>
          <a:ln w="57150">
            <a:solidFill>
              <a:schemeClr val="accent2">
                <a:lumMod val="40000"/>
                <a:lumOff val="6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4114802" y="831368"/>
            <a:ext cx="838199" cy="616432"/>
          </a:xfrm>
          <a:prstGeom prst="line">
            <a:avLst/>
          </a:prstGeom>
          <a:ln w="57150">
            <a:solidFill>
              <a:schemeClr val="accent2">
                <a:lumMod val="40000"/>
                <a:lumOff val="6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56" name="Straight Connector 1055"/>
          <p:cNvCxnSpPr/>
          <p:nvPr/>
        </p:nvCxnSpPr>
        <p:spPr>
          <a:xfrm>
            <a:off x="6477000" y="831368"/>
            <a:ext cx="838200" cy="495862"/>
          </a:xfrm>
          <a:prstGeom prst="line">
            <a:avLst/>
          </a:prstGeom>
          <a:ln w="57150">
            <a:solidFill>
              <a:schemeClr val="accent2">
                <a:lumMod val="40000"/>
                <a:lumOff val="6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5831417" y="5516741"/>
            <a:ext cx="3646173" cy="746065"/>
          </a:xfrm>
          <a:prstGeom prst="ellipse">
            <a:avLst/>
          </a:prstGeom>
          <a:solidFill>
            <a:schemeClr val="bg1">
              <a:lumMod val="95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728" algn="ctr" rtl="1">
              <a:lnSpc>
                <a:spcPct val="120000"/>
              </a:lnSpc>
            </a:pPr>
            <a:r>
              <a:rPr lang="ar-IQ" altLang="ar-IQ" sz="2000" b="1" dirty="0">
                <a:solidFill>
                  <a:schemeClr val="tx1"/>
                </a:solidFill>
              </a:rPr>
              <a:t>ب- المستشارون المنتدبون</a:t>
            </a:r>
            <a:endParaRPr lang="en-US" altLang="ar-IQ" sz="2000" b="1" dirty="0">
              <a:solidFill>
                <a:schemeClr val="tx1"/>
              </a:solidFill>
            </a:endParaRPr>
          </a:p>
        </p:txBody>
      </p:sp>
      <p:sp>
        <p:nvSpPr>
          <p:cNvPr id="8" name="Slide Number Placeholder 7"/>
          <p:cNvSpPr>
            <a:spLocks noGrp="1"/>
          </p:cNvSpPr>
          <p:nvPr>
            <p:ph type="sldNum" sz="quarter" idx="12"/>
          </p:nvPr>
        </p:nvSpPr>
        <p:spPr>
          <a:xfrm>
            <a:off x="10221082" y="6417415"/>
            <a:ext cx="365760" cy="365125"/>
          </a:xfrm>
        </p:spPr>
        <p:txBody>
          <a:bodyPr/>
          <a:lstStyle/>
          <a:p>
            <a:r>
              <a:rPr lang="ar-IQ" dirty="0"/>
              <a:t>31</a:t>
            </a:r>
            <a:endParaRPr lang="en-US"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356437">
            <a:off x="7299222" y="2498405"/>
            <a:ext cx="625565" cy="354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Oval 23"/>
          <p:cNvSpPr/>
          <p:nvPr/>
        </p:nvSpPr>
        <p:spPr>
          <a:xfrm>
            <a:off x="2308602" y="1447801"/>
            <a:ext cx="3234462" cy="1005383"/>
          </a:xfrm>
          <a:prstGeom prst="ellipse">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400" b="1" dirty="0">
                <a:solidFill>
                  <a:schemeClr val="tx1"/>
                </a:solidFill>
                <a:latin typeface="Times New Roman" pitchFamily="18" charset="0"/>
                <a:cs typeface="Times New Roman" pitchFamily="18" charset="0"/>
              </a:rPr>
              <a:t>اقسام (تكوين ) مجلس شورى الدولة</a:t>
            </a:r>
            <a:endParaRPr lang="en-US" sz="2400" b="1" dirty="0">
              <a:solidFill>
                <a:schemeClr val="tx1"/>
              </a:solidFill>
            </a:endParaRPr>
          </a:p>
        </p:txBody>
      </p:sp>
      <p:sp>
        <p:nvSpPr>
          <p:cNvPr id="13" name="TextBox 12"/>
          <p:cNvSpPr txBox="1"/>
          <p:nvPr/>
        </p:nvSpPr>
        <p:spPr>
          <a:xfrm>
            <a:off x="7315201" y="3620266"/>
            <a:ext cx="1921445" cy="461665"/>
          </a:xfrm>
          <a:prstGeom prst="rect">
            <a:avLst/>
          </a:prstGeom>
          <a:solidFill>
            <a:schemeClr val="accent3">
              <a:lumMod val="40000"/>
              <a:lumOff val="60000"/>
            </a:schemeClr>
          </a:solidFill>
          <a:ln>
            <a:solidFill>
              <a:schemeClr val="bg1"/>
            </a:solidFill>
          </a:ln>
        </p:spPr>
        <p:txBody>
          <a:bodyPr wrap="square" rtlCol="0">
            <a:spAutoFit/>
          </a:bodyPr>
          <a:lstStyle/>
          <a:p>
            <a:pPr algn="r" rtl="1">
              <a:lnSpc>
                <a:spcPct val="120000"/>
              </a:lnSpc>
            </a:pPr>
            <a:r>
              <a:rPr lang="ar-IQ" altLang="ar-IQ" sz="2000" b="1" dirty="0"/>
              <a:t>3- المستشارون</a:t>
            </a:r>
          </a:p>
        </p:txBody>
      </p:sp>
      <p:sp>
        <p:nvSpPr>
          <p:cNvPr id="18" name="TextBox 17"/>
          <p:cNvSpPr txBox="1"/>
          <p:nvPr/>
        </p:nvSpPr>
        <p:spPr>
          <a:xfrm>
            <a:off x="5834830" y="3221561"/>
            <a:ext cx="3394405" cy="461665"/>
          </a:xfrm>
          <a:prstGeom prst="rect">
            <a:avLst/>
          </a:prstGeom>
          <a:solidFill>
            <a:schemeClr val="accent6">
              <a:lumMod val="20000"/>
              <a:lumOff val="80000"/>
            </a:schemeClr>
          </a:solidFill>
        </p:spPr>
        <p:txBody>
          <a:bodyPr wrap="square" rtlCol="0">
            <a:spAutoFit/>
          </a:bodyPr>
          <a:lstStyle/>
          <a:p>
            <a:pPr lvl="0" algn="r" rtl="1">
              <a:lnSpc>
                <a:spcPct val="120000"/>
              </a:lnSpc>
              <a:spcBef>
                <a:spcPct val="20000"/>
              </a:spcBef>
            </a:pPr>
            <a:r>
              <a:rPr lang="ar-IQ" altLang="ar-IQ" sz="2000" b="1" dirty="0">
                <a:solidFill>
                  <a:prstClr val="black"/>
                </a:solidFill>
                <a:latin typeface="Calibri"/>
              </a:rPr>
              <a:t> 2- نواب رئيس مجلس الدولة </a:t>
            </a:r>
            <a:endParaRPr lang="ar-IQ" altLang="ar-IQ" sz="2000" dirty="0">
              <a:solidFill>
                <a:prstClr val="black"/>
              </a:solidFill>
              <a:latin typeface="Calibri"/>
            </a:endParaRPr>
          </a:p>
        </p:txBody>
      </p:sp>
      <p:sp>
        <p:nvSpPr>
          <p:cNvPr id="20" name="TextBox 19"/>
          <p:cNvSpPr txBox="1"/>
          <p:nvPr/>
        </p:nvSpPr>
        <p:spPr>
          <a:xfrm>
            <a:off x="6172201" y="2819400"/>
            <a:ext cx="3057034" cy="400110"/>
          </a:xfrm>
          <a:prstGeom prst="rect">
            <a:avLst/>
          </a:prstGeom>
          <a:solidFill>
            <a:schemeClr val="bg2"/>
          </a:solidFill>
        </p:spPr>
        <p:txBody>
          <a:bodyPr wrap="square" rtlCol="0">
            <a:spAutoFit/>
          </a:bodyPr>
          <a:lstStyle/>
          <a:p>
            <a:pPr algn="r" rtl="1"/>
            <a:r>
              <a:rPr lang="ar-IQ" altLang="ar-IQ" sz="2000" b="1" dirty="0">
                <a:solidFill>
                  <a:prstClr val="black"/>
                </a:solidFill>
                <a:latin typeface="Calibri"/>
              </a:rPr>
              <a:t>1- رئيس مجلس شورى الدولة</a:t>
            </a:r>
            <a:endParaRPr lang="en-US" sz="2000" b="1" dirty="0"/>
          </a:p>
        </p:txBody>
      </p:sp>
      <p:sp>
        <p:nvSpPr>
          <p:cNvPr id="22" name="TextBox 21"/>
          <p:cNvSpPr txBox="1"/>
          <p:nvPr/>
        </p:nvSpPr>
        <p:spPr>
          <a:xfrm>
            <a:off x="5834830" y="4057707"/>
            <a:ext cx="3394406" cy="461665"/>
          </a:xfrm>
          <a:prstGeom prst="rect">
            <a:avLst/>
          </a:prstGeom>
          <a:solidFill>
            <a:schemeClr val="accent3">
              <a:lumMod val="40000"/>
              <a:lumOff val="60000"/>
            </a:schemeClr>
          </a:solidFill>
          <a:ln>
            <a:solidFill>
              <a:schemeClr val="bg1"/>
            </a:solidFill>
          </a:ln>
        </p:spPr>
        <p:txBody>
          <a:bodyPr wrap="square" rtlCol="0">
            <a:spAutoFit/>
          </a:bodyPr>
          <a:lstStyle/>
          <a:p>
            <a:pPr algn="r" rtl="1">
              <a:lnSpc>
                <a:spcPct val="120000"/>
              </a:lnSpc>
            </a:pPr>
            <a:r>
              <a:rPr lang="ar-IQ" altLang="ar-IQ" sz="2000" b="1" dirty="0"/>
              <a:t>4- المستشارون المساعدون</a:t>
            </a:r>
          </a:p>
        </p:txBody>
      </p:sp>
      <p:cxnSp>
        <p:nvCxnSpPr>
          <p:cNvPr id="25" name="Straight Connector 24"/>
          <p:cNvCxnSpPr/>
          <p:nvPr/>
        </p:nvCxnSpPr>
        <p:spPr>
          <a:xfrm>
            <a:off x="9655861" y="3834138"/>
            <a:ext cx="0" cy="1679190"/>
          </a:xfrm>
          <a:prstGeom prst="line">
            <a:avLst/>
          </a:prstGeom>
          <a:ln w="57150">
            <a:solidFill>
              <a:schemeClr val="accent2">
                <a:lumMod val="40000"/>
                <a:lumOff val="6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5831417" y="4673734"/>
            <a:ext cx="3646172" cy="839595"/>
          </a:xfrm>
          <a:prstGeom prst="ellipse">
            <a:avLst/>
          </a:prstGeom>
          <a:solidFill>
            <a:schemeClr val="bg1">
              <a:lumMod val="95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728" algn="r" rtl="1">
              <a:lnSpc>
                <a:spcPct val="120000"/>
              </a:lnSpc>
            </a:pPr>
            <a:r>
              <a:rPr lang="ar-IQ" altLang="ar-IQ" sz="2000" b="1" dirty="0">
                <a:solidFill>
                  <a:schemeClr val="tx1"/>
                </a:solidFill>
              </a:rPr>
              <a:t>أ-المستشارون المعينون على ملاك المجلس</a:t>
            </a:r>
            <a:endParaRPr lang="en-US" altLang="ar-IQ" sz="2000" b="1" dirty="0">
              <a:solidFill>
                <a:schemeClr val="tx1"/>
              </a:solidFill>
            </a:endParaRPr>
          </a:p>
        </p:txBody>
      </p:sp>
      <p:sp>
        <p:nvSpPr>
          <p:cNvPr id="31" name="TextBox 30"/>
          <p:cNvSpPr txBox="1"/>
          <p:nvPr/>
        </p:nvSpPr>
        <p:spPr>
          <a:xfrm>
            <a:off x="1779441" y="3666606"/>
            <a:ext cx="3394406" cy="461665"/>
          </a:xfrm>
          <a:prstGeom prst="rect">
            <a:avLst/>
          </a:prstGeom>
          <a:solidFill>
            <a:schemeClr val="accent3">
              <a:lumMod val="40000"/>
              <a:lumOff val="60000"/>
            </a:schemeClr>
          </a:solidFill>
          <a:ln>
            <a:solidFill>
              <a:schemeClr val="bg1"/>
            </a:solidFill>
          </a:ln>
        </p:spPr>
        <p:txBody>
          <a:bodyPr wrap="square" rtlCol="0">
            <a:spAutoFit/>
          </a:bodyPr>
          <a:lstStyle/>
          <a:p>
            <a:pPr algn="r" rtl="1">
              <a:lnSpc>
                <a:spcPct val="120000"/>
              </a:lnSpc>
            </a:pPr>
            <a:r>
              <a:rPr lang="ar-IQ" altLang="ar-IQ" sz="2000" b="1" dirty="0"/>
              <a:t>3- الهيأة المتخصصة</a:t>
            </a:r>
          </a:p>
        </p:txBody>
      </p:sp>
      <p:sp>
        <p:nvSpPr>
          <p:cNvPr id="32" name="TextBox 31"/>
          <p:cNvSpPr txBox="1"/>
          <p:nvPr/>
        </p:nvSpPr>
        <p:spPr>
          <a:xfrm>
            <a:off x="2116813" y="2834451"/>
            <a:ext cx="3057034" cy="406265"/>
          </a:xfrm>
          <a:prstGeom prst="rect">
            <a:avLst/>
          </a:prstGeom>
          <a:solidFill>
            <a:schemeClr val="bg2"/>
          </a:solidFill>
        </p:spPr>
        <p:txBody>
          <a:bodyPr wrap="square" rtlCol="0">
            <a:spAutoFit/>
          </a:bodyPr>
          <a:lstStyle/>
          <a:p>
            <a:pPr marL="109728" algn="r" rtl="1">
              <a:lnSpc>
                <a:spcPct val="80000"/>
              </a:lnSpc>
              <a:spcBef>
                <a:spcPts val="400"/>
              </a:spcBef>
              <a:buClr>
                <a:srgbClr val="2DA2BF"/>
              </a:buClr>
              <a:buSzPct val="68000"/>
            </a:pPr>
            <a:r>
              <a:rPr lang="ar-IQ" altLang="ar-IQ" sz="2400" b="1" dirty="0">
                <a:solidFill>
                  <a:prstClr val="black"/>
                </a:solidFill>
              </a:rPr>
              <a:t>1 - الهيأة العامة</a:t>
            </a:r>
          </a:p>
        </p:txBody>
      </p:sp>
      <p:sp>
        <p:nvSpPr>
          <p:cNvPr id="33" name="TextBox 32"/>
          <p:cNvSpPr txBox="1"/>
          <p:nvPr/>
        </p:nvSpPr>
        <p:spPr>
          <a:xfrm>
            <a:off x="1779443" y="3238860"/>
            <a:ext cx="3394405" cy="461665"/>
          </a:xfrm>
          <a:prstGeom prst="rect">
            <a:avLst/>
          </a:prstGeom>
          <a:solidFill>
            <a:schemeClr val="accent6">
              <a:lumMod val="20000"/>
              <a:lumOff val="80000"/>
            </a:schemeClr>
          </a:solidFill>
        </p:spPr>
        <p:txBody>
          <a:bodyPr wrap="square" rtlCol="0">
            <a:spAutoFit/>
          </a:bodyPr>
          <a:lstStyle/>
          <a:p>
            <a:pPr lvl="0" algn="r" rtl="1">
              <a:lnSpc>
                <a:spcPct val="120000"/>
              </a:lnSpc>
              <a:spcBef>
                <a:spcPct val="20000"/>
              </a:spcBef>
            </a:pPr>
            <a:r>
              <a:rPr lang="ar-IQ" altLang="ar-IQ" sz="2000" b="1" dirty="0">
                <a:solidFill>
                  <a:prstClr val="black"/>
                </a:solidFill>
                <a:latin typeface="Calibri"/>
              </a:rPr>
              <a:t> 2- هيأة الرئاسة  </a:t>
            </a:r>
            <a:endParaRPr lang="ar-IQ" altLang="ar-IQ" sz="2000" dirty="0">
              <a:solidFill>
                <a:prstClr val="black"/>
              </a:solidFill>
              <a:latin typeface="Calibri"/>
            </a:endParaRPr>
          </a:p>
        </p:txBody>
      </p:sp>
      <p:pic>
        <p:nvPicPr>
          <p:cNvPr id="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356437">
            <a:off x="3355058" y="2545517"/>
            <a:ext cx="625565" cy="354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 name="TextBox 34"/>
          <p:cNvSpPr txBox="1"/>
          <p:nvPr/>
        </p:nvSpPr>
        <p:spPr>
          <a:xfrm>
            <a:off x="1779441" y="4094352"/>
            <a:ext cx="3394406" cy="461665"/>
          </a:xfrm>
          <a:prstGeom prst="rect">
            <a:avLst/>
          </a:prstGeom>
          <a:solidFill>
            <a:schemeClr val="accent3">
              <a:lumMod val="40000"/>
              <a:lumOff val="60000"/>
            </a:schemeClr>
          </a:solidFill>
          <a:ln>
            <a:solidFill>
              <a:schemeClr val="bg1"/>
            </a:solidFill>
          </a:ln>
        </p:spPr>
        <p:txBody>
          <a:bodyPr wrap="square" rtlCol="0">
            <a:spAutoFit/>
          </a:bodyPr>
          <a:lstStyle/>
          <a:p>
            <a:pPr algn="r" rtl="1">
              <a:lnSpc>
                <a:spcPct val="120000"/>
              </a:lnSpc>
            </a:pPr>
            <a:r>
              <a:rPr lang="ar-IQ" altLang="ar-IQ" sz="2000" b="1" dirty="0"/>
              <a:t>4- المحكمة الادارية العليا</a:t>
            </a:r>
          </a:p>
        </p:txBody>
      </p:sp>
      <p:sp>
        <p:nvSpPr>
          <p:cNvPr id="36" name="TextBox 35"/>
          <p:cNvSpPr txBox="1"/>
          <p:nvPr/>
        </p:nvSpPr>
        <p:spPr>
          <a:xfrm>
            <a:off x="1779441" y="4510412"/>
            <a:ext cx="3394406" cy="461665"/>
          </a:xfrm>
          <a:prstGeom prst="rect">
            <a:avLst/>
          </a:prstGeom>
          <a:solidFill>
            <a:schemeClr val="accent3">
              <a:lumMod val="40000"/>
              <a:lumOff val="60000"/>
            </a:schemeClr>
          </a:solidFill>
          <a:ln>
            <a:solidFill>
              <a:schemeClr val="bg1"/>
            </a:solidFill>
          </a:ln>
        </p:spPr>
        <p:txBody>
          <a:bodyPr wrap="square" rtlCol="0">
            <a:spAutoFit/>
          </a:bodyPr>
          <a:lstStyle/>
          <a:p>
            <a:pPr algn="r" rtl="1">
              <a:lnSpc>
                <a:spcPct val="120000"/>
              </a:lnSpc>
            </a:pPr>
            <a:r>
              <a:rPr lang="ar-IQ" altLang="ar-IQ" sz="2000" b="1" dirty="0"/>
              <a:t>5- محاكم القضاء الاداري</a:t>
            </a:r>
          </a:p>
        </p:txBody>
      </p:sp>
      <p:sp>
        <p:nvSpPr>
          <p:cNvPr id="37" name="TextBox 36"/>
          <p:cNvSpPr txBox="1"/>
          <p:nvPr/>
        </p:nvSpPr>
        <p:spPr>
          <a:xfrm>
            <a:off x="1779441" y="4924766"/>
            <a:ext cx="3394406" cy="461665"/>
          </a:xfrm>
          <a:prstGeom prst="rect">
            <a:avLst/>
          </a:prstGeom>
          <a:solidFill>
            <a:schemeClr val="accent3">
              <a:lumMod val="40000"/>
              <a:lumOff val="60000"/>
            </a:schemeClr>
          </a:solidFill>
          <a:ln>
            <a:solidFill>
              <a:schemeClr val="bg1"/>
            </a:solidFill>
          </a:ln>
        </p:spPr>
        <p:txBody>
          <a:bodyPr wrap="square" rtlCol="0">
            <a:spAutoFit/>
          </a:bodyPr>
          <a:lstStyle/>
          <a:p>
            <a:pPr algn="r" rtl="1">
              <a:lnSpc>
                <a:spcPct val="120000"/>
              </a:lnSpc>
            </a:pPr>
            <a:r>
              <a:rPr lang="ar-IQ" altLang="ar-IQ" sz="2000" b="1" dirty="0"/>
              <a:t>6- محاكم قضاء الموظفين</a:t>
            </a:r>
          </a:p>
        </p:txBody>
      </p:sp>
      <p:pic>
        <p:nvPicPr>
          <p:cNvPr id="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20135" y="5331103"/>
            <a:ext cx="1135726" cy="354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8279751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56"/>
                                        </p:tgtEl>
                                        <p:attrNameLst>
                                          <p:attrName>style.visibility</p:attrName>
                                        </p:attrNameLst>
                                      </p:cBhvr>
                                      <p:to>
                                        <p:strVal val="visible"/>
                                      </p:to>
                                    </p:set>
                                    <p:animEffect transition="in" filter="fade">
                                      <p:cBhvr>
                                        <p:cTn id="7" dur="500"/>
                                        <p:tgtEl>
                                          <p:spTgt spid="105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barn(inVertical)">
                                      <p:cBhvr>
                                        <p:cTn id="15" dur="500"/>
                                        <p:tgtEl>
                                          <p:spTgt spid="2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barn(inVertical)">
                                      <p:cBhvr>
                                        <p:cTn id="18" dur="500"/>
                                        <p:tgtEl>
                                          <p:spTgt spid="24"/>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par>
                                <p:cTn id="25" presetID="16" presetClass="entr" presetSubtype="21"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barn(inVertical)">
                                      <p:cBhvr>
                                        <p:cTn id="27" dur="500"/>
                                        <p:tgtEl>
                                          <p:spTgt spid="20"/>
                                        </p:tgtEl>
                                      </p:cBhvr>
                                    </p:animEffect>
                                  </p:childTnLst>
                                </p:cTn>
                              </p:par>
                              <p:par>
                                <p:cTn id="28" presetID="2" presetClass="entr" presetSubtype="4" fill="hold" grpId="0" nodeType="withEffect">
                                  <p:stCondLst>
                                    <p:cond delay="0"/>
                                  </p:stCondLst>
                                  <p:childTnLst>
                                    <p:set>
                                      <p:cBhvr>
                                        <p:cTn id="29" dur="1" fill="hold">
                                          <p:stCondLst>
                                            <p:cond delay="0"/>
                                          </p:stCondLst>
                                        </p:cTn>
                                        <p:tgtEl>
                                          <p:spTgt spid="18"/>
                                        </p:tgtEl>
                                        <p:attrNameLst>
                                          <p:attrName>style.visibility</p:attrName>
                                        </p:attrNameLst>
                                      </p:cBhvr>
                                      <p:to>
                                        <p:strVal val="visible"/>
                                      </p:to>
                                    </p:set>
                                    <p:anim calcmode="lin" valueType="num">
                                      <p:cBhvr additive="base">
                                        <p:cTn id="30" dur="500" fill="hold"/>
                                        <p:tgtEl>
                                          <p:spTgt spid="18"/>
                                        </p:tgtEl>
                                        <p:attrNameLst>
                                          <p:attrName>ppt_x</p:attrName>
                                        </p:attrNameLst>
                                      </p:cBhvr>
                                      <p:tavLst>
                                        <p:tav tm="0">
                                          <p:val>
                                            <p:strVal val="#ppt_x"/>
                                          </p:val>
                                        </p:tav>
                                        <p:tav tm="100000">
                                          <p:val>
                                            <p:strVal val="#ppt_x"/>
                                          </p:val>
                                        </p:tav>
                                      </p:tavLst>
                                    </p:anim>
                                    <p:anim calcmode="lin" valueType="num">
                                      <p:cBhvr additive="base">
                                        <p:cTn id="31" dur="500" fill="hold"/>
                                        <p:tgtEl>
                                          <p:spTgt spid="18"/>
                                        </p:tgtEl>
                                        <p:attrNameLst>
                                          <p:attrName>ppt_y</p:attrName>
                                        </p:attrNameLst>
                                      </p:cBhvr>
                                      <p:tavLst>
                                        <p:tav tm="0">
                                          <p:val>
                                            <p:strVal val="1+#ppt_h/2"/>
                                          </p:val>
                                        </p:tav>
                                        <p:tav tm="100000">
                                          <p:val>
                                            <p:strVal val="#ppt_y"/>
                                          </p:val>
                                        </p:tav>
                                      </p:tavLst>
                                    </p:anim>
                                  </p:childTnLst>
                                </p:cTn>
                              </p:par>
                              <p:par>
                                <p:cTn id="32" presetID="16" presetClass="entr" presetSubtype="21"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barn(inVertical)">
                                      <p:cBhvr>
                                        <p:cTn id="34" dur="400"/>
                                        <p:tgtEl>
                                          <p:spTgt spid="13"/>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barn(inVertical)">
                                      <p:cBhvr>
                                        <p:cTn id="37" dur="500"/>
                                        <p:tgtEl>
                                          <p:spTgt spid="22"/>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25"/>
                                        </p:tgtEl>
                                        <p:attrNameLst>
                                          <p:attrName>style.visibility</p:attrName>
                                        </p:attrNameLst>
                                      </p:cBhvr>
                                      <p:to>
                                        <p:strVal val="visible"/>
                                      </p:to>
                                    </p:set>
                                    <p:anim calcmode="lin" valueType="num">
                                      <p:cBhvr additive="base">
                                        <p:cTn id="42" dur="500" fill="hold"/>
                                        <p:tgtEl>
                                          <p:spTgt spid="25"/>
                                        </p:tgtEl>
                                        <p:attrNameLst>
                                          <p:attrName>ppt_x</p:attrName>
                                        </p:attrNameLst>
                                      </p:cBhvr>
                                      <p:tavLst>
                                        <p:tav tm="0">
                                          <p:val>
                                            <p:strVal val="#ppt_x"/>
                                          </p:val>
                                        </p:tav>
                                        <p:tav tm="100000">
                                          <p:val>
                                            <p:strVal val="#ppt_x"/>
                                          </p:val>
                                        </p:tav>
                                      </p:tavLst>
                                    </p:anim>
                                    <p:anim calcmode="lin" valueType="num">
                                      <p:cBhvr additive="base">
                                        <p:cTn id="43" dur="500" fill="hold"/>
                                        <p:tgtEl>
                                          <p:spTgt spid="25"/>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21"/>
                                        </p:tgtEl>
                                        <p:attrNameLst>
                                          <p:attrName>style.visibility</p:attrName>
                                        </p:attrNameLst>
                                      </p:cBhvr>
                                      <p:to>
                                        <p:strVal val="visible"/>
                                      </p:to>
                                    </p:set>
                                    <p:anim calcmode="lin" valueType="num">
                                      <p:cBhvr additive="base">
                                        <p:cTn id="46" dur="500" fill="hold"/>
                                        <p:tgtEl>
                                          <p:spTgt spid="21"/>
                                        </p:tgtEl>
                                        <p:attrNameLst>
                                          <p:attrName>ppt_x</p:attrName>
                                        </p:attrNameLst>
                                      </p:cBhvr>
                                      <p:tavLst>
                                        <p:tav tm="0">
                                          <p:val>
                                            <p:strVal val="#ppt_x"/>
                                          </p:val>
                                        </p:tav>
                                        <p:tav tm="100000">
                                          <p:val>
                                            <p:strVal val="#ppt_x"/>
                                          </p:val>
                                        </p:tav>
                                      </p:tavLst>
                                    </p:anim>
                                    <p:anim calcmode="lin" valueType="num">
                                      <p:cBhvr additive="base">
                                        <p:cTn id="47" dur="500" fill="hold"/>
                                        <p:tgtEl>
                                          <p:spTgt spid="21"/>
                                        </p:tgtEl>
                                        <p:attrNameLst>
                                          <p:attrName>ppt_y</p:attrName>
                                        </p:attrNameLst>
                                      </p:cBhvr>
                                      <p:tavLst>
                                        <p:tav tm="0">
                                          <p:val>
                                            <p:strVal val="1+#ppt_h/2"/>
                                          </p:val>
                                        </p:tav>
                                        <p:tav tm="100000">
                                          <p:val>
                                            <p:strVal val="#ppt_y"/>
                                          </p:val>
                                        </p:tav>
                                      </p:tavLst>
                                    </p:anim>
                                  </p:childTnLst>
                                </p:cTn>
                              </p:par>
                              <p:par>
                                <p:cTn id="48" presetID="2" presetClass="entr" presetSubtype="4" fill="hold" nodeType="withEffect">
                                  <p:stCondLst>
                                    <p:cond delay="0"/>
                                  </p:stCondLst>
                                  <p:childTnLst>
                                    <p:set>
                                      <p:cBhvr>
                                        <p:cTn id="49" dur="1" fill="hold">
                                          <p:stCondLst>
                                            <p:cond delay="0"/>
                                          </p:stCondLst>
                                        </p:cTn>
                                        <p:tgtEl>
                                          <p:spTgt spid="38"/>
                                        </p:tgtEl>
                                        <p:attrNameLst>
                                          <p:attrName>style.visibility</p:attrName>
                                        </p:attrNameLst>
                                      </p:cBhvr>
                                      <p:to>
                                        <p:strVal val="visible"/>
                                      </p:to>
                                    </p:set>
                                    <p:anim calcmode="lin" valueType="num">
                                      <p:cBhvr additive="base">
                                        <p:cTn id="50" dur="500" fill="hold"/>
                                        <p:tgtEl>
                                          <p:spTgt spid="38"/>
                                        </p:tgtEl>
                                        <p:attrNameLst>
                                          <p:attrName>ppt_x</p:attrName>
                                        </p:attrNameLst>
                                      </p:cBhvr>
                                      <p:tavLst>
                                        <p:tav tm="0">
                                          <p:val>
                                            <p:strVal val="#ppt_x"/>
                                          </p:val>
                                        </p:tav>
                                        <p:tav tm="100000">
                                          <p:val>
                                            <p:strVal val="#ppt_x"/>
                                          </p:val>
                                        </p:tav>
                                      </p:tavLst>
                                    </p:anim>
                                    <p:anim calcmode="lin" valueType="num">
                                      <p:cBhvr additive="base">
                                        <p:cTn id="51" dur="500" fill="hold"/>
                                        <p:tgtEl>
                                          <p:spTgt spid="38"/>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26"/>
                                        </p:tgtEl>
                                        <p:attrNameLst>
                                          <p:attrName>style.visibility</p:attrName>
                                        </p:attrNameLst>
                                      </p:cBhvr>
                                      <p:to>
                                        <p:strVal val="visible"/>
                                      </p:to>
                                    </p:set>
                                    <p:anim calcmode="lin" valueType="num">
                                      <p:cBhvr additive="base">
                                        <p:cTn id="54" dur="500" fill="hold"/>
                                        <p:tgtEl>
                                          <p:spTgt spid="26"/>
                                        </p:tgtEl>
                                        <p:attrNameLst>
                                          <p:attrName>ppt_x</p:attrName>
                                        </p:attrNameLst>
                                      </p:cBhvr>
                                      <p:tavLst>
                                        <p:tav tm="0">
                                          <p:val>
                                            <p:strVal val="#ppt_x"/>
                                          </p:val>
                                        </p:tav>
                                        <p:tav tm="100000">
                                          <p:val>
                                            <p:strVal val="#ppt_x"/>
                                          </p:val>
                                        </p:tav>
                                      </p:tavLst>
                                    </p:anim>
                                    <p:anim calcmode="lin" valueType="num">
                                      <p:cBhvr additive="base">
                                        <p:cTn id="55" dur="500" fill="hold"/>
                                        <p:tgtEl>
                                          <p:spTgt spid="26"/>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17"/>
                                        </p:tgtEl>
                                        <p:attrNameLst>
                                          <p:attrName>style.visibility</p:attrName>
                                        </p:attrNameLst>
                                      </p:cBhvr>
                                      <p:to>
                                        <p:strVal val="visible"/>
                                      </p:to>
                                    </p:set>
                                    <p:anim calcmode="lin" valueType="num">
                                      <p:cBhvr additive="base">
                                        <p:cTn id="58" dur="500" fill="hold"/>
                                        <p:tgtEl>
                                          <p:spTgt spid="17"/>
                                        </p:tgtEl>
                                        <p:attrNameLst>
                                          <p:attrName>ppt_x</p:attrName>
                                        </p:attrNameLst>
                                      </p:cBhvr>
                                      <p:tavLst>
                                        <p:tav tm="0">
                                          <p:val>
                                            <p:strVal val="#ppt_x"/>
                                          </p:val>
                                        </p:tav>
                                        <p:tav tm="100000">
                                          <p:val>
                                            <p:strVal val="#ppt_x"/>
                                          </p:val>
                                        </p:tav>
                                      </p:tavLst>
                                    </p:anim>
                                    <p:anim calcmode="lin" valueType="num">
                                      <p:cBhvr additive="base">
                                        <p:cTn id="59"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nodeType="clickEffect">
                                  <p:stCondLst>
                                    <p:cond delay="0"/>
                                  </p:stCondLst>
                                  <p:childTnLst>
                                    <p:set>
                                      <p:cBhvr>
                                        <p:cTn id="63" dur="1" fill="hold">
                                          <p:stCondLst>
                                            <p:cond delay="0"/>
                                          </p:stCondLst>
                                        </p:cTn>
                                        <p:tgtEl>
                                          <p:spTgt spid="34"/>
                                        </p:tgtEl>
                                        <p:attrNameLst>
                                          <p:attrName>style.visibility</p:attrName>
                                        </p:attrNameLst>
                                      </p:cBhvr>
                                      <p:to>
                                        <p:strVal val="visible"/>
                                      </p:to>
                                    </p:set>
                                    <p:anim calcmode="lin" valueType="num">
                                      <p:cBhvr additive="base">
                                        <p:cTn id="64" dur="500" fill="hold"/>
                                        <p:tgtEl>
                                          <p:spTgt spid="34"/>
                                        </p:tgtEl>
                                        <p:attrNameLst>
                                          <p:attrName>ppt_x</p:attrName>
                                        </p:attrNameLst>
                                      </p:cBhvr>
                                      <p:tavLst>
                                        <p:tav tm="0">
                                          <p:val>
                                            <p:strVal val="#ppt_x"/>
                                          </p:val>
                                        </p:tav>
                                        <p:tav tm="100000">
                                          <p:val>
                                            <p:strVal val="#ppt_x"/>
                                          </p:val>
                                        </p:tav>
                                      </p:tavLst>
                                    </p:anim>
                                    <p:anim calcmode="lin" valueType="num">
                                      <p:cBhvr additive="base">
                                        <p:cTn id="65" dur="500" fill="hold"/>
                                        <p:tgtEl>
                                          <p:spTgt spid="34"/>
                                        </p:tgtEl>
                                        <p:attrNameLst>
                                          <p:attrName>ppt_y</p:attrName>
                                        </p:attrNameLst>
                                      </p:cBhvr>
                                      <p:tavLst>
                                        <p:tav tm="0">
                                          <p:val>
                                            <p:strVal val="1+#ppt_h/2"/>
                                          </p:val>
                                        </p:tav>
                                        <p:tav tm="100000">
                                          <p:val>
                                            <p:strVal val="#ppt_y"/>
                                          </p:val>
                                        </p:tav>
                                      </p:tavLst>
                                    </p:anim>
                                  </p:childTnLst>
                                </p:cTn>
                              </p:par>
                              <p:par>
                                <p:cTn id="66" presetID="16" presetClass="entr" presetSubtype="21" fill="hold" grpId="0" nodeType="withEffect">
                                  <p:stCondLst>
                                    <p:cond delay="0"/>
                                  </p:stCondLst>
                                  <p:childTnLst>
                                    <p:set>
                                      <p:cBhvr>
                                        <p:cTn id="67" dur="1" fill="hold">
                                          <p:stCondLst>
                                            <p:cond delay="0"/>
                                          </p:stCondLst>
                                        </p:cTn>
                                        <p:tgtEl>
                                          <p:spTgt spid="32"/>
                                        </p:tgtEl>
                                        <p:attrNameLst>
                                          <p:attrName>style.visibility</p:attrName>
                                        </p:attrNameLst>
                                      </p:cBhvr>
                                      <p:to>
                                        <p:strVal val="visible"/>
                                      </p:to>
                                    </p:set>
                                    <p:animEffect transition="in" filter="barn(inVertical)">
                                      <p:cBhvr>
                                        <p:cTn id="68" dur="500"/>
                                        <p:tgtEl>
                                          <p:spTgt spid="32"/>
                                        </p:tgtEl>
                                      </p:cBhvr>
                                    </p:animEffect>
                                  </p:childTnLst>
                                </p:cTn>
                              </p:par>
                              <p:par>
                                <p:cTn id="69" presetID="2" presetClass="entr" presetSubtype="4" fill="hold" grpId="0" nodeType="withEffect">
                                  <p:stCondLst>
                                    <p:cond delay="0"/>
                                  </p:stCondLst>
                                  <p:childTnLst>
                                    <p:set>
                                      <p:cBhvr>
                                        <p:cTn id="70" dur="1" fill="hold">
                                          <p:stCondLst>
                                            <p:cond delay="0"/>
                                          </p:stCondLst>
                                        </p:cTn>
                                        <p:tgtEl>
                                          <p:spTgt spid="33"/>
                                        </p:tgtEl>
                                        <p:attrNameLst>
                                          <p:attrName>style.visibility</p:attrName>
                                        </p:attrNameLst>
                                      </p:cBhvr>
                                      <p:to>
                                        <p:strVal val="visible"/>
                                      </p:to>
                                    </p:set>
                                    <p:anim calcmode="lin" valueType="num">
                                      <p:cBhvr additive="base">
                                        <p:cTn id="71" dur="500" fill="hold"/>
                                        <p:tgtEl>
                                          <p:spTgt spid="33"/>
                                        </p:tgtEl>
                                        <p:attrNameLst>
                                          <p:attrName>ppt_x</p:attrName>
                                        </p:attrNameLst>
                                      </p:cBhvr>
                                      <p:tavLst>
                                        <p:tav tm="0">
                                          <p:val>
                                            <p:strVal val="#ppt_x"/>
                                          </p:val>
                                        </p:tav>
                                        <p:tav tm="100000">
                                          <p:val>
                                            <p:strVal val="#ppt_x"/>
                                          </p:val>
                                        </p:tav>
                                      </p:tavLst>
                                    </p:anim>
                                    <p:anim calcmode="lin" valueType="num">
                                      <p:cBhvr additive="base">
                                        <p:cTn id="72" dur="500" fill="hold"/>
                                        <p:tgtEl>
                                          <p:spTgt spid="33"/>
                                        </p:tgtEl>
                                        <p:attrNameLst>
                                          <p:attrName>ppt_y</p:attrName>
                                        </p:attrNameLst>
                                      </p:cBhvr>
                                      <p:tavLst>
                                        <p:tav tm="0">
                                          <p:val>
                                            <p:strVal val="1+#ppt_h/2"/>
                                          </p:val>
                                        </p:tav>
                                        <p:tav tm="100000">
                                          <p:val>
                                            <p:strVal val="#ppt_y"/>
                                          </p:val>
                                        </p:tav>
                                      </p:tavLst>
                                    </p:anim>
                                  </p:childTnLst>
                                </p:cTn>
                              </p:par>
                              <p:par>
                                <p:cTn id="73" presetID="16" presetClass="entr" presetSubtype="21" fill="hold" grpId="0" nodeType="withEffect">
                                  <p:stCondLst>
                                    <p:cond delay="0"/>
                                  </p:stCondLst>
                                  <p:childTnLst>
                                    <p:set>
                                      <p:cBhvr>
                                        <p:cTn id="74" dur="1" fill="hold">
                                          <p:stCondLst>
                                            <p:cond delay="0"/>
                                          </p:stCondLst>
                                        </p:cTn>
                                        <p:tgtEl>
                                          <p:spTgt spid="35"/>
                                        </p:tgtEl>
                                        <p:attrNameLst>
                                          <p:attrName>style.visibility</p:attrName>
                                        </p:attrNameLst>
                                      </p:cBhvr>
                                      <p:to>
                                        <p:strVal val="visible"/>
                                      </p:to>
                                    </p:set>
                                    <p:animEffect transition="in" filter="barn(inVertical)">
                                      <p:cBhvr>
                                        <p:cTn id="75" dur="500"/>
                                        <p:tgtEl>
                                          <p:spTgt spid="35"/>
                                        </p:tgtEl>
                                      </p:cBhvr>
                                    </p:animEffect>
                                  </p:childTnLst>
                                </p:cTn>
                              </p:par>
                              <p:par>
                                <p:cTn id="76" presetID="16" presetClass="entr" presetSubtype="21" fill="hold" grpId="0" nodeType="withEffect">
                                  <p:stCondLst>
                                    <p:cond delay="0"/>
                                  </p:stCondLst>
                                  <p:childTnLst>
                                    <p:set>
                                      <p:cBhvr>
                                        <p:cTn id="77" dur="1" fill="hold">
                                          <p:stCondLst>
                                            <p:cond delay="0"/>
                                          </p:stCondLst>
                                        </p:cTn>
                                        <p:tgtEl>
                                          <p:spTgt spid="31"/>
                                        </p:tgtEl>
                                        <p:attrNameLst>
                                          <p:attrName>style.visibility</p:attrName>
                                        </p:attrNameLst>
                                      </p:cBhvr>
                                      <p:to>
                                        <p:strVal val="visible"/>
                                      </p:to>
                                    </p:set>
                                    <p:animEffect transition="in" filter="barn(inVertical)">
                                      <p:cBhvr>
                                        <p:cTn id="78" dur="500"/>
                                        <p:tgtEl>
                                          <p:spTgt spid="31"/>
                                        </p:tgtEl>
                                      </p:cBhvr>
                                    </p:animEffect>
                                  </p:childTnLst>
                                </p:cTn>
                              </p:par>
                              <p:par>
                                <p:cTn id="79" presetID="16" presetClass="entr" presetSubtype="21" fill="hold" grpId="0" nodeType="withEffect">
                                  <p:stCondLst>
                                    <p:cond delay="0"/>
                                  </p:stCondLst>
                                  <p:childTnLst>
                                    <p:set>
                                      <p:cBhvr>
                                        <p:cTn id="80" dur="1" fill="hold">
                                          <p:stCondLst>
                                            <p:cond delay="0"/>
                                          </p:stCondLst>
                                        </p:cTn>
                                        <p:tgtEl>
                                          <p:spTgt spid="36"/>
                                        </p:tgtEl>
                                        <p:attrNameLst>
                                          <p:attrName>style.visibility</p:attrName>
                                        </p:attrNameLst>
                                      </p:cBhvr>
                                      <p:to>
                                        <p:strVal val="visible"/>
                                      </p:to>
                                    </p:set>
                                    <p:animEffect transition="in" filter="barn(inVertical)">
                                      <p:cBhvr>
                                        <p:cTn id="81" dur="500"/>
                                        <p:tgtEl>
                                          <p:spTgt spid="36"/>
                                        </p:tgtEl>
                                      </p:cBhvr>
                                    </p:animEffect>
                                  </p:childTnLst>
                                </p:cTn>
                              </p:par>
                              <p:par>
                                <p:cTn id="82" presetID="16" presetClass="entr" presetSubtype="21" fill="hold" grpId="0" nodeType="withEffect">
                                  <p:stCondLst>
                                    <p:cond delay="0"/>
                                  </p:stCondLst>
                                  <p:childTnLst>
                                    <p:set>
                                      <p:cBhvr>
                                        <p:cTn id="83" dur="1" fill="hold">
                                          <p:stCondLst>
                                            <p:cond delay="0"/>
                                          </p:stCondLst>
                                        </p:cTn>
                                        <p:tgtEl>
                                          <p:spTgt spid="37"/>
                                        </p:tgtEl>
                                        <p:attrNameLst>
                                          <p:attrName>style.visibility</p:attrName>
                                        </p:attrNameLst>
                                      </p:cBhvr>
                                      <p:to>
                                        <p:strVal val="visible"/>
                                      </p:to>
                                    </p:set>
                                    <p:animEffect transition="in" filter="barn(inVertical)">
                                      <p:cBhvr>
                                        <p:cTn id="84"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7" grpId="0" animBg="1"/>
      <p:bldP spid="24" grpId="0" animBg="1"/>
      <p:bldP spid="13" grpId="0" animBg="1"/>
      <p:bldP spid="18" grpId="0" animBg="1"/>
      <p:bldP spid="20" grpId="0" animBg="1"/>
      <p:bldP spid="22" grpId="0" animBg="1"/>
      <p:bldP spid="26" grpId="0" animBg="1"/>
      <p:bldP spid="31" grpId="0" animBg="1"/>
      <p:bldP spid="32" grpId="0" animBg="1"/>
      <p:bldP spid="33" grpId="0" animBg="1"/>
      <p:bldP spid="35" grpId="0" animBg="1"/>
      <p:bldP spid="36" grpId="0" animBg="1"/>
      <p:bldP spid="3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0200" y="1143000"/>
            <a:ext cx="8915400" cy="5410200"/>
          </a:xfrm>
        </p:spPr>
        <p:txBody>
          <a:bodyPr>
            <a:normAutofit lnSpcReduction="10000"/>
          </a:bodyPr>
          <a:lstStyle/>
          <a:p>
            <a:pPr marL="109728" indent="0" algn="r" rtl="1">
              <a:lnSpc>
                <a:spcPct val="120000"/>
              </a:lnSpc>
              <a:buNone/>
            </a:pPr>
            <a:r>
              <a:rPr lang="ar-IQ" altLang="ar-IQ" sz="2800" dirty="0"/>
              <a:t>حدد القانون رقم (106) لسنة 1989 كيفية تنظيم مجلس الدولة في العراق ، مبقياً ارتباطه بوزارة العدل كما هو الحال في ظل القانون رقم (65) لسنة 1979 . </a:t>
            </a:r>
            <a:endParaRPr lang="ar-IQ" altLang="ar-IQ" sz="2800" b="1" dirty="0"/>
          </a:p>
          <a:p>
            <a:pPr marL="109728" indent="0" algn="r" rtl="1">
              <a:lnSpc>
                <a:spcPct val="120000"/>
              </a:lnSpc>
              <a:buNone/>
            </a:pPr>
            <a:r>
              <a:rPr lang="ar-IQ" altLang="ar-IQ" sz="2800" b="1" dirty="0"/>
              <a:t>اولا : اعضاء مجلس شورى الدولة:</a:t>
            </a:r>
          </a:p>
          <a:p>
            <a:pPr marL="109728" indent="0" algn="r" rtl="1">
              <a:lnSpc>
                <a:spcPct val="120000"/>
              </a:lnSpc>
              <a:buNone/>
            </a:pPr>
            <a:r>
              <a:rPr lang="ar-IQ" altLang="ar-IQ" sz="2800" dirty="0"/>
              <a:t>يقصد بأعضاء مجلس الدولة الموظفون الفنيون في المجلس من دون الموظفين الاداريين، حيث حددت </a:t>
            </a:r>
            <a:r>
              <a:rPr lang="ar-IQ" altLang="ar-IQ" sz="2800" b="1" dirty="0">
                <a:solidFill>
                  <a:srgbClr val="00B050"/>
                </a:solidFill>
              </a:rPr>
              <a:t>المادة الاولى </a:t>
            </a:r>
            <a:r>
              <a:rPr lang="ar-IQ" altLang="ar-IQ" sz="2800" dirty="0"/>
              <a:t>المعدلة من القانون رقم (17) لسنة 2013، اعضاء مجلس الدولة بنصها على انه يتألف من ( رئيس ونائبين للرئيس احدهما للشؤن التشريع و الرأي والفتوى والاخر لشؤون القضاء الاداري وعدد من المستشارين لا يقل عن (50)، ومن عدد من المستشارين المساعدين لا يقل عن (25) ولا يزيد على نصف عدد المستشارين). وعلى ذلك فأن اعضاء مجلس الدولة هم: </a:t>
            </a:r>
            <a:r>
              <a:rPr lang="ar-IQ" altLang="ar-IQ" sz="2800" b="1" dirty="0">
                <a:solidFill>
                  <a:schemeClr val="accent3">
                    <a:lumMod val="50000"/>
                  </a:schemeClr>
                </a:solidFill>
              </a:rPr>
              <a:t>الرئيس ونوابه والمستشارين والمستشارين المساعدين .</a:t>
            </a:r>
            <a:endParaRPr lang="en-US" altLang="ar-IQ" sz="2800" b="1" dirty="0">
              <a:solidFill>
                <a:schemeClr val="accent3">
                  <a:lumMod val="50000"/>
                </a:schemeClr>
              </a:solidFill>
            </a:endParaRPr>
          </a:p>
        </p:txBody>
      </p:sp>
      <p:sp>
        <p:nvSpPr>
          <p:cNvPr id="6" name="Slide Number Placeholder 5"/>
          <p:cNvSpPr>
            <a:spLocks noGrp="1"/>
          </p:cNvSpPr>
          <p:nvPr>
            <p:ph type="sldNum" sz="quarter" idx="12"/>
          </p:nvPr>
        </p:nvSpPr>
        <p:spPr/>
        <p:txBody>
          <a:bodyPr/>
          <a:lstStyle/>
          <a:p>
            <a:r>
              <a:rPr lang="ar-IQ" dirty="0"/>
              <a:t>32</a:t>
            </a:r>
            <a:endParaRPr lang="en-US" dirty="0"/>
          </a:p>
        </p:txBody>
      </p:sp>
      <p:sp>
        <p:nvSpPr>
          <p:cNvPr id="2" name="Title 1"/>
          <p:cNvSpPr>
            <a:spLocks noGrp="1"/>
          </p:cNvSpPr>
          <p:nvPr>
            <p:ph type="title"/>
          </p:nvPr>
        </p:nvSpPr>
        <p:spPr>
          <a:xfrm>
            <a:off x="2057400" y="152400"/>
            <a:ext cx="8229600" cy="838200"/>
          </a:xfrm>
        </p:spPr>
        <p:txBody>
          <a:bodyPr>
            <a:normAutofit fontScale="90000"/>
          </a:bodyPr>
          <a:lstStyle/>
          <a:p>
            <a:pPr algn="ctr" rtl="1">
              <a:lnSpc>
                <a:spcPct val="80000"/>
              </a:lnSpc>
            </a:pPr>
            <a:r>
              <a:rPr lang="ar-IQ" altLang="ar-IQ" sz="4400" dirty="0"/>
              <a:t>1- تنظيم مجلس الدولة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228600"/>
            <a:ext cx="8839200" cy="6324600"/>
          </a:xfrm>
        </p:spPr>
        <p:txBody>
          <a:bodyPr>
            <a:noAutofit/>
          </a:bodyPr>
          <a:lstStyle/>
          <a:p>
            <a:pPr marL="0" indent="0" algn="r" rtl="1">
              <a:lnSpc>
                <a:spcPct val="80000"/>
              </a:lnSpc>
              <a:spcBef>
                <a:spcPct val="20000"/>
              </a:spcBef>
              <a:buClrTx/>
              <a:buNone/>
            </a:pPr>
            <a:r>
              <a:rPr lang="ar-IQ" altLang="ar-IQ" sz="2800" b="1" dirty="0">
                <a:solidFill>
                  <a:prstClr val="black"/>
                </a:solidFill>
                <a:latin typeface="Calibri"/>
              </a:rPr>
              <a:t>  1- رئيس مجلس الدولة :</a:t>
            </a:r>
            <a:endParaRPr lang="ar-IQ" altLang="ar-IQ" sz="2800" dirty="0">
              <a:solidFill>
                <a:prstClr val="black"/>
              </a:solidFill>
              <a:latin typeface="Calibri"/>
            </a:endParaRPr>
          </a:p>
          <a:p>
            <a:pPr marL="342900" indent="-342900" algn="r" rtl="1">
              <a:lnSpc>
                <a:spcPct val="80000"/>
              </a:lnSpc>
              <a:spcBef>
                <a:spcPct val="20000"/>
              </a:spcBef>
              <a:buClrTx/>
            </a:pPr>
            <a:r>
              <a:rPr lang="ar-IQ" altLang="ar-IQ" sz="2200" dirty="0">
                <a:solidFill>
                  <a:prstClr val="black"/>
                </a:solidFill>
                <a:latin typeface="Calibri"/>
              </a:rPr>
              <a:t>       </a:t>
            </a:r>
            <a:r>
              <a:rPr lang="ar-IQ" altLang="ar-IQ" sz="3200" dirty="0">
                <a:solidFill>
                  <a:prstClr val="black"/>
                </a:solidFill>
                <a:latin typeface="Calibri"/>
              </a:rPr>
              <a:t>لمجلس الدولة في العراق رئيس خاص به ، حاله حال مجلس الدولة المصري، وذلك على خلاف مجلس الدولة الفرنسي الذي يرأسه من الناحية القانونية رئيس مجلس الوزراء. ويعين رئيس مجلس الدولة بمرسوم جمهوري بصورة مباشرة ، دون ان يتوقف ذلك على ترشيح او اقتراح وزير العدل ، حسبما قضت بذلك المادة (</a:t>
            </a:r>
            <a:r>
              <a:rPr lang="ar-IQ" altLang="ar-IQ" sz="3200" b="1" dirty="0">
                <a:solidFill>
                  <a:schemeClr val="accent3">
                    <a:lumMod val="50000"/>
                  </a:schemeClr>
                </a:solidFill>
                <a:latin typeface="Calibri"/>
              </a:rPr>
              <a:t>22) </a:t>
            </a:r>
            <a:r>
              <a:rPr lang="ar-IQ" altLang="ar-IQ" sz="3200" dirty="0">
                <a:solidFill>
                  <a:prstClr val="black"/>
                </a:solidFill>
                <a:latin typeface="Calibri"/>
              </a:rPr>
              <a:t>المعدلة من القانون .</a:t>
            </a:r>
          </a:p>
          <a:p>
            <a:pPr marL="342900" indent="-342900" algn="r" rtl="1">
              <a:lnSpc>
                <a:spcPct val="80000"/>
              </a:lnSpc>
              <a:spcBef>
                <a:spcPct val="20000"/>
              </a:spcBef>
              <a:buClrTx/>
            </a:pPr>
            <a:endParaRPr lang="ar-IQ" altLang="ar-IQ" sz="3200" dirty="0">
              <a:solidFill>
                <a:prstClr val="black"/>
              </a:solidFill>
              <a:latin typeface="Calibri"/>
            </a:endParaRPr>
          </a:p>
          <a:p>
            <a:pPr marL="342900" indent="-342900" algn="r" rtl="1">
              <a:lnSpc>
                <a:spcPct val="80000"/>
              </a:lnSpc>
              <a:spcBef>
                <a:spcPct val="20000"/>
              </a:spcBef>
              <a:buClrTx/>
            </a:pPr>
            <a:r>
              <a:rPr lang="ar-IQ" altLang="ar-IQ" sz="3200" dirty="0">
                <a:solidFill>
                  <a:prstClr val="black"/>
                </a:solidFill>
                <a:latin typeface="Calibri"/>
              </a:rPr>
              <a:t> ويتولى رئيس المجلس </a:t>
            </a:r>
            <a:r>
              <a:rPr lang="ar-IQ" altLang="ar-IQ" sz="3200" b="1" dirty="0">
                <a:latin typeface="Calibri"/>
              </a:rPr>
              <a:t>رئاسة الهيأة العامة ، وهيأة الرئاسة </a:t>
            </a:r>
            <a:r>
              <a:rPr lang="ar-IQ" altLang="ar-IQ" sz="3200" dirty="0">
                <a:latin typeface="Calibri"/>
              </a:rPr>
              <a:t>،</a:t>
            </a:r>
            <a:r>
              <a:rPr lang="en-US" altLang="ar-IQ" sz="3200" dirty="0">
                <a:latin typeface="Calibri"/>
              </a:rPr>
              <a:t> </a:t>
            </a:r>
            <a:r>
              <a:rPr lang="ar-IQ" altLang="ar-IQ" sz="3200" dirty="0">
                <a:latin typeface="Calibri"/>
              </a:rPr>
              <a:t> و</a:t>
            </a:r>
            <a:r>
              <a:rPr lang="ar-IQ" altLang="ar-IQ" sz="3200" b="1" dirty="0">
                <a:latin typeface="Calibri"/>
              </a:rPr>
              <a:t>محكمة الادارية العليا</a:t>
            </a:r>
            <a:r>
              <a:rPr lang="ar-IQ" altLang="ar-IQ" sz="3200" dirty="0">
                <a:latin typeface="Calibri"/>
              </a:rPr>
              <a:t>.</a:t>
            </a:r>
          </a:p>
          <a:p>
            <a:pPr marL="342900" indent="-342900" algn="r" rtl="1">
              <a:lnSpc>
                <a:spcPct val="80000"/>
              </a:lnSpc>
              <a:spcBef>
                <a:spcPct val="20000"/>
              </a:spcBef>
              <a:buClrTx/>
            </a:pPr>
            <a:r>
              <a:rPr lang="ar-IQ" altLang="ar-IQ" sz="3200" dirty="0">
                <a:latin typeface="Calibri"/>
              </a:rPr>
              <a:t> كما يعود له امر احالة مشروعات القوانين </a:t>
            </a:r>
            <a:r>
              <a:rPr lang="ar-IQ" altLang="ar-IQ" sz="3200" b="1" dirty="0">
                <a:latin typeface="Calibri"/>
              </a:rPr>
              <a:t>والقضايا المعروضة على المجلس الى احدى الهيئآت المتخصصة لدراستها وابداء الرأي فيها. </a:t>
            </a:r>
            <a:r>
              <a:rPr lang="en-US" altLang="ar-IQ" sz="3200" b="1" dirty="0">
                <a:latin typeface="Calibri"/>
              </a:rPr>
              <a:t>)</a:t>
            </a:r>
            <a:r>
              <a:rPr lang="ar-IQ" altLang="ar-IQ" sz="3200" b="1" dirty="0">
                <a:latin typeface="Calibri"/>
              </a:rPr>
              <a:t>ف/4- م/11).</a:t>
            </a:r>
          </a:p>
          <a:p>
            <a:pPr marL="342900" indent="-342900" algn="r" rtl="1">
              <a:lnSpc>
                <a:spcPct val="80000"/>
              </a:lnSpc>
              <a:spcBef>
                <a:spcPct val="20000"/>
              </a:spcBef>
              <a:buClrTx/>
            </a:pPr>
            <a:endParaRPr lang="ar-IQ" altLang="ar-IQ" sz="3200" b="1" dirty="0">
              <a:solidFill>
                <a:srgbClr val="0070C0"/>
              </a:solidFill>
              <a:latin typeface="Calibri"/>
            </a:endParaRPr>
          </a:p>
          <a:p>
            <a:pPr marL="0" indent="0" algn="r" rtl="1">
              <a:spcBef>
                <a:spcPct val="20000"/>
              </a:spcBef>
              <a:buClrTx/>
              <a:buNone/>
            </a:pPr>
            <a:endParaRPr lang="ar-IQ" altLang="ar-IQ" sz="2200" b="1" dirty="0">
              <a:solidFill>
                <a:prstClr val="black"/>
              </a:solidFill>
              <a:latin typeface="Calibri"/>
            </a:endParaRPr>
          </a:p>
        </p:txBody>
      </p:sp>
      <p:sp>
        <p:nvSpPr>
          <p:cNvPr id="6" name="Slide Number Placeholder 5"/>
          <p:cNvSpPr>
            <a:spLocks noGrp="1"/>
          </p:cNvSpPr>
          <p:nvPr>
            <p:ph type="sldNum" sz="quarter" idx="12"/>
          </p:nvPr>
        </p:nvSpPr>
        <p:spPr/>
        <p:txBody>
          <a:bodyPr/>
          <a:lstStyle/>
          <a:p>
            <a:r>
              <a:rPr lang="ar-IQ" dirty="0"/>
              <a:t>33</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11E55-B2B6-C4AA-D299-0A25FA352018}"/>
              </a:ext>
            </a:extLst>
          </p:cNvPr>
          <p:cNvSpPr>
            <a:spLocks noGrp="1"/>
          </p:cNvSpPr>
          <p:nvPr>
            <p:ph type="title"/>
          </p:nvPr>
        </p:nvSpPr>
        <p:spPr/>
        <p:txBody>
          <a:bodyPr/>
          <a:lstStyle/>
          <a:p>
            <a:r>
              <a:rPr lang="ar-IQ" dirty="0"/>
              <a:t>مفردات منهج القضاء الإداري</a:t>
            </a:r>
            <a:endParaRPr lang="en-US" dirty="0"/>
          </a:p>
        </p:txBody>
      </p:sp>
      <p:sp>
        <p:nvSpPr>
          <p:cNvPr id="3" name="Content Placeholder 2">
            <a:extLst>
              <a:ext uri="{FF2B5EF4-FFF2-40B4-BE49-F238E27FC236}">
                <a16:creationId xmlns:a16="http://schemas.microsoft.com/office/drawing/2014/main" id="{A9E5A4F9-8500-7953-473F-EFD884A0BBE4}"/>
              </a:ext>
            </a:extLst>
          </p:cNvPr>
          <p:cNvSpPr>
            <a:spLocks noGrp="1"/>
          </p:cNvSpPr>
          <p:nvPr>
            <p:ph idx="1"/>
          </p:nvPr>
        </p:nvSpPr>
        <p:spPr/>
        <p:txBody>
          <a:bodyPr numCol="2">
            <a:normAutofit lnSpcReduction="10000"/>
          </a:bodyPr>
          <a:lstStyle/>
          <a:p>
            <a:pPr algn="r" rtl="1">
              <a:tabLst>
                <a:tab pos="92075" algn="l"/>
              </a:tabLst>
            </a:pPr>
            <a:r>
              <a:rPr lang="ar-IQ" dirty="0"/>
              <a:t>دعوى الإلغاء .</a:t>
            </a:r>
          </a:p>
          <a:p>
            <a:pPr algn="r" rtl="1">
              <a:tabLst>
                <a:tab pos="92075" algn="l"/>
              </a:tabLst>
            </a:pPr>
            <a:r>
              <a:rPr lang="ar-IQ" dirty="0"/>
              <a:t>شروط قبول دعوى الإلغاء.</a:t>
            </a:r>
          </a:p>
          <a:p>
            <a:pPr algn="r" rtl="1">
              <a:tabLst>
                <a:tab pos="92075" algn="l"/>
              </a:tabLst>
            </a:pPr>
            <a:r>
              <a:rPr lang="ar-IQ" dirty="0"/>
              <a:t>شروط القرار المطعون فيه .</a:t>
            </a:r>
          </a:p>
          <a:p>
            <a:pPr algn="r" rtl="1">
              <a:tabLst>
                <a:tab pos="92075" algn="l"/>
              </a:tabLst>
            </a:pPr>
            <a:r>
              <a:rPr lang="ar-IQ" dirty="0"/>
              <a:t>شروط تتعلق بمصلحة رافع الدعوى.</a:t>
            </a:r>
          </a:p>
          <a:p>
            <a:pPr algn="r" rtl="1">
              <a:tabLst>
                <a:tab pos="92075" algn="l"/>
              </a:tabLst>
            </a:pPr>
            <a:r>
              <a:rPr lang="ar-IQ" dirty="0"/>
              <a:t>شرط الميعاد (إطالته وإنقطاعه)</a:t>
            </a:r>
          </a:p>
          <a:p>
            <a:pPr algn="r" rtl="1">
              <a:tabLst>
                <a:tab pos="92075" algn="l"/>
              </a:tabLst>
            </a:pPr>
            <a:r>
              <a:rPr lang="ar-IQ" dirty="0"/>
              <a:t>آثار إنتهاء مدة الطعن بالإلغاء.</a:t>
            </a:r>
          </a:p>
          <a:p>
            <a:pPr algn="r" rtl="1">
              <a:tabLst>
                <a:tab pos="92075" algn="l"/>
              </a:tabLst>
            </a:pPr>
            <a:r>
              <a:rPr lang="ar-IQ" dirty="0"/>
              <a:t>طرق الطعن الموازية أو المقابل.</a:t>
            </a:r>
          </a:p>
          <a:p>
            <a:pPr algn="r" rtl="1">
              <a:tabLst>
                <a:tab pos="92075" algn="l"/>
              </a:tabLst>
            </a:pPr>
            <a:endParaRPr lang="ar-IQ" dirty="0"/>
          </a:p>
          <a:p>
            <a:pPr algn="r" rtl="1">
              <a:tabLst>
                <a:tab pos="93600" algn="r"/>
              </a:tabLst>
            </a:pPr>
            <a:r>
              <a:rPr lang="ar-IQ" dirty="0"/>
              <a:t>مبدأ المشروعية  (مصادرها وإستثناءاتها)</a:t>
            </a:r>
          </a:p>
          <a:p>
            <a:pPr algn="r" rtl="1">
              <a:tabLst>
                <a:tab pos="93600" algn="r"/>
              </a:tabLst>
            </a:pPr>
            <a:r>
              <a:rPr lang="ar-IQ" dirty="0"/>
              <a:t>وسائل مراقبة مبدأ المشروعية (أنواع الرقابة )</a:t>
            </a:r>
          </a:p>
          <a:p>
            <a:pPr algn="r" rtl="1">
              <a:tabLst>
                <a:tab pos="93600" algn="r"/>
              </a:tabLst>
            </a:pPr>
            <a:r>
              <a:rPr lang="ar-IQ" dirty="0"/>
              <a:t>تنظيم القضاء الإداري </a:t>
            </a:r>
          </a:p>
          <a:p>
            <a:pPr algn="r" rtl="1">
              <a:tabLst>
                <a:tab pos="93600" algn="r"/>
              </a:tabLst>
            </a:pPr>
            <a:r>
              <a:rPr lang="ar-IQ" dirty="0"/>
              <a:t>تنظيم القضاء الإداري في فرنسا.</a:t>
            </a:r>
          </a:p>
          <a:p>
            <a:pPr algn="r" rtl="1">
              <a:tabLst>
                <a:tab pos="93600" algn="r"/>
              </a:tabLst>
            </a:pPr>
            <a:r>
              <a:rPr lang="ar-IQ" dirty="0"/>
              <a:t>تنظيم القضاء الإداري في مصر.</a:t>
            </a:r>
          </a:p>
          <a:p>
            <a:pPr algn="r" rtl="1">
              <a:tabLst>
                <a:tab pos="93600" algn="r"/>
              </a:tabLst>
            </a:pPr>
            <a:r>
              <a:rPr lang="ar-IQ" dirty="0"/>
              <a:t>تنظيم القضاء الإداري في العراق.</a:t>
            </a:r>
          </a:p>
          <a:p>
            <a:pPr algn="r" rtl="1">
              <a:tabLst>
                <a:tab pos="93600" algn="r"/>
              </a:tabLst>
            </a:pPr>
            <a:r>
              <a:rPr lang="ar-IQ" dirty="0"/>
              <a:t>تنظيم القضاء الإداري في الإقليم .</a:t>
            </a:r>
          </a:p>
          <a:p>
            <a:pPr algn="r" rtl="1">
              <a:tabLst>
                <a:tab pos="92075" algn="l"/>
              </a:tabLst>
            </a:pPr>
            <a:endParaRPr lang="en-US" dirty="0"/>
          </a:p>
        </p:txBody>
      </p:sp>
    </p:spTree>
    <p:extLst>
      <p:ext uri="{BB962C8B-B14F-4D97-AF65-F5344CB8AC3E}">
        <p14:creationId xmlns:p14="http://schemas.microsoft.com/office/powerpoint/2010/main" val="22487112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228600"/>
            <a:ext cx="8839200" cy="6324600"/>
          </a:xfrm>
        </p:spPr>
        <p:txBody>
          <a:bodyPr>
            <a:noAutofit/>
          </a:bodyPr>
          <a:lstStyle/>
          <a:p>
            <a:pPr marL="0" indent="0" algn="r" rtl="1">
              <a:spcBef>
                <a:spcPct val="20000"/>
              </a:spcBef>
              <a:buClrTx/>
              <a:buNone/>
            </a:pPr>
            <a:endParaRPr lang="ar-IQ" altLang="ar-IQ" sz="2200" b="1" dirty="0">
              <a:solidFill>
                <a:prstClr val="black"/>
              </a:solidFill>
              <a:latin typeface="Calibri"/>
            </a:endParaRPr>
          </a:p>
          <a:p>
            <a:pPr marL="0" indent="0" algn="r" rtl="1">
              <a:spcBef>
                <a:spcPct val="20000"/>
              </a:spcBef>
              <a:buClrTx/>
              <a:buNone/>
            </a:pPr>
            <a:r>
              <a:rPr lang="ar-IQ" altLang="ar-IQ" sz="2800" b="1" dirty="0">
                <a:latin typeface="Calibri"/>
              </a:rPr>
              <a:t>كما يتولى رئيس مجلس الدولة احالة ما تنجزه احدى الهيئآت او الهيأة الخاصة من مشروعات القوانين على الهيأة العامة لمناقشة المبادئ التي تضمنها مشروع القانون (ف/1- م/17).</a:t>
            </a:r>
          </a:p>
          <a:p>
            <a:pPr marL="0" indent="0" algn="r" rtl="1">
              <a:spcBef>
                <a:spcPct val="20000"/>
              </a:spcBef>
              <a:buClrTx/>
              <a:buNone/>
            </a:pPr>
            <a:endParaRPr lang="ar-IQ" altLang="ar-IQ" sz="2800" b="1" dirty="0">
              <a:latin typeface="Calibri"/>
            </a:endParaRPr>
          </a:p>
          <a:p>
            <a:pPr marL="0" indent="0" algn="r" rtl="1">
              <a:spcBef>
                <a:spcPct val="20000"/>
              </a:spcBef>
              <a:buClrTx/>
              <a:buNone/>
            </a:pPr>
            <a:r>
              <a:rPr lang="ar-IQ" altLang="ar-IQ" sz="2800" b="1" dirty="0">
                <a:solidFill>
                  <a:prstClr val="black"/>
                </a:solidFill>
                <a:latin typeface="Calibri"/>
              </a:rPr>
              <a:t>وللرئيس ايضاً </a:t>
            </a:r>
            <a:r>
              <a:rPr lang="ar-IQ" altLang="ar-IQ" sz="2800" b="1" dirty="0">
                <a:solidFill>
                  <a:srgbClr val="7030A0"/>
                </a:solidFill>
                <a:latin typeface="Calibri"/>
              </a:rPr>
              <a:t>احالة القضية على الهيأة العامة اذا اقرت احدى الهيئآت مبدأً جديدا</a:t>
            </a:r>
            <a:r>
              <a:rPr lang="ar-IQ" altLang="ar-IQ" sz="2800" b="1" dirty="0">
                <a:solidFill>
                  <a:prstClr val="black"/>
                </a:solidFill>
                <a:latin typeface="Calibri"/>
              </a:rPr>
              <a:t>، او اذا كان </a:t>
            </a:r>
            <a:r>
              <a:rPr lang="ar-IQ" altLang="ar-IQ" sz="2800" b="1" dirty="0">
                <a:solidFill>
                  <a:srgbClr val="00B050"/>
                </a:solidFill>
                <a:latin typeface="Calibri"/>
              </a:rPr>
              <a:t>للمجلس رأي سابق يخالف الرأي الجديد </a:t>
            </a:r>
            <a:r>
              <a:rPr lang="ar-IQ" altLang="ar-IQ" sz="2800" b="1" dirty="0">
                <a:solidFill>
                  <a:prstClr val="black"/>
                </a:solidFill>
                <a:latin typeface="Calibri"/>
              </a:rPr>
              <a:t>، او </a:t>
            </a:r>
            <a:r>
              <a:rPr lang="ar-IQ" altLang="ar-IQ" sz="2800" b="1" dirty="0">
                <a:solidFill>
                  <a:srgbClr val="0070C0"/>
                </a:solidFill>
                <a:latin typeface="Calibri"/>
              </a:rPr>
              <a:t>اذا اوصت الهيأة المكلفة بدراسة القضية بذلك </a:t>
            </a:r>
            <a:r>
              <a:rPr lang="ar-IQ" altLang="ar-IQ" sz="2800" b="1" dirty="0">
                <a:solidFill>
                  <a:prstClr val="black"/>
                </a:solidFill>
                <a:latin typeface="Calibri"/>
              </a:rPr>
              <a:t>، او اذا رأى رئيس المجلس </a:t>
            </a:r>
            <a:r>
              <a:rPr lang="ar-IQ" altLang="ar-IQ" sz="2800" b="1" dirty="0">
                <a:solidFill>
                  <a:srgbClr val="C00000"/>
                </a:solidFill>
                <a:latin typeface="Calibri"/>
              </a:rPr>
              <a:t>ان القضية ذات اهمية او تشكل مبدءاً مهماً (ف/2- م/17) </a:t>
            </a:r>
            <a:r>
              <a:rPr lang="ar-IQ" altLang="ar-IQ" sz="2800" b="1" dirty="0">
                <a:solidFill>
                  <a:prstClr val="black"/>
                </a:solidFill>
                <a:latin typeface="Calibri"/>
              </a:rPr>
              <a:t>. </a:t>
            </a:r>
          </a:p>
          <a:p>
            <a:pPr marL="0" indent="0" algn="r" rtl="1">
              <a:spcBef>
                <a:spcPct val="20000"/>
              </a:spcBef>
              <a:buClrTx/>
              <a:buNone/>
            </a:pPr>
            <a:endParaRPr lang="ar-IQ" altLang="ar-IQ" sz="2800" b="1" dirty="0">
              <a:solidFill>
                <a:prstClr val="black"/>
              </a:solidFill>
              <a:latin typeface="Calibri"/>
            </a:endParaRPr>
          </a:p>
          <a:p>
            <a:pPr marL="0" indent="0" algn="r" rtl="1">
              <a:spcBef>
                <a:spcPct val="20000"/>
              </a:spcBef>
              <a:buClrTx/>
              <a:buNone/>
            </a:pPr>
            <a:r>
              <a:rPr lang="ar-IQ" altLang="ar-IQ" sz="2800" b="1" dirty="0">
                <a:solidFill>
                  <a:prstClr val="black"/>
                </a:solidFill>
                <a:latin typeface="Calibri"/>
              </a:rPr>
              <a:t>وقد منح القانون رئيس مجلس الدولة </a:t>
            </a:r>
            <a:r>
              <a:rPr lang="ar-IQ" altLang="ar-IQ" sz="2800" b="1" dirty="0">
                <a:solidFill>
                  <a:srgbClr val="0070C0"/>
                </a:solidFill>
                <a:latin typeface="Calibri"/>
              </a:rPr>
              <a:t>حق اختيار ثلاثة من اعضاء المجلس ليكونوا اعضاء في الهيأة المختصة بنظر التنازع في الاختصاص بين محكمة القضاء الاداري ومحكمة مدنية (ف/2- م/7)</a:t>
            </a:r>
            <a:r>
              <a:rPr lang="ar-IQ" altLang="ar-IQ" sz="2800" b="1" dirty="0">
                <a:solidFill>
                  <a:prstClr val="black"/>
                </a:solidFill>
                <a:latin typeface="Calibri"/>
              </a:rPr>
              <a:t>.</a:t>
            </a:r>
          </a:p>
        </p:txBody>
      </p:sp>
      <p:sp>
        <p:nvSpPr>
          <p:cNvPr id="6" name="Slide Number Placeholder 5"/>
          <p:cNvSpPr>
            <a:spLocks noGrp="1"/>
          </p:cNvSpPr>
          <p:nvPr>
            <p:ph type="sldNum" sz="quarter" idx="12"/>
          </p:nvPr>
        </p:nvSpPr>
        <p:spPr/>
        <p:txBody>
          <a:bodyPr/>
          <a:lstStyle/>
          <a:p>
            <a:r>
              <a:rPr lang="ar-IQ" dirty="0"/>
              <a:t>34</a:t>
            </a:r>
            <a:endParaRPr lang="en-US" dirty="0"/>
          </a:p>
        </p:txBody>
      </p:sp>
    </p:spTree>
    <p:extLst>
      <p:ext uri="{BB962C8B-B14F-4D97-AF65-F5344CB8AC3E}">
        <p14:creationId xmlns:p14="http://schemas.microsoft.com/office/powerpoint/2010/main" val="38654475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ar-IQ" dirty="0"/>
              <a:t>35</a:t>
            </a:r>
            <a:endParaRPr lang="en-US" dirty="0"/>
          </a:p>
        </p:txBody>
      </p:sp>
      <p:sp>
        <p:nvSpPr>
          <p:cNvPr id="3" name="Content Placeholder 2"/>
          <p:cNvSpPr>
            <a:spLocks noGrp="1"/>
          </p:cNvSpPr>
          <p:nvPr>
            <p:ph idx="4294967295"/>
          </p:nvPr>
        </p:nvSpPr>
        <p:spPr>
          <a:xfrm>
            <a:off x="1745776" y="152400"/>
            <a:ext cx="8769824" cy="6248400"/>
          </a:xfrm>
        </p:spPr>
        <p:txBody>
          <a:bodyPr>
            <a:normAutofit/>
          </a:bodyPr>
          <a:lstStyle/>
          <a:p>
            <a:pPr marL="0" indent="0" algn="r" rtl="1">
              <a:lnSpc>
                <a:spcPct val="120000"/>
              </a:lnSpc>
              <a:spcBef>
                <a:spcPct val="20000"/>
              </a:spcBef>
              <a:buClrTx/>
              <a:buNone/>
            </a:pPr>
            <a:r>
              <a:rPr lang="ar-IQ" altLang="ar-IQ" sz="3600" b="1" dirty="0">
                <a:solidFill>
                  <a:prstClr val="black"/>
                </a:solidFill>
                <a:latin typeface="Calibri"/>
              </a:rPr>
              <a:t>2 - نواب رئيس مجلس الدولة :</a:t>
            </a:r>
            <a:endParaRPr lang="ar-IQ" altLang="ar-IQ" sz="3600" dirty="0">
              <a:solidFill>
                <a:prstClr val="black"/>
              </a:solidFill>
              <a:latin typeface="Calibri"/>
            </a:endParaRPr>
          </a:p>
          <a:p>
            <a:pPr marL="0" indent="0" algn="r" rtl="1">
              <a:lnSpc>
                <a:spcPct val="120000"/>
              </a:lnSpc>
              <a:spcBef>
                <a:spcPct val="20000"/>
              </a:spcBef>
              <a:buClrTx/>
              <a:buNone/>
            </a:pPr>
            <a:r>
              <a:rPr lang="ar-IQ" altLang="ar-IQ" sz="2800" dirty="0">
                <a:solidFill>
                  <a:prstClr val="black"/>
                </a:solidFill>
                <a:latin typeface="Calibri"/>
              </a:rPr>
              <a:t> لرئيس مجلس الدولة نائبين بدرجة مستشار، احدهما للشؤن التشريع و الرأي والفتوى والاخر لشؤون القضاء الاداري  يتم تعينهما بمرسوم جمهوري بصورة مباشرة (ف/1- م/22) ، </a:t>
            </a:r>
          </a:p>
          <a:p>
            <a:pPr marL="457200" indent="-457200" algn="r" rtl="1">
              <a:lnSpc>
                <a:spcPct val="120000"/>
              </a:lnSpc>
              <a:spcBef>
                <a:spcPct val="20000"/>
              </a:spcBef>
              <a:buClrTx/>
            </a:pPr>
            <a:r>
              <a:rPr lang="ar-IQ" altLang="ar-IQ" sz="2800" dirty="0">
                <a:solidFill>
                  <a:schemeClr val="accent2">
                    <a:lumMod val="75000"/>
                  </a:schemeClr>
                </a:solidFill>
                <a:latin typeface="Calibri"/>
              </a:rPr>
              <a:t>يتولى </a:t>
            </a:r>
            <a:r>
              <a:rPr lang="ar-IQ" altLang="ar-IQ" sz="2800" b="1" dirty="0">
                <a:solidFill>
                  <a:schemeClr val="accent2">
                    <a:lumMod val="75000"/>
                  </a:schemeClr>
                </a:solidFill>
                <a:latin typeface="Calibri"/>
              </a:rPr>
              <a:t>احدهما الذي يخوله الرئيس رئاسة الهيأة العامة في حالة غياب الرئيس (ف/2-أ- من م/2)</a:t>
            </a:r>
            <a:r>
              <a:rPr lang="ar-IQ" altLang="ar-IQ" sz="2800" dirty="0">
                <a:solidFill>
                  <a:schemeClr val="accent2">
                    <a:lumMod val="75000"/>
                  </a:schemeClr>
                </a:solidFill>
                <a:latin typeface="Calibri"/>
              </a:rPr>
              <a:t>. </a:t>
            </a:r>
          </a:p>
          <a:p>
            <a:pPr marL="457200" indent="-457200" algn="r" rtl="1">
              <a:lnSpc>
                <a:spcPct val="120000"/>
              </a:lnSpc>
              <a:spcBef>
                <a:spcPct val="20000"/>
              </a:spcBef>
              <a:buClrTx/>
            </a:pPr>
            <a:r>
              <a:rPr lang="ar-IQ" altLang="ar-IQ" sz="2800" b="1" dirty="0">
                <a:latin typeface="Calibri"/>
              </a:rPr>
              <a:t>يتولى نائب الرئيس للشؤون </a:t>
            </a:r>
            <a:r>
              <a:rPr lang="ar-IQ" sz="2800" b="1" dirty="0"/>
              <a:t>التشريع والرأي والفتوى  رئاسة الهيئة المتخصصة  (م/2- خامسا- أ</a:t>
            </a:r>
            <a:r>
              <a:rPr lang="ar-IQ" altLang="ar-IQ" sz="2800" b="1" dirty="0">
                <a:latin typeface="Calibri"/>
              </a:rPr>
              <a:t>)</a:t>
            </a:r>
          </a:p>
          <a:p>
            <a:pPr marL="457200" indent="-457200" algn="r" rtl="1">
              <a:lnSpc>
                <a:spcPct val="120000"/>
              </a:lnSpc>
              <a:spcBef>
                <a:spcPct val="20000"/>
              </a:spcBef>
              <a:buClrTx/>
            </a:pPr>
            <a:r>
              <a:rPr lang="ar-IQ" altLang="ar-IQ" sz="2800" b="1" dirty="0">
                <a:solidFill>
                  <a:schemeClr val="accent6">
                    <a:lumMod val="50000"/>
                  </a:schemeClr>
                </a:solidFill>
                <a:latin typeface="Calibri"/>
              </a:rPr>
              <a:t> يتولى نائب الرئيس للشؤون القضاء الاداري رئاسة محكمة القضاء الاداري و محكمة قضاء الموظفين. (م-7/ أولا).</a:t>
            </a:r>
            <a:endParaRPr lang="en-US" sz="3600" b="1" dirty="0">
              <a:solidFill>
                <a:schemeClr val="accent6">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ar-IQ" dirty="0"/>
              <a:t>36</a:t>
            </a:r>
            <a:endParaRPr lang="en-US" dirty="0"/>
          </a:p>
        </p:txBody>
      </p:sp>
      <p:sp>
        <p:nvSpPr>
          <p:cNvPr id="3" name="Content Placeholder 2"/>
          <p:cNvSpPr>
            <a:spLocks noGrp="1"/>
          </p:cNvSpPr>
          <p:nvPr>
            <p:ph idx="4294967295"/>
          </p:nvPr>
        </p:nvSpPr>
        <p:spPr>
          <a:xfrm>
            <a:off x="1745776" y="0"/>
            <a:ext cx="8769824" cy="6629400"/>
          </a:xfrm>
        </p:spPr>
        <p:txBody>
          <a:bodyPr>
            <a:normAutofit/>
          </a:bodyPr>
          <a:lstStyle/>
          <a:p>
            <a:pPr marL="0" indent="0" algn="r" rtl="1">
              <a:lnSpc>
                <a:spcPct val="120000"/>
              </a:lnSpc>
              <a:spcBef>
                <a:spcPct val="20000"/>
              </a:spcBef>
              <a:buClrTx/>
              <a:buNone/>
            </a:pPr>
            <a:r>
              <a:rPr lang="ar-IQ" altLang="ar-IQ" sz="3200" b="1" dirty="0"/>
              <a:t>3- المستشارون:</a:t>
            </a:r>
          </a:p>
          <a:p>
            <a:pPr marL="109728" indent="0" algn="r" rtl="1">
              <a:lnSpc>
                <a:spcPct val="120000"/>
              </a:lnSpc>
              <a:buNone/>
            </a:pPr>
            <a:r>
              <a:rPr lang="ar-IQ" altLang="ar-IQ" sz="2400" dirty="0"/>
              <a:t>حدد قانون مجلس الدولة عدد المستشارين بما لايقل عن </a:t>
            </a:r>
            <a:r>
              <a:rPr lang="ar-IQ" altLang="ar-IQ" sz="2400" b="1" dirty="0">
                <a:solidFill>
                  <a:srgbClr val="C00000"/>
                </a:solidFill>
              </a:rPr>
              <a:t>(50), </a:t>
            </a:r>
            <a:r>
              <a:rPr lang="ar-IQ" altLang="ar-IQ" sz="2400" dirty="0"/>
              <a:t>وهم فئتان، المستشارون على الملاك ، والمستشارون المنتدبون : </a:t>
            </a:r>
            <a:endParaRPr lang="en-US" altLang="ar-IQ" sz="2400" dirty="0"/>
          </a:p>
          <a:p>
            <a:pPr marL="109728" indent="0" algn="r" rtl="1">
              <a:lnSpc>
                <a:spcPct val="120000"/>
              </a:lnSpc>
              <a:buNone/>
            </a:pPr>
            <a:r>
              <a:rPr lang="ar-IQ" altLang="ar-IQ" sz="2800" b="1" dirty="0"/>
              <a:t>أ- المستشارون المعينون على ملاك المجلس :</a:t>
            </a:r>
            <a:endParaRPr lang="en-US" altLang="ar-IQ" sz="2800" b="1" dirty="0"/>
          </a:p>
          <a:p>
            <a:pPr marL="109728" indent="0" algn="r" rtl="1">
              <a:lnSpc>
                <a:spcPct val="120000"/>
              </a:lnSpc>
              <a:buNone/>
            </a:pPr>
            <a:r>
              <a:rPr lang="ar-IQ" altLang="ar-IQ" sz="2400" dirty="0"/>
              <a:t>هم الذين يتم تعيينهم بمرسوم جمهوري بصورة مباشرة.</a:t>
            </a:r>
          </a:p>
          <a:p>
            <a:pPr marL="109728" indent="0" algn="r" rtl="1">
              <a:lnSpc>
                <a:spcPct val="120000"/>
              </a:lnSpc>
              <a:buNone/>
            </a:pPr>
            <a:endParaRPr lang="ar-IQ" altLang="ar-IQ" sz="2400" dirty="0"/>
          </a:p>
          <a:p>
            <a:pPr marL="109728" indent="0" algn="r" rtl="1">
              <a:lnSpc>
                <a:spcPct val="80000"/>
              </a:lnSpc>
              <a:buNone/>
            </a:pPr>
            <a:r>
              <a:rPr lang="ar-IQ" altLang="ar-IQ" sz="2800" b="1" dirty="0"/>
              <a:t>ب - المستشارون المنتدبون : </a:t>
            </a:r>
          </a:p>
          <a:p>
            <a:pPr marL="109728" indent="0" algn="r" rtl="1">
              <a:lnSpc>
                <a:spcPct val="110000"/>
              </a:lnSpc>
              <a:buNone/>
            </a:pPr>
            <a:r>
              <a:rPr lang="ar-IQ" altLang="ar-IQ" sz="2800" dirty="0"/>
              <a:t>     </a:t>
            </a:r>
            <a:r>
              <a:rPr lang="ar-IQ" altLang="ar-IQ" sz="2400" dirty="0"/>
              <a:t>وهم فئة من المستشارين يتم انتدابهم للعمل في مجلس الدولة </a:t>
            </a:r>
            <a:r>
              <a:rPr lang="ar-IQ" altLang="ar-IQ" sz="2400" b="1" dirty="0">
                <a:solidFill>
                  <a:srgbClr val="C00000"/>
                </a:solidFill>
              </a:rPr>
              <a:t>من بين قضاة الصنف الاول ، والمدراء العامين في دوائر واجهزة الوزارة (ممن لهم خبرة في الامور القانونية او الادارية او الاقتصادية)، والمفتشين العدليين ورئيس الادعاء  العام ، والمدعين العامين (م/24)، واعضاء الهيأة التدريسية في كليات القانون (م/25-ثانيا-أ) </a:t>
            </a:r>
            <a:r>
              <a:rPr lang="ar-IQ" altLang="ar-IQ" sz="2400" dirty="0"/>
              <a:t>وذلك بمرسوم جمهوري بناء على اقتراح رئيس مجلس الدولة وموافقة الوزير المختص. وذلك </a:t>
            </a:r>
            <a:r>
              <a:rPr lang="ar-IQ" altLang="ar-IQ" sz="2400" b="1" u="sng" dirty="0"/>
              <a:t>لمدة سنتين قابلة للتجديد لمرة واحدة فقط (م/25)</a:t>
            </a:r>
            <a:r>
              <a:rPr lang="ar-IQ" altLang="ar-IQ" sz="2400" dirty="0"/>
              <a:t>،</a:t>
            </a:r>
          </a:p>
          <a:p>
            <a:pPr marL="109728" indent="0" algn="r" rtl="1">
              <a:buNone/>
            </a:pPr>
            <a:r>
              <a:rPr lang="ar-IQ" altLang="ar-IQ" sz="2400" dirty="0"/>
              <a:t> على ان لايتجاوز عدد المستشارين المنتدبين(3/1)</a:t>
            </a:r>
            <a:r>
              <a:rPr lang="ar-IQ" altLang="ar-IQ" sz="2400" b="1" dirty="0"/>
              <a:t>عدد المستشارين( م/26)</a:t>
            </a:r>
            <a:endParaRPr lang="ar-IQ" altLang="ar-IQ" sz="2400" dirty="0"/>
          </a:p>
        </p:txBody>
      </p:sp>
    </p:spTree>
    <p:extLst>
      <p:ext uri="{BB962C8B-B14F-4D97-AF65-F5344CB8AC3E}">
        <p14:creationId xmlns:p14="http://schemas.microsoft.com/office/powerpoint/2010/main" val="278503702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ar-IQ" dirty="0"/>
              <a:t>37</a:t>
            </a:r>
            <a:endParaRPr lang="en-US" dirty="0"/>
          </a:p>
        </p:txBody>
      </p:sp>
      <p:sp>
        <p:nvSpPr>
          <p:cNvPr id="3" name="Content Placeholder 2"/>
          <p:cNvSpPr>
            <a:spLocks noGrp="1"/>
          </p:cNvSpPr>
          <p:nvPr>
            <p:ph idx="4294967295"/>
          </p:nvPr>
        </p:nvSpPr>
        <p:spPr>
          <a:xfrm>
            <a:off x="1745776" y="152400"/>
            <a:ext cx="8915400" cy="6477000"/>
          </a:xfrm>
        </p:spPr>
        <p:txBody>
          <a:bodyPr>
            <a:normAutofit/>
          </a:bodyPr>
          <a:lstStyle/>
          <a:p>
            <a:pPr marL="109728" indent="0" algn="r" rtl="1">
              <a:lnSpc>
                <a:spcPct val="120000"/>
              </a:lnSpc>
              <a:buNone/>
            </a:pPr>
            <a:r>
              <a:rPr lang="ar-IQ" altLang="ar-IQ" sz="2800" b="1" dirty="0"/>
              <a:t>شروط المستشار:</a:t>
            </a:r>
          </a:p>
          <a:p>
            <a:pPr marL="109728" indent="0" algn="r" rtl="1">
              <a:lnSpc>
                <a:spcPct val="120000"/>
              </a:lnSpc>
              <a:buNone/>
            </a:pPr>
            <a:r>
              <a:rPr lang="ar-IQ" altLang="ar-IQ" sz="2800" b="1" dirty="0"/>
              <a:t>يشترط في من يعين بوظيفة المستشار: </a:t>
            </a:r>
          </a:p>
          <a:p>
            <a:pPr marL="109728" indent="0" algn="r" rtl="1">
              <a:lnSpc>
                <a:spcPct val="120000"/>
              </a:lnSpc>
              <a:buNone/>
            </a:pPr>
            <a:r>
              <a:rPr lang="ar-IQ" altLang="ar-IQ" sz="2800" dirty="0"/>
              <a:t>1- عراقيا بالولادة من ابوين عراقيين. </a:t>
            </a:r>
          </a:p>
          <a:p>
            <a:pPr marL="109728" indent="0" algn="r" rtl="1">
              <a:lnSpc>
                <a:spcPct val="120000"/>
              </a:lnSpc>
              <a:buNone/>
            </a:pPr>
            <a:r>
              <a:rPr lang="ar-IQ" altLang="ar-IQ" sz="2800" dirty="0"/>
              <a:t>2- لا يزيد عمره ( 55) سنة .</a:t>
            </a:r>
          </a:p>
          <a:p>
            <a:pPr marL="109728" indent="0" algn="r" rtl="1">
              <a:lnSpc>
                <a:spcPct val="120000"/>
              </a:lnSpc>
              <a:buNone/>
            </a:pPr>
            <a:r>
              <a:rPr lang="ar-IQ" altLang="ar-IQ" sz="2800" dirty="0"/>
              <a:t>3- ان يكون  من الحاصلين على شهادة بكالوريوس في القانون ، وممن يتمتعون بممارسة فعلية بعد التخرج من الكلية مدة لا تقل عن </a:t>
            </a:r>
            <a:r>
              <a:rPr lang="ar-IQ" altLang="ar-IQ" sz="2800" b="1" u="sng" dirty="0">
                <a:solidFill>
                  <a:srgbClr val="C00000"/>
                </a:solidFill>
              </a:rPr>
              <a:t>(18) </a:t>
            </a:r>
            <a:r>
              <a:rPr lang="ar-IQ" altLang="ar-IQ" sz="2800" b="1" dirty="0">
                <a:solidFill>
                  <a:srgbClr val="C00000"/>
                </a:solidFill>
              </a:rPr>
              <a:t>سنة في</a:t>
            </a:r>
            <a:r>
              <a:rPr lang="ar-IQ" altLang="ar-IQ" sz="2800" b="1" u="sng" dirty="0">
                <a:solidFill>
                  <a:srgbClr val="C00000"/>
                </a:solidFill>
              </a:rPr>
              <a:t> المحاماة</a:t>
            </a:r>
            <a:r>
              <a:rPr lang="ar-IQ" altLang="ar-IQ" sz="2800" b="1" dirty="0">
                <a:solidFill>
                  <a:srgbClr val="C00000"/>
                </a:solidFill>
              </a:rPr>
              <a:t> ، او في </a:t>
            </a:r>
            <a:r>
              <a:rPr lang="ar-IQ" altLang="ar-IQ" sz="2800" b="1" u="sng" dirty="0">
                <a:solidFill>
                  <a:srgbClr val="C00000"/>
                </a:solidFill>
              </a:rPr>
              <a:t>وظيفة قضائية</a:t>
            </a:r>
            <a:r>
              <a:rPr lang="ar-IQ" altLang="ar-IQ" sz="2800" b="1" dirty="0">
                <a:solidFill>
                  <a:srgbClr val="C00000"/>
                </a:solidFill>
              </a:rPr>
              <a:t> ، او </a:t>
            </a:r>
            <a:r>
              <a:rPr lang="ar-IQ" altLang="ar-IQ" sz="2800" b="1" u="sng" dirty="0">
                <a:solidFill>
                  <a:srgbClr val="C00000"/>
                </a:solidFill>
              </a:rPr>
              <a:t>قانونية في دوائر الدولة والقطاع العام</a:t>
            </a:r>
            <a:r>
              <a:rPr lang="ar-IQ" altLang="ar-IQ" sz="2800" b="1" dirty="0">
                <a:solidFill>
                  <a:srgbClr val="C00000"/>
                </a:solidFill>
              </a:rPr>
              <a:t>، </a:t>
            </a:r>
            <a:r>
              <a:rPr lang="ar-IQ" altLang="ar-IQ" sz="2800" b="1" u="sng" dirty="0">
                <a:solidFill>
                  <a:srgbClr val="C00000"/>
                </a:solidFill>
              </a:rPr>
              <a:t>وتكون مدة الممارسة ع( 16) سنة بالنسبة للحاصل على شهادة الماجستير في القانون</a:t>
            </a:r>
            <a:r>
              <a:rPr lang="ar-IQ" altLang="ar-IQ" sz="2800" b="1" dirty="0">
                <a:solidFill>
                  <a:srgbClr val="C00000"/>
                </a:solidFill>
              </a:rPr>
              <a:t> </a:t>
            </a:r>
            <a:r>
              <a:rPr lang="ar-IQ" altLang="ar-IQ" sz="2800" b="1" u="sng" dirty="0">
                <a:solidFill>
                  <a:srgbClr val="C00000"/>
                </a:solidFill>
              </a:rPr>
              <a:t>، و( 14) سنة بالنسبة للحاصل على شهادة الدكتوراه في القانون </a:t>
            </a:r>
            <a:r>
              <a:rPr lang="ar-IQ" altLang="ar-IQ" sz="2800" b="1" dirty="0">
                <a:solidFill>
                  <a:srgbClr val="C00000"/>
                </a:solidFill>
              </a:rPr>
              <a:t>، </a:t>
            </a:r>
            <a:r>
              <a:rPr lang="ar-IQ" altLang="ar-IQ" sz="2800" dirty="0"/>
              <a:t>وتضم مدة الممارسة في المحاماة او الوظائف المذكورة بعضها الى بعض لغرض التعيين (م/20).</a:t>
            </a:r>
          </a:p>
        </p:txBody>
      </p:sp>
    </p:spTree>
    <p:extLst>
      <p:ext uri="{BB962C8B-B14F-4D97-AF65-F5344CB8AC3E}">
        <p14:creationId xmlns:p14="http://schemas.microsoft.com/office/powerpoint/2010/main" val="185975110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1" y="228600"/>
            <a:ext cx="9109881" cy="5943600"/>
          </a:xfrm>
        </p:spPr>
        <p:txBody>
          <a:bodyPr>
            <a:noAutofit/>
          </a:bodyPr>
          <a:lstStyle/>
          <a:p>
            <a:pPr marL="109728" indent="0" algn="r" rtl="1">
              <a:buNone/>
            </a:pPr>
            <a:r>
              <a:rPr lang="ar-IQ" altLang="ar-IQ" sz="2800" b="1" dirty="0"/>
              <a:t>4- المستشارون المساعدون </a:t>
            </a:r>
            <a:r>
              <a:rPr lang="en-US" altLang="ar-IQ" sz="2800" b="1" dirty="0"/>
              <a:t>:</a:t>
            </a:r>
            <a:r>
              <a:rPr lang="ar-IQ" altLang="ar-IQ" sz="2400" b="1" dirty="0"/>
              <a:t>       </a:t>
            </a:r>
            <a:endParaRPr lang="en-US" altLang="ar-IQ" sz="2400" b="1" dirty="0"/>
          </a:p>
          <a:p>
            <a:pPr marL="109728" indent="0" algn="r" rtl="1">
              <a:buNone/>
            </a:pPr>
            <a:r>
              <a:rPr lang="ar-IQ" altLang="ar-IQ" sz="2400" dirty="0"/>
              <a:t>هم فئة واحدة ، يتم تعيينهم على ملاك مجلس الدولة ، بمرسوم جمهوري بصورة مباشرة ، </a:t>
            </a:r>
            <a:r>
              <a:rPr lang="ar-IQ" altLang="ar-IQ" sz="2400" b="1" u="sng" dirty="0">
                <a:solidFill>
                  <a:srgbClr val="C00000"/>
                </a:solidFill>
              </a:rPr>
              <a:t>على ان لايقل عددهم عن (25) ولا يزيد عددهم على نصف عدد المستشارين </a:t>
            </a:r>
            <a:r>
              <a:rPr lang="ar-IQ" altLang="ar-IQ" sz="2400" dirty="0"/>
              <a:t>.</a:t>
            </a:r>
          </a:p>
          <a:p>
            <a:pPr marL="109728" indent="0" algn="r" rtl="1">
              <a:buNone/>
            </a:pPr>
            <a:r>
              <a:rPr lang="ar-IQ" altLang="ar-IQ" sz="2400" dirty="0"/>
              <a:t> </a:t>
            </a:r>
          </a:p>
          <a:p>
            <a:pPr marL="109728" indent="0" algn="r" rtl="1">
              <a:lnSpc>
                <a:spcPct val="120000"/>
              </a:lnSpc>
              <a:buNone/>
            </a:pPr>
            <a:r>
              <a:rPr lang="ar-IQ" altLang="ar-IQ" sz="2800" b="1" dirty="0"/>
              <a:t>ويشترط في من يعين بوظيفة المستشار المساعد: </a:t>
            </a:r>
          </a:p>
          <a:p>
            <a:pPr marL="109728" indent="0" algn="r" rtl="1">
              <a:buNone/>
            </a:pPr>
            <a:r>
              <a:rPr lang="ar-IQ" altLang="ar-IQ" sz="2400" dirty="0"/>
              <a:t>1- عراقيا بالولادة من ابوين عراقيين. </a:t>
            </a:r>
          </a:p>
          <a:p>
            <a:pPr marL="109728" indent="0" algn="r" rtl="1">
              <a:buNone/>
            </a:pPr>
            <a:r>
              <a:rPr lang="ar-IQ" altLang="ar-IQ" sz="2400" dirty="0"/>
              <a:t>2- لا يزيد عمره ( 50) سنة .</a:t>
            </a:r>
          </a:p>
          <a:p>
            <a:pPr marL="109728" indent="0" algn="r" rtl="1">
              <a:buNone/>
            </a:pPr>
            <a:r>
              <a:rPr lang="ar-IQ" altLang="ar-IQ" sz="2400" dirty="0"/>
              <a:t> 3- ان يكون حاصلاً على شهادة بكالوريوس في القانون ، وله ممارسة مدة لا تقل عن (14) سنة ، تصبح (12) سنة بالنسبة للحاصل على شهادة الماجستير في القانون ، و (10) سنة بالنسبة للحاصل على شهادة الدكتوراه في القانون ، سواءً أكانت هذه الممارسة قبل ام بعد حصوله على احدى هاتين الشهادتين (م/21).</a:t>
            </a:r>
          </a:p>
          <a:p>
            <a:pPr algn="r" rtl="1">
              <a:buFont typeface="Arial" pitchFamily="34" charset="0"/>
              <a:buChar char="•"/>
            </a:pPr>
            <a:r>
              <a:rPr lang="ar-IQ" altLang="ar-IQ" sz="2400" dirty="0"/>
              <a:t>يجوز ترقية المستشار المساعد الى درجة مستشارعلى ان يكون قد اقضى مدة لا تقل عن (3) سنوات في وظيفته واثبت خلالها كفاءة جيدة ومقدرة على العمل ونشر على الاقل، بحثين قانونين قيمين وذلك بناء على تقييم وتوصية هيأة الرئاسة. (م/23)</a:t>
            </a:r>
          </a:p>
          <a:p>
            <a:pPr marL="109728" indent="0" algn="r" rtl="1">
              <a:buNone/>
            </a:pPr>
            <a:endParaRPr lang="en-US" altLang="ar-IQ" sz="2400" dirty="0"/>
          </a:p>
          <a:p>
            <a:pPr marL="109728" indent="0" algn="r" rtl="1">
              <a:lnSpc>
                <a:spcPct val="80000"/>
              </a:lnSpc>
              <a:buNone/>
            </a:pPr>
            <a:endParaRPr lang="en-US" sz="2200" b="1" dirty="0"/>
          </a:p>
        </p:txBody>
      </p:sp>
      <p:sp>
        <p:nvSpPr>
          <p:cNvPr id="6" name="Slide Number Placeholder 5"/>
          <p:cNvSpPr>
            <a:spLocks noGrp="1"/>
          </p:cNvSpPr>
          <p:nvPr>
            <p:ph type="sldNum" sz="quarter" idx="12"/>
          </p:nvPr>
        </p:nvSpPr>
        <p:spPr/>
        <p:txBody>
          <a:bodyPr/>
          <a:lstStyle/>
          <a:p>
            <a:r>
              <a:rPr lang="ar-IQ" dirty="0"/>
              <a:t>38</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heel(1)">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heel(1)">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heel(1)">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ar-IQ" dirty="0"/>
              <a:t>39</a:t>
            </a:r>
            <a:endParaRPr lang="en-US" dirty="0"/>
          </a:p>
        </p:txBody>
      </p:sp>
      <p:sp>
        <p:nvSpPr>
          <p:cNvPr id="6" name="Rectangle 5"/>
          <p:cNvSpPr/>
          <p:nvPr/>
        </p:nvSpPr>
        <p:spPr>
          <a:xfrm>
            <a:off x="1701421" y="173094"/>
            <a:ext cx="8839200" cy="4756687"/>
          </a:xfrm>
          <a:prstGeom prst="rect">
            <a:avLst/>
          </a:prstGeom>
        </p:spPr>
        <p:txBody>
          <a:bodyPr wrap="square">
            <a:spAutoFit/>
          </a:bodyPr>
          <a:lstStyle/>
          <a:p>
            <a:pPr marL="457200" indent="-457200" algn="r" rtl="1">
              <a:lnSpc>
                <a:spcPct val="90000"/>
              </a:lnSpc>
              <a:buFont typeface="Courier New" pitchFamily="49" charset="0"/>
              <a:buChar char="o"/>
            </a:pPr>
            <a:r>
              <a:rPr lang="ar-IQ" altLang="ar-IQ" sz="2800" dirty="0"/>
              <a:t> </a:t>
            </a:r>
            <a:r>
              <a:rPr lang="ar-IQ" altLang="ar-IQ" sz="2800" b="1" dirty="0"/>
              <a:t>ويحضر المستشارون المساعدون اجتماعات الهيأة العامة ، ويشتركون في النقاش من دون ان يكون لهم حق التصويت (م/2- ثانيا- ج)كما يساهمون في اعمال محكمة الادارية العليا(م/2- رابعا- أ) ومحكمة القضاء الاداري و محكمة قضاء الموظفين (م/7 – أولا)، كما يساهمون في اعمال الهيئآت المتخصصة،على ان لا تزيد نسبتهم على ثلث عدد المستشارين (م/2- خامسا -أ).</a:t>
            </a:r>
          </a:p>
          <a:p>
            <a:pPr marL="457200" indent="-457200" algn="r" rtl="1">
              <a:lnSpc>
                <a:spcPct val="90000"/>
              </a:lnSpc>
              <a:buFont typeface="Courier New" pitchFamily="49" charset="0"/>
              <a:buChar char="o"/>
            </a:pPr>
            <a:endParaRPr lang="ar-IQ" altLang="ar-IQ" sz="2800" b="1" dirty="0"/>
          </a:p>
          <a:p>
            <a:pPr marL="457200" indent="-457200" algn="r" rtl="1">
              <a:lnSpc>
                <a:spcPct val="90000"/>
              </a:lnSpc>
              <a:buFont typeface="Courier New" pitchFamily="49" charset="0"/>
              <a:buChar char="o"/>
            </a:pPr>
            <a:r>
              <a:rPr lang="ar-IQ" altLang="ar-IQ" sz="2800" b="1" dirty="0"/>
              <a:t>الضمانات لاعضاء مجلس شورى الدولة: </a:t>
            </a:r>
            <a:endParaRPr lang="ar-IQ" altLang="ar-IQ" sz="2800" dirty="0"/>
          </a:p>
          <a:p>
            <a:pPr algn="r" rtl="1">
              <a:lnSpc>
                <a:spcPct val="90000"/>
              </a:lnSpc>
            </a:pPr>
            <a:r>
              <a:rPr lang="ar-IQ" altLang="ar-IQ" sz="2800" dirty="0"/>
              <a:t>حرصاً من المشرع العراقي في توفير بعض الضمانات لاعضاء مجلس الدولة ، </a:t>
            </a:r>
            <a:r>
              <a:rPr lang="ar-IQ" altLang="ar-IQ" sz="2800" b="1" dirty="0">
                <a:solidFill>
                  <a:srgbClr val="C00000"/>
                </a:solidFill>
              </a:rPr>
              <a:t>فقد منع توقيف الرئيس ونائب الرئيس والمستشار المنتدب والمستشار المساعد.</a:t>
            </a:r>
          </a:p>
          <a:p>
            <a:pPr algn="r" rtl="1">
              <a:lnSpc>
                <a:spcPct val="90000"/>
              </a:lnSpc>
            </a:pPr>
            <a:r>
              <a:rPr lang="ar-IQ" altLang="ar-IQ" sz="2800" b="1" dirty="0">
                <a:solidFill>
                  <a:srgbClr val="C00000"/>
                </a:solidFill>
              </a:rPr>
              <a:t> </a:t>
            </a:r>
            <a:r>
              <a:rPr lang="ar-IQ" altLang="ar-IQ" sz="2800" dirty="0"/>
              <a:t>او </a:t>
            </a:r>
            <a:r>
              <a:rPr lang="ar-IQ" altLang="ar-IQ" sz="2800" b="1" dirty="0">
                <a:solidFill>
                  <a:srgbClr val="C00000"/>
                </a:solidFill>
              </a:rPr>
              <a:t>اتخاذ الاجراءات الجزائية ضدهم في غير حالة ارتكابهم جناية مشهودة الا بعد استحصال اذن رئيس مجلس الدولة ( م/27).</a:t>
            </a:r>
          </a:p>
          <a:p>
            <a:pPr algn="r" rtl="1">
              <a:lnSpc>
                <a:spcPct val="90000"/>
              </a:lnSpc>
            </a:pPr>
            <a:endParaRPr lang="ar-IQ" altLang="ar-IQ" sz="2800" dirty="0"/>
          </a:p>
        </p:txBody>
      </p:sp>
    </p:spTree>
    <p:extLst>
      <p:ext uri="{BB962C8B-B14F-4D97-AF65-F5344CB8AC3E}">
        <p14:creationId xmlns:p14="http://schemas.microsoft.com/office/powerpoint/2010/main" val="2019920658"/>
      </p:ext>
    </p:extLst>
  </p:cSld>
  <p:clrMapOvr>
    <a:masterClrMapping/>
  </p:clrMapOvr>
  <p:transition spd="slow">
    <p:pull/>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304800"/>
            <a:ext cx="8610600" cy="6096000"/>
          </a:xfrm>
        </p:spPr>
        <p:txBody>
          <a:bodyPr>
            <a:noAutofit/>
          </a:bodyPr>
          <a:lstStyle/>
          <a:p>
            <a:pPr marL="109728" indent="0" algn="just" rtl="1">
              <a:buNone/>
            </a:pPr>
            <a:r>
              <a:rPr lang="ar-IQ" altLang="ar-IQ" sz="3200" b="1" dirty="0"/>
              <a:t>ثانيا/أقسام مجلس شورى الدولة:   يتكون مجلس الدولة من ( م/2-أولا):</a:t>
            </a:r>
          </a:p>
          <a:p>
            <a:pPr marL="109728" indent="0" algn="just" rtl="1">
              <a:buNone/>
            </a:pPr>
            <a:endParaRPr lang="ar-IQ" altLang="ar-IQ" sz="2000" b="1" dirty="0"/>
          </a:p>
          <a:p>
            <a:pPr algn="r" rtl="1">
              <a:lnSpc>
                <a:spcPct val="80000"/>
              </a:lnSpc>
              <a:buFont typeface="Courier New" pitchFamily="49" charset="0"/>
              <a:buChar char="o"/>
            </a:pPr>
            <a:r>
              <a:rPr lang="ar-IQ" altLang="ar-IQ" sz="2000" dirty="0"/>
              <a:t> </a:t>
            </a:r>
            <a:r>
              <a:rPr lang="ar-IQ" altLang="ar-IQ" sz="2800" b="1" dirty="0"/>
              <a:t>الهيأة العامة .</a:t>
            </a:r>
            <a:endParaRPr lang="en-US" altLang="ar-IQ" sz="2800" b="1" dirty="0"/>
          </a:p>
          <a:p>
            <a:pPr algn="r" rtl="1">
              <a:lnSpc>
                <a:spcPct val="80000"/>
              </a:lnSpc>
              <a:buFont typeface="Courier New" pitchFamily="49" charset="0"/>
              <a:buChar char="o"/>
            </a:pPr>
            <a:endParaRPr lang="ar-IQ" altLang="ar-IQ" sz="2800" b="1" dirty="0"/>
          </a:p>
          <a:p>
            <a:pPr algn="r" rtl="1">
              <a:lnSpc>
                <a:spcPct val="80000"/>
              </a:lnSpc>
              <a:buFont typeface="Courier New" pitchFamily="49" charset="0"/>
              <a:buChar char="o"/>
            </a:pPr>
            <a:r>
              <a:rPr lang="ar-IQ" altLang="ar-IQ" sz="2800" b="1" dirty="0"/>
              <a:t> هيأة الرئاسة.</a:t>
            </a:r>
            <a:endParaRPr lang="en-US" altLang="ar-IQ" sz="2800" b="1" dirty="0"/>
          </a:p>
          <a:p>
            <a:pPr algn="r" rtl="1">
              <a:lnSpc>
                <a:spcPct val="80000"/>
              </a:lnSpc>
              <a:buFont typeface="Courier New" pitchFamily="49" charset="0"/>
              <a:buChar char="o"/>
            </a:pPr>
            <a:endParaRPr lang="ar-IQ" altLang="ar-IQ" sz="2800" b="1" dirty="0"/>
          </a:p>
          <a:p>
            <a:pPr algn="r" rtl="1">
              <a:lnSpc>
                <a:spcPct val="80000"/>
              </a:lnSpc>
              <a:buFont typeface="Courier New" pitchFamily="49" charset="0"/>
              <a:buChar char="o"/>
            </a:pPr>
            <a:r>
              <a:rPr lang="ar-IQ" altLang="ar-IQ" sz="2800" b="1" dirty="0"/>
              <a:t> الهيئات المتخصصة.</a:t>
            </a:r>
            <a:endParaRPr lang="en-US" altLang="ar-IQ" sz="2800" b="1" dirty="0"/>
          </a:p>
          <a:p>
            <a:pPr algn="r" rtl="1">
              <a:lnSpc>
                <a:spcPct val="80000"/>
              </a:lnSpc>
              <a:buFont typeface="Courier New" pitchFamily="49" charset="0"/>
              <a:buChar char="o"/>
            </a:pPr>
            <a:endParaRPr lang="ar-IQ" altLang="ar-IQ" sz="2800" b="1" dirty="0"/>
          </a:p>
          <a:p>
            <a:pPr algn="r" rtl="1">
              <a:lnSpc>
                <a:spcPct val="80000"/>
              </a:lnSpc>
              <a:buFont typeface="Courier New" pitchFamily="49" charset="0"/>
              <a:buChar char="o"/>
            </a:pPr>
            <a:r>
              <a:rPr lang="ar-IQ" altLang="ar-IQ" sz="2800" b="1" dirty="0"/>
              <a:t> المحكمة الادارية العليا.</a:t>
            </a:r>
            <a:endParaRPr lang="en-US" altLang="ar-IQ" sz="2800" b="1" dirty="0"/>
          </a:p>
          <a:p>
            <a:pPr algn="r" rtl="1">
              <a:lnSpc>
                <a:spcPct val="80000"/>
              </a:lnSpc>
              <a:buFont typeface="Courier New" pitchFamily="49" charset="0"/>
              <a:buChar char="o"/>
            </a:pPr>
            <a:endParaRPr lang="ar-IQ" altLang="ar-IQ" sz="2800" b="1" dirty="0"/>
          </a:p>
          <a:p>
            <a:pPr algn="r" rtl="1">
              <a:lnSpc>
                <a:spcPct val="80000"/>
              </a:lnSpc>
              <a:buFont typeface="Courier New" pitchFamily="49" charset="0"/>
              <a:buChar char="o"/>
            </a:pPr>
            <a:r>
              <a:rPr lang="ar-IQ" altLang="ar-IQ" sz="2800" b="1" dirty="0"/>
              <a:t>محاكم  القضاء الإداري .</a:t>
            </a:r>
            <a:endParaRPr lang="en-US" altLang="ar-IQ" sz="2800" b="1" dirty="0"/>
          </a:p>
          <a:p>
            <a:pPr algn="r" rtl="1">
              <a:lnSpc>
                <a:spcPct val="80000"/>
              </a:lnSpc>
              <a:buFont typeface="Courier New" pitchFamily="49" charset="0"/>
              <a:buChar char="o"/>
            </a:pPr>
            <a:endParaRPr lang="ar-IQ" altLang="ar-IQ" sz="2800" b="1" dirty="0"/>
          </a:p>
          <a:p>
            <a:pPr algn="r" rtl="1">
              <a:lnSpc>
                <a:spcPct val="80000"/>
              </a:lnSpc>
              <a:buFont typeface="Courier New" pitchFamily="49" charset="0"/>
              <a:buChar char="o"/>
            </a:pPr>
            <a:r>
              <a:rPr lang="ar-IQ" altLang="ar-IQ" sz="2800" b="1" dirty="0"/>
              <a:t>محاكم قضاء الموظفين.</a:t>
            </a:r>
            <a:endParaRPr lang="ar-IQ" altLang="ar-IQ" sz="2000" b="1" dirty="0"/>
          </a:p>
          <a:p>
            <a:pPr marL="109728" indent="0" algn="r" rtl="1">
              <a:lnSpc>
                <a:spcPct val="80000"/>
              </a:lnSpc>
              <a:buNone/>
            </a:pPr>
            <a:endParaRPr lang="ar-IQ" altLang="ar-IQ" sz="2000" b="1" dirty="0"/>
          </a:p>
          <a:p>
            <a:endParaRPr lang="en-US" sz="2000" dirty="0"/>
          </a:p>
        </p:txBody>
      </p:sp>
      <p:sp>
        <p:nvSpPr>
          <p:cNvPr id="6" name="Slide Number Placeholder 5"/>
          <p:cNvSpPr>
            <a:spLocks noGrp="1"/>
          </p:cNvSpPr>
          <p:nvPr>
            <p:ph type="sldNum" sz="quarter" idx="12"/>
          </p:nvPr>
        </p:nvSpPr>
        <p:spPr/>
        <p:txBody>
          <a:bodyPr/>
          <a:lstStyle/>
          <a:p>
            <a:r>
              <a:rPr lang="ar-IQ" dirty="0"/>
              <a:t>40</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31961" y="228600"/>
            <a:ext cx="8991600" cy="6096000"/>
          </a:xfrm>
        </p:spPr>
        <p:txBody>
          <a:bodyPr>
            <a:noAutofit/>
          </a:bodyPr>
          <a:lstStyle/>
          <a:p>
            <a:pPr marL="109728" indent="0" algn="r" rtl="1">
              <a:lnSpc>
                <a:spcPct val="80000"/>
              </a:lnSpc>
              <a:buNone/>
            </a:pPr>
            <a:endParaRPr lang="ar-IQ" altLang="ar-IQ" sz="2000" b="1" dirty="0"/>
          </a:p>
          <a:p>
            <a:pPr marL="109728" indent="0" algn="r" rtl="1">
              <a:lnSpc>
                <a:spcPct val="80000"/>
              </a:lnSpc>
              <a:buNone/>
            </a:pPr>
            <a:r>
              <a:rPr lang="ar-IQ" altLang="ar-IQ" sz="3200" b="1" dirty="0"/>
              <a:t>1 - الهيأة العامة :</a:t>
            </a:r>
            <a:endParaRPr lang="ar-IQ" altLang="ar-IQ" sz="2800" b="1" dirty="0"/>
          </a:p>
          <a:p>
            <a:pPr marL="109728" indent="0" algn="r" rtl="1">
              <a:buNone/>
            </a:pPr>
            <a:r>
              <a:rPr lang="ar-IQ" altLang="ar-IQ" sz="2800" b="1" dirty="0"/>
              <a:t>    </a:t>
            </a:r>
            <a:r>
              <a:rPr lang="ar-IQ" altLang="ar-IQ" sz="2800" dirty="0"/>
              <a:t> تتكون الهيأة العامة من </a:t>
            </a:r>
            <a:r>
              <a:rPr lang="ar-IQ" altLang="ar-IQ" sz="2800" u="sng" dirty="0"/>
              <a:t>رئيس المجلس ونائبيه والمستشارون </a:t>
            </a:r>
            <a:r>
              <a:rPr lang="ar-IQ" altLang="ar-IQ" sz="2800" dirty="0"/>
              <a:t>، وتعقد جلساتها برئاسة الرئيس، او من يخوله من نائيبه عند غيابه (ف/ثانيا-أ- من م/2).</a:t>
            </a:r>
            <a:endParaRPr lang="en-US" altLang="ar-IQ" sz="2800" dirty="0"/>
          </a:p>
          <a:p>
            <a:pPr marL="109728" indent="0" algn="r" rtl="1">
              <a:buNone/>
            </a:pPr>
            <a:r>
              <a:rPr lang="ar-IQ" altLang="ar-IQ" sz="2800" dirty="0"/>
              <a:t> وتنعقد بحضور اكثرية عدد اعضائها (ف/ثانيا- ب- 1- من م/2)</a:t>
            </a:r>
            <a:endParaRPr lang="en-US" altLang="ar-IQ" sz="2800" dirty="0"/>
          </a:p>
          <a:p>
            <a:pPr marL="109728" indent="0" algn="r" rtl="1">
              <a:buNone/>
            </a:pPr>
            <a:r>
              <a:rPr lang="ar-IQ" altLang="ar-IQ" sz="2800" dirty="0"/>
              <a:t> وتتخذ قراراتها باكثرية عدد الاعضاء الحاضرين واذا تساوت الاصوات يرجح الجانب الذي صوت معه الرئيس( ف/ثانيا- ب- 2- من م/2) </a:t>
            </a:r>
            <a:endParaRPr lang="en-US" altLang="ar-IQ" sz="2800" dirty="0"/>
          </a:p>
          <a:p>
            <a:pPr marL="109728" indent="0" algn="r" rtl="1">
              <a:buNone/>
            </a:pPr>
            <a:r>
              <a:rPr lang="ar-IQ" altLang="ar-IQ" sz="2800" dirty="0"/>
              <a:t>و يحضر المستشارون المساعدون اجتماعات الهيأة العامة ، ويشتركون في المناقشات ، دون ان يكون لهم حق التصويت (ف/2-ج- من م/2).</a:t>
            </a:r>
          </a:p>
          <a:p>
            <a:pPr marL="109728" indent="0" algn="r" rtl="1">
              <a:lnSpc>
                <a:spcPct val="80000"/>
              </a:lnSpc>
              <a:buNone/>
            </a:pPr>
            <a:endParaRPr lang="ar-IQ" altLang="ar-IQ" sz="2400" dirty="0"/>
          </a:p>
          <a:p>
            <a:pPr marL="109728" indent="0" algn="r" rtl="1">
              <a:lnSpc>
                <a:spcPct val="80000"/>
              </a:lnSpc>
              <a:buNone/>
            </a:pPr>
            <a:r>
              <a:rPr lang="ar-IQ" altLang="ar-IQ" sz="2400" dirty="0"/>
              <a:t>    </a:t>
            </a:r>
            <a:r>
              <a:rPr lang="ar-IQ" altLang="ar-IQ" sz="2800" dirty="0"/>
              <a:t>وتقع الهيأة العامة على رأس تشكيلات مجلس الدولة ، فهي اعلى هيأة فيه وتباشر اختصاصات مختلفة ، في مجال التقنين ، وابداء الرأي في الامور القانونية.</a:t>
            </a:r>
            <a:endParaRPr lang="en-US" sz="2800" dirty="0"/>
          </a:p>
        </p:txBody>
      </p:sp>
      <p:sp>
        <p:nvSpPr>
          <p:cNvPr id="6" name="Slide Number Placeholder 5"/>
          <p:cNvSpPr>
            <a:spLocks noGrp="1"/>
          </p:cNvSpPr>
          <p:nvPr>
            <p:ph type="sldNum" sz="quarter" idx="12"/>
          </p:nvPr>
        </p:nvSpPr>
        <p:spPr/>
        <p:txBody>
          <a:bodyPr/>
          <a:lstStyle/>
          <a:p>
            <a:r>
              <a:rPr lang="ar-IQ" dirty="0"/>
              <a:t>41</a:t>
            </a:r>
            <a:endParaRPr lang="en-US" dirty="0"/>
          </a:p>
        </p:txBody>
      </p:sp>
    </p:spTree>
    <p:extLst>
      <p:ext uri="{BB962C8B-B14F-4D97-AF65-F5344CB8AC3E}">
        <p14:creationId xmlns:p14="http://schemas.microsoft.com/office/powerpoint/2010/main" val="141637125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ar-IQ" dirty="0"/>
              <a:t>42</a:t>
            </a:r>
            <a:endParaRPr lang="en-US" dirty="0"/>
          </a:p>
        </p:txBody>
      </p:sp>
      <p:sp>
        <p:nvSpPr>
          <p:cNvPr id="2" name="Title 1"/>
          <p:cNvSpPr>
            <a:spLocks noGrp="1"/>
          </p:cNvSpPr>
          <p:nvPr>
            <p:ph type="title" idx="4294967295"/>
          </p:nvPr>
        </p:nvSpPr>
        <p:spPr>
          <a:xfrm>
            <a:off x="1981200" y="1066800"/>
            <a:ext cx="8686800" cy="381000"/>
          </a:xfrm>
        </p:spPr>
        <p:txBody>
          <a:bodyPr>
            <a:normAutofit fontScale="90000"/>
          </a:bodyPr>
          <a:lstStyle/>
          <a:p>
            <a:pPr algn="ctr" rtl="1"/>
            <a:br>
              <a:rPr lang="ar-IQ" sz="2000" dirty="0">
                <a:solidFill>
                  <a:srgbClr val="00B050"/>
                </a:solidFill>
              </a:rPr>
            </a:br>
            <a:br>
              <a:rPr lang="ar-IQ" dirty="0">
                <a:solidFill>
                  <a:srgbClr val="00B050"/>
                </a:solidFill>
              </a:rPr>
            </a:br>
            <a:endParaRPr lang="en-US" dirty="0"/>
          </a:p>
        </p:txBody>
      </p:sp>
      <p:sp>
        <p:nvSpPr>
          <p:cNvPr id="7" name="Rectangle 6"/>
          <p:cNvSpPr/>
          <p:nvPr/>
        </p:nvSpPr>
        <p:spPr>
          <a:xfrm>
            <a:off x="1676400" y="152400"/>
            <a:ext cx="8899477" cy="6087820"/>
          </a:xfrm>
          <a:prstGeom prst="rect">
            <a:avLst/>
          </a:prstGeom>
        </p:spPr>
        <p:txBody>
          <a:bodyPr wrap="square">
            <a:spAutoFit/>
          </a:bodyPr>
          <a:lstStyle/>
          <a:p>
            <a:pPr marL="109728" algn="r" rtl="1">
              <a:lnSpc>
                <a:spcPct val="80000"/>
              </a:lnSpc>
            </a:pPr>
            <a:r>
              <a:rPr lang="ar-IQ" altLang="ar-IQ" sz="3200" b="1" dirty="0">
                <a:latin typeface="Times New Roman" pitchFamily="18" charset="0"/>
                <a:cs typeface="Times New Roman" pitchFamily="18" charset="0"/>
              </a:rPr>
              <a:t>2 - هيأة الرئاسة :</a:t>
            </a:r>
            <a:endParaRPr lang="ar-IQ" altLang="ar-IQ" sz="2800" dirty="0">
              <a:latin typeface="Times New Roman" pitchFamily="18" charset="0"/>
              <a:cs typeface="Times New Roman" pitchFamily="18" charset="0"/>
            </a:endParaRPr>
          </a:p>
          <a:p>
            <a:pPr marL="109728" algn="r" rtl="1"/>
            <a:r>
              <a:rPr lang="ar-IQ" altLang="ar-IQ" sz="2800" dirty="0">
                <a:latin typeface="Times New Roman" pitchFamily="18" charset="0"/>
                <a:cs typeface="Times New Roman" pitchFamily="18" charset="0"/>
              </a:rPr>
              <a:t>       وتتألف من </a:t>
            </a:r>
            <a:r>
              <a:rPr lang="ar-IQ" altLang="ar-IQ" sz="2800" b="1" u="sng" dirty="0">
                <a:latin typeface="Times New Roman" pitchFamily="18" charset="0"/>
                <a:cs typeface="Times New Roman" pitchFamily="18" charset="0"/>
              </a:rPr>
              <a:t>رئيس المجلس ، ونائبيه ، ورؤساء الهيئآت المتخصصة , ورئيس محكمة الادارية العليا ( ف/ثالثا- أ- من م/2).</a:t>
            </a:r>
            <a:endParaRPr lang="en-US" altLang="ar-IQ" sz="2800" b="1" u="sng" dirty="0">
              <a:latin typeface="Times New Roman" pitchFamily="18" charset="0"/>
              <a:cs typeface="Times New Roman" pitchFamily="18" charset="0"/>
            </a:endParaRPr>
          </a:p>
          <a:p>
            <a:pPr marL="109728" algn="r" rtl="1"/>
            <a:endParaRPr lang="ar-IQ" altLang="ar-IQ" sz="2800" b="1" u="sng" dirty="0">
              <a:latin typeface="Times New Roman" pitchFamily="18" charset="0"/>
              <a:cs typeface="Times New Roman" pitchFamily="18" charset="0"/>
            </a:endParaRPr>
          </a:p>
          <a:p>
            <a:pPr marL="109728" algn="r" rtl="1"/>
            <a:r>
              <a:rPr lang="ar-IQ" altLang="ar-IQ" sz="2800" b="1" dirty="0">
                <a:effectLst>
                  <a:outerShdw blurRad="38100" dist="38100" dir="2700000" algn="tl">
                    <a:srgbClr val="000000">
                      <a:alpha val="43137"/>
                    </a:srgbClr>
                  </a:outerShdw>
                </a:effectLst>
                <a:latin typeface="Times New Roman" pitchFamily="18" charset="0"/>
                <a:cs typeface="Times New Roman" pitchFamily="18" charset="0"/>
              </a:rPr>
              <a:t>تختص الهيأة الرئاسة </a:t>
            </a:r>
            <a:r>
              <a:rPr lang="ar-IQ" altLang="ar-IQ" sz="2800" b="1" dirty="0">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(ف/ثالثا- ب- من م/5)</a:t>
            </a:r>
            <a:r>
              <a:rPr lang="en-US" altLang="ar-IQ" sz="2800" b="1" dirty="0">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a:t>
            </a:r>
            <a:endParaRPr lang="ar-IQ" altLang="ar-IQ" sz="2800" b="1" dirty="0">
              <a:effectLst>
                <a:outerShdw blurRad="38100" dist="38100" dir="2700000" algn="tl">
                  <a:srgbClr val="000000">
                    <a:alpha val="43137"/>
                  </a:srgbClr>
                </a:outerShdw>
              </a:effectLst>
              <a:latin typeface="Times New Roman" pitchFamily="18" charset="0"/>
              <a:cs typeface="Times New Roman" pitchFamily="18" charset="0"/>
            </a:endParaRPr>
          </a:p>
          <a:p>
            <a:pPr marL="624078" indent="-514350" algn="r" rtl="1">
              <a:buFont typeface="+mj-lt"/>
              <a:buAutoNum type="arabicPeriod"/>
            </a:pPr>
            <a:r>
              <a:rPr lang="ar-IQ" altLang="ar-IQ" sz="2800" dirty="0">
                <a:latin typeface="Times New Roman" pitchFamily="18" charset="0"/>
                <a:cs typeface="Times New Roman" pitchFamily="18" charset="0"/>
              </a:rPr>
              <a:t>تتولى هيأة الرئاسة تقديم كل ستة اشهر وكلما رأت ذلك الى </a:t>
            </a:r>
            <a:r>
              <a:rPr lang="ar-IQ" altLang="ar-IQ" sz="2800">
                <a:latin typeface="Times New Roman" pitchFamily="18" charset="0"/>
                <a:cs typeface="Times New Roman" pitchFamily="18" charset="0"/>
              </a:rPr>
              <a:t>ديوان الرئاسة </a:t>
            </a:r>
            <a:r>
              <a:rPr lang="ar-IQ" altLang="ar-IQ" sz="2800" dirty="0">
                <a:latin typeface="Times New Roman" pitchFamily="18" charset="0"/>
                <a:cs typeface="Times New Roman" pitchFamily="18" charset="0"/>
              </a:rPr>
              <a:t>يتضمن ما اظهرته الاحكام او البحوث من نقص او قصور او غموض في التشريع القائم ، او حالات اساءة استعمال السلطة من اي جهة من جهات الادارة او مجاوزة تلك الجهات لسلطتها أو اقتراح باعداد تشريع الجديد.</a:t>
            </a:r>
            <a:endParaRPr lang="en-US" altLang="ar-IQ" sz="2800" dirty="0">
              <a:latin typeface="Times New Roman" pitchFamily="18" charset="0"/>
              <a:cs typeface="Times New Roman" pitchFamily="18" charset="0"/>
            </a:endParaRPr>
          </a:p>
          <a:p>
            <a:pPr marL="624078" indent="-514350" algn="r" rtl="1">
              <a:buFont typeface="+mj-lt"/>
              <a:buAutoNum type="arabicPeriod"/>
            </a:pPr>
            <a:endParaRPr lang="ar-IQ" altLang="ar-IQ" sz="2800" dirty="0">
              <a:latin typeface="Times New Roman" pitchFamily="18" charset="0"/>
              <a:cs typeface="Times New Roman" pitchFamily="18" charset="0"/>
            </a:endParaRPr>
          </a:p>
          <a:p>
            <a:pPr marL="624078" indent="-514350" algn="r" rtl="1">
              <a:buFont typeface="+mj-lt"/>
              <a:buAutoNum type="arabicPeriod"/>
            </a:pPr>
            <a:r>
              <a:rPr lang="ar-IQ" sz="2800" dirty="0">
                <a:latin typeface="Times New Roman" pitchFamily="18" charset="0"/>
                <a:cs typeface="Times New Roman" pitchFamily="18" charset="0"/>
              </a:rPr>
              <a:t>اعادة النظر في زيادة الهيئات المتخصصة في المجلس أو دمجها .</a:t>
            </a:r>
            <a:endParaRPr lang="en-US" sz="2800" dirty="0">
              <a:latin typeface="Times New Roman" pitchFamily="18" charset="0"/>
              <a:cs typeface="Times New Roman" pitchFamily="18" charset="0"/>
            </a:endParaRPr>
          </a:p>
          <a:p>
            <a:pPr marL="624078" indent="-514350" algn="r" rtl="1">
              <a:buFont typeface="+mj-lt"/>
              <a:buAutoNum type="arabicPeriod"/>
            </a:pPr>
            <a:endParaRPr lang="ar-IQ" sz="2800" dirty="0">
              <a:latin typeface="Times New Roman" pitchFamily="18" charset="0"/>
              <a:cs typeface="Times New Roman" pitchFamily="18" charset="0"/>
            </a:endParaRPr>
          </a:p>
          <a:p>
            <a:pPr marL="624078" indent="-514350" algn="r" rtl="1">
              <a:buFont typeface="+mj-lt"/>
              <a:buAutoNum type="arabicPeriod"/>
            </a:pPr>
            <a:r>
              <a:rPr lang="ar-IQ" sz="2800" dirty="0">
                <a:latin typeface="Times New Roman" pitchFamily="18" charset="0"/>
                <a:cs typeface="Times New Roman" pitchFamily="18" charset="0"/>
              </a:rPr>
              <a:t>اقتراح تشكيل </a:t>
            </a:r>
            <a:r>
              <a:rPr lang="ar-IQ" altLang="ar-IQ" sz="2800" dirty="0">
                <a:latin typeface="Times New Roman" pitchFamily="18" charset="0"/>
                <a:cs typeface="Times New Roman" pitchFamily="18" charset="0"/>
              </a:rPr>
              <a:t>محاكم اخرى للقضاء الاداري و محاكم قضاء الموظفين في مراكز المحافظات عند الاقتضاء.(وم/7-ثانيا)</a:t>
            </a:r>
            <a:endParaRPr lang="en-US" altLang="ar-IQ" sz="2800" b="1" dirty="0">
              <a:latin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ar-IQ" dirty="0"/>
              <a:t>43</a:t>
            </a:r>
            <a:endParaRPr lang="en-US" dirty="0"/>
          </a:p>
        </p:txBody>
      </p:sp>
      <p:sp>
        <p:nvSpPr>
          <p:cNvPr id="5" name="Rectangle 4"/>
          <p:cNvSpPr/>
          <p:nvPr/>
        </p:nvSpPr>
        <p:spPr>
          <a:xfrm>
            <a:off x="1981200" y="304800"/>
            <a:ext cx="8458200" cy="5016758"/>
          </a:xfrm>
          <a:prstGeom prst="rect">
            <a:avLst/>
          </a:prstGeom>
        </p:spPr>
        <p:txBody>
          <a:bodyPr wrap="square">
            <a:spAutoFit/>
          </a:bodyPr>
          <a:lstStyle/>
          <a:p>
            <a:pPr marL="109728" algn="r" rtl="1"/>
            <a:r>
              <a:rPr lang="ar-IQ" altLang="ar-IQ" sz="3200" dirty="0">
                <a:latin typeface="Times New Roman" pitchFamily="18" charset="0"/>
                <a:cs typeface="Times New Roman" pitchFamily="18" charset="0"/>
              </a:rPr>
              <a:t>4. اختيار نائبي رئيس مجلس من بين المستشارين.</a:t>
            </a:r>
            <a:endParaRPr lang="en-US" altLang="ar-IQ" sz="3200" dirty="0">
              <a:latin typeface="Times New Roman" pitchFamily="18" charset="0"/>
              <a:cs typeface="Times New Roman" pitchFamily="18" charset="0"/>
            </a:endParaRPr>
          </a:p>
          <a:p>
            <a:pPr marL="624078" indent="-514350" algn="r" rtl="1">
              <a:buFont typeface="+mj-lt"/>
              <a:buAutoNum type="arabicPeriod"/>
            </a:pPr>
            <a:endParaRPr lang="ar-IQ" altLang="ar-IQ" sz="3200" dirty="0">
              <a:latin typeface="Times New Roman" pitchFamily="18" charset="0"/>
              <a:cs typeface="Times New Roman" pitchFamily="18" charset="0"/>
            </a:endParaRPr>
          </a:p>
          <a:p>
            <a:pPr marL="109728" algn="r" rtl="1"/>
            <a:r>
              <a:rPr lang="ar-IQ" altLang="ar-IQ" sz="3200" dirty="0">
                <a:latin typeface="Times New Roman" pitchFamily="18" charset="0"/>
                <a:cs typeface="Times New Roman" pitchFamily="18" charset="0"/>
              </a:rPr>
              <a:t>5. التوصية بتعيين المستشار و المستشار المساعد في المجلس او ترقيته الى  مستشار (و م/23).</a:t>
            </a:r>
          </a:p>
          <a:p>
            <a:pPr marL="109728" algn="r" rtl="1"/>
            <a:endParaRPr lang="ar-IQ" altLang="ar-IQ" sz="3200" dirty="0">
              <a:latin typeface="Times New Roman" pitchFamily="18" charset="0"/>
              <a:cs typeface="Times New Roman" pitchFamily="18" charset="0"/>
            </a:endParaRPr>
          </a:p>
          <a:p>
            <a:pPr marL="109728" algn="r" rtl="1"/>
            <a:r>
              <a:rPr lang="ar-IQ" altLang="ar-IQ" sz="3200" dirty="0">
                <a:latin typeface="Times New Roman" pitchFamily="18" charset="0"/>
                <a:cs typeface="Times New Roman" pitchFamily="18" charset="0"/>
              </a:rPr>
              <a:t>6. التوصية بانتداب المستشارون المنتدبون المنصوص عليهم في المادتين (24و 25).</a:t>
            </a:r>
          </a:p>
          <a:p>
            <a:pPr marL="109728" algn="r" rtl="1"/>
            <a:endParaRPr lang="ar-IQ" altLang="ar-IQ" sz="3200" dirty="0">
              <a:latin typeface="Times New Roman" pitchFamily="18" charset="0"/>
              <a:cs typeface="Times New Roman" pitchFamily="18" charset="0"/>
            </a:endParaRPr>
          </a:p>
          <a:p>
            <a:pPr marL="109728" algn="r" rtl="1"/>
            <a:r>
              <a:rPr lang="ar-IQ" altLang="ar-IQ" sz="3200" dirty="0">
                <a:latin typeface="Times New Roman" pitchFamily="18" charset="0"/>
                <a:cs typeface="Times New Roman" pitchFamily="18" charset="0"/>
              </a:rPr>
              <a:t>7. التوصية بتعيين سكرتير عام للمجلس من بين موظفي المجلس.</a:t>
            </a:r>
          </a:p>
        </p:txBody>
      </p:sp>
    </p:spTree>
    <p:extLst>
      <p:ext uri="{BB962C8B-B14F-4D97-AF65-F5344CB8AC3E}">
        <p14:creationId xmlns:p14="http://schemas.microsoft.com/office/powerpoint/2010/main" val="32108592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11E55-B2B6-C4AA-D299-0A25FA352018}"/>
              </a:ext>
            </a:extLst>
          </p:cNvPr>
          <p:cNvSpPr>
            <a:spLocks noGrp="1"/>
          </p:cNvSpPr>
          <p:nvPr>
            <p:ph type="title"/>
          </p:nvPr>
        </p:nvSpPr>
        <p:spPr/>
        <p:txBody>
          <a:bodyPr/>
          <a:lstStyle/>
          <a:p>
            <a:r>
              <a:rPr lang="ar-IQ" dirty="0"/>
              <a:t>مفردات منهج القضاء الإداري</a:t>
            </a:r>
            <a:endParaRPr lang="en-US" dirty="0"/>
          </a:p>
        </p:txBody>
      </p:sp>
      <p:sp>
        <p:nvSpPr>
          <p:cNvPr id="3" name="Content Placeholder 2">
            <a:extLst>
              <a:ext uri="{FF2B5EF4-FFF2-40B4-BE49-F238E27FC236}">
                <a16:creationId xmlns:a16="http://schemas.microsoft.com/office/drawing/2014/main" id="{A9E5A4F9-8500-7953-473F-EFD884A0BBE4}"/>
              </a:ext>
            </a:extLst>
          </p:cNvPr>
          <p:cNvSpPr>
            <a:spLocks noGrp="1"/>
          </p:cNvSpPr>
          <p:nvPr>
            <p:ph idx="1"/>
          </p:nvPr>
        </p:nvSpPr>
        <p:spPr/>
        <p:txBody>
          <a:bodyPr numCol="2">
            <a:normAutofit lnSpcReduction="10000"/>
          </a:bodyPr>
          <a:lstStyle/>
          <a:p>
            <a:pPr algn="r" rtl="1">
              <a:tabLst>
                <a:tab pos="92075" algn="l"/>
              </a:tabLst>
            </a:pPr>
            <a:r>
              <a:rPr lang="ar-IQ" dirty="0"/>
              <a:t>إجراءات دعوى الإلغاء  والحكم فيها.</a:t>
            </a:r>
          </a:p>
          <a:p>
            <a:pPr algn="r" rtl="1">
              <a:tabLst>
                <a:tab pos="92075" algn="l"/>
              </a:tabLst>
            </a:pPr>
            <a:r>
              <a:rPr lang="ar-IQ" dirty="0"/>
              <a:t>الخصائص المميزة لإجراءات القضاء الإداري.</a:t>
            </a:r>
          </a:p>
          <a:p>
            <a:pPr algn="r" rtl="1">
              <a:tabLst>
                <a:tab pos="92075" algn="l"/>
              </a:tabLst>
            </a:pPr>
            <a:r>
              <a:rPr lang="ar-IQ" dirty="0"/>
              <a:t>إجراءات رفع  دعوى الإلغاء.</a:t>
            </a:r>
          </a:p>
          <a:p>
            <a:pPr algn="r" rtl="1">
              <a:tabLst>
                <a:tab pos="92075" algn="l"/>
              </a:tabLst>
            </a:pPr>
            <a:r>
              <a:rPr lang="ar-IQ" dirty="0"/>
              <a:t>الفصل في دعوى الإلغاء.</a:t>
            </a:r>
          </a:p>
          <a:p>
            <a:pPr algn="r" rtl="1">
              <a:tabLst>
                <a:tab pos="92075" algn="l"/>
              </a:tabLst>
            </a:pPr>
            <a:r>
              <a:rPr lang="ar-IQ" dirty="0"/>
              <a:t>الحكم في دعوى الإلغاء  وتنفيذه.</a:t>
            </a:r>
          </a:p>
          <a:p>
            <a:pPr algn="r" rtl="1">
              <a:tabLst>
                <a:tab pos="92075" algn="l"/>
              </a:tabLst>
            </a:pPr>
            <a:r>
              <a:rPr lang="ar-IQ" dirty="0"/>
              <a:t>دعوى التعويض .</a:t>
            </a:r>
          </a:p>
          <a:p>
            <a:pPr algn="r" rtl="1">
              <a:tabLst>
                <a:tab pos="92075" algn="l"/>
              </a:tabLst>
            </a:pPr>
            <a:endParaRPr lang="ar-IQ" dirty="0"/>
          </a:p>
          <a:p>
            <a:pPr algn="r" rtl="1">
              <a:tabLst>
                <a:tab pos="92075" algn="l"/>
              </a:tabLst>
            </a:pPr>
            <a:endParaRPr lang="ar-IQ" dirty="0"/>
          </a:p>
          <a:p>
            <a:pPr algn="r" rtl="1">
              <a:tabLst>
                <a:tab pos="93600" algn="r"/>
              </a:tabLst>
            </a:pPr>
            <a:r>
              <a:rPr lang="ar-IQ" dirty="0"/>
              <a:t>أسباب الطعن بالإلغاء.</a:t>
            </a:r>
          </a:p>
          <a:p>
            <a:pPr algn="r" rtl="1">
              <a:tabLst>
                <a:tab pos="93600" algn="r"/>
              </a:tabLst>
            </a:pPr>
            <a:r>
              <a:rPr lang="ar-IQ" dirty="0"/>
              <a:t>عيب الإختصاص .</a:t>
            </a:r>
          </a:p>
          <a:p>
            <a:pPr algn="r" rtl="1">
              <a:tabLst>
                <a:tab pos="93600" algn="r"/>
              </a:tabLst>
            </a:pPr>
            <a:r>
              <a:rPr lang="ar-IQ" dirty="0"/>
              <a:t>عيب الشكل.</a:t>
            </a:r>
          </a:p>
          <a:p>
            <a:pPr algn="r" rtl="1">
              <a:tabLst>
                <a:tab pos="93600" algn="r"/>
              </a:tabLst>
            </a:pPr>
            <a:r>
              <a:rPr lang="ar-IQ" dirty="0"/>
              <a:t>عيب مخالفة القانون (عيب المحل).</a:t>
            </a:r>
          </a:p>
          <a:p>
            <a:pPr algn="r" rtl="1">
              <a:tabLst>
                <a:tab pos="93600" algn="r"/>
              </a:tabLst>
            </a:pPr>
            <a:r>
              <a:rPr lang="ar-IQ" dirty="0"/>
              <a:t>عيب الغاية.</a:t>
            </a:r>
          </a:p>
          <a:p>
            <a:pPr algn="r" rtl="1">
              <a:tabLst>
                <a:tab pos="93600" algn="r"/>
              </a:tabLst>
            </a:pPr>
            <a:r>
              <a:rPr lang="ar-IQ" dirty="0"/>
              <a:t>عيب السبب.</a:t>
            </a:r>
          </a:p>
          <a:p>
            <a:pPr algn="r" rtl="1">
              <a:tabLst>
                <a:tab pos="93600" algn="r"/>
              </a:tabLst>
            </a:pPr>
            <a:endParaRPr lang="ar-IQ" dirty="0"/>
          </a:p>
        </p:txBody>
      </p:sp>
    </p:spTree>
    <p:extLst>
      <p:ext uri="{BB962C8B-B14F-4D97-AF65-F5344CB8AC3E}">
        <p14:creationId xmlns:p14="http://schemas.microsoft.com/office/powerpoint/2010/main" val="33926993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ar-IQ"/>
              <a:t>م . نيكار فاضل </a:t>
            </a:r>
            <a:endParaRPr lang="en-US" dirty="0"/>
          </a:p>
        </p:txBody>
      </p:sp>
      <p:sp>
        <p:nvSpPr>
          <p:cNvPr id="6" name="Slide Number Placeholder 5"/>
          <p:cNvSpPr>
            <a:spLocks noGrp="1"/>
          </p:cNvSpPr>
          <p:nvPr>
            <p:ph type="sldNum" sz="quarter" idx="12"/>
          </p:nvPr>
        </p:nvSpPr>
        <p:spPr/>
        <p:txBody>
          <a:bodyPr/>
          <a:lstStyle/>
          <a:p>
            <a:r>
              <a:rPr lang="ar-IQ" dirty="0"/>
              <a:t>44</a:t>
            </a:r>
            <a:endParaRPr lang="en-US" dirty="0"/>
          </a:p>
        </p:txBody>
      </p:sp>
      <p:sp>
        <p:nvSpPr>
          <p:cNvPr id="2" name="Title 1"/>
          <p:cNvSpPr>
            <a:spLocks noGrp="1"/>
          </p:cNvSpPr>
          <p:nvPr>
            <p:ph type="title" idx="4294967295"/>
          </p:nvPr>
        </p:nvSpPr>
        <p:spPr>
          <a:xfrm>
            <a:off x="1981200" y="1066800"/>
            <a:ext cx="8686800" cy="381000"/>
          </a:xfrm>
        </p:spPr>
        <p:txBody>
          <a:bodyPr>
            <a:normAutofit fontScale="90000"/>
          </a:bodyPr>
          <a:lstStyle/>
          <a:p>
            <a:pPr algn="ctr" rtl="1"/>
            <a:br>
              <a:rPr lang="ar-IQ" sz="2000" dirty="0">
                <a:solidFill>
                  <a:srgbClr val="00B050"/>
                </a:solidFill>
              </a:rPr>
            </a:br>
            <a:br>
              <a:rPr lang="ar-IQ" dirty="0">
                <a:solidFill>
                  <a:srgbClr val="00B050"/>
                </a:solidFill>
              </a:rPr>
            </a:br>
            <a:endParaRPr lang="en-US" dirty="0"/>
          </a:p>
        </p:txBody>
      </p:sp>
      <p:sp>
        <p:nvSpPr>
          <p:cNvPr id="7" name="Rectangle 6"/>
          <p:cNvSpPr/>
          <p:nvPr/>
        </p:nvSpPr>
        <p:spPr>
          <a:xfrm>
            <a:off x="1663890" y="120028"/>
            <a:ext cx="8839200" cy="6814173"/>
          </a:xfrm>
          <a:prstGeom prst="rect">
            <a:avLst/>
          </a:prstGeom>
        </p:spPr>
        <p:txBody>
          <a:bodyPr wrap="square">
            <a:spAutoFit/>
          </a:bodyPr>
          <a:lstStyle/>
          <a:p>
            <a:pPr algn="r" rtl="1"/>
            <a:r>
              <a:rPr lang="ar-IQ" altLang="ar-IQ" sz="3200" b="1" dirty="0">
                <a:latin typeface="Times New Roman" pitchFamily="18" charset="0"/>
                <a:cs typeface="Times New Roman" pitchFamily="18" charset="0"/>
              </a:rPr>
              <a:t>3 - الهيأة المتخصصة :</a:t>
            </a:r>
          </a:p>
          <a:p>
            <a:pPr algn="r" rtl="1"/>
            <a:endParaRPr lang="ar-IQ" altLang="ar-IQ" sz="3200" b="1" dirty="0">
              <a:latin typeface="Times New Roman" pitchFamily="18" charset="0"/>
              <a:cs typeface="Times New Roman" pitchFamily="18" charset="0"/>
            </a:endParaRPr>
          </a:p>
          <a:p>
            <a:pPr algn="r" rtl="1"/>
            <a:r>
              <a:rPr lang="ar-IQ" altLang="ar-IQ" sz="2600" dirty="0">
                <a:latin typeface="Times New Roman" pitchFamily="18" charset="0"/>
                <a:cs typeface="Times New Roman" pitchFamily="18" charset="0"/>
              </a:rPr>
              <a:t>الهيأة المتخصصة هي الوحدة الاساسية الاولى في مجلس الدولة ، حيث توجد فيه عدة هيئات متخصصة ، لم يحدد القانون عددها . </a:t>
            </a:r>
          </a:p>
          <a:p>
            <a:pPr algn="r" rtl="1"/>
            <a:endParaRPr lang="ar-IQ" altLang="ar-IQ" sz="2600" dirty="0">
              <a:latin typeface="Times New Roman" pitchFamily="18" charset="0"/>
              <a:cs typeface="Times New Roman" pitchFamily="18" charset="0"/>
            </a:endParaRPr>
          </a:p>
          <a:p>
            <a:pPr algn="r" rtl="1"/>
            <a:r>
              <a:rPr lang="ar-IQ" altLang="ar-IQ" sz="2600" dirty="0">
                <a:latin typeface="Times New Roman" pitchFamily="18" charset="0"/>
                <a:cs typeface="Times New Roman" pitchFamily="18" charset="0"/>
              </a:rPr>
              <a:t>وتنعقد الهيأة المتخصصة </a:t>
            </a:r>
            <a:r>
              <a:rPr lang="ar-IQ" altLang="ar-IQ" sz="2600" b="1" u="sng" dirty="0">
                <a:latin typeface="Times New Roman" pitchFamily="18" charset="0"/>
                <a:cs typeface="Times New Roman" pitchFamily="18" charset="0"/>
              </a:rPr>
              <a:t>برئاسة نائب الرئيس للشؤون التشريع و الرأي و الفتوى أو أقدم مستشارين، وعدد من المستشارين والمستشارين المساعدين </a:t>
            </a:r>
            <a:r>
              <a:rPr lang="ar-IQ" altLang="ar-IQ" sz="2600" b="1" dirty="0">
                <a:latin typeface="Times New Roman" pitchFamily="18" charset="0"/>
                <a:cs typeface="Times New Roman" pitchFamily="18" charset="0"/>
              </a:rPr>
              <a:t> </a:t>
            </a:r>
            <a:r>
              <a:rPr lang="ar-IQ" altLang="ar-IQ" sz="2600" dirty="0">
                <a:latin typeface="Times New Roman" pitchFamily="18" charset="0"/>
                <a:cs typeface="Times New Roman" pitchFamily="18" charset="0"/>
              </a:rPr>
              <a:t>شرط ان لا تزيد نسبتهم عن ثلث عدد مستشارين </a:t>
            </a:r>
            <a:r>
              <a:rPr lang="ar-IQ" altLang="ar-IQ" sz="2600" b="1" u="sng" dirty="0">
                <a:latin typeface="Times New Roman" pitchFamily="18" charset="0"/>
                <a:cs typeface="Times New Roman" pitchFamily="18" charset="0"/>
              </a:rPr>
              <a:t>(ف/خامسا-أ- من م/2).</a:t>
            </a:r>
            <a:r>
              <a:rPr lang="ar-IQ" altLang="ar-IQ" sz="2600" dirty="0">
                <a:latin typeface="Times New Roman" pitchFamily="18" charset="0"/>
                <a:cs typeface="Times New Roman" pitchFamily="18" charset="0"/>
              </a:rPr>
              <a:t> </a:t>
            </a:r>
          </a:p>
          <a:p>
            <a:pPr algn="r" rtl="1"/>
            <a:endParaRPr lang="ar-IQ" altLang="ar-IQ" sz="2600" dirty="0">
              <a:latin typeface="Times New Roman" pitchFamily="18" charset="0"/>
              <a:cs typeface="Times New Roman" pitchFamily="18" charset="0"/>
            </a:endParaRPr>
          </a:p>
          <a:p>
            <a:pPr algn="r" rtl="1"/>
            <a:r>
              <a:rPr lang="ar-IQ" altLang="ar-IQ" sz="2600" dirty="0">
                <a:latin typeface="Times New Roman" pitchFamily="18" charset="0"/>
                <a:cs typeface="Times New Roman" pitchFamily="18" charset="0"/>
              </a:rPr>
              <a:t>وللرئيس عند الضرورة ترشيح من يراه من المستشارين لرئاسة الهيأة المتخصصة (ف/خامسا-ب- من م/2), </a:t>
            </a:r>
          </a:p>
          <a:p>
            <a:pPr algn="r" rtl="1"/>
            <a:endParaRPr lang="ar-IQ" altLang="ar-IQ" sz="2600" dirty="0">
              <a:latin typeface="Times New Roman" pitchFamily="18" charset="0"/>
              <a:cs typeface="Times New Roman" pitchFamily="18" charset="0"/>
            </a:endParaRPr>
          </a:p>
          <a:p>
            <a:pPr algn="r" rtl="1"/>
            <a:r>
              <a:rPr lang="ar-IQ" altLang="ar-IQ" sz="2600" dirty="0">
                <a:latin typeface="Times New Roman" pitchFamily="18" charset="0"/>
                <a:cs typeface="Times New Roman" pitchFamily="18" charset="0"/>
              </a:rPr>
              <a:t>و لكل هيأة </a:t>
            </a:r>
            <a:r>
              <a:rPr lang="ar-IQ" altLang="ar-IQ" sz="2600" b="1" u="sng" dirty="0">
                <a:latin typeface="Times New Roman" pitchFamily="18" charset="0"/>
                <a:cs typeface="Times New Roman" pitchFamily="18" charset="0"/>
              </a:rPr>
              <a:t>سكرتيرلا تقل درجته عن درجة مدير حاصل على شهادة جامعية اولية في القانون و يعاونه عدد من الموظفين (ف/سادسا- م/2) .</a:t>
            </a:r>
          </a:p>
          <a:p>
            <a:pPr algn="r" rtl="1">
              <a:lnSpc>
                <a:spcPct val="80000"/>
              </a:lnSpc>
            </a:pPr>
            <a:endParaRPr lang="ar-IQ" altLang="ar-IQ" sz="2800" dirty="0">
              <a:latin typeface="Times New Roman" pitchFamily="18" charset="0"/>
              <a:cs typeface="Times New Roman" pitchFamily="18" charset="0"/>
            </a:endParaRPr>
          </a:p>
          <a:p>
            <a:pPr algn="r" rtl="1">
              <a:lnSpc>
                <a:spcPct val="80000"/>
              </a:lnSpc>
            </a:pPr>
            <a:br>
              <a:rPr lang="en-US" altLang="ar-IQ" sz="2400" dirty="0">
                <a:latin typeface="Times New Roman" pitchFamily="18" charset="0"/>
                <a:cs typeface="Times New Roman" pitchFamily="18" charset="0"/>
              </a:rPr>
            </a:br>
            <a:endParaRPr lang="en-US" altLang="ar-IQ"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390981370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ar-IQ" dirty="0"/>
              <a:t>45</a:t>
            </a:r>
            <a:endParaRPr lang="en-US" dirty="0"/>
          </a:p>
        </p:txBody>
      </p:sp>
      <p:sp>
        <p:nvSpPr>
          <p:cNvPr id="5" name="Rectangle 4"/>
          <p:cNvSpPr/>
          <p:nvPr/>
        </p:nvSpPr>
        <p:spPr>
          <a:xfrm>
            <a:off x="1600200" y="381001"/>
            <a:ext cx="8763000" cy="4524315"/>
          </a:xfrm>
          <a:prstGeom prst="rect">
            <a:avLst/>
          </a:prstGeom>
        </p:spPr>
        <p:txBody>
          <a:bodyPr wrap="square">
            <a:spAutoFit/>
          </a:bodyPr>
          <a:lstStyle/>
          <a:p>
            <a:pPr marL="457200" indent="-457200" algn="r" rtl="1">
              <a:buFont typeface="Wingdings" pitchFamily="2" charset="2"/>
              <a:buChar char="q"/>
            </a:pPr>
            <a:r>
              <a:rPr lang="ar-IQ" altLang="ar-IQ" sz="3200" dirty="0">
                <a:latin typeface="Times New Roman" pitchFamily="18" charset="0"/>
                <a:cs typeface="Times New Roman" pitchFamily="18" charset="0"/>
              </a:rPr>
              <a:t> تتولى الهيئات المتخصصة النظر في مشروعات التشريعات والقضايا المعروضة على المجلس لدراستها وابداء الرأي فيها (ف/4 –م/11) ويخضع ما تنجزه الهيئات المتخصصة في مجال التقنيين للمراجعة من قبل الهيأة العامة (ف/1 – م/17).</a:t>
            </a:r>
          </a:p>
          <a:p>
            <a:pPr marL="457200" indent="-457200" algn="r" rtl="1">
              <a:buFont typeface="Wingdings" pitchFamily="2" charset="2"/>
              <a:buChar char="q"/>
            </a:pPr>
            <a:endParaRPr lang="ar-IQ" altLang="ar-IQ" sz="3200" dirty="0">
              <a:latin typeface="Times New Roman" pitchFamily="18" charset="0"/>
              <a:cs typeface="Times New Roman" pitchFamily="18" charset="0"/>
            </a:endParaRPr>
          </a:p>
          <a:p>
            <a:pPr marL="457200" indent="-457200" algn="r" rtl="1">
              <a:buFont typeface="Wingdings" pitchFamily="2" charset="2"/>
              <a:buChar char="q"/>
            </a:pPr>
            <a:r>
              <a:rPr lang="ar-IQ" altLang="ar-IQ" sz="3200" dirty="0">
                <a:latin typeface="Times New Roman" pitchFamily="18" charset="0"/>
                <a:cs typeface="Times New Roman" pitchFamily="18" charset="0"/>
              </a:rPr>
              <a:t> اما فيما يتعلق بما تنجزه هذه الهيئات في مجال الرأي والمشورة القانونية ، فانه يكون خاضعاً لمصادقة رئيس مجلس الدولة او الهيأة العامة ، بحسب الاحوال التي نص عليها القانون (ف/1 – م/15).</a:t>
            </a:r>
            <a:endParaRPr lang="en-US" sz="3200" dirty="0"/>
          </a:p>
        </p:txBody>
      </p:sp>
    </p:spTree>
    <p:extLst>
      <p:ext uri="{BB962C8B-B14F-4D97-AF65-F5344CB8AC3E}">
        <p14:creationId xmlns:p14="http://schemas.microsoft.com/office/powerpoint/2010/main" val="36649382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10210800" y="6462169"/>
            <a:ext cx="365760" cy="365125"/>
          </a:xfrm>
        </p:spPr>
        <p:txBody>
          <a:bodyPr/>
          <a:lstStyle/>
          <a:p>
            <a:r>
              <a:rPr lang="ar-IQ" dirty="0"/>
              <a:t>46</a:t>
            </a:r>
            <a:endParaRPr lang="en-US" dirty="0"/>
          </a:p>
        </p:txBody>
      </p:sp>
      <p:sp>
        <p:nvSpPr>
          <p:cNvPr id="3" name="Content Placeholder 2"/>
          <p:cNvSpPr>
            <a:spLocks noGrp="1"/>
          </p:cNvSpPr>
          <p:nvPr>
            <p:ph idx="4294967295"/>
          </p:nvPr>
        </p:nvSpPr>
        <p:spPr>
          <a:xfrm>
            <a:off x="1600200" y="533400"/>
            <a:ext cx="8991600" cy="5486400"/>
          </a:xfrm>
        </p:spPr>
        <p:txBody>
          <a:bodyPr>
            <a:normAutofit/>
          </a:bodyPr>
          <a:lstStyle/>
          <a:p>
            <a:pPr marL="109728" indent="0" algn="r" rtl="1">
              <a:buNone/>
            </a:pPr>
            <a:r>
              <a:rPr lang="ar-IQ" altLang="ar-IQ" sz="3200" b="1" dirty="0"/>
              <a:t>4- المحكمة الادارية العليا:</a:t>
            </a:r>
            <a:endParaRPr lang="ar-IQ" altLang="ar-IQ" sz="3200" dirty="0"/>
          </a:p>
          <a:p>
            <a:pPr marL="109728" indent="0" algn="r" rtl="1">
              <a:buNone/>
            </a:pPr>
            <a:r>
              <a:rPr lang="ar-IQ" altLang="ar-IQ" sz="2800" dirty="0"/>
              <a:t> يعد انشاء المحكمة  الادارية العليا اهم انجاز احدثه قانون التعديل الخامس لقانون مجلس الدولة و التي تكون في بغداد, </a:t>
            </a:r>
            <a:r>
              <a:rPr lang="ar-IQ" altLang="ar-IQ" sz="2800" b="1" dirty="0"/>
              <a:t>وتنعقد برئاسة رئيس المجلس و أو من يخوله من المستشارين و عضوية (6) مستشارين و (4) مستشارين مساعدين (ف/أ- رابعا-من م/2)</a:t>
            </a:r>
          </a:p>
          <a:p>
            <a:pPr marL="109728" indent="0" algn="r" rtl="1">
              <a:buNone/>
            </a:pPr>
            <a:endParaRPr lang="ar-IQ" altLang="ar-IQ" sz="2800" dirty="0"/>
          </a:p>
          <a:p>
            <a:pPr marL="109728" indent="0" algn="r" rtl="1">
              <a:buNone/>
            </a:pPr>
            <a:r>
              <a:rPr lang="ar-IQ" altLang="ar-IQ" sz="2800" dirty="0"/>
              <a:t>تمارس المحكمة الادارية العليا الاختصاصات التي تمارسها محكمة التمييز الاتحادية المنصوص عليها في القانون المرافعات المدنية رقم (83) لسنة 1969عند النظر في الطعن بقرارات محكمة القضاء الاداري و محكمة قضاء الموظفين (ف/ ب- رابعا من م/2).</a:t>
            </a:r>
          </a:p>
          <a:p>
            <a:pPr marL="109728" indent="0" algn="r" rtl="1">
              <a:lnSpc>
                <a:spcPct val="80000"/>
              </a:lnSpc>
              <a:buNone/>
            </a:pPr>
            <a:endParaRPr lang="en-US" dirty="0"/>
          </a:p>
        </p:txBody>
      </p:sp>
    </p:spTree>
    <p:extLst>
      <p:ext uri="{BB962C8B-B14F-4D97-AF65-F5344CB8AC3E}">
        <p14:creationId xmlns:p14="http://schemas.microsoft.com/office/powerpoint/2010/main" val="13374932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ar-IQ" dirty="0"/>
              <a:t>47</a:t>
            </a:r>
            <a:endParaRPr lang="en-US" dirty="0"/>
          </a:p>
        </p:txBody>
      </p:sp>
      <p:sp>
        <p:nvSpPr>
          <p:cNvPr id="3" name="Content Placeholder 2"/>
          <p:cNvSpPr>
            <a:spLocks noGrp="1"/>
          </p:cNvSpPr>
          <p:nvPr>
            <p:ph idx="4294967295"/>
          </p:nvPr>
        </p:nvSpPr>
        <p:spPr>
          <a:xfrm>
            <a:off x="1600200" y="76200"/>
            <a:ext cx="8991600" cy="5943600"/>
          </a:xfrm>
        </p:spPr>
        <p:txBody>
          <a:bodyPr>
            <a:normAutofit fontScale="92500" lnSpcReduction="10000"/>
          </a:bodyPr>
          <a:lstStyle/>
          <a:p>
            <a:pPr marL="109728" indent="0" algn="r" rtl="1">
              <a:buNone/>
            </a:pPr>
            <a:endParaRPr lang="ar-IQ" altLang="ar-IQ" sz="2800" b="1" dirty="0"/>
          </a:p>
          <a:p>
            <a:pPr algn="r" rtl="1">
              <a:buFont typeface="Wingdings" pitchFamily="2" charset="2"/>
              <a:buChar char="v"/>
            </a:pPr>
            <a:r>
              <a:rPr lang="ar-IQ" sz="3200" b="1" dirty="0"/>
              <a:t>اختصاص المحمكة الادارية العليا: </a:t>
            </a:r>
            <a:r>
              <a:rPr lang="ar-IQ" sz="2800" dirty="0"/>
              <a:t>تختص المحكمة الادارية العليا وفق (ف/ج- رابعا من م/2) بالنظر فيما يأتي:</a:t>
            </a:r>
          </a:p>
          <a:p>
            <a:pPr marL="109728" indent="0" algn="r" rtl="1">
              <a:buNone/>
            </a:pPr>
            <a:endParaRPr lang="ar-IQ" sz="2800" dirty="0"/>
          </a:p>
          <a:p>
            <a:pPr marL="109728" indent="0" algn="r" rtl="1">
              <a:buNone/>
            </a:pPr>
            <a:r>
              <a:rPr lang="ar-IQ" sz="2800" dirty="0"/>
              <a:t>1- الطعون المقدمة على الاحكام و القرارات الصادرة عن محكمة القضاء الاداري و محكمة قضاء الموظفين.</a:t>
            </a:r>
          </a:p>
          <a:p>
            <a:pPr marL="109728" indent="0" algn="r" rtl="1">
              <a:buNone/>
            </a:pPr>
            <a:endParaRPr lang="ar-IQ" sz="2800" dirty="0"/>
          </a:p>
          <a:p>
            <a:pPr marL="109728" indent="0" algn="r" rtl="1">
              <a:buNone/>
            </a:pPr>
            <a:r>
              <a:rPr lang="ar-IQ" sz="2800" dirty="0"/>
              <a:t>2- التنازع الحاصل حول تعيين الاختصاص في نظر الدعوى الذي يقع بين محكمة القضاء الاداري و محكمة قضاء الموظفين.</a:t>
            </a:r>
          </a:p>
          <a:p>
            <a:pPr marL="109728" indent="0" algn="r" rtl="1">
              <a:buNone/>
            </a:pPr>
            <a:endParaRPr lang="ar-IQ" sz="2800" dirty="0"/>
          </a:p>
          <a:p>
            <a:pPr marL="109728" indent="0" algn="r" rtl="1">
              <a:buNone/>
            </a:pPr>
            <a:r>
              <a:rPr lang="ar-IQ" sz="2800" dirty="0"/>
              <a:t>3- التنازع الحاصل حول تنفيذ حكمين مكتسبين درجة البتات متناقضين صادرين عن مكحمة القضاء الاداري أو محكمة قضاء الموظفين في موضوع واحد اذا كان بين الخصوم انفسهم او كان احدهم طرفا في هذين الحكمين و ترجح احد الحكمين و تقرر تنفيذه دون الحكم الاخر.</a:t>
            </a:r>
          </a:p>
        </p:txBody>
      </p:sp>
    </p:spTree>
    <p:extLst>
      <p:ext uri="{BB962C8B-B14F-4D97-AF65-F5344CB8AC3E}">
        <p14:creationId xmlns:p14="http://schemas.microsoft.com/office/powerpoint/2010/main" val="14233299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10210800" y="6522493"/>
            <a:ext cx="365760" cy="304800"/>
          </a:xfrm>
        </p:spPr>
        <p:txBody>
          <a:bodyPr/>
          <a:lstStyle/>
          <a:p>
            <a:r>
              <a:rPr lang="ar-IQ" dirty="0"/>
              <a:t>48</a:t>
            </a:r>
            <a:endParaRPr lang="en-US" dirty="0"/>
          </a:p>
        </p:txBody>
      </p:sp>
      <p:sp>
        <p:nvSpPr>
          <p:cNvPr id="3" name="Content Placeholder 2"/>
          <p:cNvSpPr>
            <a:spLocks noGrp="1"/>
          </p:cNvSpPr>
          <p:nvPr>
            <p:ph idx="4294967295"/>
          </p:nvPr>
        </p:nvSpPr>
        <p:spPr>
          <a:xfrm>
            <a:off x="1600200" y="152400"/>
            <a:ext cx="8991600" cy="6248400"/>
          </a:xfrm>
        </p:spPr>
        <p:txBody>
          <a:bodyPr>
            <a:normAutofit fontScale="62500" lnSpcReduction="20000"/>
          </a:bodyPr>
          <a:lstStyle/>
          <a:p>
            <a:pPr marL="109728" indent="0" algn="r" rtl="1">
              <a:lnSpc>
                <a:spcPct val="80000"/>
              </a:lnSpc>
              <a:buNone/>
            </a:pPr>
            <a:endParaRPr lang="ar-IQ" altLang="ar-IQ" sz="2800" b="1" dirty="0"/>
          </a:p>
          <a:p>
            <a:pPr marL="109728" indent="0" algn="r" rtl="1">
              <a:lnSpc>
                <a:spcPct val="120000"/>
              </a:lnSpc>
              <a:buNone/>
            </a:pPr>
            <a:r>
              <a:rPr lang="ar-IQ" altLang="ar-IQ" sz="5100" b="1" dirty="0"/>
              <a:t>5 – محاكم قضاء الموظفين:  </a:t>
            </a:r>
          </a:p>
          <a:p>
            <a:pPr marL="109728" indent="0" algn="r" rtl="1">
              <a:lnSpc>
                <a:spcPct val="120000"/>
              </a:lnSpc>
              <a:buNone/>
            </a:pPr>
            <a:r>
              <a:rPr lang="ar-IQ" altLang="ar-IQ" sz="5100" dirty="0"/>
              <a:t> </a:t>
            </a:r>
            <a:r>
              <a:rPr lang="ar-IQ" altLang="ar-IQ" sz="3800" dirty="0"/>
              <a:t>بصدور قانون التعديل الثاني لقانون مجلس الدولة رقم (106) لسنة 1989 ، فقد اعيد ربط مجلس الانضباط العام بمجلس الدولة واصبح هيأة من هيئاته. وان تعبير (محكمة قضاء الموظفين ) حل محل تعبير (مجلس الانضباط العام) بموجب (م/9) من قانون التعديل الخامس لمجلس الدولة رقم (17) لسنة 2013 .</a:t>
            </a:r>
          </a:p>
          <a:p>
            <a:pPr marL="109728" indent="0" algn="r" rtl="1">
              <a:lnSpc>
                <a:spcPct val="120000"/>
              </a:lnSpc>
              <a:buNone/>
            </a:pPr>
            <a:endParaRPr lang="ar-IQ" altLang="ar-IQ" sz="3800" dirty="0"/>
          </a:p>
          <a:p>
            <a:pPr marL="109728" indent="0" algn="r" rtl="1">
              <a:lnSpc>
                <a:spcPct val="120000"/>
              </a:lnSpc>
              <a:buNone/>
            </a:pPr>
            <a:r>
              <a:rPr lang="ar-IQ" altLang="ar-IQ" sz="3800" dirty="0"/>
              <a:t>وتشكل محكمة </a:t>
            </a:r>
            <a:r>
              <a:rPr lang="ar-IQ" altLang="ar-IQ" sz="3800" b="1" dirty="0"/>
              <a:t>برئاسة نائب الرئيس للشؤون القضاء الاداري أو مستشار و عضوين من المستشارين أو المستشارين المساعدين</a:t>
            </a:r>
            <a:r>
              <a:rPr lang="ar-IQ" altLang="ar-IQ" sz="3800" dirty="0"/>
              <a:t> في المناطق الاتية (م/ أولا -7) :</a:t>
            </a:r>
          </a:p>
          <a:p>
            <a:pPr marL="624078" indent="-514350" algn="r" rtl="1">
              <a:lnSpc>
                <a:spcPct val="120000"/>
              </a:lnSpc>
              <a:buAutoNum type="arabic1Minus"/>
            </a:pPr>
            <a:r>
              <a:rPr lang="ar-IQ" altLang="ar-IQ" sz="3800" dirty="0"/>
              <a:t>المنطقة الشمالية (نينوى – كركوك – صلاح الدين) و يكون مركزها في (الموصل).</a:t>
            </a:r>
          </a:p>
          <a:p>
            <a:pPr marL="624078" indent="-514350" algn="r" rtl="1">
              <a:lnSpc>
                <a:spcPct val="120000"/>
              </a:lnSpc>
              <a:buAutoNum type="arabic1Minus"/>
            </a:pPr>
            <a:r>
              <a:rPr lang="ar-IQ" altLang="ar-IQ" sz="3800" dirty="0"/>
              <a:t>منطقة الوسط ( بغداد- الانبار- ديالى- واسط) ويكون مركزها في ( بغداد).</a:t>
            </a:r>
          </a:p>
          <a:p>
            <a:pPr marL="624078" indent="-514350" algn="r" rtl="1">
              <a:lnSpc>
                <a:spcPct val="120000"/>
              </a:lnSpc>
              <a:buAutoNum type="arabic1Minus"/>
            </a:pPr>
            <a:r>
              <a:rPr lang="ar-IQ" altLang="ar-IQ" sz="3800" dirty="0"/>
              <a:t>منطقة الفرات الاوسط ( كربلاء – النجف – بابل- القادسية ) ويكون مركزها في (الحلة).</a:t>
            </a:r>
          </a:p>
          <a:p>
            <a:pPr marL="624078" indent="-514350" algn="r" rtl="1">
              <a:lnSpc>
                <a:spcPct val="120000"/>
              </a:lnSpc>
              <a:buAutoNum type="arabic1Minus"/>
            </a:pPr>
            <a:r>
              <a:rPr lang="ar-IQ" altLang="ar-IQ" sz="3800" dirty="0"/>
              <a:t>المنطقة الجنوبية (ذي قار – المثنى – البصرة – ميسان ) ويكون مركزها في ( البصرة).</a:t>
            </a:r>
          </a:p>
        </p:txBody>
      </p:sp>
    </p:spTree>
    <p:extLst>
      <p:ext uri="{BB962C8B-B14F-4D97-AF65-F5344CB8AC3E}">
        <p14:creationId xmlns:p14="http://schemas.microsoft.com/office/powerpoint/2010/main" val="24576381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ar-IQ" dirty="0"/>
              <a:t>49</a:t>
            </a:r>
            <a:endParaRPr lang="en-US" dirty="0"/>
          </a:p>
        </p:txBody>
      </p:sp>
      <p:sp>
        <p:nvSpPr>
          <p:cNvPr id="5" name="Rectangle 4"/>
          <p:cNvSpPr/>
          <p:nvPr/>
        </p:nvSpPr>
        <p:spPr>
          <a:xfrm>
            <a:off x="1828800" y="457200"/>
            <a:ext cx="8534400" cy="4228850"/>
          </a:xfrm>
          <a:prstGeom prst="rect">
            <a:avLst/>
          </a:prstGeom>
        </p:spPr>
        <p:txBody>
          <a:bodyPr wrap="square">
            <a:spAutoFit/>
          </a:bodyPr>
          <a:lstStyle/>
          <a:p>
            <a:pPr algn="r" rtl="1">
              <a:lnSpc>
                <a:spcPct val="120000"/>
              </a:lnSpc>
              <a:buFont typeface="Wingdings" pitchFamily="2" charset="2"/>
              <a:buChar char="v"/>
            </a:pPr>
            <a:r>
              <a:rPr lang="ar-IQ" altLang="ar-IQ" sz="2800" dirty="0"/>
              <a:t>و يجوز عند الاقتضاء تشكيل محاكم اخرى لقضاء الموظفين في مراكز المحافظات ببيان يصدره رئيس مجلس الدولة بناء على اقتراح من هيأة الرئاسة و ينشر في الجريدة الرسمية. (م/7- ثانيا)</a:t>
            </a:r>
          </a:p>
          <a:p>
            <a:pPr algn="r" rtl="1">
              <a:lnSpc>
                <a:spcPct val="120000"/>
              </a:lnSpc>
              <a:buFont typeface="Wingdings" pitchFamily="2" charset="2"/>
              <a:buChar char="v"/>
            </a:pPr>
            <a:endParaRPr lang="ar-IQ" altLang="ar-IQ" sz="2800" dirty="0"/>
          </a:p>
          <a:p>
            <a:pPr algn="r" rtl="1">
              <a:lnSpc>
                <a:spcPct val="120000"/>
              </a:lnSpc>
              <a:buFont typeface="Wingdings" pitchFamily="2" charset="2"/>
              <a:buChar char="v"/>
            </a:pPr>
            <a:r>
              <a:rPr lang="ar-IQ" altLang="ar-IQ" sz="2800" dirty="0"/>
              <a:t>    وقد اجاز القانون انتداب قضاة من الصنف الاول والثاني بترشيح مجلس القضاء الاعلى الى محاكم قضاء الموظفين (م/7- ثالثا). </a:t>
            </a:r>
          </a:p>
          <a:p>
            <a:pPr algn="r" rtl="1">
              <a:lnSpc>
                <a:spcPct val="120000"/>
              </a:lnSpc>
              <a:buFont typeface="Wingdings" pitchFamily="2" charset="2"/>
              <a:buChar char="v"/>
            </a:pPr>
            <a:r>
              <a:rPr lang="ar-IQ" altLang="ar-IQ" sz="2800" dirty="0"/>
              <a:t>ويمارس جانباً من اختصاصات</a:t>
            </a:r>
            <a:r>
              <a:rPr lang="en-US" altLang="ar-IQ" sz="2800" dirty="0"/>
              <a:t> </a:t>
            </a:r>
            <a:r>
              <a:rPr lang="ar-IQ" altLang="ar-IQ" sz="2800" dirty="0"/>
              <a:t> مجلس في مجال القضاء الاداري، وهو الجانب المتعلق بشؤون الموظفين ، سواء أكانت تتعلق </a:t>
            </a:r>
            <a:r>
              <a:rPr lang="ar-IQ" altLang="ar-IQ" sz="2800" b="1" dirty="0"/>
              <a:t>بانضباطهم، ام حقوق خدمتهم</a:t>
            </a:r>
            <a:r>
              <a:rPr lang="ar-IQ" altLang="ar-IQ" sz="2800" dirty="0"/>
              <a:t> . </a:t>
            </a:r>
            <a:endParaRPr lang="en-US" altLang="ar-IQ" sz="2800" dirty="0"/>
          </a:p>
        </p:txBody>
      </p:sp>
    </p:spTree>
    <p:extLst>
      <p:ext uri="{BB962C8B-B14F-4D97-AF65-F5344CB8AC3E}">
        <p14:creationId xmlns:p14="http://schemas.microsoft.com/office/powerpoint/2010/main" val="33047821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10134600" y="6457619"/>
            <a:ext cx="365760" cy="365125"/>
          </a:xfrm>
        </p:spPr>
        <p:txBody>
          <a:bodyPr/>
          <a:lstStyle/>
          <a:p>
            <a:r>
              <a:rPr lang="ar-OM" dirty="0"/>
              <a:t>50</a:t>
            </a:r>
            <a:endParaRPr lang="en-US" dirty="0"/>
          </a:p>
        </p:txBody>
      </p:sp>
      <p:sp>
        <p:nvSpPr>
          <p:cNvPr id="3" name="Content Placeholder 2"/>
          <p:cNvSpPr>
            <a:spLocks noGrp="1"/>
          </p:cNvSpPr>
          <p:nvPr>
            <p:ph idx="4294967295"/>
          </p:nvPr>
        </p:nvSpPr>
        <p:spPr>
          <a:xfrm>
            <a:off x="1533099" y="152400"/>
            <a:ext cx="8991600" cy="6248400"/>
          </a:xfrm>
        </p:spPr>
        <p:txBody>
          <a:bodyPr>
            <a:normAutofit/>
          </a:bodyPr>
          <a:lstStyle/>
          <a:p>
            <a:pPr marL="109728" indent="0" algn="r" rtl="1">
              <a:lnSpc>
                <a:spcPct val="80000"/>
              </a:lnSpc>
              <a:buNone/>
            </a:pPr>
            <a:r>
              <a:rPr lang="ar-IQ" altLang="ar-IQ" sz="3600" dirty="0"/>
              <a:t> </a:t>
            </a:r>
            <a:endParaRPr lang="ar-IQ" altLang="ar-IQ" sz="3600" b="1" dirty="0"/>
          </a:p>
          <a:p>
            <a:pPr marL="109728" indent="0" algn="r" rtl="1">
              <a:lnSpc>
                <a:spcPct val="80000"/>
              </a:lnSpc>
              <a:buNone/>
            </a:pPr>
            <a:r>
              <a:rPr lang="ar-IQ" altLang="ar-IQ" sz="3600" b="1" dirty="0"/>
              <a:t>6 - محاكم القضاء الاداري :</a:t>
            </a:r>
          </a:p>
          <a:p>
            <a:pPr marL="109728" indent="0" algn="r" rtl="1">
              <a:lnSpc>
                <a:spcPct val="120000"/>
              </a:lnSpc>
              <a:buNone/>
            </a:pPr>
            <a:r>
              <a:rPr lang="ar-IQ" altLang="ar-IQ" sz="3600" b="1" dirty="0"/>
              <a:t>    </a:t>
            </a:r>
            <a:r>
              <a:rPr lang="ar-IQ" altLang="ar-IQ" sz="3000" dirty="0"/>
              <a:t>يعد انشاء محكمة القضاء الاداري اهم انجاز احدثه قانون التعديل الثاني لقانون مجلس الدولة ، حيث اصبح المجلس يباشر اختصاصاً قضائياً، فضلاً عن اختصاصاته السابقة في مجال التقنيين وابداء الرأي في الامور القانونية. </a:t>
            </a:r>
          </a:p>
          <a:p>
            <a:pPr marL="109728" indent="0" algn="r" rtl="1">
              <a:lnSpc>
                <a:spcPct val="120000"/>
              </a:lnSpc>
              <a:buNone/>
            </a:pPr>
            <a:r>
              <a:rPr lang="ar-IQ" altLang="ar-IQ" sz="3000" dirty="0"/>
              <a:t>وبذلك تكون قد تكاملت اختصاصات مجلس شورى الدولة، واصبح حاله حال مجلس الدولة الفرنسي والمصري. </a:t>
            </a:r>
          </a:p>
        </p:txBody>
      </p:sp>
    </p:spTree>
    <p:extLst>
      <p:ext uri="{BB962C8B-B14F-4D97-AF65-F5344CB8AC3E}">
        <p14:creationId xmlns:p14="http://schemas.microsoft.com/office/powerpoint/2010/main" val="19876308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ar-IQ" dirty="0"/>
              <a:t>51</a:t>
            </a:r>
            <a:endParaRPr lang="en-US" dirty="0"/>
          </a:p>
        </p:txBody>
      </p:sp>
      <p:sp>
        <p:nvSpPr>
          <p:cNvPr id="3" name="Content Placeholder 2"/>
          <p:cNvSpPr>
            <a:spLocks noGrp="1"/>
          </p:cNvSpPr>
          <p:nvPr>
            <p:ph idx="4294967295"/>
          </p:nvPr>
        </p:nvSpPr>
        <p:spPr>
          <a:xfrm>
            <a:off x="1600200" y="228600"/>
            <a:ext cx="9067800" cy="6324600"/>
          </a:xfrm>
        </p:spPr>
        <p:txBody>
          <a:bodyPr>
            <a:normAutofit fontScale="62500" lnSpcReduction="20000"/>
          </a:bodyPr>
          <a:lstStyle/>
          <a:p>
            <a:pPr algn="r" rtl="1">
              <a:lnSpc>
                <a:spcPct val="120000"/>
              </a:lnSpc>
              <a:buFont typeface="Courier New" pitchFamily="49" charset="0"/>
              <a:buChar char="o"/>
            </a:pPr>
            <a:r>
              <a:rPr lang="ar-IQ" altLang="ar-IQ" sz="4500" b="1" dirty="0"/>
              <a:t>و تشكل محكمة القضاء الاداري برئاسة نائب الرئيس للشؤون القضاء الاداري أو مستشار و عضوين من المستشارين أو المستشارين المساعدين </a:t>
            </a:r>
            <a:r>
              <a:rPr lang="ar-IQ" altLang="ar-IQ" sz="3600" dirty="0"/>
              <a:t>في المناطق الاتية (م/ أولا -7) :</a:t>
            </a:r>
          </a:p>
          <a:p>
            <a:pPr marL="109728" indent="0" algn="r" rtl="1">
              <a:lnSpc>
                <a:spcPct val="120000"/>
              </a:lnSpc>
              <a:buNone/>
            </a:pPr>
            <a:endParaRPr lang="ar-IQ" altLang="ar-IQ" sz="3600" dirty="0"/>
          </a:p>
          <a:p>
            <a:pPr marL="624078" indent="-514350" algn="r" rtl="1">
              <a:lnSpc>
                <a:spcPct val="120000"/>
              </a:lnSpc>
              <a:buAutoNum type="arabic1Minus"/>
            </a:pPr>
            <a:r>
              <a:rPr lang="ar-IQ" altLang="ar-IQ" sz="3600" dirty="0"/>
              <a:t>المنطقة الشمالية (نينوى – كركوك – صلاح الدين) و يكون مركزها في (الموصل).</a:t>
            </a:r>
          </a:p>
          <a:p>
            <a:pPr marL="624078" indent="-514350" algn="r" rtl="1">
              <a:lnSpc>
                <a:spcPct val="120000"/>
              </a:lnSpc>
              <a:buAutoNum type="arabic1Minus"/>
            </a:pPr>
            <a:r>
              <a:rPr lang="ar-IQ" altLang="ar-IQ" sz="3600" dirty="0"/>
              <a:t>منطقة الوسط ( بغداد- الانبار- ديالى- واسط) ويكون مركزها في ( بغداد).</a:t>
            </a:r>
          </a:p>
          <a:p>
            <a:pPr marL="624078" indent="-514350" algn="r" rtl="1">
              <a:lnSpc>
                <a:spcPct val="120000"/>
              </a:lnSpc>
              <a:buAutoNum type="arabic1Minus"/>
            </a:pPr>
            <a:r>
              <a:rPr lang="ar-IQ" altLang="ar-IQ" sz="3600" dirty="0"/>
              <a:t>منطقة الفرات الاوسط ( كربلاء – النجف – بابل- القادسية ) ويكون مركزها في (الحلة).</a:t>
            </a:r>
          </a:p>
          <a:p>
            <a:pPr marL="624078" indent="-514350" algn="r" rtl="1">
              <a:lnSpc>
                <a:spcPct val="120000"/>
              </a:lnSpc>
              <a:buAutoNum type="arabic1Minus"/>
            </a:pPr>
            <a:r>
              <a:rPr lang="ar-IQ" altLang="ar-IQ" sz="3600" dirty="0"/>
              <a:t>المنطقة الجنوبية (ذي قار – المثنى – البصرة – ميسان ) ويكون مركزها في ( البصرة).</a:t>
            </a:r>
          </a:p>
          <a:p>
            <a:pPr marL="109728" indent="0" algn="r" rtl="1">
              <a:lnSpc>
                <a:spcPct val="120000"/>
              </a:lnSpc>
              <a:buNone/>
            </a:pPr>
            <a:endParaRPr lang="ar-IQ" altLang="ar-IQ" sz="2400" dirty="0"/>
          </a:p>
          <a:p>
            <a:pPr algn="r" rtl="1">
              <a:lnSpc>
                <a:spcPct val="120000"/>
              </a:lnSpc>
              <a:buFont typeface="Wingdings" pitchFamily="2" charset="2"/>
              <a:buChar char="v"/>
            </a:pPr>
            <a:r>
              <a:rPr lang="ar-IQ" altLang="ar-IQ" sz="4000" dirty="0"/>
              <a:t>و يجوز عند الاقتضاء تشكيل محاكم اخرى للقضاء الاداري في مراكز المحافظات ببيان يصدره رئيس مجلس الدولة بناء على اقتراح من هيأة الرئاسة و ينشر في الجريدة الرسمية. (م/7- ثانيا)</a:t>
            </a:r>
          </a:p>
          <a:p>
            <a:pPr algn="r" rtl="1">
              <a:lnSpc>
                <a:spcPct val="120000"/>
              </a:lnSpc>
              <a:buFont typeface="Wingdings" pitchFamily="2" charset="2"/>
              <a:buChar char="v"/>
            </a:pPr>
            <a:r>
              <a:rPr lang="ar-IQ" altLang="ar-IQ" sz="4000" dirty="0"/>
              <a:t>    وقد اجاز القانون انتداب قضاة من الصنف الاول والثاني بترشيح مجلس القضاء الاعلى الى محاكم القضاء الاداري (م/7- ثالثا). </a:t>
            </a:r>
          </a:p>
        </p:txBody>
      </p:sp>
    </p:spTree>
    <p:extLst>
      <p:ext uri="{BB962C8B-B14F-4D97-AF65-F5344CB8AC3E}">
        <p14:creationId xmlns:p14="http://schemas.microsoft.com/office/powerpoint/2010/main" val="39264546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52401"/>
            <a:ext cx="8610600" cy="5854891"/>
          </a:xfrm>
        </p:spPr>
        <p:txBody>
          <a:bodyPr>
            <a:normAutofit/>
          </a:bodyPr>
          <a:lstStyle/>
          <a:p>
            <a:pPr marL="109728" indent="0" algn="r" rtl="1">
              <a:buNone/>
            </a:pPr>
            <a:endParaRPr lang="en-US" sz="2800" dirty="0"/>
          </a:p>
          <a:p>
            <a:pPr algn="r" rtl="1"/>
            <a:endParaRPr lang="en-US" sz="2800" dirty="0"/>
          </a:p>
          <a:p>
            <a:pPr algn="r" rtl="1"/>
            <a:endParaRPr lang="ar-IQ" dirty="0"/>
          </a:p>
        </p:txBody>
      </p:sp>
      <p:sp>
        <p:nvSpPr>
          <p:cNvPr id="4" name="Rectangle 3"/>
          <p:cNvSpPr/>
          <p:nvPr/>
        </p:nvSpPr>
        <p:spPr>
          <a:xfrm>
            <a:off x="1676400" y="477424"/>
            <a:ext cx="8763000" cy="5086521"/>
          </a:xfrm>
          <a:prstGeom prst="rect">
            <a:avLst/>
          </a:prstGeom>
        </p:spPr>
        <p:txBody>
          <a:bodyPr wrap="square">
            <a:spAutoFit/>
          </a:bodyPr>
          <a:lstStyle/>
          <a:p>
            <a:pPr marL="365760" indent="-256032" algn="r" rtl="1">
              <a:lnSpc>
                <a:spcPct val="80000"/>
              </a:lnSpc>
              <a:spcBef>
                <a:spcPts val="400"/>
              </a:spcBef>
              <a:buClr>
                <a:srgbClr val="2DA2BF"/>
              </a:buClr>
              <a:buSzPct val="68000"/>
              <a:buFont typeface="Wingdings" pitchFamily="2" charset="2"/>
              <a:buChar char="v"/>
            </a:pPr>
            <a:r>
              <a:rPr lang="ar-IQ" altLang="ar-IQ" sz="2800" dirty="0">
                <a:solidFill>
                  <a:prstClr val="black"/>
                </a:solidFill>
              </a:rPr>
              <a:t>قانون مجلس الدولة </a:t>
            </a:r>
            <a:r>
              <a:rPr lang="ar-IQ" altLang="ar-IQ" sz="2800" b="1" dirty="0">
                <a:solidFill>
                  <a:srgbClr val="7030A0"/>
                </a:solidFill>
              </a:rPr>
              <a:t>رقم 65 لسنة 1979</a:t>
            </a:r>
            <a:r>
              <a:rPr lang="ar-IQ" altLang="ar-IQ" sz="2800" dirty="0">
                <a:solidFill>
                  <a:prstClr val="black"/>
                </a:solidFill>
              </a:rPr>
              <a:t>.</a:t>
            </a:r>
          </a:p>
          <a:p>
            <a:pPr marL="365760" indent="-256032" algn="r" rtl="1">
              <a:lnSpc>
                <a:spcPct val="80000"/>
              </a:lnSpc>
              <a:spcBef>
                <a:spcPts val="400"/>
              </a:spcBef>
              <a:buClr>
                <a:srgbClr val="2DA2BF"/>
              </a:buClr>
              <a:buSzPct val="68000"/>
              <a:buFont typeface="Wingdings" pitchFamily="2" charset="2"/>
              <a:buChar char="v"/>
            </a:pPr>
            <a:endParaRPr lang="ar-IQ" altLang="ar-IQ" sz="2800" dirty="0">
              <a:solidFill>
                <a:prstClr val="black"/>
              </a:solidFill>
            </a:endParaRPr>
          </a:p>
          <a:p>
            <a:pPr marL="365760" indent="-256032" algn="r" rtl="1">
              <a:lnSpc>
                <a:spcPct val="80000"/>
              </a:lnSpc>
              <a:spcBef>
                <a:spcPts val="400"/>
              </a:spcBef>
              <a:buClr>
                <a:srgbClr val="2DA2BF"/>
              </a:buClr>
              <a:buSzPct val="68000"/>
              <a:buFont typeface="Wingdings" pitchFamily="2" charset="2"/>
              <a:buChar char="v"/>
            </a:pPr>
            <a:r>
              <a:rPr lang="ar-IQ" altLang="ar-IQ" sz="2800" dirty="0">
                <a:solidFill>
                  <a:prstClr val="black"/>
                </a:solidFill>
              </a:rPr>
              <a:t>قانون </a:t>
            </a:r>
            <a:r>
              <a:rPr lang="ar-IQ" altLang="ar-IQ" sz="2800" b="1" dirty="0">
                <a:solidFill>
                  <a:schemeClr val="accent4"/>
                </a:solidFill>
              </a:rPr>
              <a:t>رقم 106 لسنة 1989 </a:t>
            </a:r>
            <a:r>
              <a:rPr lang="ar-IQ" altLang="ar-IQ" sz="2800" dirty="0">
                <a:solidFill>
                  <a:prstClr val="black"/>
                </a:solidFill>
              </a:rPr>
              <a:t> قانون التعديل الثاني لقانون مجلس الدولة رقم 65 لسنة 1979. </a:t>
            </a:r>
          </a:p>
          <a:p>
            <a:pPr marL="365760" indent="-256032" algn="r" rtl="1">
              <a:lnSpc>
                <a:spcPct val="80000"/>
              </a:lnSpc>
              <a:spcBef>
                <a:spcPts val="400"/>
              </a:spcBef>
              <a:buClr>
                <a:srgbClr val="2DA2BF"/>
              </a:buClr>
              <a:buSzPct val="68000"/>
              <a:buFont typeface="Wingdings" pitchFamily="2" charset="2"/>
              <a:buChar char="v"/>
            </a:pPr>
            <a:endParaRPr lang="ar-IQ" altLang="ar-IQ" sz="2800" dirty="0">
              <a:solidFill>
                <a:prstClr val="black"/>
              </a:solidFill>
            </a:endParaRPr>
          </a:p>
          <a:p>
            <a:pPr marL="365760" indent="-256032" algn="r" rtl="1">
              <a:lnSpc>
                <a:spcPct val="80000"/>
              </a:lnSpc>
              <a:spcBef>
                <a:spcPts val="400"/>
              </a:spcBef>
              <a:buClr>
                <a:srgbClr val="2DA2BF"/>
              </a:buClr>
              <a:buSzPct val="68000"/>
              <a:buFont typeface="Wingdings" pitchFamily="2" charset="2"/>
              <a:buChar char="v"/>
            </a:pPr>
            <a:r>
              <a:rPr lang="ar-IQ" altLang="ar-IQ" sz="2800" dirty="0">
                <a:solidFill>
                  <a:prstClr val="black"/>
                </a:solidFill>
              </a:rPr>
              <a:t>قانون </a:t>
            </a:r>
            <a:r>
              <a:rPr lang="ar-IQ" altLang="ar-IQ" sz="2800" b="1" dirty="0">
                <a:solidFill>
                  <a:srgbClr val="39639D"/>
                </a:solidFill>
              </a:rPr>
              <a:t>رقم 17 لسنة 2013 </a:t>
            </a:r>
            <a:r>
              <a:rPr lang="ar-IQ" altLang="ar-IQ" sz="2800" dirty="0">
                <a:solidFill>
                  <a:prstClr val="black"/>
                </a:solidFill>
              </a:rPr>
              <a:t> قانون التعديل الخامس لقانون مجلس الدولة رقم 65 لسنة 1979. </a:t>
            </a:r>
          </a:p>
          <a:p>
            <a:pPr marL="365760" indent="-256032" algn="r" rtl="1">
              <a:lnSpc>
                <a:spcPct val="80000"/>
              </a:lnSpc>
              <a:spcBef>
                <a:spcPts val="400"/>
              </a:spcBef>
              <a:buClr>
                <a:srgbClr val="2DA2BF"/>
              </a:buClr>
              <a:buSzPct val="68000"/>
              <a:buFont typeface="Wingdings" pitchFamily="2" charset="2"/>
              <a:buChar char="v"/>
            </a:pPr>
            <a:endParaRPr lang="ar-IQ" altLang="ar-IQ" sz="2800" dirty="0">
              <a:solidFill>
                <a:prstClr val="black"/>
              </a:solidFill>
            </a:endParaRPr>
          </a:p>
          <a:p>
            <a:pPr marL="365760" indent="-256032" algn="r" rtl="1">
              <a:lnSpc>
                <a:spcPct val="80000"/>
              </a:lnSpc>
              <a:spcBef>
                <a:spcPts val="400"/>
              </a:spcBef>
              <a:buClr>
                <a:srgbClr val="2DA2BF"/>
              </a:buClr>
              <a:buSzPct val="68000"/>
              <a:buFont typeface="Wingdings" pitchFamily="2" charset="2"/>
              <a:buChar char="v"/>
            </a:pPr>
            <a:r>
              <a:rPr lang="ar-IQ" altLang="ar-IQ" sz="2800" dirty="0">
                <a:solidFill>
                  <a:prstClr val="black"/>
                </a:solidFill>
              </a:rPr>
              <a:t>قانون مجلس الدولة </a:t>
            </a:r>
            <a:r>
              <a:rPr lang="ar-IQ" altLang="ar-IQ" sz="2800" b="1" dirty="0">
                <a:solidFill>
                  <a:srgbClr val="39639D"/>
                </a:solidFill>
              </a:rPr>
              <a:t>رقم 71 لسنة 2017</a:t>
            </a:r>
            <a:r>
              <a:rPr lang="ar-IQ" altLang="ar-IQ" sz="2800" dirty="0">
                <a:solidFill>
                  <a:prstClr val="black"/>
                </a:solidFill>
              </a:rPr>
              <a:t>. </a:t>
            </a:r>
          </a:p>
          <a:p>
            <a:pPr marL="365760" indent="-256032" algn="r" rtl="1">
              <a:lnSpc>
                <a:spcPct val="80000"/>
              </a:lnSpc>
              <a:spcBef>
                <a:spcPts val="400"/>
              </a:spcBef>
              <a:buClr>
                <a:srgbClr val="2DA2BF"/>
              </a:buClr>
              <a:buSzPct val="68000"/>
              <a:buFont typeface="Wingdings" pitchFamily="2" charset="2"/>
              <a:buChar char="v"/>
            </a:pPr>
            <a:endParaRPr lang="ar-IQ" altLang="ar-IQ" sz="2800" dirty="0">
              <a:solidFill>
                <a:prstClr val="black"/>
              </a:solidFill>
            </a:endParaRPr>
          </a:p>
          <a:p>
            <a:pPr marL="365760" indent="-256032" algn="r" rtl="1">
              <a:lnSpc>
                <a:spcPct val="80000"/>
              </a:lnSpc>
              <a:spcBef>
                <a:spcPts val="400"/>
              </a:spcBef>
              <a:buClr>
                <a:srgbClr val="2DA2BF"/>
              </a:buClr>
              <a:buSzPct val="68000"/>
              <a:buFont typeface="Wingdings" pitchFamily="2" charset="2"/>
              <a:buChar char="v"/>
            </a:pPr>
            <a:endParaRPr lang="ar-IQ" altLang="ar-IQ" sz="2800" dirty="0">
              <a:solidFill>
                <a:prstClr val="black"/>
              </a:solidFill>
            </a:endParaRPr>
          </a:p>
          <a:p>
            <a:pPr marL="365760" indent="-256032" algn="r" rtl="1">
              <a:lnSpc>
                <a:spcPct val="80000"/>
              </a:lnSpc>
              <a:spcBef>
                <a:spcPts val="400"/>
              </a:spcBef>
              <a:buClr>
                <a:srgbClr val="2DA2BF"/>
              </a:buClr>
              <a:buSzPct val="68000"/>
              <a:buFont typeface="Wingdings" pitchFamily="2" charset="2"/>
              <a:buChar char="v"/>
            </a:pPr>
            <a:endParaRPr lang="ar-IQ" altLang="ar-IQ" sz="2800" dirty="0">
              <a:solidFill>
                <a:prstClr val="black"/>
              </a:solidFill>
            </a:endParaRPr>
          </a:p>
          <a:p>
            <a:pPr marL="365760" indent="-256032" algn="r" rtl="1">
              <a:lnSpc>
                <a:spcPct val="80000"/>
              </a:lnSpc>
              <a:spcBef>
                <a:spcPts val="400"/>
              </a:spcBef>
              <a:buClr>
                <a:srgbClr val="2DA2BF"/>
              </a:buClr>
              <a:buSzPct val="68000"/>
              <a:buFont typeface="Wingdings" pitchFamily="2" charset="2"/>
              <a:buChar char="v"/>
            </a:pPr>
            <a:endParaRPr lang="ar-IQ" altLang="ar-IQ" sz="2800" dirty="0">
              <a:solidFill>
                <a:prstClr val="black"/>
              </a:solidFill>
            </a:endParaRPr>
          </a:p>
        </p:txBody>
      </p:sp>
    </p:spTree>
    <p:extLst>
      <p:ext uri="{BB962C8B-B14F-4D97-AF65-F5344CB8AC3E}">
        <p14:creationId xmlns:p14="http://schemas.microsoft.com/office/powerpoint/2010/main" val="18002730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5994772" y="1447800"/>
            <a:ext cx="3911228" cy="929184"/>
          </a:xfrm>
          <a:prstGeom prst="ellipse">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400" b="1" dirty="0">
                <a:solidFill>
                  <a:schemeClr val="tx1"/>
                </a:solidFill>
                <a:latin typeface="Times New Roman" pitchFamily="18" charset="0"/>
                <a:cs typeface="Times New Roman" pitchFamily="18" charset="0"/>
              </a:rPr>
              <a:t>اختصاصات  مجلس الدولة الاستشارية</a:t>
            </a:r>
            <a:endParaRPr lang="en-US" sz="2400" b="1" dirty="0">
              <a:solidFill>
                <a:schemeClr val="tx1"/>
              </a:solidFill>
            </a:endParaRPr>
          </a:p>
        </p:txBody>
      </p:sp>
      <p:sp>
        <p:nvSpPr>
          <p:cNvPr id="16" name="Rectangle 15"/>
          <p:cNvSpPr/>
          <p:nvPr/>
        </p:nvSpPr>
        <p:spPr>
          <a:xfrm>
            <a:off x="1798738" y="76308"/>
            <a:ext cx="8031063" cy="685693"/>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728" algn="ctr" rtl="1"/>
            <a:r>
              <a:rPr lang="ar-IQ" altLang="ar-IQ" sz="3200" b="1" dirty="0">
                <a:solidFill>
                  <a:schemeClr val="tx1"/>
                </a:solidFill>
              </a:rPr>
              <a:t>اختصاصات مجلس شورى الدولة</a:t>
            </a:r>
          </a:p>
        </p:txBody>
      </p:sp>
      <p:cxnSp>
        <p:nvCxnSpPr>
          <p:cNvPr id="19" name="Straight Arrow Connector 18"/>
          <p:cNvCxnSpPr/>
          <p:nvPr/>
        </p:nvCxnSpPr>
        <p:spPr>
          <a:xfrm>
            <a:off x="8897928" y="4234969"/>
            <a:ext cx="0" cy="0"/>
          </a:xfrm>
          <a:prstGeom prst="straightConnector1">
            <a:avLst/>
          </a:prstGeom>
          <a:ln>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751134" y="2938068"/>
            <a:ext cx="441544" cy="0"/>
          </a:xfrm>
          <a:prstGeom prst="line">
            <a:avLst/>
          </a:prstGeom>
          <a:ln w="57150">
            <a:solidFill>
              <a:schemeClr val="accent2">
                <a:lumMod val="40000"/>
                <a:lumOff val="6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4114802" y="831368"/>
            <a:ext cx="838199" cy="616432"/>
          </a:xfrm>
          <a:prstGeom prst="line">
            <a:avLst/>
          </a:prstGeom>
          <a:ln w="57150">
            <a:solidFill>
              <a:schemeClr val="accent2">
                <a:lumMod val="40000"/>
                <a:lumOff val="6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56" name="Straight Connector 1055"/>
          <p:cNvCxnSpPr/>
          <p:nvPr/>
        </p:nvCxnSpPr>
        <p:spPr>
          <a:xfrm>
            <a:off x="6477000" y="831368"/>
            <a:ext cx="838200" cy="495862"/>
          </a:xfrm>
          <a:prstGeom prst="line">
            <a:avLst/>
          </a:prstGeom>
          <a:ln w="57150">
            <a:solidFill>
              <a:schemeClr val="accent2">
                <a:lumMod val="40000"/>
                <a:lumOff val="6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1862227" y="4642482"/>
            <a:ext cx="5092118" cy="746065"/>
          </a:xfrm>
          <a:prstGeom prst="ellipse">
            <a:avLst/>
          </a:prstGeom>
          <a:solidFill>
            <a:schemeClr val="bg1">
              <a:lumMod val="95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728" algn="ctr" rtl="1">
              <a:lnSpc>
                <a:spcPct val="120000"/>
              </a:lnSpc>
            </a:pPr>
            <a:r>
              <a:rPr lang="ar-IQ" sz="2000" b="1" dirty="0">
                <a:solidFill>
                  <a:prstClr val="black"/>
                </a:solidFill>
                <a:latin typeface="Calibri"/>
              </a:rPr>
              <a:t>المجموعة الاولى/ اختصاصات المجلس في مجال انضباط موظفي الدولة</a:t>
            </a:r>
            <a:endParaRPr lang="en-US" altLang="ar-IQ" sz="2000" b="1" dirty="0">
              <a:solidFill>
                <a:schemeClr val="tx1"/>
              </a:solidFill>
            </a:endParaRPr>
          </a:p>
        </p:txBody>
      </p:sp>
      <p:sp>
        <p:nvSpPr>
          <p:cNvPr id="8" name="Slide Number Placeholder 7"/>
          <p:cNvSpPr>
            <a:spLocks noGrp="1"/>
          </p:cNvSpPr>
          <p:nvPr>
            <p:ph type="sldNum" sz="quarter" idx="12"/>
          </p:nvPr>
        </p:nvSpPr>
        <p:spPr>
          <a:xfrm>
            <a:off x="10221082" y="6417415"/>
            <a:ext cx="365760" cy="365125"/>
          </a:xfrm>
        </p:spPr>
        <p:txBody>
          <a:bodyPr/>
          <a:lstStyle/>
          <a:p>
            <a:r>
              <a:rPr lang="ar-IQ" dirty="0"/>
              <a:t>52</a:t>
            </a:r>
            <a:endParaRPr lang="en-US"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356437">
            <a:off x="8153501" y="2440401"/>
            <a:ext cx="625565" cy="354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Oval 23"/>
          <p:cNvSpPr/>
          <p:nvPr/>
        </p:nvSpPr>
        <p:spPr>
          <a:xfrm>
            <a:off x="1768031" y="1447801"/>
            <a:ext cx="3744327" cy="1005383"/>
          </a:xfrm>
          <a:prstGeom prst="ellipse">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rtl="1"/>
            <a:r>
              <a:rPr lang="ar-IQ" sz="2400" b="1" dirty="0">
                <a:solidFill>
                  <a:schemeClr val="tx1"/>
                </a:solidFill>
                <a:latin typeface="Times New Roman" pitchFamily="18" charset="0"/>
                <a:cs typeface="Times New Roman" pitchFamily="18" charset="0"/>
              </a:rPr>
              <a:t>اختصاصات  مجلس   شورى الدولة القضائية</a:t>
            </a:r>
            <a:endParaRPr lang="en-US" sz="2400" b="1" dirty="0">
              <a:solidFill>
                <a:schemeClr val="tx1"/>
              </a:solidFill>
            </a:endParaRPr>
          </a:p>
        </p:txBody>
      </p:sp>
      <p:sp>
        <p:nvSpPr>
          <p:cNvPr id="18" name="TextBox 17"/>
          <p:cNvSpPr txBox="1"/>
          <p:nvPr/>
        </p:nvSpPr>
        <p:spPr>
          <a:xfrm>
            <a:off x="6784864" y="3184495"/>
            <a:ext cx="3057035" cy="1261884"/>
          </a:xfrm>
          <a:prstGeom prst="rect">
            <a:avLst/>
          </a:prstGeom>
          <a:solidFill>
            <a:schemeClr val="accent6">
              <a:lumMod val="20000"/>
              <a:lumOff val="80000"/>
            </a:schemeClr>
          </a:solidFill>
        </p:spPr>
        <p:txBody>
          <a:bodyPr wrap="square" rtlCol="0">
            <a:spAutoFit/>
          </a:bodyPr>
          <a:lstStyle/>
          <a:p>
            <a:pPr algn="r" rtl="1">
              <a:lnSpc>
                <a:spcPct val="120000"/>
              </a:lnSpc>
              <a:spcBef>
                <a:spcPct val="20000"/>
              </a:spcBef>
            </a:pPr>
            <a:r>
              <a:rPr lang="ar-IQ" altLang="ar-IQ" sz="2000" b="1" dirty="0">
                <a:solidFill>
                  <a:prstClr val="black"/>
                </a:solidFill>
                <a:latin typeface="Calibri"/>
              </a:rPr>
              <a:t> 2- </a:t>
            </a:r>
            <a:r>
              <a:rPr lang="ar-IQ" altLang="ar-IQ" sz="2000" b="1" dirty="0"/>
              <a:t>دور المجلس في مجال الرأي والمشورة القانونية </a:t>
            </a:r>
          </a:p>
          <a:p>
            <a:pPr lvl="0" algn="r" rtl="1">
              <a:lnSpc>
                <a:spcPct val="120000"/>
              </a:lnSpc>
              <a:spcBef>
                <a:spcPct val="20000"/>
              </a:spcBef>
            </a:pPr>
            <a:endParaRPr lang="ar-IQ" altLang="ar-IQ" sz="2000" dirty="0">
              <a:solidFill>
                <a:prstClr val="black"/>
              </a:solidFill>
              <a:latin typeface="Calibri"/>
            </a:endParaRPr>
          </a:p>
        </p:txBody>
      </p:sp>
      <p:sp>
        <p:nvSpPr>
          <p:cNvPr id="20" name="TextBox 19"/>
          <p:cNvSpPr txBox="1"/>
          <p:nvPr/>
        </p:nvSpPr>
        <p:spPr>
          <a:xfrm>
            <a:off x="6772766" y="2796017"/>
            <a:ext cx="3057034" cy="400110"/>
          </a:xfrm>
          <a:prstGeom prst="rect">
            <a:avLst/>
          </a:prstGeom>
          <a:solidFill>
            <a:schemeClr val="bg2"/>
          </a:solidFill>
        </p:spPr>
        <p:txBody>
          <a:bodyPr wrap="square" rtlCol="0">
            <a:spAutoFit/>
          </a:bodyPr>
          <a:lstStyle/>
          <a:p>
            <a:pPr algn="r" rtl="1"/>
            <a:r>
              <a:rPr lang="ar-IQ" altLang="ar-IQ" sz="2000" b="1" dirty="0">
                <a:solidFill>
                  <a:prstClr val="black"/>
                </a:solidFill>
                <a:latin typeface="Calibri"/>
              </a:rPr>
              <a:t>1- </a:t>
            </a:r>
            <a:r>
              <a:rPr lang="ar-IQ" altLang="ar-IQ" sz="2000" b="1" dirty="0"/>
              <a:t>دور المجلس في مجال التقنين </a:t>
            </a:r>
            <a:endParaRPr lang="en-US" sz="2000" b="1" dirty="0"/>
          </a:p>
        </p:txBody>
      </p:sp>
      <p:sp>
        <p:nvSpPr>
          <p:cNvPr id="22" name="TextBox 21"/>
          <p:cNvSpPr txBox="1"/>
          <p:nvPr/>
        </p:nvSpPr>
        <p:spPr>
          <a:xfrm>
            <a:off x="6772766" y="4034731"/>
            <a:ext cx="3057035" cy="600164"/>
          </a:xfrm>
          <a:prstGeom prst="rect">
            <a:avLst/>
          </a:prstGeom>
          <a:solidFill>
            <a:schemeClr val="accent3">
              <a:lumMod val="40000"/>
              <a:lumOff val="60000"/>
            </a:schemeClr>
          </a:solidFill>
          <a:ln>
            <a:solidFill>
              <a:schemeClr val="bg1"/>
            </a:solidFill>
          </a:ln>
        </p:spPr>
        <p:txBody>
          <a:bodyPr wrap="square" rtlCol="0">
            <a:spAutoFit/>
          </a:bodyPr>
          <a:lstStyle/>
          <a:p>
            <a:pPr algn="r" rtl="1">
              <a:lnSpc>
                <a:spcPct val="80000"/>
              </a:lnSpc>
            </a:pPr>
            <a:r>
              <a:rPr lang="ar-IQ" altLang="ar-IQ" sz="2000" b="1" dirty="0"/>
              <a:t>3- سير العمل في اداء مجلس لاختصاصاته الاستشارية </a:t>
            </a:r>
          </a:p>
        </p:txBody>
      </p:sp>
      <p:cxnSp>
        <p:nvCxnSpPr>
          <p:cNvPr id="25" name="Straight Connector 24"/>
          <p:cNvCxnSpPr/>
          <p:nvPr/>
        </p:nvCxnSpPr>
        <p:spPr>
          <a:xfrm>
            <a:off x="1676400" y="2938069"/>
            <a:ext cx="0" cy="2288049"/>
          </a:xfrm>
          <a:prstGeom prst="line">
            <a:avLst/>
          </a:prstGeom>
          <a:ln w="57150">
            <a:solidFill>
              <a:schemeClr val="accent2">
                <a:lumMod val="40000"/>
                <a:lumOff val="6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1862227" y="5461271"/>
            <a:ext cx="5092118" cy="839595"/>
          </a:xfrm>
          <a:prstGeom prst="ellipse">
            <a:avLst/>
          </a:prstGeom>
          <a:solidFill>
            <a:schemeClr val="bg1">
              <a:lumMod val="95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728" algn="r" rtl="1">
              <a:lnSpc>
                <a:spcPct val="120000"/>
              </a:lnSpc>
            </a:pPr>
            <a:r>
              <a:rPr lang="ar-IQ" sz="2000" b="1" dirty="0">
                <a:solidFill>
                  <a:prstClr val="black"/>
                </a:solidFill>
                <a:latin typeface="Calibri"/>
              </a:rPr>
              <a:t>المجموعة الثانية/اختصاصات المجلس في مجال حقوق الخدمة المدنية</a:t>
            </a:r>
            <a:endParaRPr lang="en-US" altLang="ar-IQ" sz="2000" b="1" dirty="0">
              <a:solidFill>
                <a:schemeClr val="tx1"/>
              </a:solidFill>
            </a:endParaRPr>
          </a:p>
        </p:txBody>
      </p:sp>
      <p:sp>
        <p:nvSpPr>
          <p:cNvPr id="31" name="TextBox 30"/>
          <p:cNvSpPr txBox="1"/>
          <p:nvPr/>
        </p:nvSpPr>
        <p:spPr>
          <a:xfrm>
            <a:off x="1862227" y="3288651"/>
            <a:ext cx="3394406" cy="461665"/>
          </a:xfrm>
          <a:prstGeom prst="rect">
            <a:avLst/>
          </a:prstGeom>
          <a:solidFill>
            <a:schemeClr val="accent3">
              <a:lumMod val="40000"/>
              <a:lumOff val="60000"/>
            </a:schemeClr>
          </a:solidFill>
          <a:ln>
            <a:solidFill>
              <a:schemeClr val="bg1"/>
            </a:solidFill>
          </a:ln>
        </p:spPr>
        <p:txBody>
          <a:bodyPr wrap="square" rtlCol="0">
            <a:spAutoFit/>
          </a:bodyPr>
          <a:lstStyle/>
          <a:p>
            <a:pPr algn="r" rtl="1">
              <a:lnSpc>
                <a:spcPct val="120000"/>
              </a:lnSpc>
            </a:pPr>
            <a:r>
              <a:rPr lang="ar-IQ" altLang="ar-IQ" sz="2000" b="1" dirty="0"/>
              <a:t>2- محاكم القضاء الاداري</a:t>
            </a:r>
          </a:p>
        </p:txBody>
      </p:sp>
      <p:sp>
        <p:nvSpPr>
          <p:cNvPr id="32" name="TextBox 31"/>
          <p:cNvSpPr txBox="1"/>
          <p:nvPr/>
        </p:nvSpPr>
        <p:spPr>
          <a:xfrm>
            <a:off x="2244263" y="2934653"/>
            <a:ext cx="3057034" cy="406265"/>
          </a:xfrm>
          <a:prstGeom prst="rect">
            <a:avLst/>
          </a:prstGeom>
          <a:solidFill>
            <a:schemeClr val="bg2"/>
          </a:solidFill>
        </p:spPr>
        <p:txBody>
          <a:bodyPr wrap="square" rtlCol="0">
            <a:spAutoFit/>
          </a:bodyPr>
          <a:lstStyle/>
          <a:p>
            <a:pPr marL="109728" algn="r" rtl="1">
              <a:lnSpc>
                <a:spcPct val="80000"/>
              </a:lnSpc>
              <a:spcBef>
                <a:spcPts val="400"/>
              </a:spcBef>
              <a:buClr>
                <a:srgbClr val="2DA2BF"/>
              </a:buClr>
              <a:buSzPct val="68000"/>
            </a:pPr>
            <a:r>
              <a:rPr lang="ar-IQ" altLang="ar-IQ" sz="2400" b="1" dirty="0">
                <a:latin typeface="Times New Roman" pitchFamily="18" charset="0"/>
                <a:cs typeface="Times New Roman" pitchFamily="18" charset="0"/>
              </a:rPr>
              <a:t>1- محاكم قضاء الموظفين</a:t>
            </a:r>
            <a:endParaRPr lang="ar-IQ" altLang="ar-IQ" sz="2400" b="1" dirty="0">
              <a:solidFill>
                <a:prstClr val="black"/>
              </a:solidFill>
            </a:endParaRPr>
          </a:p>
        </p:txBody>
      </p:sp>
      <p:pic>
        <p:nvPicPr>
          <p:cNvPr id="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356437">
            <a:off x="3140769" y="2580082"/>
            <a:ext cx="625565" cy="354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1676400" y="5106972"/>
            <a:ext cx="1135726" cy="354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609590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56"/>
                                        </p:tgtEl>
                                        <p:attrNameLst>
                                          <p:attrName>style.visibility</p:attrName>
                                        </p:attrNameLst>
                                      </p:cBhvr>
                                      <p:to>
                                        <p:strVal val="visible"/>
                                      </p:to>
                                    </p:set>
                                    <p:animEffect transition="in" filter="barn(inVertical)">
                                      <p:cBhvr>
                                        <p:cTn id="7" dur="500"/>
                                        <p:tgtEl>
                                          <p:spTgt spid="105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par>
                                <p:cTn id="17" presetID="16" presetClass="entr" presetSubtype="21"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barn(inVertical)">
                                      <p:cBhvr>
                                        <p:cTn id="19" dur="500"/>
                                        <p:tgtEl>
                                          <p:spTgt spid="20"/>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8"/>
                                        </p:tgtEl>
                                        <p:attrNameLst>
                                          <p:attrName>style.visibility</p:attrName>
                                        </p:attrNameLst>
                                      </p:cBhvr>
                                      <p:to>
                                        <p:strVal val="visible"/>
                                      </p:to>
                                    </p:set>
                                    <p:anim calcmode="lin" valueType="num">
                                      <p:cBhvr additive="base">
                                        <p:cTn id="24" dur="500" fill="hold"/>
                                        <p:tgtEl>
                                          <p:spTgt spid="18"/>
                                        </p:tgtEl>
                                        <p:attrNameLst>
                                          <p:attrName>ppt_x</p:attrName>
                                        </p:attrNameLst>
                                      </p:cBhvr>
                                      <p:tavLst>
                                        <p:tav tm="0">
                                          <p:val>
                                            <p:strVal val="#ppt_x"/>
                                          </p:val>
                                        </p:tav>
                                        <p:tav tm="100000">
                                          <p:val>
                                            <p:strVal val="#ppt_x"/>
                                          </p:val>
                                        </p:tav>
                                      </p:tavLst>
                                    </p:anim>
                                    <p:anim calcmode="lin" valueType="num">
                                      <p:cBhvr additive="base">
                                        <p:cTn id="25"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barn(inVertical)">
                                      <p:cBhvr>
                                        <p:cTn id="30" dur="500"/>
                                        <p:tgtEl>
                                          <p:spTgt spid="22"/>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barn(inVertical)">
                                      <p:cBhvr>
                                        <p:cTn id="35" dur="500"/>
                                        <p:tgtEl>
                                          <p:spTgt spid="23"/>
                                        </p:tgtEl>
                                      </p:cBhvr>
                                    </p:animEffect>
                                  </p:childTnLst>
                                </p:cTn>
                              </p:par>
                              <p:par>
                                <p:cTn id="36" presetID="16" presetClass="entr" presetSubtype="21" fill="hold" grpId="0" nodeType="with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barn(inVertical)">
                                      <p:cBhvr>
                                        <p:cTn id="38" dur="500"/>
                                        <p:tgtEl>
                                          <p:spTgt spid="24"/>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4"/>
                                        </p:tgtEl>
                                        <p:attrNameLst>
                                          <p:attrName>style.visibility</p:attrName>
                                        </p:attrNameLst>
                                      </p:cBhvr>
                                      <p:to>
                                        <p:strVal val="visible"/>
                                      </p:to>
                                    </p:set>
                                    <p:anim calcmode="lin" valueType="num">
                                      <p:cBhvr additive="base">
                                        <p:cTn id="43" dur="500" fill="hold"/>
                                        <p:tgtEl>
                                          <p:spTgt spid="34"/>
                                        </p:tgtEl>
                                        <p:attrNameLst>
                                          <p:attrName>ppt_x</p:attrName>
                                        </p:attrNameLst>
                                      </p:cBhvr>
                                      <p:tavLst>
                                        <p:tav tm="0">
                                          <p:val>
                                            <p:strVal val="#ppt_x"/>
                                          </p:val>
                                        </p:tav>
                                        <p:tav tm="100000">
                                          <p:val>
                                            <p:strVal val="#ppt_x"/>
                                          </p:val>
                                        </p:tav>
                                      </p:tavLst>
                                    </p:anim>
                                    <p:anim calcmode="lin" valueType="num">
                                      <p:cBhvr additive="base">
                                        <p:cTn id="44" dur="500" fill="hold"/>
                                        <p:tgtEl>
                                          <p:spTgt spid="34"/>
                                        </p:tgtEl>
                                        <p:attrNameLst>
                                          <p:attrName>ppt_y</p:attrName>
                                        </p:attrNameLst>
                                      </p:cBhvr>
                                      <p:tavLst>
                                        <p:tav tm="0">
                                          <p:val>
                                            <p:strVal val="1+#ppt_h/2"/>
                                          </p:val>
                                        </p:tav>
                                        <p:tav tm="100000">
                                          <p:val>
                                            <p:strVal val="#ppt_y"/>
                                          </p:val>
                                        </p:tav>
                                      </p:tavLst>
                                    </p:anim>
                                  </p:childTnLst>
                                </p:cTn>
                              </p:par>
                              <p:par>
                                <p:cTn id="45" presetID="16" presetClass="entr" presetSubtype="21" fill="hold" grpId="0" nodeType="with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barn(inVertical)">
                                      <p:cBhvr>
                                        <p:cTn id="47" dur="500"/>
                                        <p:tgtEl>
                                          <p:spTgt spid="32"/>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21"/>
                                        </p:tgtEl>
                                        <p:attrNameLst>
                                          <p:attrName>style.visibility</p:attrName>
                                        </p:attrNameLst>
                                      </p:cBhvr>
                                      <p:to>
                                        <p:strVal val="visible"/>
                                      </p:to>
                                    </p:set>
                                    <p:anim calcmode="lin" valueType="num">
                                      <p:cBhvr additive="base">
                                        <p:cTn id="52" dur="500" fill="hold"/>
                                        <p:tgtEl>
                                          <p:spTgt spid="21"/>
                                        </p:tgtEl>
                                        <p:attrNameLst>
                                          <p:attrName>ppt_x</p:attrName>
                                        </p:attrNameLst>
                                      </p:cBhvr>
                                      <p:tavLst>
                                        <p:tav tm="0">
                                          <p:val>
                                            <p:strVal val="#ppt_x"/>
                                          </p:val>
                                        </p:tav>
                                        <p:tav tm="100000">
                                          <p:val>
                                            <p:strVal val="#ppt_x"/>
                                          </p:val>
                                        </p:tav>
                                      </p:tavLst>
                                    </p:anim>
                                    <p:anim calcmode="lin" valueType="num">
                                      <p:cBhvr additive="base">
                                        <p:cTn id="53"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nodeType="clickEffect">
                                  <p:stCondLst>
                                    <p:cond delay="0"/>
                                  </p:stCondLst>
                                  <p:childTnLst>
                                    <p:set>
                                      <p:cBhvr>
                                        <p:cTn id="57" dur="1" fill="hold">
                                          <p:stCondLst>
                                            <p:cond delay="0"/>
                                          </p:stCondLst>
                                        </p:cTn>
                                        <p:tgtEl>
                                          <p:spTgt spid="25"/>
                                        </p:tgtEl>
                                        <p:attrNameLst>
                                          <p:attrName>style.visibility</p:attrName>
                                        </p:attrNameLst>
                                      </p:cBhvr>
                                      <p:to>
                                        <p:strVal val="visible"/>
                                      </p:to>
                                    </p:set>
                                    <p:anim calcmode="lin" valueType="num">
                                      <p:cBhvr additive="base">
                                        <p:cTn id="58" dur="500" fill="hold"/>
                                        <p:tgtEl>
                                          <p:spTgt spid="25"/>
                                        </p:tgtEl>
                                        <p:attrNameLst>
                                          <p:attrName>ppt_x</p:attrName>
                                        </p:attrNameLst>
                                      </p:cBhvr>
                                      <p:tavLst>
                                        <p:tav tm="0">
                                          <p:val>
                                            <p:strVal val="#ppt_x"/>
                                          </p:val>
                                        </p:tav>
                                        <p:tav tm="100000">
                                          <p:val>
                                            <p:strVal val="#ppt_x"/>
                                          </p:val>
                                        </p:tav>
                                      </p:tavLst>
                                    </p:anim>
                                    <p:anim calcmode="lin" valueType="num">
                                      <p:cBhvr additive="base">
                                        <p:cTn id="59"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nodeType="clickEffect">
                                  <p:stCondLst>
                                    <p:cond delay="0"/>
                                  </p:stCondLst>
                                  <p:childTnLst>
                                    <p:set>
                                      <p:cBhvr>
                                        <p:cTn id="63" dur="1" fill="hold">
                                          <p:stCondLst>
                                            <p:cond delay="0"/>
                                          </p:stCondLst>
                                        </p:cTn>
                                        <p:tgtEl>
                                          <p:spTgt spid="38"/>
                                        </p:tgtEl>
                                        <p:attrNameLst>
                                          <p:attrName>style.visibility</p:attrName>
                                        </p:attrNameLst>
                                      </p:cBhvr>
                                      <p:to>
                                        <p:strVal val="visible"/>
                                      </p:to>
                                    </p:set>
                                    <p:anim calcmode="lin" valueType="num">
                                      <p:cBhvr additive="base">
                                        <p:cTn id="64" dur="500" fill="hold"/>
                                        <p:tgtEl>
                                          <p:spTgt spid="38"/>
                                        </p:tgtEl>
                                        <p:attrNameLst>
                                          <p:attrName>ppt_x</p:attrName>
                                        </p:attrNameLst>
                                      </p:cBhvr>
                                      <p:tavLst>
                                        <p:tav tm="0">
                                          <p:val>
                                            <p:strVal val="#ppt_x"/>
                                          </p:val>
                                        </p:tav>
                                        <p:tav tm="100000">
                                          <p:val>
                                            <p:strVal val="#ppt_x"/>
                                          </p:val>
                                        </p:tav>
                                      </p:tavLst>
                                    </p:anim>
                                    <p:anim calcmode="lin" valueType="num">
                                      <p:cBhvr additive="base">
                                        <p:cTn id="65"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17"/>
                                        </p:tgtEl>
                                        <p:attrNameLst>
                                          <p:attrName>style.visibility</p:attrName>
                                        </p:attrNameLst>
                                      </p:cBhvr>
                                      <p:to>
                                        <p:strVal val="visible"/>
                                      </p:to>
                                    </p:set>
                                    <p:anim calcmode="lin" valueType="num">
                                      <p:cBhvr additive="base">
                                        <p:cTn id="70" dur="500" fill="hold"/>
                                        <p:tgtEl>
                                          <p:spTgt spid="17"/>
                                        </p:tgtEl>
                                        <p:attrNameLst>
                                          <p:attrName>ppt_x</p:attrName>
                                        </p:attrNameLst>
                                      </p:cBhvr>
                                      <p:tavLst>
                                        <p:tav tm="0">
                                          <p:val>
                                            <p:strVal val="#ppt_x"/>
                                          </p:val>
                                        </p:tav>
                                        <p:tav tm="100000">
                                          <p:val>
                                            <p:strVal val="#ppt_x"/>
                                          </p:val>
                                        </p:tav>
                                      </p:tavLst>
                                    </p:anim>
                                    <p:anim calcmode="lin" valueType="num">
                                      <p:cBhvr additive="base">
                                        <p:cTn id="71"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 presetClass="entr" presetSubtype="4" fill="hold" grpId="0" nodeType="clickEffect">
                                  <p:stCondLst>
                                    <p:cond delay="0"/>
                                  </p:stCondLst>
                                  <p:childTnLst>
                                    <p:set>
                                      <p:cBhvr>
                                        <p:cTn id="75" dur="1" fill="hold">
                                          <p:stCondLst>
                                            <p:cond delay="0"/>
                                          </p:stCondLst>
                                        </p:cTn>
                                        <p:tgtEl>
                                          <p:spTgt spid="26"/>
                                        </p:tgtEl>
                                        <p:attrNameLst>
                                          <p:attrName>style.visibility</p:attrName>
                                        </p:attrNameLst>
                                      </p:cBhvr>
                                      <p:to>
                                        <p:strVal val="visible"/>
                                      </p:to>
                                    </p:set>
                                    <p:anim calcmode="lin" valueType="num">
                                      <p:cBhvr additive="base">
                                        <p:cTn id="76" dur="500" fill="hold"/>
                                        <p:tgtEl>
                                          <p:spTgt spid="26"/>
                                        </p:tgtEl>
                                        <p:attrNameLst>
                                          <p:attrName>ppt_x</p:attrName>
                                        </p:attrNameLst>
                                      </p:cBhvr>
                                      <p:tavLst>
                                        <p:tav tm="0">
                                          <p:val>
                                            <p:strVal val="#ppt_x"/>
                                          </p:val>
                                        </p:tav>
                                        <p:tav tm="100000">
                                          <p:val>
                                            <p:strVal val="#ppt_x"/>
                                          </p:val>
                                        </p:tav>
                                      </p:tavLst>
                                    </p:anim>
                                    <p:anim calcmode="lin" valueType="num">
                                      <p:cBhvr additive="base">
                                        <p:cTn id="77"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31"/>
                                        </p:tgtEl>
                                        <p:attrNameLst>
                                          <p:attrName>style.visibility</p:attrName>
                                        </p:attrNameLst>
                                      </p:cBhvr>
                                      <p:to>
                                        <p:strVal val="visible"/>
                                      </p:to>
                                    </p:set>
                                    <p:animEffect transition="in" filter="barn(inVertical)">
                                      <p:cBhvr>
                                        <p:cTn id="8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7" grpId="0" animBg="1"/>
      <p:bldP spid="24" grpId="0" animBg="1"/>
      <p:bldP spid="18" grpId="0" animBg="1"/>
      <p:bldP spid="20" grpId="0" animBg="1"/>
      <p:bldP spid="22" grpId="0" animBg="1"/>
      <p:bldP spid="26" grpId="0" animBg="1"/>
      <p:bldP spid="31" grpId="0" animBg="1"/>
      <p:bldP spid="3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40FC9-3AC0-4114-DBF6-7483E05426B0}"/>
              </a:ext>
            </a:extLst>
          </p:cNvPr>
          <p:cNvSpPr>
            <a:spLocks noGrp="1"/>
          </p:cNvSpPr>
          <p:nvPr>
            <p:ph type="title"/>
          </p:nvPr>
        </p:nvSpPr>
        <p:spPr/>
        <p:txBody>
          <a:bodyPr/>
          <a:lstStyle/>
          <a:p>
            <a:r>
              <a:rPr lang="ar-IQ" dirty="0"/>
              <a:t>تنظيم القضاء الإداري </a:t>
            </a:r>
            <a:endParaRPr lang="en-US" dirty="0"/>
          </a:p>
        </p:txBody>
      </p:sp>
      <p:sp>
        <p:nvSpPr>
          <p:cNvPr id="3" name="Content Placeholder 2">
            <a:extLst>
              <a:ext uri="{FF2B5EF4-FFF2-40B4-BE49-F238E27FC236}">
                <a16:creationId xmlns:a16="http://schemas.microsoft.com/office/drawing/2014/main" id="{3CF71BE7-0349-2696-6549-AD3E6B603A69}"/>
              </a:ext>
            </a:extLst>
          </p:cNvPr>
          <p:cNvSpPr>
            <a:spLocks noGrp="1"/>
          </p:cNvSpPr>
          <p:nvPr>
            <p:ph idx="1"/>
          </p:nvPr>
        </p:nvSpPr>
        <p:spPr/>
        <p:txBody>
          <a:bodyPr>
            <a:normAutofit/>
          </a:bodyPr>
          <a:lstStyle/>
          <a:p>
            <a:pPr algn="r" rtl="1"/>
            <a:r>
              <a:rPr lang="ar-IQ" sz="2000" dirty="0"/>
              <a:t>سنتناول في هذا الباب :</a:t>
            </a:r>
          </a:p>
          <a:p>
            <a:pPr algn="r" rtl="1"/>
            <a:r>
              <a:rPr lang="ar-IQ" sz="2000" dirty="0"/>
              <a:t>1. تنظيم القضاء الإداري في فرنسا بإختصار .</a:t>
            </a:r>
          </a:p>
          <a:p>
            <a:pPr algn="r" rtl="1"/>
            <a:r>
              <a:rPr lang="ar-IQ" sz="2000" dirty="0"/>
              <a:t>2. تنظيم القضاء الإداري في مصر (بإختصار)</a:t>
            </a:r>
          </a:p>
          <a:p>
            <a:pPr algn="r" rtl="1"/>
            <a:r>
              <a:rPr lang="ar-IQ" sz="2000" dirty="0"/>
              <a:t>3. تنظيم القضاء الإداري في عراق الإقليم.</a:t>
            </a:r>
          </a:p>
          <a:p>
            <a:pPr algn="r" rtl="1"/>
            <a:r>
              <a:rPr lang="ar-IQ" sz="2000" dirty="0"/>
              <a:t>القضاء الإداري قائم على عنصرين :</a:t>
            </a:r>
          </a:p>
          <a:p>
            <a:pPr marL="0" indent="0" algn="r" rtl="1">
              <a:buNone/>
            </a:pPr>
            <a:r>
              <a:rPr lang="ar-IQ" sz="2000" dirty="0"/>
              <a:t> 1. وجود محاكم مستقلة عن القضاء العادي (انظر الصفحة 68).</a:t>
            </a:r>
          </a:p>
          <a:p>
            <a:pPr marL="0" indent="0" algn="r" rtl="1">
              <a:buNone/>
            </a:pPr>
            <a:r>
              <a:rPr lang="ar-IQ" sz="2000" dirty="0"/>
              <a:t>2. وجود قواعد قانونية مستقلة عن القانون الخاص .</a:t>
            </a:r>
          </a:p>
          <a:p>
            <a:pPr marL="0" indent="0" algn="r" rtl="1">
              <a:buNone/>
            </a:pPr>
            <a:endParaRPr lang="ar-IQ" sz="2000" dirty="0"/>
          </a:p>
          <a:p>
            <a:pPr marL="0" indent="0" algn="r" rtl="1">
              <a:buNone/>
            </a:pPr>
            <a:endParaRPr lang="en-US" sz="2000" dirty="0"/>
          </a:p>
        </p:txBody>
      </p:sp>
    </p:spTree>
    <p:extLst>
      <p:ext uri="{BB962C8B-B14F-4D97-AF65-F5344CB8AC3E}">
        <p14:creationId xmlns:p14="http://schemas.microsoft.com/office/powerpoint/2010/main" val="1796084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ar-IQ" dirty="0"/>
              <a:t>53</a:t>
            </a:r>
            <a:endParaRPr lang="en-US" dirty="0"/>
          </a:p>
        </p:txBody>
      </p:sp>
      <p:sp>
        <p:nvSpPr>
          <p:cNvPr id="3" name="Content Placeholder 2"/>
          <p:cNvSpPr>
            <a:spLocks noGrp="1"/>
          </p:cNvSpPr>
          <p:nvPr>
            <p:ph idx="4294967295"/>
          </p:nvPr>
        </p:nvSpPr>
        <p:spPr>
          <a:xfrm>
            <a:off x="1600200" y="381000"/>
            <a:ext cx="9067800" cy="6172200"/>
          </a:xfrm>
        </p:spPr>
        <p:txBody>
          <a:bodyPr>
            <a:normAutofit/>
          </a:bodyPr>
          <a:lstStyle/>
          <a:p>
            <a:pPr marL="109728" indent="0" algn="ctr" rtl="1">
              <a:lnSpc>
                <a:spcPct val="80000"/>
              </a:lnSpc>
              <a:buNone/>
            </a:pPr>
            <a:r>
              <a:rPr lang="ar-IQ" altLang="ar-IQ" sz="3600" b="1" dirty="0"/>
              <a:t>2- اختصاصات مجلس الدولة </a:t>
            </a:r>
            <a:endParaRPr lang="ar-IQ" altLang="ar-IQ" sz="3600" dirty="0"/>
          </a:p>
          <a:p>
            <a:pPr marL="109728" indent="0" algn="r" rtl="1">
              <a:lnSpc>
                <a:spcPct val="80000"/>
              </a:lnSpc>
              <a:buNone/>
            </a:pPr>
            <a:endParaRPr lang="ar-IQ" altLang="ar-IQ" sz="2800" dirty="0"/>
          </a:p>
          <a:p>
            <a:pPr marL="109728" indent="0" algn="r" rtl="1">
              <a:lnSpc>
                <a:spcPct val="80000"/>
              </a:lnSpc>
              <a:buNone/>
            </a:pPr>
            <a:r>
              <a:rPr lang="ar-IQ" altLang="ar-IQ" sz="2800" dirty="0"/>
              <a:t>كان اختصاص مجلس الدولة في العراق بموجب القانون رقم 65 لسنة 1979 محدداً بتقديم الاستشارات لاجهزة الدولة في مجال التقنيين وابداء الرأي والمشورة في المسائل القانونية ، وقد اضاف قانون التعديل الثاني لقانون مجلس الدولة رقم 106 لسنة 1989 اختصاص القضاء الاداري .</a:t>
            </a:r>
          </a:p>
          <a:p>
            <a:pPr marL="109728" indent="0" algn="r" rtl="1">
              <a:lnSpc>
                <a:spcPct val="80000"/>
              </a:lnSpc>
              <a:buNone/>
            </a:pPr>
            <a:endParaRPr lang="ar-IQ" altLang="ar-IQ" sz="2800" b="1" dirty="0"/>
          </a:p>
          <a:p>
            <a:pPr marL="109728" indent="0" algn="r" rtl="1">
              <a:lnSpc>
                <a:spcPct val="80000"/>
              </a:lnSpc>
              <a:buNone/>
            </a:pPr>
            <a:r>
              <a:rPr lang="ar-IQ" altLang="ar-IQ" sz="2800" b="1" dirty="0"/>
              <a:t> اولا : اختصاصات مجلس الدولة الاستشارية .</a:t>
            </a:r>
          </a:p>
          <a:p>
            <a:pPr marL="109728" indent="0" algn="r" rtl="1">
              <a:lnSpc>
                <a:spcPct val="80000"/>
              </a:lnSpc>
              <a:buNone/>
            </a:pPr>
            <a:r>
              <a:rPr lang="ar-IQ" altLang="ar-IQ" sz="2800" b="1" dirty="0"/>
              <a:t> ثانيا : اختصاصات مجلس الدولة القضائية . </a:t>
            </a:r>
            <a:endParaRPr lang="ar-IQ" altLang="ar-IQ" sz="2800" dirty="0"/>
          </a:p>
          <a:p>
            <a:pPr marL="109728" indent="0" algn="r" rtl="1">
              <a:lnSpc>
                <a:spcPct val="80000"/>
              </a:lnSpc>
              <a:buNone/>
            </a:pPr>
            <a:endParaRPr lang="en-US" altLang="ar-IQ" sz="3600" b="1"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ar-IQ" dirty="0"/>
              <a:t>54</a:t>
            </a:r>
            <a:endParaRPr lang="en-US" dirty="0"/>
          </a:p>
        </p:txBody>
      </p:sp>
      <p:sp>
        <p:nvSpPr>
          <p:cNvPr id="5" name="Rectangle 4"/>
          <p:cNvSpPr/>
          <p:nvPr/>
        </p:nvSpPr>
        <p:spPr>
          <a:xfrm>
            <a:off x="1538785" y="558422"/>
            <a:ext cx="8897203" cy="461665"/>
          </a:xfrm>
          <a:prstGeom prst="rect">
            <a:avLst/>
          </a:prstGeom>
        </p:spPr>
        <p:txBody>
          <a:bodyPr wrap="square">
            <a:spAutoFit/>
          </a:bodyPr>
          <a:lstStyle/>
          <a:p>
            <a:pPr algn="r" rtl="1"/>
            <a:endParaRPr lang="en-US" sz="2400" b="1" dirty="0">
              <a:latin typeface="Times New Roman" pitchFamily="18" charset="0"/>
              <a:cs typeface="Times New Roman" pitchFamily="18" charset="0"/>
            </a:endParaRPr>
          </a:p>
        </p:txBody>
      </p:sp>
      <p:sp>
        <p:nvSpPr>
          <p:cNvPr id="6" name="Rectangle 5"/>
          <p:cNvSpPr/>
          <p:nvPr/>
        </p:nvSpPr>
        <p:spPr>
          <a:xfrm>
            <a:off x="1650810" y="578102"/>
            <a:ext cx="8839199" cy="4758226"/>
          </a:xfrm>
          <a:prstGeom prst="rect">
            <a:avLst/>
          </a:prstGeom>
        </p:spPr>
        <p:txBody>
          <a:bodyPr wrap="square">
            <a:spAutoFit/>
          </a:bodyPr>
          <a:lstStyle/>
          <a:p>
            <a:pPr algn="r" rtl="1">
              <a:lnSpc>
                <a:spcPct val="80000"/>
              </a:lnSpc>
            </a:pPr>
            <a:r>
              <a:rPr lang="ar-IQ" altLang="ar-IQ" sz="3200" b="1" dirty="0"/>
              <a:t>اولا:اختصاصات مجلس الدولة الاستشارية:</a:t>
            </a:r>
          </a:p>
          <a:p>
            <a:pPr algn="r" rtl="1">
              <a:lnSpc>
                <a:spcPct val="80000"/>
              </a:lnSpc>
            </a:pPr>
            <a:endParaRPr lang="ar-IQ" altLang="ar-IQ" sz="3200" b="1" dirty="0"/>
          </a:p>
          <a:p>
            <a:pPr algn="r" rtl="1"/>
            <a:r>
              <a:rPr lang="ar-IQ" altLang="ar-IQ" sz="2800" dirty="0"/>
              <a:t>     يباشر مجلس الدولة في سبيل اداء دوره الاستشاري، اختصاصات في مجال التقنين، واخرى في مجال الاستشارة القانونية. </a:t>
            </a:r>
          </a:p>
          <a:p>
            <a:pPr algn="r" rtl="1"/>
            <a:endParaRPr lang="ar-IQ" altLang="ar-IQ" sz="2800" dirty="0"/>
          </a:p>
          <a:p>
            <a:pPr algn="r" rtl="1"/>
            <a:endParaRPr lang="ar-IQ" altLang="ar-IQ" sz="2800" dirty="0"/>
          </a:p>
          <a:p>
            <a:pPr algn="r" rtl="1"/>
            <a:r>
              <a:rPr lang="ar-IQ" altLang="ar-IQ" sz="2800" b="1" dirty="0"/>
              <a:t>1- دور المجلس في مجال التقنين :</a:t>
            </a:r>
          </a:p>
          <a:p>
            <a:pPr algn="r" rtl="1"/>
            <a:r>
              <a:rPr lang="ar-IQ" altLang="ar-IQ" sz="2800" b="1" dirty="0"/>
              <a:t> </a:t>
            </a:r>
            <a:r>
              <a:rPr lang="ar-IQ" altLang="ar-IQ" sz="2800" dirty="0"/>
              <a:t>   تعد عملية صياغة مشروعات القوانين من الامور المهمة ، اذ تسهم دقة الصياغة في ديمومة التشريع وبقائه، كما ان التنسيق والترابط مطلوب بين مختلف التشريعات من اجل الحفاظ على وحدة البناء القانوني في الدولة، لذلك يعهد بمهمة الصياغة التشريعية الى متخصصين اكفاء من القانونين . </a:t>
            </a:r>
          </a:p>
        </p:txBody>
      </p:sp>
    </p:spTree>
    <p:extLst>
      <p:ext uri="{BB962C8B-B14F-4D97-AF65-F5344CB8AC3E}">
        <p14:creationId xmlns:p14="http://schemas.microsoft.com/office/powerpoint/2010/main" val="34494282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r>
              <a:rPr lang="ar-IQ" dirty="0"/>
              <a:t>55</a:t>
            </a:r>
            <a:endParaRPr lang="en-US" dirty="0"/>
          </a:p>
        </p:txBody>
      </p:sp>
      <p:sp>
        <p:nvSpPr>
          <p:cNvPr id="7" name="Rectangle 6"/>
          <p:cNvSpPr/>
          <p:nvPr/>
        </p:nvSpPr>
        <p:spPr>
          <a:xfrm>
            <a:off x="1600200" y="152401"/>
            <a:ext cx="8991600" cy="5025991"/>
          </a:xfrm>
          <a:prstGeom prst="rect">
            <a:avLst/>
          </a:prstGeom>
        </p:spPr>
        <p:txBody>
          <a:bodyPr wrap="square">
            <a:spAutoFit/>
          </a:bodyPr>
          <a:lstStyle/>
          <a:p>
            <a:pPr marL="609600" indent="-609600" algn="r" rtl="1">
              <a:lnSpc>
                <a:spcPct val="80000"/>
              </a:lnSpc>
            </a:pPr>
            <a:r>
              <a:rPr lang="ar-IQ" altLang="ar-IQ" sz="2800" b="1" dirty="0">
                <a:solidFill>
                  <a:schemeClr val="bg2">
                    <a:lumMod val="50000"/>
                  </a:schemeClr>
                </a:solidFill>
              </a:rPr>
              <a:t>ومن اختصاصات المجلس في مجال التقنين:</a:t>
            </a:r>
          </a:p>
          <a:p>
            <a:pPr marL="609600" indent="-609600" algn="r" rtl="1">
              <a:lnSpc>
                <a:spcPct val="80000"/>
              </a:lnSpc>
            </a:pPr>
            <a:endParaRPr lang="ar-IQ" altLang="ar-IQ" sz="2800" b="1" dirty="0">
              <a:solidFill>
                <a:schemeClr val="bg2">
                  <a:lumMod val="50000"/>
                </a:schemeClr>
              </a:solidFill>
            </a:endParaRPr>
          </a:p>
          <a:p>
            <a:pPr marL="609600" indent="-609600" algn="r" rtl="1"/>
            <a:r>
              <a:rPr lang="ar-IQ" altLang="ar-IQ" sz="2800" dirty="0"/>
              <a:t>حسب المادة (5) يمارس المجلس:</a:t>
            </a:r>
          </a:p>
          <a:p>
            <a:pPr marL="609600" indent="-609600" algn="r" rtl="1">
              <a:lnSpc>
                <a:spcPct val="80000"/>
              </a:lnSpc>
            </a:pPr>
            <a:endParaRPr lang="ar-IQ" altLang="ar-IQ" sz="2800" dirty="0"/>
          </a:p>
          <a:p>
            <a:pPr marL="609600" indent="-609600" algn="r" rtl="1">
              <a:lnSpc>
                <a:spcPct val="80000"/>
              </a:lnSpc>
            </a:pPr>
            <a:r>
              <a:rPr lang="ar-IQ" altLang="ar-IQ" sz="2800" dirty="0"/>
              <a:t>1-    اعداد وصياغة مشروعات التشريعات المتعلقة بالوزارات او الجهات غير المرتبطة بوزارة بطلب من الوزير المختص او الرئيس الاعلى للجهة غير المرتبطة بوزارة بعد ان يرفق بها ما يتضمن اسس التشريع المطلوب مع جميع اولياته وآراء الوزارات او الجهات ذات العلاقة. </a:t>
            </a:r>
            <a:endParaRPr lang="en-US" altLang="ar-IQ" sz="2800" dirty="0"/>
          </a:p>
          <a:p>
            <a:pPr marL="609600" indent="-609600" algn="r" rtl="1">
              <a:lnSpc>
                <a:spcPct val="80000"/>
              </a:lnSpc>
            </a:pPr>
            <a:endParaRPr lang="ar-IQ" altLang="ar-IQ" sz="2800" dirty="0"/>
          </a:p>
          <a:p>
            <a:pPr marL="609600" indent="-609600" algn="r" rtl="1">
              <a:lnSpc>
                <a:spcPct val="80000"/>
              </a:lnSpc>
            </a:pPr>
            <a:r>
              <a:rPr lang="ar-IQ" altLang="ar-IQ" sz="2800" dirty="0"/>
              <a:t>2-    تدقيق جميع مشروعات التشريعات المعدة من الوزارات او الجهات غير المرتبطة بوزارة، من حيث الشكل والموضوع على النحو الاتي : </a:t>
            </a:r>
          </a:p>
          <a:p>
            <a:pPr marL="609600" indent="-609600" algn="r" rtl="1">
              <a:lnSpc>
                <a:spcPct val="80000"/>
              </a:lnSpc>
            </a:pPr>
            <a:endParaRPr lang="ar-IQ" altLang="ar-IQ" sz="2800" dirty="0"/>
          </a:p>
          <a:p>
            <a:pPr marL="609600" indent="-609600" algn="r" rtl="1">
              <a:lnSpc>
                <a:spcPct val="80000"/>
              </a:lnSpc>
            </a:pPr>
            <a:r>
              <a:rPr lang="ar-IQ" altLang="ar-IQ" sz="2800" dirty="0"/>
              <a:t>  أ- تلتزم الوزارة المختصة او الجهة غير المرتبطة بوزارة بارسال مشروع التشريع الى الوزارة او الوزارات او الجهات ذات العلاقة لبيان رأيها فيه قبل عرضه على المجلس . </a:t>
            </a:r>
          </a:p>
        </p:txBody>
      </p:sp>
    </p:spTree>
    <p:extLst>
      <p:ext uri="{BB962C8B-B14F-4D97-AF65-F5344CB8AC3E}">
        <p14:creationId xmlns:p14="http://schemas.microsoft.com/office/powerpoint/2010/main" val="26735577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10198744" y="6456482"/>
            <a:ext cx="365760" cy="365125"/>
          </a:xfrm>
        </p:spPr>
        <p:txBody>
          <a:bodyPr/>
          <a:lstStyle/>
          <a:p>
            <a:r>
              <a:rPr lang="ar-IQ" dirty="0"/>
              <a:t>56</a:t>
            </a:r>
            <a:endParaRPr lang="en-US" dirty="0"/>
          </a:p>
        </p:txBody>
      </p:sp>
      <p:sp>
        <p:nvSpPr>
          <p:cNvPr id="6" name="Rectangle 5"/>
          <p:cNvSpPr/>
          <p:nvPr/>
        </p:nvSpPr>
        <p:spPr>
          <a:xfrm>
            <a:off x="1676400" y="381001"/>
            <a:ext cx="8839200" cy="5952399"/>
          </a:xfrm>
          <a:prstGeom prst="rect">
            <a:avLst/>
          </a:prstGeom>
        </p:spPr>
        <p:txBody>
          <a:bodyPr wrap="square">
            <a:spAutoFit/>
          </a:bodyPr>
          <a:lstStyle/>
          <a:p>
            <a:pPr algn="r" rtl="1">
              <a:lnSpc>
                <a:spcPct val="80000"/>
              </a:lnSpc>
            </a:pPr>
            <a:r>
              <a:rPr lang="ar-IQ" altLang="ar-IQ" sz="2800" dirty="0"/>
              <a:t>ب-  يرسل مشروع التشريع الى المجلس بكتاب موقع من الوزير المختص او     الرئيس الاعلى للجهة غير المرتبطة بوزارة مع اسبابه الموجبة واراء الوزارات او الجهات ذات العلاقة مشفوعاً بجميع الاعمال التحضيرية، ولا يجوز رفعه الى ديوان الرئاسة مباشرة الا في الاحوال التي ينسبها الديوان.</a:t>
            </a:r>
          </a:p>
          <a:p>
            <a:pPr marL="609600" indent="-609600" algn="r" rtl="1">
              <a:lnSpc>
                <a:spcPct val="80000"/>
              </a:lnSpc>
              <a:buAutoNum type="arabic1Minus" startAt="5"/>
            </a:pPr>
            <a:endParaRPr lang="ar-IQ" altLang="ar-IQ" sz="2800" dirty="0"/>
          </a:p>
          <a:p>
            <a:pPr marL="609600" indent="-609600" algn="r" rtl="1">
              <a:lnSpc>
                <a:spcPct val="80000"/>
              </a:lnSpc>
              <a:buAutoNum type="arabic1Minus" startAt="5"/>
            </a:pPr>
            <a:r>
              <a:rPr lang="ar-IQ" altLang="ar-IQ" sz="2800" dirty="0"/>
              <a:t>يتولى المجلس دراسة المشروع واعادة صياغته عند الاقتضاء، واقتراح البدائل التي يراها ضرورية، وابداء الرأي فيه، ورفعه مع توصيات المجلس الى ديوان الرئاسة وارسال نسخة من المشروع وتوصيات المجلس الى الوزارة او الجهة ذات العلاقة . </a:t>
            </a:r>
          </a:p>
          <a:p>
            <a:pPr algn="r" rtl="1">
              <a:lnSpc>
                <a:spcPct val="80000"/>
              </a:lnSpc>
            </a:pPr>
            <a:endParaRPr lang="ar-IQ" altLang="ar-IQ" sz="2800" dirty="0"/>
          </a:p>
          <a:p>
            <a:pPr marL="609600" indent="-609600" algn="r" rtl="1">
              <a:lnSpc>
                <a:spcPct val="80000"/>
              </a:lnSpc>
            </a:pPr>
            <a:r>
              <a:rPr lang="ar-IQ" altLang="ar-IQ" sz="2800" dirty="0"/>
              <a:t> 3- الاسهام في ضمان وحدة التشريع وتوحيد اسس الصياغة التشريعية وتوحيد المصطلحات والتعابير القانونية .</a:t>
            </a:r>
          </a:p>
          <a:p>
            <a:pPr marL="609600" indent="-609600" algn="r" rtl="1">
              <a:lnSpc>
                <a:spcPct val="80000"/>
              </a:lnSpc>
            </a:pPr>
            <a:endParaRPr lang="ar-IQ" altLang="ar-IQ" sz="2800" dirty="0"/>
          </a:p>
          <a:p>
            <a:pPr marL="609600" indent="-609600" algn="r" rtl="1">
              <a:lnSpc>
                <a:spcPct val="80000"/>
              </a:lnSpc>
            </a:pPr>
            <a:r>
              <a:rPr lang="ar-IQ" altLang="ar-IQ" sz="2800" dirty="0"/>
              <a:t> 4- تقدم هيأة الرئاسة في المجلس</a:t>
            </a:r>
            <a:r>
              <a:rPr lang="ar-IQ" altLang="ar-IQ" sz="2800" dirty="0">
                <a:latin typeface="Times New Roman" pitchFamily="18" charset="0"/>
                <a:cs typeface="Times New Roman" pitchFamily="18" charset="0"/>
              </a:rPr>
              <a:t> كل ستة اشهر او متى رأت حاجة لذلك تقرير الى الامانة العامة لمجلس الوزراء يتضمن ما اظهرته الاحكام او البحوث من نقص او قصور او غموض في التشريع القائم ، او حالات اساءة استعمال السلطة من اي جهة من جهات الادارة او مجاوزة تلك الجهات لسلطتها أو اقتراح باعداد تشريع الجديد.</a:t>
            </a:r>
            <a:endParaRPr lang="en-US" altLang="ar-IQ" sz="2800" dirty="0">
              <a:latin typeface="Times New Roman" pitchFamily="18" charset="0"/>
              <a:cs typeface="Times New Roman" pitchFamily="18" charset="0"/>
            </a:endParaRPr>
          </a:p>
        </p:txBody>
      </p:sp>
    </p:spTree>
    <p:extLst>
      <p:ext uri="{BB962C8B-B14F-4D97-AF65-F5344CB8AC3E}">
        <p14:creationId xmlns:p14="http://schemas.microsoft.com/office/powerpoint/2010/main" val="6053180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ar-IQ" dirty="0"/>
              <a:t>57</a:t>
            </a:r>
            <a:endParaRPr lang="en-US" dirty="0"/>
          </a:p>
        </p:txBody>
      </p:sp>
      <p:sp>
        <p:nvSpPr>
          <p:cNvPr id="5" name="Rectangle 4"/>
          <p:cNvSpPr/>
          <p:nvPr/>
        </p:nvSpPr>
        <p:spPr>
          <a:xfrm>
            <a:off x="1538785" y="381000"/>
            <a:ext cx="9067800" cy="5383012"/>
          </a:xfrm>
          <a:prstGeom prst="rect">
            <a:avLst/>
          </a:prstGeom>
        </p:spPr>
        <p:txBody>
          <a:bodyPr wrap="square">
            <a:spAutoFit/>
          </a:bodyPr>
          <a:lstStyle/>
          <a:p>
            <a:pPr marL="609600" indent="-609600" algn="r" rtl="1">
              <a:lnSpc>
                <a:spcPct val="80000"/>
              </a:lnSpc>
            </a:pPr>
            <a:r>
              <a:rPr lang="ar-IQ" altLang="ar-IQ" sz="3200" b="1" dirty="0"/>
              <a:t>2 - دور المجلس في مجال الرأي والمشورة القانونية :</a:t>
            </a:r>
          </a:p>
          <a:p>
            <a:pPr marL="609600" indent="-609600" algn="r" rtl="1">
              <a:lnSpc>
                <a:spcPct val="80000"/>
              </a:lnSpc>
            </a:pPr>
            <a:endParaRPr lang="ar-IQ" altLang="ar-IQ" sz="3200" b="1" dirty="0"/>
          </a:p>
          <a:p>
            <a:pPr marL="609600" indent="-609600" algn="r" rtl="1">
              <a:lnSpc>
                <a:spcPct val="80000"/>
              </a:lnSpc>
            </a:pPr>
            <a:r>
              <a:rPr lang="ar-IQ" altLang="ar-IQ" sz="2800" b="1" dirty="0"/>
              <a:t>       </a:t>
            </a:r>
            <a:r>
              <a:rPr lang="ar-IQ" altLang="ar-IQ" sz="2800" dirty="0"/>
              <a:t>يؤدي مجلس الدولة دوراً مهماً آخر، الا وهو ابدأ الرأي وتقديم المشورة القانونية للجهات الادارية التي تطلبها، ولا تقل اهمية هذا الدور عن دور المجلس في مجال التقنين، بل انه يعد ضرورياً لحسن سير العمل الاداري وتنظيمه. ولكن هذه الاستشارة لا تعدو ان تكون مجرد اراء استشارية غير ملزمة للجهة الادارية التي طلبتها.</a:t>
            </a:r>
          </a:p>
          <a:p>
            <a:pPr marL="609600" indent="-609600" algn="r" rtl="1">
              <a:lnSpc>
                <a:spcPct val="80000"/>
              </a:lnSpc>
            </a:pPr>
            <a:endParaRPr lang="ar-IQ" altLang="ar-IQ" sz="2800" dirty="0"/>
          </a:p>
          <a:p>
            <a:pPr marL="609600" indent="-609600" algn="r" rtl="1">
              <a:lnSpc>
                <a:spcPct val="80000"/>
              </a:lnSpc>
            </a:pPr>
            <a:r>
              <a:rPr lang="ar-IQ" altLang="ar-IQ" sz="2800" dirty="0"/>
              <a:t> وقد بينت المادة (6) من قانون مجلس الدولة مهام المجلس في مجال الرأي والمشورة القانونية على النحو الاتي: </a:t>
            </a:r>
          </a:p>
          <a:p>
            <a:pPr algn="r" rtl="1">
              <a:lnSpc>
                <a:spcPct val="80000"/>
              </a:lnSpc>
            </a:pPr>
            <a:r>
              <a:rPr lang="ar-IQ" altLang="ar-IQ" sz="2800" b="1" dirty="0">
                <a:solidFill>
                  <a:schemeClr val="accent2">
                    <a:lumMod val="60000"/>
                    <a:lumOff val="40000"/>
                  </a:schemeClr>
                </a:solidFill>
              </a:rPr>
              <a:t>1- </a:t>
            </a:r>
            <a:r>
              <a:rPr lang="ar-IQ" altLang="ar-IQ" sz="2800" b="1" dirty="0">
                <a:solidFill>
                  <a:schemeClr val="accent2"/>
                </a:solidFill>
              </a:rPr>
              <a:t>ابداء المشورة القانونية في المسائل التي تعرضها عليه الجهات العليا .</a:t>
            </a:r>
          </a:p>
          <a:p>
            <a:pPr algn="r" rtl="1">
              <a:lnSpc>
                <a:spcPct val="80000"/>
              </a:lnSpc>
            </a:pPr>
            <a:endParaRPr lang="ar-IQ" altLang="ar-IQ" sz="2800" b="1" dirty="0">
              <a:solidFill>
                <a:schemeClr val="accent2"/>
              </a:solidFill>
            </a:endParaRPr>
          </a:p>
          <a:p>
            <a:pPr algn="r" rtl="1">
              <a:lnSpc>
                <a:spcPct val="80000"/>
              </a:lnSpc>
            </a:pPr>
            <a:r>
              <a:rPr lang="ar-IQ" altLang="ar-IQ" sz="2800" b="1" dirty="0">
                <a:solidFill>
                  <a:schemeClr val="accent2"/>
                </a:solidFill>
              </a:rPr>
              <a:t>2- ابداء المشورة القانونية في الاتفاقات والمعاهدات الدولية قبل عقدها او الانضمام اليها . </a:t>
            </a:r>
          </a:p>
          <a:p>
            <a:pPr algn="r" rtl="1">
              <a:lnSpc>
                <a:spcPct val="80000"/>
              </a:lnSpc>
            </a:pPr>
            <a:r>
              <a:rPr lang="ar-IQ" altLang="ar-IQ" sz="2800" b="1" dirty="0">
                <a:solidFill>
                  <a:schemeClr val="accent2"/>
                </a:solidFill>
              </a:rPr>
              <a:t>3- ابداء الرأي في المسائل المختلف عليها بين الوزارات او بينها وبين الجهات غير المرتبطة بوزارة اذا احتكم اطراف القضية الى المجلس ويكون رأي المجلس ملزماً لها . </a:t>
            </a:r>
            <a:endParaRPr lang="en-US" altLang="ar-IQ" sz="2800" b="1" dirty="0">
              <a:solidFill>
                <a:schemeClr val="accent2"/>
              </a:solidFill>
            </a:endParaRPr>
          </a:p>
        </p:txBody>
      </p:sp>
    </p:spTree>
    <p:extLst>
      <p:ext uri="{BB962C8B-B14F-4D97-AF65-F5344CB8AC3E}">
        <p14:creationId xmlns:p14="http://schemas.microsoft.com/office/powerpoint/2010/main" val="11452338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r>
              <a:rPr lang="ar-IQ" dirty="0"/>
              <a:t>58</a:t>
            </a:r>
            <a:endParaRPr lang="en-US" dirty="0"/>
          </a:p>
        </p:txBody>
      </p:sp>
      <p:sp>
        <p:nvSpPr>
          <p:cNvPr id="2" name="Rectangle 1"/>
          <p:cNvSpPr/>
          <p:nvPr/>
        </p:nvSpPr>
        <p:spPr>
          <a:xfrm>
            <a:off x="1676400" y="304801"/>
            <a:ext cx="8763000" cy="4918269"/>
          </a:xfrm>
          <a:prstGeom prst="rect">
            <a:avLst/>
          </a:prstGeom>
        </p:spPr>
        <p:txBody>
          <a:bodyPr wrap="square">
            <a:spAutoFit/>
          </a:bodyPr>
          <a:lstStyle/>
          <a:p>
            <a:pPr algn="r" rtl="1">
              <a:lnSpc>
                <a:spcPct val="80000"/>
              </a:lnSpc>
            </a:pPr>
            <a:r>
              <a:rPr lang="ar-IQ" altLang="ar-IQ" sz="2800" b="1" dirty="0">
                <a:solidFill>
                  <a:schemeClr val="accent2"/>
                </a:solidFill>
              </a:rPr>
              <a:t>4- ابداء الرأي في المسائل القانونية اذا حصل تردد لدى احدى الوزارات او الجهات غير المرتبطة بوزارة على ان تشفع برأي الدائرة القانونية فيها ، مع تحديد النقاط المطلوب ابدأ الرأي بشأنها والاسباب التي دعت الى عرضها على المجلس، ويكون رأيه ملزماً للوزارة او للجهة طالبة الرأي . </a:t>
            </a:r>
          </a:p>
          <a:p>
            <a:pPr algn="r" rtl="1">
              <a:lnSpc>
                <a:spcPct val="80000"/>
              </a:lnSpc>
            </a:pPr>
            <a:endParaRPr lang="ar-IQ" altLang="ar-IQ" sz="2800" b="1" dirty="0">
              <a:solidFill>
                <a:schemeClr val="accent2"/>
              </a:solidFill>
            </a:endParaRPr>
          </a:p>
          <a:p>
            <a:pPr algn="r" rtl="1">
              <a:lnSpc>
                <a:spcPct val="80000"/>
              </a:lnSpc>
            </a:pPr>
            <a:r>
              <a:rPr lang="en-US" altLang="ar-IQ" sz="2800" b="1" dirty="0">
                <a:solidFill>
                  <a:schemeClr val="accent2"/>
                </a:solidFill>
              </a:rPr>
              <a:t> </a:t>
            </a:r>
            <a:r>
              <a:rPr lang="ar-IQ" altLang="ar-IQ" sz="2800" b="1" dirty="0">
                <a:solidFill>
                  <a:schemeClr val="accent2"/>
                </a:solidFill>
              </a:rPr>
              <a:t>5- توضيح الاحكام القانونية عند الاستيضاح عنها من قبل احدى الوزارات او الجهات غير المرتبطة بوزارة . </a:t>
            </a:r>
          </a:p>
          <a:p>
            <a:pPr algn="r" rtl="1">
              <a:lnSpc>
                <a:spcPct val="80000"/>
              </a:lnSpc>
            </a:pPr>
            <a:endParaRPr lang="en-US" altLang="ar-IQ" sz="2800" b="1" dirty="0">
              <a:solidFill>
                <a:schemeClr val="accent2"/>
              </a:solidFill>
            </a:endParaRPr>
          </a:p>
          <a:p>
            <a:pPr algn="r" rtl="1">
              <a:lnSpc>
                <a:spcPct val="80000"/>
              </a:lnSpc>
            </a:pPr>
            <a:r>
              <a:rPr lang="en-US" altLang="ar-IQ" sz="2800" b="1" dirty="0">
                <a:solidFill>
                  <a:schemeClr val="accent2"/>
                </a:solidFill>
              </a:rPr>
              <a:t> </a:t>
            </a:r>
            <a:r>
              <a:rPr lang="ar-IQ" altLang="ar-IQ" sz="2800" b="1" dirty="0">
                <a:solidFill>
                  <a:schemeClr val="accent2"/>
                </a:solidFill>
              </a:rPr>
              <a:t>6- لا يجوز لغير الوزير المختص او الرئيس الاعلى للجهة غير المرتبطة بوزارة عرض القضايا على المجلس .</a:t>
            </a:r>
          </a:p>
          <a:p>
            <a:pPr algn="r" rtl="1">
              <a:lnSpc>
                <a:spcPct val="80000"/>
              </a:lnSpc>
            </a:pPr>
            <a:endParaRPr lang="ar-IQ" altLang="ar-IQ" sz="2800" b="1" dirty="0">
              <a:solidFill>
                <a:schemeClr val="accent2">
                  <a:lumMod val="60000"/>
                  <a:lumOff val="40000"/>
                </a:schemeClr>
              </a:solidFill>
            </a:endParaRPr>
          </a:p>
          <a:p>
            <a:pPr marL="285750" indent="-285750" algn="r" rtl="1">
              <a:lnSpc>
                <a:spcPct val="80000"/>
              </a:lnSpc>
              <a:buFont typeface="Wingdings" pitchFamily="2" charset="2"/>
              <a:buChar char="ü"/>
            </a:pPr>
            <a:r>
              <a:rPr lang="ar-IQ" altLang="ar-IQ" b="1" dirty="0"/>
              <a:t>    </a:t>
            </a:r>
            <a:r>
              <a:rPr lang="ar-IQ" altLang="ar-IQ" sz="2800" b="1" dirty="0"/>
              <a:t>وجدير بالذكر ان نشير هنا الى ان المادة (8) من قانون مجلس الدولة منعت المجلس من ابداء الرأي والمشورة القانونية قي القضايا المعروضة على القضاء وفي القرارات التي لها مرجع قانوني للطعن . </a:t>
            </a:r>
          </a:p>
        </p:txBody>
      </p:sp>
    </p:spTree>
  </p:cSld>
  <p:clrMapOvr>
    <a:masterClrMapping/>
  </p:clrMapOvr>
  <mc:AlternateContent xmlns:mc="http://schemas.openxmlformats.org/markup-compatibility/2006" xmlns:p14="http://schemas.microsoft.com/office/powerpoint/2010/main">
    <mc:Choice Requires="p14">
      <p:transition spd="slow">
        <p14:shred/>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ar-IQ" dirty="0"/>
              <a:t>59</a:t>
            </a:r>
            <a:endParaRPr lang="en-US" dirty="0"/>
          </a:p>
        </p:txBody>
      </p:sp>
      <p:sp>
        <p:nvSpPr>
          <p:cNvPr id="6" name="Rectangle 5"/>
          <p:cNvSpPr/>
          <p:nvPr/>
        </p:nvSpPr>
        <p:spPr>
          <a:xfrm>
            <a:off x="1676400" y="228600"/>
            <a:ext cx="8839200" cy="4118050"/>
          </a:xfrm>
          <a:prstGeom prst="rect">
            <a:avLst/>
          </a:prstGeom>
        </p:spPr>
        <p:txBody>
          <a:bodyPr wrap="square">
            <a:spAutoFit/>
          </a:bodyPr>
          <a:lstStyle/>
          <a:p>
            <a:pPr algn="r" rtl="1">
              <a:lnSpc>
                <a:spcPct val="80000"/>
              </a:lnSpc>
            </a:pPr>
            <a:r>
              <a:rPr lang="ar-IQ" altLang="ar-IQ" sz="3200" b="1" dirty="0"/>
              <a:t>3- سير العمل في اداء مجلس الدولة لاختصاصاته الاستشارية :</a:t>
            </a:r>
          </a:p>
          <a:p>
            <a:pPr algn="r" rtl="1"/>
            <a:r>
              <a:rPr lang="ar-IQ" altLang="ar-IQ" sz="2800" b="1" dirty="0"/>
              <a:t>     </a:t>
            </a:r>
            <a:r>
              <a:rPr lang="ar-IQ" altLang="ar-IQ" sz="2800" dirty="0"/>
              <a:t>حدد قانون مجلس الدولة الاجراءات التي يتبعها المجلس في ادائه لدوره الاستشاري:</a:t>
            </a:r>
          </a:p>
          <a:p>
            <a:pPr marL="457200" indent="-457200" algn="r" rtl="1">
              <a:buFont typeface="Arial" pitchFamily="34" charset="0"/>
              <a:buChar char="•"/>
            </a:pPr>
            <a:r>
              <a:rPr lang="ar-IQ" altLang="ar-IQ" sz="2600" dirty="0"/>
              <a:t>اذ يحيل الرئيس مشروعات التشريعات والقضايا المعروضة على المجلس الى احدى الهيآت او الى هيأة خاصة تؤلف بموافقة رئيس مجلس الدولة لدراستها وابداء الرأي فيها( ف/4 – م/11)،</a:t>
            </a:r>
          </a:p>
          <a:p>
            <a:pPr marL="457200" indent="-457200" algn="r" rtl="1">
              <a:buFont typeface="Arial" pitchFamily="34" charset="0"/>
              <a:buChar char="•"/>
            </a:pPr>
            <a:r>
              <a:rPr lang="ar-IQ" altLang="ar-IQ" sz="2600" dirty="0"/>
              <a:t> وفي الهيأة المكلفة بأبداء الرأي يقوم عضو من اعضائها بدراسة الموضوع واعداد تقريرعنه (ف/2- م/12)، (وله في سبيل ذلك طلب حضور ممثل عن الجهة ذات الشأن لاستكمال المعلومات على ان يكون بدرجة مدير على الاقل) (م/13).</a:t>
            </a:r>
          </a:p>
          <a:p>
            <a:pPr marL="457200" indent="-457200" algn="r" rtl="1">
              <a:buFont typeface="Arial" pitchFamily="34" charset="0"/>
              <a:buChar char="•"/>
            </a:pPr>
            <a:r>
              <a:rPr lang="ar-IQ" altLang="ar-IQ" sz="2600" dirty="0"/>
              <a:t> ثم يوزع تقرير عضو الهيأة مع مشروع التشريع على الاعضاء لمناقشتهما واتخاذ القرار، ويجوز للهيأة ان تدعو ممثل الجهة او الجهات ذات الشأن للحضور لمناقشة المشروع( ف/2- م/14)</a:t>
            </a:r>
          </a:p>
        </p:txBody>
      </p:sp>
    </p:spTree>
    <p:extLst>
      <p:ext uri="{BB962C8B-B14F-4D97-AF65-F5344CB8AC3E}">
        <p14:creationId xmlns:p14="http://schemas.microsoft.com/office/powerpoint/2010/main" val="42349519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ar-IQ" dirty="0"/>
              <a:t>60</a:t>
            </a:r>
            <a:endParaRPr lang="en-US" dirty="0"/>
          </a:p>
        </p:txBody>
      </p:sp>
      <p:sp>
        <p:nvSpPr>
          <p:cNvPr id="5" name="Rectangle 4"/>
          <p:cNvSpPr/>
          <p:nvPr/>
        </p:nvSpPr>
        <p:spPr>
          <a:xfrm>
            <a:off x="1676400" y="457201"/>
            <a:ext cx="8839200" cy="5112169"/>
          </a:xfrm>
          <a:prstGeom prst="rect">
            <a:avLst/>
          </a:prstGeom>
        </p:spPr>
        <p:txBody>
          <a:bodyPr wrap="square">
            <a:spAutoFit/>
          </a:bodyPr>
          <a:lstStyle/>
          <a:p>
            <a:pPr marL="457200" indent="-457200" algn="r" rtl="1">
              <a:buFont typeface="Arial" pitchFamily="34" charset="0"/>
              <a:buChar char="•"/>
            </a:pPr>
            <a:r>
              <a:rPr lang="ar-IQ" altLang="ar-IQ" sz="2800" dirty="0"/>
              <a:t>وبعد اداء الهيأة لمهمتها يحال ما تنجزه الى رئيس المجلس الذي يقوم بدوره باحالة مشروعات القوانين الى </a:t>
            </a:r>
            <a:r>
              <a:rPr lang="ar-IQ" altLang="ar-IQ" sz="2800" u="sng" dirty="0"/>
              <a:t>الهيأة العامة </a:t>
            </a:r>
            <a:r>
              <a:rPr lang="ar-IQ" altLang="ar-IQ" sz="2800" dirty="0"/>
              <a:t>لمناقشة المبادئ التي تضمنها مشروع القانون بحضور ممثل الجهة او الجهات ذات الشأن عند الاقتضاء او بناءً على توصية الهيأة المكلفة بدراسة المشروع (ف/1- م/17).</a:t>
            </a:r>
            <a:endParaRPr lang="en-US" altLang="ar-IQ" sz="2800" dirty="0"/>
          </a:p>
          <a:p>
            <a:pPr algn="r" rtl="1"/>
            <a:r>
              <a:rPr lang="ar-IQ" altLang="ar-IQ" sz="2800" dirty="0"/>
              <a:t>اما فيما يتعلق بالمشورة </a:t>
            </a:r>
            <a:r>
              <a:rPr lang="ar-IQ" altLang="ar-IQ" sz="2800" b="1" dirty="0">
                <a:solidFill>
                  <a:srgbClr val="00B050"/>
                </a:solidFill>
              </a:rPr>
              <a:t>القانونية فيعد رأي الهيأة نهائياً اذا وافق عليه الرئيس</a:t>
            </a:r>
            <a:r>
              <a:rPr lang="ar-IQ" altLang="ar-IQ" sz="2800" dirty="0"/>
              <a:t>، </a:t>
            </a:r>
            <a:r>
              <a:rPr lang="ar-IQ" altLang="ar-IQ" sz="2800" b="1" dirty="0">
                <a:solidFill>
                  <a:srgbClr val="7030A0"/>
                </a:solidFill>
              </a:rPr>
              <a:t>اما اذا كان له رأي مخالف فعليه اعادته اليها وعندئذ تعقد اجتماعاً برئاسته ، فأذا صدر قرارها بالاتفاق فأنه يصبح نهائياً، وان لم يتم الاتفاق يكون للرئيس احالة القضية على الهيأة العامة او (</a:t>
            </a:r>
            <a:r>
              <a:rPr lang="ar-IQ" altLang="ar-IQ" sz="2800" dirty="0"/>
              <a:t>الى الهيأة المتخصصة ذات العلاقة وهيأة متخصصة اخرى يعينها رئيس المجلس، وتنعقد الهيئتان برئاسته ويصدر القرار النهائي بالاتفاق او بالاكثرية واذا تساوت الاصوات فيرجع الجانب الذي صَوت معه الرئيس</a:t>
            </a:r>
            <a:r>
              <a:rPr lang="ar-IQ" altLang="ar-IQ" sz="2800" b="1" dirty="0">
                <a:solidFill>
                  <a:srgbClr val="7030A0"/>
                </a:solidFill>
              </a:rPr>
              <a:t>) (ف/1- م/15)</a:t>
            </a:r>
          </a:p>
          <a:p>
            <a:pPr algn="r" rtl="1">
              <a:lnSpc>
                <a:spcPct val="80000"/>
              </a:lnSpc>
            </a:pPr>
            <a:r>
              <a:rPr lang="ar-IQ" altLang="ar-IQ" sz="2800" b="1" dirty="0">
                <a:solidFill>
                  <a:srgbClr val="7030A0"/>
                </a:solidFill>
              </a:rPr>
              <a:t> </a:t>
            </a:r>
            <a:endParaRPr lang="ar-IQ" altLang="ar-IQ" sz="2800" dirty="0"/>
          </a:p>
          <a:p>
            <a:pPr algn="r" rtl="1">
              <a:lnSpc>
                <a:spcPct val="80000"/>
              </a:lnSpc>
            </a:pPr>
            <a:r>
              <a:rPr lang="ar-IQ" altLang="ar-IQ" sz="2800" dirty="0"/>
              <a:t>  </a:t>
            </a:r>
          </a:p>
        </p:txBody>
      </p:sp>
    </p:spTree>
    <p:extLst>
      <p:ext uri="{BB962C8B-B14F-4D97-AF65-F5344CB8AC3E}">
        <p14:creationId xmlns:p14="http://schemas.microsoft.com/office/powerpoint/2010/main" val="15689372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ar-IQ" dirty="0"/>
              <a:t>61</a:t>
            </a:r>
            <a:endParaRPr lang="en-US" dirty="0"/>
          </a:p>
        </p:txBody>
      </p:sp>
      <p:sp>
        <p:nvSpPr>
          <p:cNvPr id="3" name="Content Placeholder 2"/>
          <p:cNvSpPr>
            <a:spLocks noGrp="1"/>
          </p:cNvSpPr>
          <p:nvPr>
            <p:ph idx="4294967295"/>
          </p:nvPr>
        </p:nvSpPr>
        <p:spPr>
          <a:xfrm>
            <a:off x="1600200" y="533400"/>
            <a:ext cx="8991600" cy="5638800"/>
          </a:xfrm>
        </p:spPr>
        <p:txBody>
          <a:bodyPr>
            <a:normAutofit fontScale="92500"/>
          </a:bodyPr>
          <a:lstStyle/>
          <a:p>
            <a:pPr marL="109728" indent="0" algn="r" rtl="1">
              <a:buNone/>
            </a:pPr>
            <a:r>
              <a:rPr lang="ar-IQ" altLang="ar-IQ" sz="2800" dirty="0"/>
              <a:t> وتكون احالة رئيس المجلس للقضية الى </a:t>
            </a:r>
            <a:r>
              <a:rPr lang="ar-IQ" altLang="ar-IQ" sz="2800" b="1" u="sng" dirty="0"/>
              <a:t>الهيأة العامة </a:t>
            </a:r>
            <a:r>
              <a:rPr lang="ar-IQ" altLang="ar-IQ" sz="2800" dirty="0"/>
              <a:t>في الاحوال الاتية:</a:t>
            </a:r>
          </a:p>
          <a:p>
            <a:pPr marL="109728" indent="0" algn="r" rtl="1">
              <a:buNone/>
            </a:pPr>
            <a:r>
              <a:rPr lang="ar-IQ" altLang="ar-IQ" sz="2800" dirty="0"/>
              <a:t> </a:t>
            </a:r>
          </a:p>
          <a:p>
            <a:pPr marL="914400" lvl="1" indent="-457200" algn="r" rtl="1">
              <a:buFont typeface="Wingdings" pitchFamily="2" charset="2"/>
              <a:buChar char="ü"/>
            </a:pPr>
            <a:r>
              <a:rPr lang="ar-IQ" altLang="ar-IQ" sz="2800" dirty="0"/>
              <a:t>اذا اقرت احدى الهيئآت مبدأ جديداً .</a:t>
            </a:r>
          </a:p>
          <a:p>
            <a:pPr marL="914400" lvl="1" indent="-457200" algn="r" rtl="1">
              <a:buFont typeface="Wingdings" pitchFamily="2" charset="2"/>
              <a:buChar char="ü"/>
            </a:pPr>
            <a:r>
              <a:rPr lang="ar-IQ" altLang="ar-IQ" sz="2800" dirty="0"/>
              <a:t>اذا كان للمجلس رأي سابق يخالف الرأي الجديد .</a:t>
            </a:r>
          </a:p>
          <a:p>
            <a:pPr marL="914400" lvl="1" indent="-457200" algn="r" rtl="1">
              <a:buFont typeface="Wingdings" pitchFamily="2" charset="2"/>
              <a:buChar char="ü"/>
            </a:pPr>
            <a:r>
              <a:rPr lang="ar-IQ" altLang="ar-IQ" sz="2800" dirty="0"/>
              <a:t>اذا اوصت الهيأة المكلفة بدراسة القضية بذلك .</a:t>
            </a:r>
          </a:p>
          <a:p>
            <a:pPr marL="914400" lvl="1" indent="-457200" algn="r" rtl="1">
              <a:buFont typeface="Wingdings" pitchFamily="2" charset="2"/>
              <a:buChar char="ü"/>
            </a:pPr>
            <a:r>
              <a:rPr lang="ar-IQ" altLang="ar-IQ" sz="2800" dirty="0"/>
              <a:t>اذا رأى رئيس المجلس ان القضية ذات اهمية او تشكل مبدأ مهماً (ف/2- م/17) .</a:t>
            </a:r>
          </a:p>
          <a:p>
            <a:pPr algn="r" rtl="1"/>
            <a:endParaRPr lang="ar-IQ" altLang="ar-IQ" sz="2800" dirty="0"/>
          </a:p>
          <a:p>
            <a:pPr marL="109728" indent="0" algn="r" rtl="1">
              <a:buNone/>
            </a:pPr>
            <a:r>
              <a:rPr lang="ar-IQ" altLang="ar-IQ" sz="2800" dirty="0"/>
              <a:t>وفي جميع الاحوال تتخذ الهيأة العامة قراراتها بأغلبية عدد الاعضاء الحاضرين، واذا تساوت الاصوات يرجح الجانب الذي فيه الرئيس(ف/3- م/17). </a:t>
            </a:r>
          </a:p>
          <a:p>
            <a:pPr marL="109728" indent="0" algn="r" rtl="1">
              <a:buNone/>
            </a:pPr>
            <a:r>
              <a:rPr lang="ar-IQ" altLang="ar-IQ" sz="2800" dirty="0"/>
              <a:t>وللرئيس ان يطلب من الهيأة العامة اعادة النظر في قراها مع بيان الاسباب الموجبة لذلك، ويصبح القرار المعترض عليه نهائياً اذا صدر بموافقة اغلبية عدد اعضاء الهيأة  العامة( م/18).</a:t>
            </a:r>
          </a:p>
          <a:p>
            <a:pPr marL="109728" indent="0" algn="r" rtl="1">
              <a:lnSpc>
                <a:spcPct val="80000"/>
              </a:lnSpc>
              <a:buNone/>
            </a:pP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10171272" y="6407945"/>
            <a:ext cx="365760" cy="297656"/>
          </a:xfrm>
        </p:spPr>
        <p:txBody>
          <a:bodyPr/>
          <a:lstStyle/>
          <a:p>
            <a:r>
              <a:rPr lang="ar-IQ" dirty="0"/>
              <a:t>62</a:t>
            </a:r>
            <a:endParaRPr lang="en-US" dirty="0"/>
          </a:p>
        </p:txBody>
      </p:sp>
      <p:sp>
        <p:nvSpPr>
          <p:cNvPr id="2" name="Title 1"/>
          <p:cNvSpPr>
            <a:spLocks noGrp="1"/>
          </p:cNvSpPr>
          <p:nvPr>
            <p:ph type="title" idx="4294967295"/>
          </p:nvPr>
        </p:nvSpPr>
        <p:spPr>
          <a:xfrm>
            <a:off x="1524001" y="685800"/>
            <a:ext cx="9002973" cy="4724400"/>
          </a:xfrm>
        </p:spPr>
        <p:txBody>
          <a:bodyPr>
            <a:noAutofit/>
          </a:bodyPr>
          <a:lstStyle/>
          <a:p>
            <a:pPr algn="r" rtl="1">
              <a:lnSpc>
                <a:spcPct val="80000"/>
              </a:lnSpc>
            </a:pPr>
            <a:r>
              <a:rPr lang="ar-IQ" altLang="ar-IQ" sz="3200" dirty="0">
                <a:solidFill>
                  <a:schemeClr val="tx1"/>
                </a:solidFill>
                <a:latin typeface="Times New Roman" pitchFamily="18" charset="0"/>
                <a:cs typeface="Times New Roman" pitchFamily="18" charset="0"/>
              </a:rPr>
              <a:t>ثانيا/ اختصاصات مجلس الدولة القضائية:</a:t>
            </a:r>
            <a:br>
              <a:rPr lang="ar-IQ" altLang="ar-IQ" sz="3200" dirty="0">
                <a:solidFill>
                  <a:schemeClr val="tx1"/>
                </a:solidFill>
                <a:latin typeface="Times New Roman" pitchFamily="18" charset="0"/>
                <a:cs typeface="Times New Roman" pitchFamily="18" charset="0"/>
              </a:rPr>
            </a:br>
            <a:r>
              <a:rPr lang="ar-IQ" altLang="ar-IQ" sz="3200" dirty="0">
                <a:solidFill>
                  <a:schemeClr val="tx1"/>
                </a:solidFill>
                <a:latin typeface="Times New Roman" pitchFamily="18" charset="0"/>
                <a:cs typeface="Times New Roman" pitchFamily="18" charset="0"/>
              </a:rPr>
              <a:t> </a:t>
            </a:r>
            <a:br>
              <a:rPr lang="ar-IQ" altLang="ar-IQ" dirty="0">
                <a:solidFill>
                  <a:schemeClr val="tx1"/>
                </a:solidFill>
                <a:latin typeface="Times New Roman" pitchFamily="18" charset="0"/>
                <a:cs typeface="Times New Roman" pitchFamily="18" charset="0"/>
              </a:rPr>
            </a:br>
            <a:r>
              <a:rPr lang="ar-IQ" altLang="ar-IQ" dirty="0">
                <a:solidFill>
                  <a:schemeClr val="tx1"/>
                </a:solidFill>
                <a:latin typeface="Times New Roman" pitchFamily="18" charset="0"/>
                <a:cs typeface="Times New Roman" pitchFamily="18" charset="0"/>
              </a:rPr>
              <a:t>       يتمثل الدور القضائي لمجلس الدولة بالاختصاصات التي يتولاها كل من محاكم قضاء الموظفين ومحاكم القضاء الاداري ومحكمة الادارية العليا، حيث سبق بيان تكوين كل منهما ، وفيما يأتي عرض مفصل لاختصاصاتهما القضائية :</a:t>
            </a:r>
            <a:br>
              <a:rPr lang="ar-IQ" altLang="ar-IQ" dirty="0">
                <a:solidFill>
                  <a:schemeClr val="tx1"/>
                </a:solidFill>
                <a:latin typeface="Times New Roman" pitchFamily="18" charset="0"/>
                <a:cs typeface="Times New Roman" pitchFamily="18" charset="0"/>
              </a:rPr>
            </a:br>
            <a:br>
              <a:rPr lang="ar-IQ" altLang="ar-IQ" dirty="0">
                <a:solidFill>
                  <a:schemeClr val="tx1"/>
                </a:solidFill>
                <a:latin typeface="Times New Roman" pitchFamily="18" charset="0"/>
                <a:cs typeface="Times New Roman" pitchFamily="18" charset="0"/>
              </a:rPr>
            </a:br>
            <a:r>
              <a:rPr lang="ar-IQ" altLang="ar-IQ" sz="3200" dirty="0">
                <a:solidFill>
                  <a:schemeClr val="tx1"/>
                </a:solidFill>
                <a:latin typeface="Times New Roman" pitchFamily="18" charset="0"/>
                <a:cs typeface="Times New Roman" pitchFamily="18" charset="0"/>
              </a:rPr>
              <a:t>1- محاكم قضاء الموظفين (م/7-تاسعا ق. مجلس الدولة ):</a:t>
            </a:r>
            <a:br>
              <a:rPr lang="ar-IQ" altLang="ar-IQ" dirty="0">
                <a:solidFill>
                  <a:schemeClr val="tx1"/>
                </a:solidFill>
                <a:latin typeface="Times New Roman" pitchFamily="18" charset="0"/>
                <a:cs typeface="Times New Roman" pitchFamily="18" charset="0"/>
              </a:rPr>
            </a:br>
            <a:r>
              <a:rPr lang="ar-IQ" altLang="ar-IQ" dirty="0">
                <a:solidFill>
                  <a:schemeClr val="tx1"/>
                </a:solidFill>
                <a:latin typeface="Times New Roman" pitchFamily="18" charset="0"/>
                <a:cs typeface="Times New Roman" pitchFamily="18" charset="0"/>
              </a:rPr>
              <a:t>     يختص محكمة قضاء الموظفين بنظر المنازعات المتعلقة ببعض شؤون الموظفين التي حددتها قوانين مختلفة، هي قانون مجلس الدولة، وقانون انضباط موظفي الدولة، وقانون الخدمة المدنية، وفي ضوء ذلك يمكن حصر هذه الاختصاصات وردها الى  مجموعتين، اولهما اختصاصات المحكمة في مجال انضباط موظفي الدولة، وثانيهما اختصاصات المحكمة في مجال النظر في دعاوى الموظفين الخاصة بحقوق الخدمة.</a:t>
            </a:r>
            <a:endParaRPr lang="en-US" altLang="ar-IQ"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6272917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672B0-374D-F236-88B9-9323F58630AB}"/>
              </a:ext>
            </a:extLst>
          </p:cNvPr>
          <p:cNvSpPr>
            <a:spLocks noGrp="1"/>
          </p:cNvSpPr>
          <p:nvPr>
            <p:ph type="title"/>
          </p:nvPr>
        </p:nvSpPr>
        <p:spPr/>
        <p:txBody>
          <a:bodyPr/>
          <a:lstStyle/>
          <a:p>
            <a:r>
              <a:rPr lang="ar-IQ" dirty="0"/>
              <a:t>تنظيم القضاء الإداري في فرنسا </a:t>
            </a:r>
            <a:endParaRPr lang="en-US" dirty="0"/>
          </a:p>
        </p:txBody>
      </p:sp>
      <p:sp>
        <p:nvSpPr>
          <p:cNvPr id="3" name="Content Placeholder 2">
            <a:extLst>
              <a:ext uri="{FF2B5EF4-FFF2-40B4-BE49-F238E27FC236}">
                <a16:creationId xmlns:a16="http://schemas.microsoft.com/office/drawing/2014/main" id="{FF5F9F4E-5348-C1E8-CEFA-CB5229A5EE5A}"/>
              </a:ext>
            </a:extLst>
          </p:cNvPr>
          <p:cNvSpPr>
            <a:spLocks noGrp="1"/>
          </p:cNvSpPr>
          <p:nvPr>
            <p:ph idx="1"/>
          </p:nvPr>
        </p:nvSpPr>
        <p:spPr>
          <a:xfrm>
            <a:off x="2231136" y="2638044"/>
            <a:ext cx="8213344" cy="4219956"/>
          </a:xfrm>
        </p:spPr>
        <p:txBody>
          <a:bodyPr>
            <a:normAutofit/>
          </a:bodyPr>
          <a:lstStyle/>
          <a:p>
            <a:pPr algn="r" rtl="1"/>
            <a:r>
              <a:rPr lang="ar-IQ" dirty="0"/>
              <a:t>نبذة تأريخية:</a:t>
            </a:r>
          </a:p>
          <a:p>
            <a:pPr algn="r" rtl="1"/>
            <a:r>
              <a:rPr lang="ar-IQ" dirty="0"/>
              <a:t>   بعد التجربة السيئة للبرلمانات الفرنسية ، تم إصدار قانون (16 / آب / 1790) بالمنع المطلق للقضاء للتدخل في شؤون الإدارة.</a:t>
            </a:r>
          </a:p>
          <a:p>
            <a:pPr algn="r" rtl="1"/>
            <a:r>
              <a:rPr lang="ar-IQ" dirty="0"/>
              <a:t>ولوجود حاجة الى وجود </a:t>
            </a:r>
            <a:r>
              <a:rPr lang="ar-IQ" b="1" u="sng" dirty="0"/>
              <a:t>لرقابة قضائية مختصة  على نشاط الإدارة أدت الى تجربة أخرى وهي </a:t>
            </a:r>
            <a:r>
              <a:rPr lang="ar-IQ" sz="2400" b="1" u="sng" dirty="0"/>
              <a:t>الإدارة القاضية</a:t>
            </a:r>
            <a:r>
              <a:rPr lang="ar-IQ" sz="2400" b="1" dirty="0"/>
              <a:t> </a:t>
            </a:r>
            <a:r>
              <a:rPr lang="ar-IQ" b="1" dirty="0"/>
              <a:t>: فكانت الإدارة نفسها تتولى الفصل في المنازعات التي تكون طرفا فيها.</a:t>
            </a:r>
          </a:p>
          <a:p>
            <a:pPr algn="r" rtl="1"/>
            <a:r>
              <a:rPr lang="ar-IQ" dirty="0"/>
              <a:t> ومن بعدها أوجد نابليون قضاء متخصص المسمى بمجلس الدولة </a:t>
            </a:r>
          </a:p>
          <a:p>
            <a:pPr algn="r" rtl="1"/>
            <a:r>
              <a:rPr lang="ar-IQ" dirty="0"/>
              <a:t>   مجالس الأقليم                                                                     المحاكم الإدارية.</a:t>
            </a:r>
          </a:p>
          <a:p>
            <a:pPr algn="r" rtl="1"/>
            <a:r>
              <a:rPr lang="ar-IQ" dirty="0"/>
              <a:t>وبموجب المادة (52) كلف هذا المجلس بمهام بإعداد مشاريع القوانين ولوائح الإدارة العامة.</a:t>
            </a:r>
          </a:p>
          <a:p>
            <a:pPr algn="r" rtl="1"/>
            <a:r>
              <a:rPr lang="ar-IQ" dirty="0"/>
              <a:t>ولكن المجلس كانت قراراته غير نهائية وترفع الى رئيس الدولة </a:t>
            </a:r>
            <a:r>
              <a:rPr lang="ar-IQ" u="sng" dirty="0"/>
              <a:t>ليصادق عليها فتصبح باتة وتنفذ</a:t>
            </a:r>
          </a:p>
          <a:p>
            <a:pPr algn="r" rtl="1"/>
            <a:r>
              <a:rPr lang="ar-IQ" u="sng" dirty="0"/>
              <a:t> في 1872 منح مجلس الدولة السلطة القضائية كاملا. وكان ذا ولاية عامة إلا ما أستثني بنص صريح.</a:t>
            </a:r>
            <a:endParaRPr lang="en-US" dirty="0"/>
          </a:p>
        </p:txBody>
      </p:sp>
      <p:cxnSp>
        <p:nvCxnSpPr>
          <p:cNvPr id="5" name="Straight Arrow Connector 4">
            <a:extLst>
              <a:ext uri="{FF2B5EF4-FFF2-40B4-BE49-F238E27FC236}">
                <a16:creationId xmlns:a16="http://schemas.microsoft.com/office/drawing/2014/main" id="{B36281CA-05BE-6D10-7D2B-5665F153E2B0}"/>
              </a:ext>
            </a:extLst>
          </p:cNvPr>
          <p:cNvCxnSpPr/>
          <p:nvPr/>
        </p:nvCxnSpPr>
        <p:spPr>
          <a:xfrm flipH="1">
            <a:off x="6725920" y="4765040"/>
            <a:ext cx="226568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7846506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r>
              <a:rPr lang="ar-IQ" dirty="0"/>
              <a:t>63</a:t>
            </a:r>
            <a:endParaRPr lang="en-US" dirty="0"/>
          </a:p>
        </p:txBody>
      </p:sp>
      <p:sp>
        <p:nvSpPr>
          <p:cNvPr id="2" name="Rectangle 1"/>
          <p:cNvSpPr/>
          <p:nvPr/>
        </p:nvSpPr>
        <p:spPr>
          <a:xfrm>
            <a:off x="1785582" y="228600"/>
            <a:ext cx="8577618" cy="5447645"/>
          </a:xfrm>
          <a:prstGeom prst="rect">
            <a:avLst/>
          </a:prstGeom>
        </p:spPr>
        <p:txBody>
          <a:bodyPr wrap="square">
            <a:spAutoFit/>
          </a:bodyPr>
          <a:lstStyle/>
          <a:p>
            <a:pPr algn="r" rtl="1"/>
            <a:r>
              <a:rPr lang="ar-IQ" altLang="ar-IQ" sz="2800" dirty="0"/>
              <a:t> </a:t>
            </a:r>
            <a:r>
              <a:rPr lang="ar-IQ" altLang="ar-IQ" sz="2800" b="1" dirty="0"/>
              <a:t>المجموعة الاولى/ اختصاصات المحكمة في مجال انضباط موظفي الدولة: </a:t>
            </a:r>
            <a:r>
              <a:rPr lang="ar-IQ" altLang="ar-IQ" sz="2400" b="1" dirty="0"/>
              <a:t>(ف/ 2- أ- تاسعا من م/ 7 ق. مجلس )</a:t>
            </a:r>
            <a:br>
              <a:rPr lang="ar-IQ" altLang="ar-IQ" sz="2800" dirty="0"/>
            </a:br>
            <a:r>
              <a:rPr lang="ar-IQ" altLang="ar-IQ" sz="2800" dirty="0"/>
              <a:t>صدر قانون انضباط موظفي الدولة والقطاع العام </a:t>
            </a:r>
            <a:r>
              <a:rPr lang="ar-IQ" altLang="ar-IQ" sz="2800" b="1" dirty="0">
                <a:solidFill>
                  <a:srgbClr val="00B050"/>
                </a:solidFill>
              </a:rPr>
              <a:t>رقم 14 لسنة 1991</a:t>
            </a:r>
            <a:r>
              <a:rPr lang="ar-IQ" altLang="ar-IQ" sz="2800" dirty="0"/>
              <a:t> المعدل،الذي تم فيه تحديد واجبات الموظف، والعقوبات التي يجوز فرضها عليه واثارها، واجراءات فرضها، وطرق الطعن بها . (بصدور هذا القانون ألغي قانون انضباط موظفي الدولة </a:t>
            </a:r>
            <a:r>
              <a:rPr lang="ar-IQ" altLang="ar-IQ" sz="2800" b="1" dirty="0">
                <a:solidFill>
                  <a:srgbClr val="C00000"/>
                </a:solidFill>
              </a:rPr>
              <a:t>رقم 69 لسنة 1936. </a:t>
            </a:r>
            <a:r>
              <a:rPr lang="ar-IQ" altLang="ar-IQ" sz="2800" dirty="0"/>
              <a:t>و صدر قانون </a:t>
            </a:r>
            <a:r>
              <a:rPr lang="ar-SA" altLang="ar-IQ" sz="2800" b="1" dirty="0">
                <a:solidFill>
                  <a:srgbClr val="00B050"/>
                </a:solidFill>
              </a:rPr>
              <a:t>رقم 5 لسنة 2008 </a:t>
            </a:r>
            <a:r>
              <a:rPr lang="ar-SA" altLang="ar-IQ" sz="2800" dirty="0"/>
              <a:t>، قانون التعديل الاول لقانون انضباط موظفي الدولة والقطاع ال</a:t>
            </a:r>
            <a:r>
              <a:rPr lang="ar-IQ" altLang="ar-IQ" sz="2800" dirty="0"/>
              <a:t>عام</a:t>
            </a:r>
            <a:r>
              <a:rPr lang="ar-SA" altLang="ar-IQ" sz="2800" dirty="0"/>
              <a:t> ).</a:t>
            </a:r>
            <a:endParaRPr lang="ar-IQ" altLang="ar-IQ" sz="2800" dirty="0"/>
          </a:p>
          <a:p>
            <a:pPr algn="r" rtl="1"/>
            <a:r>
              <a:rPr lang="ar-IQ" sz="1400" dirty="0"/>
              <a:t> </a:t>
            </a:r>
            <a:r>
              <a:rPr lang="ar-IQ" sz="2800" b="1" dirty="0"/>
              <a:t>ويتمثل اختصاص محكمة قضاء الموظفين بالنظر في الطعون التي يرفعها الموظفون ضد العقوبات المفروضة عليهم وهي: لفت النظر، الانذار، قطع الراتب، التوبيخ، انقاص  الراتب، تنزيل الدرجة، الفصل، العزل. (ف/2-أ- تاسعا من م/7 ق. مجلس )</a:t>
            </a:r>
            <a:br>
              <a:rPr lang="ar-SA" altLang="ar-IQ" sz="2800" dirty="0">
                <a:hlinkClick r:id="" action="ppaction://noaction"/>
              </a:rPr>
            </a:br>
            <a:r>
              <a:rPr lang="ar-IQ" altLang="ar-IQ" sz="2400" b="1" u="sng" dirty="0">
                <a:solidFill>
                  <a:schemeClr val="accent6">
                    <a:lumMod val="75000"/>
                  </a:schemeClr>
                </a:solidFill>
              </a:rPr>
              <a:t>ملاحظة:</a:t>
            </a:r>
            <a:r>
              <a:rPr lang="ar-SA" altLang="ar-IQ" sz="2400" b="1" u="sng" dirty="0">
                <a:solidFill>
                  <a:schemeClr val="accent6">
                    <a:lumMod val="75000"/>
                  </a:schemeClr>
                </a:solidFill>
              </a:rPr>
              <a:t>لا يخضع لاحكام هذا القانون منتسبو القوات المسلحة وقوى الامن الداخلي وجهاز المخابرات الوطني والقضاة واعضاء الادعاء العام</a:t>
            </a:r>
            <a:r>
              <a:rPr lang="ar-IQ" altLang="ar-IQ" sz="2400" b="1" u="sng" dirty="0">
                <a:solidFill>
                  <a:schemeClr val="accent6">
                    <a:lumMod val="75000"/>
                  </a:schemeClr>
                </a:solidFill>
              </a:rPr>
              <a:t> (ف/2- م/2 ق .أنضباط موظفي الدولة والقطاع العام).</a:t>
            </a:r>
            <a:endParaRPr lang="en-US" sz="2400" b="1" u="sng" dirty="0">
              <a:solidFill>
                <a:schemeClr val="accent6">
                  <a:lumMod val="75000"/>
                </a:schemeClr>
              </a:solidFill>
            </a:endParaRPr>
          </a:p>
        </p:txBody>
      </p:sp>
    </p:spTree>
    <p:extLst>
      <p:ext uri="{BB962C8B-B14F-4D97-AF65-F5344CB8AC3E}">
        <p14:creationId xmlns:p14="http://schemas.microsoft.com/office/powerpoint/2010/main" val="3343414649"/>
      </p:ext>
    </p:extLst>
  </p:cSld>
  <p:clrMapOvr>
    <a:masterClrMapping/>
  </p:clrMapOvr>
  <p:transition spd="med">
    <p:blinds dir="vert"/>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37648" y="76201"/>
            <a:ext cx="8991600" cy="5702491"/>
          </a:xfrm>
        </p:spPr>
        <p:txBody>
          <a:bodyPr>
            <a:normAutofit fontScale="25000" lnSpcReduction="20000"/>
          </a:bodyPr>
          <a:lstStyle/>
          <a:p>
            <a:pPr marL="109728" indent="0" algn="r" rtl="1">
              <a:lnSpc>
                <a:spcPct val="90000"/>
              </a:lnSpc>
              <a:buNone/>
              <a:defRPr/>
            </a:pPr>
            <a:endParaRPr lang="ar-IQ" sz="6600" b="1" dirty="0">
              <a:latin typeface="Times New Roman" pitchFamily="18" charset="0"/>
              <a:cs typeface="Times New Roman" pitchFamily="18" charset="0"/>
            </a:endParaRPr>
          </a:p>
          <a:p>
            <a:pPr marL="109728" indent="0" algn="r" rtl="1">
              <a:lnSpc>
                <a:spcPct val="90000"/>
              </a:lnSpc>
              <a:buNone/>
              <a:defRPr/>
            </a:pPr>
            <a:r>
              <a:rPr lang="ar-IQ" sz="12800" b="1" dirty="0">
                <a:latin typeface="Times New Roman" pitchFamily="18" charset="0"/>
                <a:cs typeface="Times New Roman" pitchFamily="18" charset="0"/>
              </a:rPr>
              <a:t>تشكيل اللجنة التحقيقية و عملها:</a:t>
            </a:r>
            <a:endParaRPr lang="ar-IQ" sz="11200" b="1" dirty="0">
              <a:latin typeface="Times New Roman" pitchFamily="18" charset="0"/>
              <a:cs typeface="Times New Roman" pitchFamily="18" charset="0"/>
            </a:endParaRPr>
          </a:p>
          <a:p>
            <a:pPr marL="109728" indent="0" algn="r" rtl="1">
              <a:lnSpc>
                <a:spcPct val="120000"/>
              </a:lnSpc>
              <a:buNone/>
              <a:defRPr/>
            </a:pPr>
            <a:r>
              <a:rPr lang="ar-IQ" sz="11200" dirty="0">
                <a:latin typeface="Times New Roman" pitchFamily="18" charset="0"/>
                <a:cs typeface="Times New Roman" pitchFamily="18" charset="0"/>
              </a:rPr>
              <a:t>قد اوجبت (</a:t>
            </a:r>
            <a:r>
              <a:rPr lang="ar-IQ" sz="11200" b="1" dirty="0">
                <a:solidFill>
                  <a:srgbClr val="FF0000"/>
                </a:solidFill>
                <a:latin typeface="Times New Roman" pitchFamily="18" charset="0"/>
                <a:cs typeface="Times New Roman" pitchFamily="18" charset="0"/>
              </a:rPr>
              <a:t>المادة 10</a:t>
            </a:r>
            <a:r>
              <a:rPr lang="ar-IQ" sz="11200" dirty="0">
                <a:latin typeface="Times New Roman" pitchFamily="18" charset="0"/>
                <a:cs typeface="Times New Roman" pitchFamily="18" charset="0"/>
              </a:rPr>
              <a:t>) من قانون انضباط موظفي الدولة والقطاع العام رقم 14 لسنة 1991 المعدل على الوزير او رئيس الدائرة تأليف لجنة تحقيقية </a:t>
            </a:r>
            <a:r>
              <a:rPr lang="ar-IQ" sz="11200" b="1" dirty="0">
                <a:solidFill>
                  <a:srgbClr val="00B050"/>
                </a:solidFill>
                <a:latin typeface="Times New Roman" pitchFamily="18" charset="0"/>
                <a:cs typeface="Times New Roman" pitchFamily="18" charset="0"/>
              </a:rPr>
              <a:t>من رئيس وعضوين من ذوي الخبرة على ان يكون احدهم حاصلاً على شهادة جامعية أولية في القانون (م/10-اولا   ق. أ)</a:t>
            </a:r>
            <a:r>
              <a:rPr lang="ar-IQ" sz="11200" dirty="0">
                <a:latin typeface="Times New Roman" pitchFamily="18" charset="0"/>
                <a:cs typeface="Times New Roman" pitchFamily="18" charset="0"/>
              </a:rPr>
              <a:t>.</a:t>
            </a:r>
          </a:p>
          <a:p>
            <a:pPr marL="109728" indent="0" algn="r" rtl="1">
              <a:lnSpc>
                <a:spcPct val="120000"/>
              </a:lnSpc>
              <a:buNone/>
              <a:defRPr/>
            </a:pPr>
            <a:r>
              <a:rPr lang="ar-IQ" sz="12800" b="1" dirty="0">
                <a:latin typeface="Times New Roman" pitchFamily="18" charset="0"/>
                <a:cs typeface="Times New Roman" pitchFamily="18" charset="0"/>
              </a:rPr>
              <a:t>اجراءات التحقيق</a:t>
            </a:r>
            <a:r>
              <a:rPr lang="ar-IQ" sz="12800" dirty="0">
                <a:latin typeface="Times New Roman" pitchFamily="18" charset="0"/>
                <a:cs typeface="Times New Roman" pitchFamily="18" charset="0"/>
              </a:rPr>
              <a:t>: </a:t>
            </a:r>
          </a:p>
          <a:p>
            <a:pPr marL="109728" indent="0" algn="r" rtl="1">
              <a:lnSpc>
                <a:spcPct val="120000"/>
              </a:lnSpc>
              <a:buNone/>
              <a:defRPr/>
            </a:pPr>
            <a:r>
              <a:rPr lang="ar-IQ" sz="9600" dirty="0">
                <a:latin typeface="Times New Roman" pitchFamily="18" charset="0"/>
                <a:cs typeface="Times New Roman" pitchFamily="18" charset="0"/>
              </a:rPr>
              <a:t>تتولى التحقيق تحريرياً مع الموظف المخالف المحال عليها، ولها في سبيل اداء مهمتها سماع وتدوين اقوال الموظف المخالف، والشهود، والاطلاع على جميع المستندات والبيانات التي ترى ضرورة الاطلاع عليها. وبعد ذلك تحرر محضراً تثبت فيه ما اتخذته من اجراءات وما سمعته من اقوال مع توصياتها المسببة ، اما بعدم مساءلة الموظف وغلق التحقيق، او بفرض احدى العقوبات المنصوص عليها في هذا القانون، وترفع كل ذلك الى الجهة التي احالت الموظف اليها (م/10- ثانيا  ق.أ)، وقد اعطت </a:t>
            </a:r>
            <a:r>
              <a:rPr lang="ar-IQ" sz="9600" b="1" dirty="0">
                <a:solidFill>
                  <a:srgbClr val="00B050"/>
                </a:solidFill>
                <a:latin typeface="Times New Roman" pitchFamily="18" charset="0"/>
                <a:cs typeface="Times New Roman" pitchFamily="18" charset="0"/>
              </a:rPr>
              <a:t>الفقرة ( 4) من المادة (10) </a:t>
            </a:r>
            <a:r>
              <a:rPr lang="ar-IQ" sz="9600" dirty="0">
                <a:latin typeface="Times New Roman" pitchFamily="18" charset="0"/>
                <a:cs typeface="Times New Roman" pitchFamily="18" charset="0"/>
              </a:rPr>
              <a:t>المذكورة اعلاه،  للوزير او رئيس الدائرة بعد استجواب الموظف المخالف، ان يفرض مباشرة عقوبات لفت النظر، والانذار، وقطع الراتب، من دون احالته الى لجنة تحقيقية (م/10-رابعا  ق.أ) </a:t>
            </a:r>
            <a:r>
              <a:rPr lang="ar-IQ" sz="11200" dirty="0">
                <a:latin typeface="Times New Roman" pitchFamily="18" charset="0"/>
                <a:cs typeface="Times New Roman" pitchFamily="18" charset="0"/>
              </a:rPr>
              <a:t>.</a:t>
            </a:r>
          </a:p>
          <a:p>
            <a:pPr algn="r" rtl="1">
              <a:lnSpc>
                <a:spcPct val="90000"/>
              </a:lnSpc>
              <a:defRPr/>
            </a:pPr>
            <a:endParaRPr lang="ar-IQ" sz="6600" b="1" dirty="0">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r>
              <a:rPr lang="ar-IQ" dirty="0"/>
              <a:t>64</a:t>
            </a:r>
            <a:endParaRPr lang="en-US" dirty="0"/>
          </a:p>
        </p:txBody>
      </p:sp>
    </p:spTree>
    <p:extLst>
      <p:ext uri="{BB962C8B-B14F-4D97-AF65-F5344CB8AC3E}">
        <p14:creationId xmlns:p14="http://schemas.microsoft.com/office/powerpoint/2010/main" val="16603097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228600"/>
            <a:ext cx="8534400" cy="6172200"/>
          </a:xfrm>
        </p:spPr>
        <p:txBody>
          <a:bodyPr>
            <a:noAutofit/>
          </a:bodyPr>
          <a:lstStyle/>
          <a:p>
            <a:pPr marL="109728" indent="0" algn="r" rtl="1">
              <a:lnSpc>
                <a:spcPct val="80000"/>
              </a:lnSpc>
              <a:buNone/>
              <a:defRPr/>
            </a:pPr>
            <a:r>
              <a:rPr lang="ar-IQ" sz="2400" dirty="0">
                <a:latin typeface="Times New Roman" pitchFamily="18" charset="0"/>
                <a:cs typeface="Times New Roman" pitchFamily="18" charset="0"/>
              </a:rPr>
              <a:t>وقد اعطت المادة </a:t>
            </a:r>
            <a:r>
              <a:rPr lang="ar-IQ" sz="2400" b="1" dirty="0">
                <a:solidFill>
                  <a:srgbClr val="00B050"/>
                </a:solidFill>
                <a:latin typeface="Times New Roman" pitchFamily="18" charset="0"/>
                <a:cs typeface="Times New Roman" pitchFamily="18" charset="0"/>
              </a:rPr>
              <a:t>(12) </a:t>
            </a:r>
            <a:r>
              <a:rPr lang="ar-IQ" sz="2400" dirty="0">
                <a:latin typeface="Times New Roman" pitchFamily="18" charset="0"/>
                <a:cs typeface="Times New Roman" pitchFamily="18" charset="0"/>
              </a:rPr>
              <a:t>المعدلة </a:t>
            </a:r>
            <a:r>
              <a:rPr lang="ar-IQ" sz="2400" b="1" dirty="0">
                <a:solidFill>
                  <a:srgbClr val="00B050"/>
                </a:solidFill>
                <a:latin typeface="Times New Roman" pitchFamily="18" charset="0"/>
                <a:cs typeface="Times New Roman" pitchFamily="18" charset="0"/>
              </a:rPr>
              <a:t>للوزير</a:t>
            </a:r>
            <a:r>
              <a:rPr lang="ar-IQ" sz="2400" dirty="0">
                <a:latin typeface="Times New Roman" pitchFamily="18" charset="0"/>
                <a:cs typeface="Times New Roman" pitchFamily="18" charset="0"/>
              </a:rPr>
              <a:t> فرض عقوبة </a:t>
            </a:r>
            <a:r>
              <a:rPr lang="ar-IQ" sz="2400" b="1" dirty="0">
                <a:solidFill>
                  <a:srgbClr val="C00000"/>
                </a:solidFill>
                <a:latin typeface="Times New Roman" pitchFamily="18" charset="0"/>
                <a:cs typeface="Times New Roman" pitchFamily="18" charset="0"/>
              </a:rPr>
              <a:t>لفت النظر او الانذار او قطع الراتب</a:t>
            </a:r>
            <a:r>
              <a:rPr lang="ar-IQ" sz="2400" dirty="0">
                <a:latin typeface="Times New Roman" pitchFamily="18" charset="0"/>
                <a:cs typeface="Times New Roman" pitchFamily="18" charset="0"/>
              </a:rPr>
              <a:t> على الموظف الذي يشغل </a:t>
            </a:r>
            <a:r>
              <a:rPr lang="ar-IQ" sz="2400" b="1" dirty="0">
                <a:solidFill>
                  <a:srgbClr val="FF0000"/>
                </a:solidFill>
                <a:latin typeface="Times New Roman" pitchFamily="18" charset="0"/>
                <a:cs typeface="Times New Roman" pitchFamily="18" charset="0"/>
              </a:rPr>
              <a:t>وظيفة مدير عام فما فوق </a:t>
            </a:r>
            <a:r>
              <a:rPr lang="ar-IQ" sz="2400" dirty="0">
                <a:latin typeface="Times New Roman" pitchFamily="18" charset="0"/>
                <a:cs typeface="Times New Roman" pitchFamily="18" charset="0"/>
              </a:rPr>
              <a:t>عند اتيانه عملاً يخالف احكام هذا القانون (م/12- اولا ق.أ)، وللموظف المشمول بأحكام هذه المادة الحق بالطعن في العقوبات المفروضة عليه امام محكمة قضاء الموظفين(م/12- ثالثا  ق.أ).</a:t>
            </a:r>
          </a:p>
          <a:p>
            <a:pPr marL="109728" indent="0" algn="r" rtl="1">
              <a:lnSpc>
                <a:spcPct val="80000"/>
              </a:lnSpc>
              <a:buNone/>
              <a:defRPr/>
            </a:pPr>
            <a:endParaRPr lang="ar-IQ" sz="2400" dirty="0">
              <a:latin typeface="Times New Roman" pitchFamily="18" charset="0"/>
              <a:cs typeface="Times New Roman" pitchFamily="18" charset="0"/>
            </a:endParaRPr>
          </a:p>
          <a:p>
            <a:pPr marL="109728" indent="0" algn="r" rtl="1">
              <a:lnSpc>
                <a:spcPct val="80000"/>
              </a:lnSpc>
              <a:buNone/>
              <a:defRPr/>
            </a:pPr>
            <a:r>
              <a:rPr lang="ar-IQ" sz="2400" dirty="0">
                <a:latin typeface="Times New Roman" pitchFamily="18" charset="0"/>
                <a:cs typeface="Times New Roman" pitchFamily="18" charset="0"/>
              </a:rPr>
              <a:t> وبموجب المادة </a:t>
            </a:r>
            <a:r>
              <a:rPr lang="ar-IQ" sz="2400" b="1" dirty="0">
                <a:solidFill>
                  <a:srgbClr val="FF0000"/>
                </a:solidFill>
                <a:latin typeface="Times New Roman" pitchFamily="18" charset="0"/>
                <a:cs typeface="Times New Roman" pitchFamily="18" charset="0"/>
              </a:rPr>
              <a:t>(14) </a:t>
            </a:r>
            <a:r>
              <a:rPr lang="ar-IQ" sz="2400" dirty="0">
                <a:latin typeface="Times New Roman" pitchFamily="18" charset="0"/>
                <a:cs typeface="Times New Roman" pitchFamily="18" charset="0"/>
              </a:rPr>
              <a:t>المعدلة ، فأن </a:t>
            </a:r>
            <a:r>
              <a:rPr lang="ar-IQ" sz="2400" b="1" dirty="0">
                <a:solidFill>
                  <a:srgbClr val="00B050"/>
                </a:solidFill>
                <a:latin typeface="Times New Roman" pitchFamily="18" charset="0"/>
                <a:cs typeface="Times New Roman" pitchFamily="18" charset="0"/>
              </a:rPr>
              <a:t>لرئيس الجمهورية او من يخوله </a:t>
            </a:r>
            <a:r>
              <a:rPr lang="ar-IQ" sz="2400" dirty="0">
                <a:latin typeface="Times New Roman" pitchFamily="18" charset="0"/>
                <a:cs typeface="Times New Roman" pitchFamily="18" charset="0"/>
              </a:rPr>
              <a:t>فرض أياً من العقوبات المنصوص عليها في قانون انضباط موظفي الدولة والقطاع العام على </a:t>
            </a:r>
            <a:r>
              <a:rPr lang="ar-IQ" sz="2400" b="1" dirty="0">
                <a:solidFill>
                  <a:srgbClr val="FF0000"/>
                </a:solidFill>
                <a:latin typeface="Times New Roman" pitchFamily="18" charset="0"/>
                <a:cs typeface="Times New Roman" pitchFamily="18" charset="0"/>
              </a:rPr>
              <a:t>الموظفين التابعين له.</a:t>
            </a:r>
          </a:p>
          <a:p>
            <a:pPr marL="109728" indent="0" algn="r" rtl="1">
              <a:lnSpc>
                <a:spcPct val="80000"/>
              </a:lnSpc>
              <a:buNone/>
              <a:defRPr/>
            </a:pPr>
            <a:r>
              <a:rPr lang="ar-IQ" sz="2400" dirty="0">
                <a:latin typeface="Times New Roman" pitchFamily="18" charset="0"/>
                <a:cs typeface="Times New Roman" pitchFamily="18" charset="0"/>
              </a:rPr>
              <a:t> وقد اعطى القانون للموظف الحق بالطعن بالعقوبة المفروضة عليه امام محكمة قضاء الموظفين(م/14- ثالثا  ق.أ).</a:t>
            </a:r>
          </a:p>
          <a:p>
            <a:pPr marL="109728" indent="0" algn="r" rtl="1">
              <a:lnSpc>
                <a:spcPct val="80000"/>
              </a:lnSpc>
              <a:buNone/>
              <a:defRPr/>
            </a:pPr>
            <a:endParaRPr lang="ar-IQ" sz="2400" dirty="0">
              <a:latin typeface="Times New Roman" pitchFamily="18" charset="0"/>
              <a:cs typeface="Times New Roman" pitchFamily="18" charset="0"/>
            </a:endParaRPr>
          </a:p>
          <a:p>
            <a:pPr marL="109728" indent="0" algn="r" rtl="1">
              <a:lnSpc>
                <a:spcPct val="80000"/>
              </a:lnSpc>
              <a:buNone/>
              <a:defRPr/>
            </a:pPr>
            <a:r>
              <a:rPr lang="ar-IQ" sz="2400" dirty="0">
                <a:latin typeface="Times New Roman" pitchFamily="18" charset="0"/>
                <a:cs typeface="Times New Roman" pitchFamily="18" charset="0"/>
              </a:rPr>
              <a:t>  </a:t>
            </a:r>
          </a:p>
          <a:p>
            <a:pPr marL="109728" indent="0" algn="r" rtl="1">
              <a:lnSpc>
                <a:spcPct val="80000"/>
              </a:lnSpc>
              <a:buNone/>
              <a:defRPr/>
            </a:pPr>
            <a:r>
              <a:rPr lang="ar-IQ" sz="2400" dirty="0">
                <a:latin typeface="Times New Roman" pitchFamily="18" charset="0"/>
                <a:cs typeface="Times New Roman" pitchFamily="18" charset="0"/>
              </a:rPr>
              <a:t> واذا ظهر للوزير او رئيس الدائرة او الموظف المخول من الوزير او محكمة قضاء الموظفين ان في فعل الموظف المحال الى التحقيق او </a:t>
            </a:r>
            <a:r>
              <a:rPr lang="ar-IQ" sz="2400" b="1" u="sng" dirty="0">
                <a:latin typeface="Times New Roman" pitchFamily="18" charset="0"/>
                <a:cs typeface="Times New Roman" pitchFamily="18" charset="0"/>
              </a:rPr>
              <a:t>في محتويات التهمة جرماً نشأ من وظيفته او ارتكبه بصفته الرسمية فتجب احالته على المحاكم المختصة (م/24- ق.أ) </a:t>
            </a:r>
            <a:r>
              <a:rPr lang="ar-IQ" sz="2400" u="sng" dirty="0">
                <a:latin typeface="Times New Roman" pitchFamily="18" charset="0"/>
                <a:cs typeface="Times New Roman" pitchFamily="18" charset="0"/>
              </a:rPr>
              <a:t>.</a:t>
            </a:r>
            <a:br>
              <a:rPr lang="en-US" sz="2400" u="sng" dirty="0">
                <a:latin typeface="Times New Roman" pitchFamily="18" charset="0"/>
                <a:cs typeface="Times New Roman" pitchFamily="18" charset="0"/>
              </a:rPr>
            </a:br>
            <a:endParaRPr lang="en-US" sz="2400" u="sng" dirty="0">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r>
              <a:rPr lang="ar-IQ" dirty="0"/>
              <a:t>65</a:t>
            </a:r>
            <a:endParaRPr lang="en-US" dirty="0"/>
          </a:p>
        </p:txBody>
      </p:sp>
    </p:spTree>
    <p:extLst>
      <p:ext uri="{BB962C8B-B14F-4D97-AF65-F5344CB8AC3E}">
        <p14:creationId xmlns:p14="http://schemas.microsoft.com/office/powerpoint/2010/main" val="10007862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166938"/>
            <a:ext cx="8839200" cy="6038576"/>
          </a:xfrm>
          <a:prstGeom prst="rect">
            <a:avLst/>
          </a:prstGeom>
        </p:spPr>
        <p:txBody>
          <a:bodyPr wrap="square">
            <a:spAutoFit/>
          </a:bodyPr>
          <a:lstStyle/>
          <a:p>
            <a:pPr lvl="0" algn="ctr" rtl="1">
              <a:lnSpc>
                <a:spcPct val="80000"/>
              </a:lnSpc>
              <a:spcBef>
                <a:spcPct val="20000"/>
              </a:spcBef>
              <a:defRPr/>
            </a:pPr>
            <a:r>
              <a:rPr lang="ar-IQ" altLang="ar-IQ" sz="2400" b="1" dirty="0">
                <a:solidFill>
                  <a:prstClr val="black"/>
                </a:solidFill>
                <a:latin typeface="Calibri"/>
              </a:rPr>
              <a:t> </a:t>
            </a:r>
            <a:r>
              <a:rPr lang="ar-IQ" altLang="ar-IQ" sz="3200" b="1" dirty="0">
                <a:solidFill>
                  <a:prstClr val="black"/>
                </a:solidFill>
                <a:latin typeface="Calibri"/>
              </a:rPr>
              <a:t>مدة التظلم والطعن </a:t>
            </a:r>
            <a:endParaRPr lang="ar-IQ" sz="2400" b="1" dirty="0">
              <a:solidFill>
                <a:prstClr val="black"/>
              </a:solidFill>
              <a:latin typeface="Calibri"/>
            </a:endParaRPr>
          </a:p>
          <a:p>
            <a:pPr marL="342900" indent="-342900" algn="r" rtl="1">
              <a:spcBef>
                <a:spcPct val="20000"/>
              </a:spcBef>
              <a:buFont typeface="Arial" pitchFamily="34" charset="0"/>
              <a:buChar char="•"/>
              <a:defRPr/>
            </a:pPr>
            <a:r>
              <a:rPr lang="ar-IQ" sz="2400" b="1" dirty="0"/>
              <a:t>يشترط قبل تقديم الطعن لدى محكمة قضاء الموظفين على القرار الصادر بفرض العقوبة التظلم من القرار لدى الجهة التي اصدرته ، وذلك خلال </a:t>
            </a:r>
            <a:r>
              <a:rPr lang="ar-IQ" sz="2400" b="1" u="sng" dirty="0"/>
              <a:t>(30) يوماً</a:t>
            </a:r>
            <a:r>
              <a:rPr lang="ar-IQ" sz="2400" b="1" dirty="0"/>
              <a:t> من تاريخ </a:t>
            </a:r>
            <a:r>
              <a:rPr lang="ar-IQ" sz="2400" b="1" i="1" dirty="0">
                <a:effectLst>
                  <a:outerShdw blurRad="38100" dist="38100" dir="2700000" algn="tl">
                    <a:srgbClr val="C0C0C0"/>
                  </a:outerShdw>
                </a:effectLst>
              </a:rPr>
              <a:t>تبلغ الموظف بقرار فرض العقوبة</a:t>
            </a:r>
            <a:r>
              <a:rPr lang="ar-IQ" sz="2400" b="1" dirty="0"/>
              <a:t>، وعلى الجهة المذكورة البت بهذا التظلم خلال ثلاثين(30) يوماً من تاريخ تقديمه، وعند عدم البت فيه رغم انتهاء هذه المدة يعد ذلك رفضاً للتظلم (م/15 – ثانيا ق أ.م).</a:t>
            </a:r>
            <a:r>
              <a:rPr lang="ar-IQ" sz="2400" dirty="0">
                <a:solidFill>
                  <a:prstClr val="black"/>
                </a:solidFill>
                <a:latin typeface="Times New Roman" pitchFamily="18" charset="0"/>
                <a:cs typeface="Times New Roman" pitchFamily="18" charset="0"/>
              </a:rPr>
              <a:t> </a:t>
            </a:r>
          </a:p>
          <a:p>
            <a:pPr marL="342900" indent="-342900" algn="r" rtl="1">
              <a:spcBef>
                <a:spcPct val="20000"/>
              </a:spcBef>
              <a:buFont typeface="Arial" pitchFamily="34" charset="0"/>
              <a:buChar char="•"/>
              <a:defRPr/>
            </a:pPr>
            <a:r>
              <a:rPr lang="ar-IQ" sz="2400" dirty="0">
                <a:solidFill>
                  <a:prstClr val="black"/>
                </a:solidFill>
                <a:latin typeface="Times New Roman" pitchFamily="18" charset="0"/>
                <a:cs typeface="Times New Roman" pitchFamily="18" charset="0"/>
              </a:rPr>
              <a:t>و يشترط ان يقدم الطعن لدى </a:t>
            </a:r>
            <a:r>
              <a:rPr lang="ar-IQ" sz="2400" b="1" u="sng" dirty="0">
                <a:solidFill>
                  <a:prstClr val="black"/>
                </a:solidFill>
                <a:latin typeface="Times New Roman" pitchFamily="18" charset="0"/>
                <a:cs typeface="Times New Roman" pitchFamily="18" charset="0"/>
              </a:rPr>
              <a:t>محكمة قضاء الموظفين خلال (30)يوما اذا كان داخل العراق و (60) يوما اذا كان خارج العراق,(ف/ب- تاسعا من م/7).</a:t>
            </a:r>
          </a:p>
          <a:p>
            <a:pPr lvl="0" algn="r" rtl="1">
              <a:spcBef>
                <a:spcPct val="20000"/>
              </a:spcBef>
              <a:defRPr/>
            </a:pPr>
            <a:endParaRPr lang="en-US" sz="2400" b="1" u="sng" dirty="0">
              <a:solidFill>
                <a:prstClr val="black"/>
              </a:solidFill>
              <a:latin typeface="Times New Roman" pitchFamily="18" charset="0"/>
              <a:cs typeface="Times New Roman" pitchFamily="18" charset="0"/>
            </a:endParaRPr>
          </a:p>
          <a:p>
            <a:pPr marL="342900" indent="-342900" algn="r" rtl="1">
              <a:lnSpc>
                <a:spcPct val="80000"/>
              </a:lnSpc>
              <a:spcBef>
                <a:spcPct val="20000"/>
              </a:spcBef>
              <a:buFont typeface="Arial" pitchFamily="34" charset="0"/>
              <a:buChar char="•"/>
            </a:pPr>
            <a:r>
              <a:rPr lang="ar-IQ" altLang="ar-IQ" sz="3600" b="1" dirty="0">
                <a:solidFill>
                  <a:prstClr val="black"/>
                </a:solidFill>
                <a:latin typeface="Calibri"/>
                <a:cs typeface="Times New Roman"/>
              </a:rPr>
              <a:t>صلاحية محكمة قضاء الموظفين</a:t>
            </a:r>
            <a:r>
              <a:rPr lang="ar-IQ" altLang="ar-IQ" sz="3200" b="1" dirty="0">
                <a:solidFill>
                  <a:prstClr val="black"/>
                </a:solidFill>
                <a:latin typeface="Times New Roman" pitchFamily="18" charset="0"/>
                <a:cs typeface="Times New Roman" pitchFamily="18" charset="0"/>
              </a:rPr>
              <a:t>:</a:t>
            </a:r>
            <a:r>
              <a:rPr lang="ar-IQ" altLang="ar-IQ" sz="2400" dirty="0">
                <a:solidFill>
                  <a:prstClr val="black"/>
                </a:solidFill>
                <a:latin typeface="Times New Roman" pitchFamily="18" charset="0"/>
                <a:cs typeface="Times New Roman" pitchFamily="18" charset="0"/>
              </a:rPr>
              <a:t> </a:t>
            </a:r>
          </a:p>
          <a:p>
            <a:pPr marL="342900" indent="-342900" algn="r" rtl="1">
              <a:lnSpc>
                <a:spcPct val="80000"/>
              </a:lnSpc>
              <a:spcBef>
                <a:spcPct val="20000"/>
              </a:spcBef>
              <a:buFont typeface="Arial" pitchFamily="34" charset="0"/>
              <a:buChar char="•"/>
            </a:pPr>
            <a:r>
              <a:rPr lang="ar-IQ" altLang="ar-IQ" sz="2400" dirty="0">
                <a:solidFill>
                  <a:prstClr val="black"/>
                </a:solidFill>
                <a:latin typeface="Times New Roman" pitchFamily="18" charset="0"/>
                <a:cs typeface="Times New Roman" pitchFamily="18" charset="0"/>
              </a:rPr>
              <a:t>للمحكمة ان تقرر عند نظر الدعوى( م/15– اولا من ق.أ): </a:t>
            </a:r>
          </a:p>
          <a:p>
            <a:pPr marL="342900" indent="-342900" algn="r" rtl="1">
              <a:lnSpc>
                <a:spcPct val="80000"/>
              </a:lnSpc>
              <a:spcBef>
                <a:spcPct val="20000"/>
              </a:spcBef>
              <a:buFont typeface="Arial" pitchFamily="34" charset="0"/>
              <a:buChar char="•"/>
            </a:pPr>
            <a:r>
              <a:rPr lang="ar-IQ" sz="2400" b="1" dirty="0">
                <a:solidFill>
                  <a:prstClr val="black"/>
                </a:solidFill>
                <a:latin typeface="Times New Roman" pitchFamily="18" charset="0"/>
                <a:cs typeface="Times New Roman" pitchFamily="18" charset="0"/>
              </a:rPr>
              <a:t>1- المصادقة على القرار.    2- تخفيف العقوبة.    3- الغاء العقوبة.</a:t>
            </a:r>
          </a:p>
          <a:p>
            <a:pPr marL="342900" indent="-342900" algn="r" rtl="1">
              <a:lnSpc>
                <a:spcPct val="80000"/>
              </a:lnSpc>
              <a:spcBef>
                <a:spcPct val="20000"/>
              </a:spcBef>
              <a:buFont typeface="Arial" pitchFamily="34" charset="0"/>
              <a:buChar char="•"/>
            </a:pPr>
            <a:endParaRPr lang="ar-IQ" sz="2400" b="1" dirty="0">
              <a:solidFill>
                <a:prstClr val="black"/>
              </a:solidFill>
              <a:latin typeface="Times New Roman" pitchFamily="18" charset="0"/>
              <a:cs typeface="Times New Roman" pitchFamily="18" charset="0"/>
            </a:endParaRPr>
          </a:p>
          <a:p>
            <a:pPr marL="342900" indent="-342900" algn="r" rtl="1">
              <a:spcBef>
                <a:spcPct val="20000"/>
              </a:spcBef>
              <a:buFont typeface="Arial" pitchFamily="34" charset="0"/>
              <a:buChar char="•"/>
              <a:defRPr/>
            </a:pPr>
            <a:r>
              <a:rPr lang="ar-IQ" sz="2200" b="1" dirty="0">
                <a:solidFill>
                  <a:schemeClr val="accent3"/>
                </a:solidFill>
                <a:effectLst>
                  <a:outerShdw blurRad="38100" dist="38100" dir="2700000" algn="tl">
                    <a:srgbClr val="000000">
                      <a:alpha val="43137"/>
                    </a:srgbClr>
                  </a:outerShdw>
                </a:effectLst>
                <a:latin typeface="Times New Roman" pitchFamily="18" charset="0"/>
                <a:cs typeface="Times New Roman" pitchFamily="18" charset="0"/>
              </a:rPr>
              <a:t>ملاحظة:</a:t>
            </a:r>
            <a:r>
              <a:rPr lang="ar-IQ" sz="2200" dirty="0">
                <a:solidFill>
                  <a:prstClr val="black"/>
                </a:solidFill>
                <a:latin typeface="Times New Roman" pitchFamily="18" charset="0"/>
                <a:cs typeface="Times New Roman" pitchFamily="18" charset="0"/>
              </a:rPr>
              <a:t> حسناً فعل المشرع  العراقي عند تحديده للمدة التي يجوز الطعن فيها امام محكمة قضاء الموظفين ، وذلك من اجل سرعة حسم القضايا المعروضة امام المحكمة ولكي تستقر المراكز القانونية بأسرع وقت ممكن .</a:t>
            </a:r>
            <a:endParaRPr lang="ar-IQ" sz="2400" dirty="0">
              <a:solidFill>
                <a:prstClr val="black"/>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r>
              <a:rPr lang="ar-IQ" dirty="0"/>
              <a:t>66</a:t>
            </a:r>
            <a:endParaRPr lang="en-US" dirty="0"/>
          </a:p>
        </p:txBody>
      </p:sp>
    </p:spTree>
    <p:extLst>
      <p:ext uri="{BB962C8B-B14F-4D97-AF65-F5344CB8AC3E}">
        <p14:creationId xmlns:p14="http://schemas.microsoft.com/office/powerpoint/2010/main" val="42372742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7412" y="166938"/>
            <a:ext cx="9144000" cy="4191917"/>
          </a:xfrm>
          <a:prstGeom prst="rect">
            <a:avLst/>
          </a:prstGeom>
        </p:spPr>
        <p:txBody>
          <a:bodyPr wrap="square">
            <a:spAutoFit/>
          </a:bodyPr>
          <a:lstStyle/>
          <a:p>
            <a:pPr lvl="0" algn="ctr" rtl="1">
              <a:lnSpc>
                <a:spcPct val="80000"/>
              </a:lnSpc>
              <a:spcBef>
                <a:spcPct val="20000"/>
              </a:spcBef>
              <a:defRPr/>
            </a:pPr>
            <a:r>
              <a:rPr lang="ar-IQ" altLang="ar-IQ" sz="3200" b="1" dirty="0">
                <a:solidFill>
                  <a:prstClr val="black"/>
                </a:solidFill>
                <a:latin typeface="Calibri"/>
              </a:rPr>
              <a:t> </a:t>
            </a:r>
            <a:endParaRPr lang="ar-IQ" sz="2400" b="1" dirty="0">
              <a:solidFill>
                <a:prstClr val="black"/>
              </a:solidFill>
              <a:latin typeface="Calibri"/>
            </a:endParaRPr>
          </a:p>
          <a:p>
            <a:pPr marL="342900" indent="-342900" algn="r" rtl="1">
              <a:spcBef>
                <a:spcPct val="20000"/>
              </a:spcBef>
              <a:buFont typeface="Arial" pitchFamily="34" charset="0"/>
              <a:buChar char="•"/>
              <a:defRPr/>
            </a:pPr>
            <a:r>
              <a:rPr lang="ar-IQ" sz="2800" dirty="0">
                <a:solidFill>
                  <a:prstClr val="black"/>
                </a:solidFill>
                <a:latin typeface="Times New Roman" pitchFamily="18" charset="0"/>
                <a:cs typeface="Times New Roman" pitchFamily="18" charset="0"/>
              </a:rPr>
              <a:t>ويجوز الطعن بقرار محكمة لدى </a:t>
            </a:r>
            <a:r>
              <a:rPr lang="ar-IQ" sz="2800" b="1" u="sng" dirty="0">
                <a:solidFill>
                  <a:prstClr val="black"/>
                </a:solidFill>
                <a:latin typeface="Times New Roman" pitchFamily="18" charset="0"/>
                <a:cs typeface="Times New Roman" pitchFamily="18" charset="0"/>
              </a:rPr>
              <a:t>المحكمة الادارية العليا </a:t>
            </a:r>
            <a:r>
              <a:rPr lang="ar-IQ" sz="2800" dirty="0">
                <a:solidFill>
                  <a:prstClr val="black"/>
                </a:solidFill>
                <a:latin typeface="Times New Roman" pitchFamily="18" charset="0"/>
                <a:cs typeface="Times New Roman" pitchFamily="18" charset="0"/>
              </a:rPr>
              <a:t>خلال </a:t>
            </a:r>
            <a:r>
              <a:rPr lang="ar-IQ" sz="2800" b="1" dirty="0">
                <a:solidFill>
                  <a:prstClr val="black"/>
                </a:solidFill>
                <a:latin typeface="Times New Roman" pitchFamily="18" charset="0"/>
                <a:cs typeface="Times New Roman" pitchFamily="18" charset="0"/>
              </a:rPr>
              <a:t>(30) يوماً </a:t>
            </a:r>
            <a:r>
              <a:rPr lang="ar-IQ" sz="2800" dirty="0">
                <a:solidFill>
                  <a:prstClr val="black"/>
                </a:solidFill>
                <a:latin typeface="Times New Roman" pitchFamily="18" charset="0"/>
                <a:cs typeface="Times New Roman" pitchFamily="18" charset="0"/>
              </a:rPr>
              <a:t>من تاريخ التبليغ به ، او اعتباره مبلغاً. </a:t>
            </a:r>
          </a:p>
          <a:p>
            <a:pPr marL="342900" indent="-342900" algn="r" rtl="1">
              <a:spcBef>
                <a:spcPct val="20000"/>
              </a:spcBef>
              <a:buFont typeface="Arial" pitchFamily="34" charset="0"/>
              <a:buChar char="•"/>
              <a:defRPr/>
            </a:pPr>
            <a:r>
              <a:rPr lang="ar-IQ" sz="2800" dirty="0">
                <a:solidFill>
                  <a:prstClr val="black"/>
                </a:solidFill>
                <a:latin typeface="Times New Roman" pitchFamily="18" charset="0"/>
                <a:cs typeface="Times New Roman" pitchFamily="18" charset="0"/>
              </a:rPr>
              <a:t> ويعد القرار غير المطعون فيه خلال المدة القانونية التي حددها المشرع و قرار المحكمة الادارية العليا الصادر بنتيجة الطعن باتاً وملزماً (م/15 – رابعا  ق.أ) (ف/د-تاسعا من م/ 7ق.مجلس ). </a:t>
            </a:r>
          </a:p>
          <a:p>
            <a:pPr marL="342900" indent="-342900" algn="r" rtl="1">
              <a:spcBef>
                <a:spcPct val="20000"/>
              </a:spcBef>
              <a:buFont typeface="Arial" pitchFamily="34" charset="0"/>
              <a:buChar char="•"/>
              <a:defRPr/>
            </a:pPr>
            <a:r>
              <a:rPr lang="ar-IQ" sz="2800" dirty="0">
                <a:solidFill>
                  <a:prstClr val="black"/>
                </a:solidFill>
                <a:latin typeface="Times New Roman" pitchFamily="18" charset="0"/>
                <a:cs typeface="Times New Roman" pitchFamily="18" charset="0"/>
              </a:rPr>
              <a:t>وتمارس محكمة الادارية العليا اختصاصات محكمة التمييز المنصوص عليها في قانون المرافعات المدنية عند النظر في الطعن المقدم في قرارات محكمة قضاء الموظفين وبما يتلاءم واحكام هذا القانون (</a:t>
            </a:r>
            <a:r>
              <a:rPr lang="ar-IQ" altLang="ar-IQ" sz="2800" dirty="0"/>
              <a:t>ف/ ب- رابعا من م/2ق . مجلس ).</a:t>
            </a:r>
            <a:endParaRPr lang="ar-IQ" sz="2800" dirty="0">
              <a:solidFill>
                <a:prstClr val="black"/>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r>
              <a:rPr lang="ar-IQ" dirty="0"/>
              <a:t>67</a:t>
            </a:r>
            <a:endParaRPr lang="en-US" dirty="0"/>
          </a:p>
        </p:txBody>
      </p:sp>
    </p:spTree>
    <p:extLst>
      <p:ext uri="{BB962C8B-B14F-4D97-AF65-F5344CB8AC3E}">
        <p14:creationId xmlns:p14="http://schemas.microsoft.com/office/powerpoint/2010/main" val="14957552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ar-IQ" dirty="0"/>
              <a:t>68</a:t>
            </a:r>
            <a:endParaRPr lang="en-US" dirty="0"/>
          </a:p>
        </p:txBody>
      </p:sp>
      <p:sp>
        <p:nvSpPr>
          <p:cNvPr id="3" name="Content Placeholder 2"/>
          <p:cNvSpPr>
            <a:spLocks noGrp="1"/>
          </p:cNvSpPr>
          <p:nvPr>
            <p:ph idx="4294967295"/>
          </p:nvPr>
        </p:nvSpPr>
        <p:spPr>
          <a:xfrm>
            <a:off x="1676400" y="304800"/>
            <a:ext cx="8839200" cy="6172200"/>
          </a:xfrm>
        </p:spPr>
        <p:txBody>
          <a:bodyPr>
            <a:noAutofit/>
          </a:bodyPr>
          <a:lstStyle/>
          <a:p>
            <a:pPr marL="0" indent="0" algn="r" rtl="1">
              <a:lnSpc>
                <a:spcPct val="80000"/>
              </a:lnSpc>
              <a:spcBef>
                <a:spcPct val="20000"/>
              </a:spcBef>
              <a:buNone/>
              <a:defRPr/>
            </a:pPr>
            <a:r>
              <a:rPr lang="ar-IQ" sz="2800" b="1" dirty="0">
                <a:solidFill>
                  <a:prstClr val="black"/>
                </a:solidFill>
                <a:latin typeface="Calibri"/>
              </a:rPr>
              <a:t> المجموعة الثانية/اختصاصات المجلس في مجال حقوق الخدمة المدنية </a:t>
            </a:r>
            <a:r>
              <a:rPr lang="ar-IQ" sz="2400" b="1" dirty="0">
                <a:solidFill>
                  <a:prstClr val="black"/>
                </a:solidFill>
                <a:latin typeface="Calibri"/>
              </a:rPr>
              <a:t>( ف/ 1- أ- تاسعا من م/7)</a:t>
            </a:r>
            <a:r>
              <a:rPr lang="ar-IQ" sz="2800" b="1" dirty="0">
                <a:solidFill>
                  <a:prstClr val="black"/>
                </a:solidFill>
                <a:latin typeface="Calibri"/>
              </a:rPr>
              <a:t> :</a:t>
            </a:r>
          </a:p>
          <a:p>
            <a:pPr marL="0" indent="0" algn="r" rtl="1">
              <a:lnSpc>
                <a:spcPct val="80000"/>
              </a:lnSpc>
              <a:spcBef>
                <a:spcPct val="20000"/>
              </a:spcBef>
              <a:buNone/>
              <a:defRPr/>
            </a:pPr>
            <a:endParaRPr lang="ar-IQ" sz="2800" b="1" dirty="0">
              <a:solidFill>
                <a:prstClr val="black"/>
              </a:solidFill>
              <a:latin typeface="Calibri"/>
            </a:endParaRPr>
          </a:p>
          <a:p>
            <a:pPr marL="0" indent="0" algn="r" rtl="1">
              <a:lnSpc>
                <a:spcPct val="80000"/>
              </a:lnSpc>
              <a:spcBef>
                <a:spcPct val="20000"/>
              </a:spcBef>
              <a:buNone/>
              <a:defRPr/>
            </a:pPr>
            <a:r>
              <a:rPr lang="ar-IQ" sz="3200" dirty="0">
                <a:solidFill>
                  <a:prstClr val="black"/>
                </a:solidFill>
                <a:latin typeface="Calibri"/>
              </a:rPr>
              <a:t>   </a:t>
            </a:r>
            <a:r>
              <a:rPr lang="ar-IQ" sz="2800" dirty="0">
                <a:solidFill>
                  <a:prstClr val="black"/>
                </a:solidFill>
                <a:latin typeface="Calibri"/>
              </a:rPr>
              <a:t>بموجب المادة </a:t>
            </a:r>
            <a:r>
              <a:rPr lang="ar-IQ" sz="2800" b="1" dirty="0">
                <a:solidFill>
                  <a:prstClr val="black"/>
                </a:solidFill>
                <a:latin typeface="Calibri"/>
              </a:rPr>
              <a:t>(59) </a:t>
            </a:r>
            <a:r>
              <a:rPr lang="ar-IQ" sz="2800" dirty="0">
                <a:solidFill>
                  <a:prstClr val="black"/>
                </a:solidFill>
                <a:latin typeface="Calibri"/>
              </a:rPr>
              <a:t>من قانون الخدمة المدنية </a:t>
            </a:r>
            <a:r>
              <a:rPr lang="ar-IQ" sz="2800" b="1" dirty="0">
                <a:solidFill>
                  <a:prstClr val="black"/>
                </a:solidFill>
                <a:latin typeface="Calibri"/>
              </a:rPr>
              <a:t>رقم 24 لسنة 1960</a:t>
            </a:r>
            <a:r>
              <a:rPr lang="ar-IQ" sz="2800" dirty="0">
                <a:solidFill>
                  <a:prstClr val="black"/>
                </a:solidFill>
                <a:latin typeface="Calibri"/>
              </a:rPr>
              <a:t> المعدل، فقد تم اعطاء محكمة قضاء الموظفين اختصاص النظر في منازعات الموظفين الناشئة عن حقوق الخدمة بموجب قانون الخدمة المدنية . وتتمثل هذه المنازعات بالطلبات التي يقدمها اصحاب الشأن بالطعن في </a:t>
            </a:r>
            <a:r>
              <a:rPr lang="ar-IQ" sz="2800" b="1" dirty="0">
                <a:solidFill>
                  <a:srgbClr val="002060"/>
                </a:solidFill>
                <a:latin typeface="Calibri"/>
              </a:rPr>
              <a:t>الاوامر والقرارات الادارية الصادرة بالتعيين، والترفيع، ومنح العلاوات، والاستغناء عن الخدمة في فترة التجربة، واعادة الموظف الى وظيفته السابقة </a:t>
            </a:r>
            <a:r>
              <a:rPr lang="ar-IQ" sz="2800" dirty="0">
                <a:solidFill>
                  <a:srgbClr val="002060"/>
                </a:solidFill>
                <a:latin typeface="Calibri"/>
              </a:rPr>
              <a:t>. </a:t>
            </a:r>
          </a:p>
          <a:p>
            <a:pPr marL="0" indent="0" algn="r" rtl="1">
              <a:lnSpc>
                <a:spcPct val="80000"/>
              </a:lnSpc>
              <a:spcBef>
                <a:spcPct val="20000"/>
              </a:spcBef>
              <a:buNone/>
              <a:defRPr/>
            </a:pPr>
            <a:r>
              <a:rPr lang="ar-IQ" sz="2800" dirty="0">
                <a:solidFill>
                  <a:srgbClr val="002060"/>
                </a:solidFill>
                <a:latin typeface="Calibri"/>
              </a:rPr>
              <a:t>وتشمل هذه المنازعات ايضاً القضايا الخاصة </a:t>
            </a:r>
            <a:r>
              <a:rPr lang="ar-IQ" sz="2800" b="1" dirty="0">
                <a:solidFill>
                  <a:srgbClr val="002060"/>
                </a:solidFill>
                <a:latin typeface="Calibri"/>
              </a:rPr>
              <a:t>بالرواتب، والمخصصات المستحقة للموظفين، واحتساب القدم للترفيع بسبب الحصول على شهادات الاختصاص الجامعية او اجتياز الدورات التدريبية، واحتساب مدة ممارسة المهنة عند التعيين او اعادة التعيين</a:t>
            </a:r>
            <a:r>
              <a:rPr lang="ar-IQ" sz="2800" b="1" dirty="0">
                <a:solidFill>
                  <a:schemeClr val="accent3"/>
                </a:solidFill>
                <a:latin typeface="Calibri"/>
              </a:rPr>
              <a:t> </a:t>
            </a:r>
            <a:r>
              <a:rPr lang="ar-IQ" sz="2800" dirty="0">
                <a:solidFill>
                  <a:prstClr val="black"/>
                </a:solidFill>
                <a:latin typeface="Calibri"/>
              </a:rPr>
              <a:t>.</a:t>
            </a:r>
          </a:p>
          <a:p>
            <a:pPr marL="0" indent="0" algn="r" rtl="1">
              <a:lnSpc>
                <a:spcPct val="80000"/>
              </a:lnSpc>
              <a:spcBef>
                <a:spcPct val="20000"/>
              </a:spcBef>
              <a:buNone/>
              <a:defRPr/>
            </a:pPr>
            <a:r>
              <a:rPr lang="ar-IQ" sz="2800" dirty="0">
                <a:solidFill>
                  <a:prstClr val="black"/>
                </a:solidFill>
                <a:latin typeface="Calibri"/>
              </a:rPr>
              <a:t> ولا تسمع الدعوى التي تقام بعد</a:t>
            </a:r>
            <a:r>
              <a:rPr lang="ar-IQ" sz="2800" b="1" dirty="0">
                <a:solidFill>
                  <a:prstClr val="black"/>
                </a:solidFill>
                <a:latin typeface="Calibri"/>
              </a:rPr>
              <a:t>(30)يوماً </a:t>
            </a:r>
            <a:r>
              <a:rPr lang="ar-IQ" sz="2800" dirty="0">
                <a:solidFill>
                  <a:prstClr val="black"/>
                </a:solidFill>
                <a:latin typeface="Calibri"/>
              </a:rPr>
              <a:t>من تاريخ تبليغ الموظف بالامر المعترض عليه اذا كان داخل العراق و(</a:t>
            </a:r>
            <a:r>
              <a:rPr lang="ar-IQ" sz="2800" b="1" dirty="0">
                <a:solidFill>
                  <a:prstClr val="black"/>
                </a:solidFill>
                <a:latin typeface="Calibri"/>
              </a:rPr>
              <a:t>60) يوماً </a:t>
            </a:r>
            <a:r>
              <a:rPr lang="ar-IQ" sz="2800" dirty="0">
                <a:solidFill>
                  <a:prstClr val="black"/>
                </a:solidFill>
                <a:latin typeface="Calibri"/>
              </a:rPr>
              <a:t>اذا كان خارج العراق (ف/ب- تاسعا من م/7 ق. مجلس ) . </a:t>
            </a:r>
          </a:p>
        </p:txBody>
      </p:sp>
    </p:spTree>
    <p:extLst>
      <p:ext uri="{BB962C8B-B14F-4D97-AF65-F5344CB8AC3E}">
        <p14:creationId xmlns:p14="http://schemas.microsoft.com/office/powerpoint/2010/main" val="2404269032"/>
      </p:ext>
    </p:extLst>
  </p:cSld>
  <p:clrMapOvr>
    <a:masterClrMapping/>
  </p:clrMapOvr>
  <p:transition spd="slow">
    <p:push dir="u"/>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ar-IQ" dirty="0"/>
              <a:t>69</a:t>
            </a:r>
            <a:endParaRPr lang="en-US" dirty="0"/>
          </a:p>
        </p:txBody>
      </p:sp>
      <p:sp>
        <p:nvSpPr>
          <p:cNvPr id="5" name="Rectangle 4"/>
          <p:cNvSpPr/>
          <p:nvPr/>
        </p:nvSpPr>
        <p:spPr>
          <a:xfrm>
            <a:off x="1600200" y="381000"/>
            <a:ext cx="8915400" cy="5521512"/>
          </a:xfrm>
          <a:prstGeom prst="rect">
            <a:avLst/>
          </a:prstGeom>
        </p:spPr>
        <p:txBody>
          <a:bodyPr wrap="square">
            <a:spAutoFit/>
          </a:bodyPr>
          <a:lstStyle/>
          <a:p>
            <a:pPr marL="342900" indent="-342900" algn="r" rtl="1">
              <a:lnSpc>
                <a:spcPct val="80000"/>
              </a:lnSpc>
              <a:spcBef>
                <a:spcPct val="20000"/>
              </a:spcBef>
              <a:buFont typeface="Arial" pitchFamily="34" charset="0"/>
              <a:buChar char="•"/>
              <a:defRPr/>
            </a:pPr>
            <a:r>
              <a:rPr lang="ar-IQ" sz="2800" dirty="0">
                <a:solidFill>
                  <a:prstClr val="black"/>
                </a:solidFill>
                <a:latin typeface="Times New Roman" pitchFamily="18" charset="0"/>
                <a:cs typeface="Times New Roman" pitchFamily="18" charset="0"/>
              </a:rPr>
              <a:t>صلاحية محكمة قضاء الموظفين: </a:t>
            </a:r>
          </a:p>
          <a:p>
            <a:pPr marL="342900" indent="-342900" algn="r" rtl="1">
              <a:lnSpc>
                <a:spcPct val="80000"/>
              </a:lnSpc>
              <a:spcBef>
                <a:spcPct val="20000"/>
              </a:spcBef>
              <a:buFont typeface="Arial" pitchFamily="34" charset="0"/>
              <a:buChar char="•"/>
              <a:defRPr/>
            </a:pPr>
            <a:r>
              <a:rPr lang="ar-IQ" sz="2800" dirty="0">
                <a:solidFill>
                  <a:prstClr val="black"/>
                </a:solidFill>
                <a:latin typeface="Times New Roman" pitchFamily="18" charset="0"/>
                <a:cs typeface="Times New Roman" pitchFamily="18" charset="0"/>
              </a:rPr>
              <a:t>للمحكمة ان تقرر عند نظر الدعوى</a:t>
            </a:r>
          </a:p>
          <a:p>
            <a:pPr marL="342900" indent="-342900" algn="r" rtl="1">
              <a:lnSpc>
                <a:spcPct val="80000"/>
              </a:lnSpc>
              <a:spcBef>
                <a:spcPct val="20000"/>
              </a:spcBef>
              <a:buFont typeface="Arial" pitchFamily="34" charset="0"/>
              <a:buChar char="•"/>
              <a:defRPr/>
            </a:pPr>
            <a:r>
              <a:rPr lang="ar-IQ" sz="2800" dirty="0">
                <a:solidFill>
                  <a:prstClr val="black"/>
                </a:solidFill>
                <a:latin typeface="Times New Roman" pitchFamily="18" charset="0"/>
                <a:cs typeface="Times New Roman" pitchFamily="18" charset="0"/>
              </a:rPr>
              <a:t>1- المصادقة على القرار.    2- تعديل القرار 3- الغاء القرار</a:t>
            </a:r>
          </a:p>
          <a:p>
            <a:pPr marL="342900" indent="-342900" algn="r" rtl="1">
              <a:lnSpc>
                <a:spcPct val="80000"/>
              </a:lnSpc>
              <a:spcBef>
                <a:spcPct val="20000"/>
              </a:spcBef>
              <a:buFont typeface="Arial" pitchFamily="34" charset="0"/>
              <a:buChar char="•"/>
              <a:defRPr/>
            </a:pPr>
            <a:endParaRPr lang="ar-IQ" sz="2800" dirty="0">
              <a:solidFill>
                <a:prstClr val="black"/>
              </a:solidFill>
              <a:latin typeface="Times New Roman" pitchFamily="18" charset="0"/>
              <a:cs typeface="Times New Roman" pitchFamily="18" charset="0"/>
            </a:endParaRPr>
          </a:p>
          <a:p>
            <a:pPr marL="342900" indent="-342900" algn="r" rtl="1">
              <a:lnSpc>
                <a:spcPct val="80000"/>
              </a:lnSpc>
              <a:spcBef>
                <a:spcPct val="20000"/>
              </a:spcBef>
              <a:buFont typeface="Arial" pitchFamily="34" charset="0"/>
              <a:buChar char="•"/>
              <a:defRPr/>
            </a:pPr>
            <a:r>
              <a:rPr lang="ar-IQ" sz="2800" dirty="0">
                <a:solidFill>
                  <a:prstClr val="black"/>
                </a:solidFill>
                <a:latin typeface="Times New Roman" pitchFamily="18" charset="0"/>
                <a:cs typeface="Times New Roman" pitchFamily="18" charset="0"/>
              </a:rPr>
              <a:t>ويجوز الطعن بقرار محكمة لدى </a:t>
            </a:r>
            <a:r>
              <a:rPr lang="ar-IQ" sz="2800" b="1" u="sng" dirty="0">
                <a:solidFill>
                  <a:prstClr val="black"/>
                </a:solidFill>
                <a:latin typeface="Times New Roman" pitchFamily="18" charset="0"/>
                <a:cs typeface="Times New Roman" pitchFamily="18" charset="0"/>
              </a:rPr>
              <a:t>المحكمة الادارية العليا </a:t>
            </a:r>
            <a:r>
              <a:rPr lang="ar-IQ" sz="2800" dirty="0">
                <a:solidFill>
                  <a:prstClr val="black"/>
                </a:solidFill>
                <a:latin typeface="Times New Roman" pitchFamily="18" charset="0"/>
                <a:cs typeface="Times New Roman" pitchFamily="18" charset="0"/>
              </a:rPr>
              <a:t>خلال </a:t>
            </a:r>
            <a:r>
              <a:rPr lang="ar-IQ" sz="2800" b="1" dirty="0">
                <a:solidFill>
                  <a:prstClr val="black"/>
                </a:solidFill>
                <a:latin typeface="Times New Roman" pitchFamily="18" charset="0"/>
                <a:cs typeface="Times New Roman" pitchFamily="18" charset="0"/>
              </a:rPr>
              <a:t>(30) يوماً </a:t>
            </a:r>
            <a:r>
              <a:rPr lang="ar-IQ" sz="2800" dirty="0">
                <a:solidFill>
                  <a:prstClr val="black"/>
                </a:solidFill>
                <a:latin typeface="Times New Roman" pitchFamily="18" charset="0"/>
                <a:cs typeface="Times New Roman" pitchFamily="18" charset="0"/>
              </a:rPr>
              <a:t>من تاريخ التبليغ به ، او اعتباره مبلغاً ،</a:t>
            </a:r>
          </a:p>
          <a:p>
            <a:pPr marL="342900" indent="-342900" algn="r" rtl="1">
              <a:lnSpc>
                <a:spcPct val="80000"/>
              </a:lnSpc>
              <a:spcBef>
                <a:spcPct val="20000"/>
              </a:spcBef>
              <a:buFont typeface="Arial" pitchFamily="34" charset="0"/>
              <a:buChar char="•"/>
              <a:defRPr/>
            </a:pPr>
            <a:r>
              <a:rPr lang="ar-IQ" sz="2800" dirty="0">
                <a:solidFill>
                  <a:prstClr val="black"/>
                </a:solidFill>
                <a:latin typeface="Times New Roman" pitchFamily="18" charset="0"/>
                <a:cs typeface="Times New Roman" pitchFamily="18" charset="0"/>
              </a:rPr>
              <a:t> ويكون قرارمحكمة قضاء الموظفين غير المطعون به و قرار المحكمة الادارية العليا الصادر بنتيجة الطعن باتاً وملزماً.( ف/ د- تاسعا من م/7 ق. مجلس )</a:t>
            </a:r>
          </a:p>
          <a:p>
            <a:pPr marL="342900" indent="-342900" algn="r" rtl="1">
              <a:lnSpc>
                <a:spcPct val="80000"/>
              </a:lnSpc>
              <a:spcBef>
                <a:spcPct val="20000"/>
              </a:spcBef>
              <a:buFont typeface="Arial" pitchFamily="34" charset="0"/>
              <a:buChar char="•"/>
              <a:defRPr/>
            </a:pPr>
            <a:endParaRPr lang="ar-IQ" sz="2800" dirty="0">
              <a:solidFill>
                <a:prstClr val="black"/>
              </a:solidFill>
              <a:latin typeface="Times New Roman" pitchFamily="18" charset="0"/>
              <a:cs typeface="Times New Roman" pitchFamily="18" charset="0"/>
            </a:endParaRPr>
          </a:p>
          <a:p>
            <a:pPr marL="342900" indent="-342900" algn="r" rtl="1">
              <a:lnSpc>
                <a:spcPct val="80000"/>
              </a:lnSpc>
              <a:spcBef>
                <a:spcPct val="20000"/>
              </a:spcBef>
              <a:buFont typeface="Arial" pitchFamily="34" charset="0"/>
              <a:buChar char="•"/>
              <a:defRPr/>
            </a:pPr>
            <a:r>
              <a:rPr lang="ar-IQ" sz="2800" dirty="0">
                <a:solidFill>
                  <a:prstClr val="black"/>
                </a:solidFill>
                <a:latin typeface="Times New Roman" pitchFamily="18" charset="0"/>
                <a:cs typeface="Times New Roman" pitchFamily="18" charset="0"/>
              </a:rPr>
              <a:t> وتمارس محكمة الادارية العليا اختصاصات محكمة التمييز المنصوص عليها في قانون المرافعات المدنية عند النظر في الطعن المقدم في قرارات مجلس الانضباط العام وبما يتلاءم واحكام هذا القانون (</a:t>
            </a:r>
            <a:r>
              <a:rPr lang="ar-IQ" altLang="ar-IQ" sz="2800" dirty="0"/>
              <a:t>ف/ ب- رابعا من م/2ق . مجلس ).</a:t>
            </a:r>
            <a:endParaRPr lang="ar-IQ" sz="28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34745859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10073640" y="6473542"/>
            <a:ext cx="365760" cy="365125"/>
          </a:xfrm>
        </p:spPr>
        <p:txBody>
          <a:bodyPr/>
          <a:lstStyle/>
          <a:p>
            <a:r>
              <a:rPr lang="ar-OM" dirty="0"/>
              <a:t>70</a:t>
            </a:r>
            <a:endParaRPr lang="en-US" dirty="0"/>
          </a:p>
        </p:txBody>
      </p:sp>
      <p:sp>
        <p:nvSpPr>
          <p:cNvPr id="5" name="Rectangle 4"/>
          <p:cNvSpPr/>
          <p:nvPr/>
        </p:nvSpPr>
        <p:spPr>
          <a:xfrm>
            <a:off x="1524000" y="76201"/>
            <a:ext cx="8915400" cy="5816977"/>
          </a:xfrm>
          <a:prstGeom prst="rect">
            <a:avLst/>
          </a:prstGeom>
        </p:spPr>
        <p:txBody>
          <a:bodyPr wrap="square">
            <a:spAutoFit/>
          </a:bodyPr>
          <a:lstStyle/>
          <a:p>
            <a:pPr lvl="0" algn="r" rtl="1">
              <a:lnSpc>
                <a:spcPct val="80000"/>
              </a:lnSpc>
              <a:spcBef>
                <a:spcPct val="20000"/>
              </a:spcBef>
            </a:pPr>
            <a:r>
              <a:rPr lang="ar-IQ" altLang="ar-IQ" sz="3200" b="1" dirty="0">
                <a:solidFill>
                  <a:prstClr val="black"/>
                </a:solidFill>
                <a:latin typeface="Calibri"/>
              </a:rPr>
              <a:t>2-  محكمة القضاء الاداري:</a:t>
            </a:r>
          </a:p>
          <a:p>
            <a:pPr marL="342900" indent="-342900" algn="r" rtl="1">
              <a:spcBef>
                <a:spcPct val="20000"/>
              </a:spcBef>
              <a:buFont typeface="Arial" pitchFamily="34" charset="0"/>
              <a:buChar char="•"/>
            </a:pPr>
            <a:r>
              <a:rPr lang="ar-IQ" altLang="ar-IQ" sz="2400" dirty="0">
                <a:solidFill>
                  <a:prstClr val="black"/>
                </a:solidFill>
                <a:latin typeface="Calibri"/>
              </a:rPr>
              <a:t>تختص محكمة القضاء الاداري بالنظر في صحة الاوامر والقرارات الادارية الفردية و التنظيمية التي تصدر من الموظفين والهيئآت في الوزارات والجهات غير المرتبطة بوزارة والقطاع العام التي لم يعين مرجح للطعن فيها بناءً على طلب من ذي مصلحة معلومة وحالة وممكنة, ومع ذلك فالمصلحة المحتملة  تكفي ان كان هناك ما يدعو الى التخوف من الحاق الضرر بذوي الشأن. (م/7- رابعا  ق.م.ش).</a:t>
            </a:r>
          </a:p>
          <a:p>
            <a:pPr marL="342900" indent="-342900" algn="r" rtl="1">
              <a:lnSpc>
                <a:spcPct val="110000"/>
              </a:lnSpc>
              <a:spcBef>
                <a:spcPct val="20000"/>
              </a:spcBef>
              <a:buFont typeface="Arial" pitchFamily="34" charset="0"/>
              <a:buChar char="•"/>
            </a:pPr>
            <a:r>
              <a:rPr lang="ar-IQ" altLang="ar-IQ" sz="3200" b="1" dirty="0">
                <a:solidFill>
                  <a:prstClr val="black"/>
                </a:solidFill>
                <a:latin typeface="Calibri"/>
              </a:rPr>
              <a:t>أسباب الطعن: </a:t>
            </a:r>
            <a:r>
              <a:rPr lang="ar-IQ" altLang="ar-IQ" sz="2400" dirty="0">
                <a:solidFill>
                  <a:prstClr val="black"/>
                </a:solidFill>
                <a:latin typeface="Calibri"/>
              </a:rPr>
              <a:t>يعد من اسباب الطعن بوجه خاص ما يأتي</a:t>
            </a:r>
            <a:r>
              <a:rPr lang="ar-IQ" altLang="ar-IQ" sz="2400" b="1" dirty="0">
                <a:solidFill>
                  <a:prstClr val="black"/>
                </a:solidFill>
                <a:latin typeface="Calibri"/>
              </a:rPr>
              <a:t>(م/ 7- خامسا  ق.م.ش).</a:t>
            </a:r>
            <a:endParaRPr lang="ar-IQ" altLang="ar-IQ" sz="2400" dirty="0">
              <a:solidFill>
                <a:prstClr val="black"/>
              </a:solidFill>
              <a:latin typeface="Calibri"/>
            </a:endParaRPr>
          </a:p>
          <a:p>
            <a:pPr lvl="0" algn="r" rtl="1">
              <a:lnSpc>
                <a:spcPct val="110000"/>
              </a:lnSpc>
              <a:spcBef>
                <a:spcPct val="20000"/>
              </a:spcBef>
            </a:pPr>
            <a:r>
              <a:rPr lang="ar-IQ" altLang="ar-IQ" sz="2400" b="1" dirty="0">
                <a:solidFill>
                  <a:prstClr val="black"/>
                </a:solidFill>
                <a:latin typeface="Calibri"/>
              </a:rPr>
              <a:t>1-ان يتضمن الامر او القرار خرقاً او مخالفة للقانون او الانظمة او التعليمات أو الانظمة الداخلية. </a:t>
            </a:r>
          </a:p>
          <a:p>
            <a:pPr lvl="0" algn="r" rtl="1">
              <a:lnSpc>
                <a:spcPct val="110000"/>
              </a:lnSpc>
              <a:spcBef>
                <a:spcPct val="20000"/>
              </a:spcBef>
            </a:pPr>
            <a:r>
              <a:rPr lang="ar-IQ" altLang="ar-IQ" sz="2400" b="1" dirty="0">
                <a:solidFill>
                  <a:prstClr val="black"/>
                </a:solidFill>
                <a:latin typeface="Calibri"/>
              </a:rPr>
              <a:t>2-ان يكون الامر او القرار قد صدر خلافاً لقواعد الاختصاص او معيباً في شكله او في الاجراءات او في محله او سببه.</a:t>
            </a:r>
          </a:p>
          <a:p>
            <a:pPr lvl="0" algn="r" rtl="1">
              <a:lnSpc>
                <a:spcPct val="110000"/>
              </a:lnSpc>
              <a:spcBef>
                <a:spcPct val="20000"/>
              </a:spcBef>
            </a:pPr>
            <a:r>
              <a:rPr lang="ar-IQ" altLang="ar-IQ" sz="2400" b="1" dirty="0">
                <a:solidFill>
                  <a:prstClr val="black"/>
                </a:solidFill>
                <a:latin typeface="Calibri"/>
              </a:rPr>
              <a:t>3-ان يتضمن الامر او القرار، خطأ في تطبيق القوانين او الانظمة او التعليمات او الانظمة الداخلية اوفي تفسيرها او فيه اساءة او تعسف في استعمال السلطة او انحراف عنها. </a:t>
            </a:r>
          </a:p>
          <a:p>
            <a:pPr marL="342900" indent="-342900" algn="r" rtl="1">
              <a:lnSpc>
                <a:spcPct val="110000"/>
              </a:lnSpc>
              <a:spcBef>
                <a:spcPct val="20000"/>
              </a:spcBef>
              <a:buFont typeface="Arial" pitchFamily="34" charset="0"/>
              <a:buChar char="•"/>
            </a:pPr>
            <a:r>
              <a:rPr lang="ar-IQ" altLang="ar-IQ" sz="2400" b="1" dirty="0">
                <a:solidFill>
                  <a:prstClr val="black"/>
                </a:solidFill>
                <a:latin typeface="Calibri"/>
              </a:rPr>
              <a:t>ويعد في حكم الامر او القرار رفض او امتناع الموظف او الهيئة عن اتخاذ امر او قراركان من الواجب عليهما اتخاذه قانوناً (م/7 سادسا </a:t>
            </a:r>
            <a:r>
              <a:rPr lang="ar-IQ" altLang="ar-IQ" sz="2400" b="1" dirty="0" err="1">
                <a:solidFill>
                  <a:prstClr val="black"/>
                </a:solidFill>
                <a:latin typeface="Calibri"/>
              </a:rPr>
              <a:t>ق.م.ش</a:t>
            </a:r>
            <a:r>
              <a:rPr lang="ar-IQ" altLang="ar-IQ" sz="2400" b="1" dirty="0">
                <a:solidFill>
                  <a:prstClr val="black"/>
                </a:solidFill>
                <a:latin typeface="Calibri"/>
              </a:rPr>
              <a:t>)</a:t>
            </a:r>
          </a:p>
        </p:txBody>
      </p:sp>
    </p:spTree>
    <p:extLst>
      <p:ext uri="{BB962C8B-B14F-4D97-AF65-F5344CB8AC3E}">
        <p14:creationId xmlns:p14="http://schemas.microsoft.com/office/powerpoint/2010/main" val="2593848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96788" y="152400"/>
            <a:ext cx="9067800" cy="6324600"/>
          </a:xfrm>
        </p:spPr>
        <p:txBody>
          <a:bodyPr>
            <a:normAutofit/>
          </a:bodyPr>
          <a:lstStyle/>
          <a:p>
            <a:pPr marL="0" indent="0" algn="r" rtl="1">
              <a:lnSpc>
                <a:spcPct val="110000"/>
              </a:lnSpc>
              <a:spcBef>
                <a:spcPct val="20000"/>
              </a:spcBef>
              <a:buClrTx/>
              <a:buNone/>
            </a:pPr>
            <a:endParaRPr lang="ar-IQ" altLang="ar-IQ" sz="1600" b="1" u="sng" dirty="0">
              <a:solidFill>
                <a:prstClr val="black"/>
              </a:solidFill>
              <a:latin typeface="Calibri"/>
            </a:endParaRPr>
          </a:p>
          <a:p>
            <a:pPr marL="342900" indent="-342900" algn="r" rtl="1">
              <a:lnSpc>
                <a:spcPct val="110000"/>
              </a:lnSpc>
              <a:spcBef>
                <a:spcPct val="20000"/>
              </a:spcBef>
              <a:buClrTx/>
            </a:pPr>
            <a:r>
              <a:rPr lang="ar-IQ" altLang="ar-IQ" sz="3200" b="1" u="sng" dirty="0">
                <a:solidFill>
                  <a:prstClr val="black"/>
                </a:solidFill>
                <a:latin typeface="Calibri"/>
              </a:rPr>
              <a:t>اجراءات الطعن امام محكمة القضاء الاداري</a:t>
            </a:r>
            <a:r>
              <a:rPr lang="ar-IQ" altLang="ar-IQ" sz="3200" b="1" dirty="0">
                <a:solidFill>
                  <a:prstClr val="black"/>
                </a:solidFill>
                <a:latin typeface="Calibri"/>
              </a:rPr>
              <a:t> :</a:t>
            </a:r>
          </a:p>
          <a:p>
            <a:pPr marL="342900" indent="-342900" algn="r" rtl="1">
              <a:lnSpc>
                <a:spcPct val="110000"/>
              </a:lnSpc>
              <a:spcBef>
                <a:spcPct val="20000"/>
              </a:spcBef>
              <a:buClrTx/>
            </a:pPr>
            <a:r>
              <a:rPr lang="ar-IQ" altLang="ar-IQ" sz="1000" b="1" dirty="0">
                <a:solidFill>
                  <a:prstClr val="black"/>
                </a:solidFill>
                <a:latin typeface="Calibri"/>
              </a:rPr>
              <a:t>      </a:t>
            </a:r>
            <a:r>
              <a:rPr lang="ar-IQ" altLang="ar-IQ" sz="2400" dirty="0">
                <a:solidFill>
                  <a:prstClr val="black"/>
                </a:solidFill>
                <a:latin typeface="Calibri"/>
              </a:rPr>
              <a:t>لم يتضمن قانون مجلس  رقم 106 لسنة 1989  قواعد اجرائية خاصة بالمنازعات </a:t>
            </a:r>
            <a:r>
              <a:rPr lang="ar-IQ" altLang="ar-IQ" sz="2400" dirty="0">
                <a:solidFill>
                  <a:prstClr val="black"/>
                </a:solidFill>
                <a:latin typeface="Times New Roman" pitchFamily="18" charset="0"/>
                <a:cs typeface="Times New Roman" pitchFamily="18" charset="0"/>
              </a:rPr>
              <a:t>الادارية على نحو ما عليه الحال في دول القضاء المزدوج . وكل ما في الامر ان المشرع قد اكتفى ببعض النصوص لبيان ثمة اجراءات يجب اتباعها قبل واثناء نظر المنازعة الادارية ، بينما جعل قانون المرافعات المدنية المكمل لما لم يرد به نص في القانون المذكور، وهذا يعد نقصاً في التشريع، مما يوجب اصدار قانون خاص باجراءات نظر المنازعات الادارية أسوة بالدول الاخرى كفرنسا ومصر . </a:t>
            </a:r>
          </a:p>
          <a:p>
            <a:pPr marL="0" indent="0" algn="r" rtl="1">
              <a:lnSpc>
                <a:spcPct val="110000"/>
              </a:lnSpc>
              <a:spcBef>
                <a:spcPct val="20000"/>
              </a:spcBef>
              <a:buClrTx/>
              <a:buNone/>
            </a:pPr>
            <a:endParaRPr lang="ar-IQ" altLang="ar-IQ" sz="2400" b="1" dirty="0">
              <a:solidFill>
                <a:prstClr val="black"/>
              </a:solidFill>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r>
              <a:rPr lang="ar-IQ" dirty="0"/>
              <a:t>71</a:t>
            </a:r>
            <a:endParaRPr lang="en-US" dirty="0"/>
          </a:p>
        </p:txBody>
      </p:sp>
    </p:spTree>
    <p:extLst>
      <p:ext uri="{BB962C8B-B14F-4D97-AF65-F5344CB8AC3E}">
        <p14:creationId xmlns:p14="http://schemas.microsoft.com/office/powerpoint/2010/main" val="1353316446"/>
      </p:ext>
    </p:extLst>
  </p:cSld>
  <p:clrMapOvr>
    <a:masterClrMapping/>
  </p:clrMapOvr>
  <p:transition spd="slow">
    <p:push dir="u"/>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r>
              <a:rPr lang="ar-OM" dirty="0"/>
              <a:t>72</a:t>
            </a:r>
            <a:endParaRPr lang="en-US" dirty="0"/>
          </a:p>
        </p:txBody>
      </p:sp>
      <p:sp>
        <p:nvSpPr>
          <p:cNvPr id="2" name="Content Placeholder 1"/>
          <p:cNvSpPr>
            <a:spLocks noGrp="1"/>
          </p:cNvSpPr>
          <p:nvPr>
            <p:ph idx="4294967295"/>
          </p:nvPr>
        </p:nvSpPr>
        <p:spPr>
          <a:xfrm>
            <a:off x="1676400" y="304800"/>
            <a:ext cx="8839200" cy="6019800"/>
          </a:xfrm>
        </p:spPr>
        <p:txBody>
          <a:bodyPr>
            <a:normAutofit/>
          </a:bodyPr>
          <a:lstStyle/>
          <a:p>
            <a:pPr marL="342900" indent="-342900" algn="r" rtl="1">
              <a:spcBef>
                <a:spcPct val="20000"/>
              </a:spcBef>
              <a:buClrTx/>
            </a:pPr>
            <a:r>
              <a:rPr lang="ar-IQ" altLang="ar-IQ" sz="2400" dirty="0">
                <a:solidFill>
                  <a:prstClr val="black"/>
                </a:solidFill>
                <a:latin typeface="Times New Roman" pitchFamily="18" charset="0"/>
                <a:cs typeface="Times New Roman" pitchFamily="18" charset="0"/>
              </a:rPr>
              <a:t>وقد اوجب القانون التظلم امام الجهة الادارية اولاً قبل اللجوء الى محكمة القضاء الاداري، فقد نصت </a:t>
            </a:r>
            <a:r>
              <a:rPr lang="ar-IQ" altLang="ar-IQ" sz="2400" b="1" dirty="0">
                <a:solidFill>
                  <a:srgbClr val="C00000"/>
                </a:solidFill>
                <a:latin typeface="Times New Roman" pitchFamily="18" charset="0"/>
                <a:cs typeface="Times New Roman" pitchFamily="18" charset="0"/>
              </a:rPr>
              <a:t>(م/ 7 – سابعا - أ من ق.م.ش) </a:t>
            </a:r>
            <a:r>
              <a:rPr lang="ar-IQ" altLang="ar-IQ" sz="2400" dirty="0">
                <a:solidFill>
                  <a:prstClr val="black"/>
                </a:solidFill>
                <a:latin typeface="Times New Roman" pitchFamily="18" charset="0"/>
                <a:cs typeface="Times New Roman" pitchFamily="18" charset="0"/>
              </a:rPr>
              <a:t>على ذلك بقولها ( يشترط قبل تقديم الطعن الى محكمة القضاء الاداري ان يتظلم صاحب الطعن امام الجهة الادارية المختصة خلال (30) من تأريخ تبلغه بالامر او القرارالمطعون فيه او اعتباره مبلغا التي عليها ان تبت في التظلم </a:t>
            </a:r>
            <a:r>
              <a:rPr lang="ar-IQ" altLang="ar-IQ" sz="2400" b="1" dirty="0">
                <a:solidFill>
                  <a:srgbClr val="C00000"/>
                </a:solidFill>
                <a:latin typeface="Times New Roman" pitchFamily="18" charset="0"/>
                <a:cs typeface="Times New Roman" pitchFamily="18" charset="0"/>
              </a:rPr>
              <a:t>خلال(30) يوماً </a:t>
            </a:r>
            <a:r>
              <a:rPr lang="ar-IQ" altLang="ar-IQ" sz="2400" dirty="0">
                <a:solidFill>
                  <a:prstClr val="black"/>
                </a:solidFill>
                <a:latin typeface="Times New Roman" pitchFamily="18" charset="0"/>
                <a:cs typeface="Times New Roman" pitchFamily="18" charset="0"/>
              </a:rPr>
              <a:t>من تاريخ تسجيل التظلم لديها ... ) . </a:t>
            </a:r>
          </a:p>
          <a:p>
            <a:pPr marL="0" indent="0" algn="r" rtl="1">
              <a:spcBef>
                <a:spcPct val="20000"/>
              </a:spcBef>
              <a:buClrTx/>
              <a:buNone/>
            </a:pPr>
            <a:endParaRPr lang="ar-IQ" altLang="ar-IQ" sz="2400" dirty="0">
              <a:solidFill>
                <a:prstClr val="black"/>
              </a:solidFill>
              <a:latin typeface="Times New Roman" pitchFamily="18" charset="0"/>
              <a:cs typeface="Times New Roman" pitchFamily="18" charset="0"/>
            </a:endParaRPr>
          </a:p>
          <a:p>
            <a:pPr marL="342900" indent="-342900" algn="r" rtl="1">
              <a:spcBef>
                <a:spcPct val="20000"/>
              </a:spcBef>
              <a:buClrTx/>
            </a:pPr>
            <a:r>
              <a:rPr lang="ar-IQ" altLang="ar-IQ" sz="2400" dirty="0">
                <a:solidFill>
                  <a:prstClr val="black"/>
                </a:solidFill>
                <a:latin typeface="Times New Roman" pitchFamily="18" charset="0"/>
                <a:cs typeface="Times New Roman" pitchFamily="18" charset="0"/>
              </a:rPr>
              <a:t>      ويبدو ان المشرع كان موفقاً بالنص على وجوب التظلم ، اذ ان ذلك يعطي للادارة الفرصة الكافية لمراجعة قراراتها والتأكد من صحتها ، ومن مدى مطابقتها للقواعد القانونية ، وتصحيحها في حالة اكتشاف العيب فيها قبل الطعن بعدم مشروعيتها امام المحكمة المختصة ، مما يخفف بالتالي من العبء الذي سوف تتحمله. </a:t>
            </a:r>
          </a:p>
          <a:p>
            <a:pPr marL="342900" indent="-342900" algn="r" rtl="1">
              <a:spcBef>
                <a:spcPct val="20000"/>
              </a:spcBef>
              <a:buClrTx/>
            </a:pPr>
            <a:r>
              <a:rPr lang="ar-IQ" altLang="ar-IQ" sz="2400" dirty="0">
                <a:solidFill>
                  <a:prstClr val="black"/>
                </a:solidFill>
                <a:latin typeface="Times New Roman" pitchFamily="18" charset="0"/>
                <a:cs typeface="Times New Roman" pitchFamily="18" charset="0"/>
              </a:rPr>
              <a:t>وعلى الادارة ان تبت بالتظلم خلال </a:t>
            </a:r>
            <a:r>
              <a:rPr lang="ar-IQ" altLang="ar-IQ" sz="2400" b="1" dirty="0">
                <a:solidFill>
                  <a:srgbClr val="C00000"/>
                </a:solidFill>
                <a:latin typeface="Times New Roman" pitchFamily="18" charset="0"/>
                <a:cs typeface="Times New Roman" pitchFamily="18" charset="0"/>
              </a:rPr>
              <a:t>( 30 ) يوماً </a:t>
            </a:r>
            <a:r>
              <a:rPr lang="ar-IQ" altLang="ar-IQ" sz="2400" dirty="0">
                <a:solidFill>
                  <a:prstClr val="black"/>
                </a:solidFill>
                <a:latin typeface="Times New Roman" pitchFamily="18" charset="0"/>
                <a:cs typeface="Times New Roman" pitchFamily="18" charset="0"/>
              </a:rPr>
              <a:t>من تاريخ تسجيل التظلم لديها، وعند عدم البت في التظلم او رفضه تقوم محكمة القضاء الاداري بتسجيل الطعن لديها بعد استيفاء الرسم القانوني .(م/7- سابعا – أ)</a:t>
            </a:r>
          </a:p>
          <a:p>
            <a:pPr marL="342900" indent="-342900" algn="r" rtl="1">
              <a:spcBef>
                <a:spcPct val="20000"/>
              </a:spcBef>
              <a:buClrTx/>
            </a:pPr>
            <a:endParaRPr lang="ar-IQ" altLang="ar-IQ" sz="2400" dirty="0">
              <a:solidFill>
                <a:prstClr val="black"/>
              </a:solidFill>
              <a:latin typeface="Times New Roman" pitchFamily="18" charset="0"/>
              <a:cs typeface="Times New Roman" pitchFamily="18" charset="0"/>
            </a:endParaRPr>
          </a:p>
          <a:p>
            <a:pPr marL="342900" indent="-342900" algn="r" rtl="1">
              <a:spcBef>
                <a:spcPct val="20000"/>
              </a:spcBef>
              <a:buClrTx/>
            </a:pPr>
            <a:endParaRPr lang="ar-IQ" altLang="ar-IQ" sz="2400" dirty="0">
              <a:solidFill>
                <a:prstClr val="black"/>
              </a:solidFill>
              <a:latin typeface="Times New Roman" pitchFamily="18" charset="0"/>
              <a:cs typeface="Times New Roman" pitchFamily="18" charset="0"/>
            </a:endParaRPr>
          </a:p>
          <a:p>
            <a:pPr marL="0" indent="0" algn="r" rtl="1">
              <a:spcBef>
                <a:spcPct val="20000"/>
              </a:spcBef>
              <a:buClrTx/>
              <a:buNone/>
            </a:pPr>
            <a:endParaRPr lang="ar-SA" sz="2400" dirty="0">
              <a:latin typeface="Times New Roman" pitchFamily="18" charset="0"/>
              <a:cs typeface="Times New Roman" pitchFamily="18" charset="0"/>
            </a:endParaRPr>
          </a:p>
        </p:txBody>
      </p:sp>
    </p:spTree>
    <p:extLst>
      <p:ext uri="{BB962C8B-B14F-4D97-AF65-F5344CB8AC3E}">
        <p14:creationId xmlns:p14="http://schemas.microsoft.com/office/powerpoint/2010/main" val="1351986416"/>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a:extLst>
              <a:ext uri="{FF2B5EF4-FFF2-40B4-BE49-F238E27FC236}">
                <a16:creationId xmlns:a16="http://schemas.microsoft.com/office/drawing/2014/main" id="{B91F2D8C-C7F4-5F7F-1625-336482C586D9}"/>
              </a:ext>
            </a:extLst>
          </p:cNvPr>
          <p:cNvGraphicFramePr/>
          <p:nvPr>
            <p:extLst>
              <p:ext uri="{D42A27DB-BD31-4B8C-83A1-F6EECF244321}">
                <p14:modId xmlns:p14="http://schemas.microsoft.com/office/powerpoint/2010/main" val="4116081290"/>
              </p:ext>
            </p:extLst>
          </p:nvPr>
        </p:nvGraphicFramePr>
        <p:xfrm>
          <a:off x="274320" y="719667"/>
          <a:ext cx="11470640" cy="53966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17663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ar-OM" dirty="0"/>
              <a:t>73</a:t>
            </a:r>
            <a:endParaRPr lang="en-US" dirty="0"/>
          </a:p>
        </p:txBody>
      </p:sp>
      <p:sp>
        <p:nvSpPr>
          <p:cNvPr id="6" name="Rectangle 5"/>
          <p:cNvSpPr/>
          <p:nvPr/>
        </p:nvSpPr>
        <p:spPr>
          <a:xfrm>
            <a:off x="1676400" y="304800"/>
            <a:ext cx="8915400" cy="6383286"/>
          </a:xfrm>
          <a:prstGeom prst="rect">
            <a:avLst/>
          </a:prstGeom>
        </p:spPr>
        <p:txBody>
          <a:bodyPr wrap="square">
            <a:spAutoFit/>
          </a:bodyPr>
          <a:lstStyle/>
          <a:p>
            <a:pPr marL="342900" indent="-342900" algn="r" rtl="1">
              <a:lnSpc>
                <a:spcPct val="80000"/>
              </a:lnSpc>
              <a:spcBef>
                <a:spcPct val="20000"/>
              </a:spcBef>
              <a:buFont typeface="Arial" pitchFamily="34" charset="0"/>
              <a:buChar char="•"/>
            </a:pPr>
            <a:endParaRPr lang="ar-IQ" altLang="ar-IQ" sz="2800" dirty="0">
              <a:solidFill>
                <a:prstClr val="black"/>
              </a:solidFill>
              <a:latin typeface="Times New Roman" pitchFamily="18" charset="0"/>
              <a:cs typeface="Times New Roman" pitchFamily="18" charset="0"/>
            </a:endParaRPr>
          </a:p>
          <a:p>
            <a:pPr marL="342900" indent="-342900" algn="r" rtl="1">
              <a:spcBef>
                <a:spcPct val="20000"/>
              </a:spcBef>
              <a:buFont typeface="Arial" pitchFamily="34" charset="0"/>
              <a:buChar char="•"/>
              <a:defRPr/>
            </a:pPr>
            <a:r>
              <a:rPr lang="ar-IQ" altLang="ar-IQ" sz="2800" dirty="0">
                <a:solidFill>
                  <a:prstClr val="black"/>
                </a:solidFill>
                <a:latin typeface="Times New Roman" pitchFamily="18" charset="0"/>
                <a:cs typeface="Times New Roman" pitchFamily="18" charset="0"/>
              </a:rPr>
              <a:t>اما </a:t>
            </a:r>
            <a:r>
              <a:rPr lang="ar-IQ" altLang="ar-IQ" sz="2800" b="1" dirty="0">
                <a:solidFill>
                  <a:srgbClr val="C00000"/>
                </a:solidFill>
                <a:latin typeface="Times New Roman" pitchFamily="18" charset="0"/>
                <a:cs typeface="Times New Roman" pitchFamily="18" charset="0"/>
              </a:rPr>
              <a:t>الفقرة ( ب – سابعا من المادة 7)، </a:t>
            </a:r>
            <a:r>
              <a:rPr lang="ar-IQ" altLang="ar-IQ" sz="2800" dirty="0">
                <a:solidFill>
                  <a:prstClr val="black"/>
                </a:solidFill>
                <a:latin typeface="Times New Roman" pitchFamily="18" charset="0"/>
                <a:cs typeface="Times New Roman" pitchFamily="18" charset="0"/>
              </a:rPr>
              <a:t>فقد اوجبت على المتظلم ان يقدم طعنه الى المحكمة خلال </a:t>
            </a:r>
            <a:r>
              <a:rPr lang="ar-IQ" altLang="ar-IQ" sz="2800" b="1" dirty="0">
                <a:solidFill>
                  <a:srgbClr val="00B050"/>
                </a:solidFill>
                <a:latin typeface="Times New Roman" pitchFamily="18" charset="0"/>
                <a:cs typeface="Times New Roman" pitchFamily="18" charset="0"/>
              </a:rPr>
              <a:t>(60 يوماً ) </a:t>
            </a:r>
            <a:r>
              <a:rPr lang="ar-IQ" altLang="ar-IQ" sz="2800" dirty="0">
                <a:solidFill>
                  <a:prstClr val="black"/>
                </a:solidFill>
                <a:latin typeface="Times New Roman" pitchFamily="18" charset="0"/>
                <a:cs typeface="Times New Roman" pitchFamily="18" charset="0"/>
              </a:rPr>
              <a:t>من تاريخ انتهاء مدة الثلاثين يوماً المنصوص عليها فــي </a:t>
            </a:r>
            <a:r>
              <a:rPr lang="ar-IQ" altLang="ar-IQ" sz="2800" b="1" dirty="0">
                <a:solidFill>
                  <a:prstClr val="black"/>
                </a:solidFill>
                <a:latin typeface="Times New Roman" pitchFamily="18" charset="0"/>
                <a:cs typeface="Times New Roman" pitchFamily="18" charset="0"/>
              </a:rPr>
              <a:t>الفقرة أ- سابعا من المادة (7)</a:t>
            </a:r>
            <a:r>
              <a:rPr lang="ar-IQ" altLang="ar-IQ" sz="2800" dirty="0">
                <a:solidFill>
                  <a:prstClr val="black"/>
                </a:solidFill>
                <a:latin typeface="Times New Roman" pitchFamily="18" charset="0"/>
                <a:cs typeface="Times New Roman" pitchFamily="18" charset="0"/>
              </a:rPr>
              <a:t>، والا سقط حقه في الطعن . وبهذا النص يكون المشرع قد ساير ما استقر عليه الحال في دول القضاء المزدوج ، ذلك ان تحديد مدة للطعن في مشروعية القرار الاداري يقصد منها استقرار المراكز القانونية الناشئة عنه ، وتوفير الثقة والطمأنينة فيها ، وسرعة البت في المنازعات الادارية . </a:t>
            </a:r>
          </a:p>
          <a:p>
            <a:pPr marL="342900" indent="-342900" algn="r" rtl="1">
              <a:spcBef>
                <a:spcPct val="20000"/>
              </a:spcBef>
              <a:buFont typeface="Arial" pitchFamily="34" charset="0"/>
              <a:buChar char="•"/>
              <a:defRPr/>
            </a:pPr>
            <a:endParaRPr lang="ar-IQ" altLang="ar-IQ" sz="2800" dirty="0">
              <a:solidFill>
                <a:prstClr val="black"/>
              </a:solidFill>
              <a:latin typeface="Times New Roman" pitchFamily="18" charset="0"/>
              <a:cs typeface="Times New Roman" pitchFamily="18" charset="0"/>
            </a:endParaRPr>
          </a:p>
          <a:p>
            <a:pPr marL="342900" indent="-342900" algn="r" rtl="1">
              <a:spcBef>
                <a:spcPct val="20000"/>
              </a:spcBef>
              <a:buFont typeface="Arial" pitchFamily="34" charset="0"/>
              <a:buChar char="•"/>
              <a:defRPr/>
            </a:pPr>
            <a:r>
              <a:rPr lang="ar-IQ" sz="2800" dirty="0">
                <a:solidFill>
                  <a:prstClr val="black"/>
                </a:solidFill>
                <a:latin typeface="Times New Roman" pitchFamily="18" charset="0"/>
                <a:cs typeface="Times New Roman" pitchFamily="18" charset="0"/>
              </a:rPr>
              <a:t>ويجوز الطعن بقرار محكمة تمييزا  لدى </a:t>
            </a:r>
            <a:r>
              <a:rPr lang="ar-IQ" sz="2800" b="1" u="sng" dirty="0">
                <a:solidFill>
                  <a:prstClr val="black"/>
                </a:solidFill>
                <a:latin typeface="Times New Roman" pitchFamily="18" charset="0"/>
                <a:cs typeface="Times New Roman" pitchFamily="18" charset="0"/>
              </a:rPr>
              <a:t>المحكمة الادارية العليا </a:t>
            </a:r>
            <a:r>
              <a:rPr lang="ar-IQ" sz="2800" dirty="0">
                <a:solidFill>
                  <a:prstClr val="black"/>
                </a:solidFill>
                <a:latin typeface="Times New Roman" pitchFamily="18" charset="0"/>
                <a:cs typeface="Times New Roman" pitchFamily="18" charset="0"/>
              </a:rPr>
              <a:t>خلال </a:t>
            </a:r>
            <a:r>
              <a:rPr lang="ar-IQ" sz="2800" b="1" dirty="0">
                <a:solidFill>
                  <a:prstClr val="black"/>
                </a:solidFill>
                <a:latin typeface="Times New Roman" pitchFamily="18" charset="0"/>
                <a:cs typeface="Times New Roman" pitchFamily="18" charset="0"/>
              </a:rPr>
              <a:t>(30) يوماً </a:t>
            </a:r>
            <a:r>
              <a:rPr lang="ar-IQ" sz="2800" dirty="0">
                <a:solidFill>
                  <a:prstClr val="black"/>
                </a:solidFill>
                <a:latin typeface="Times New Roman" pitchFamily="18" charset="0"/>
                <a:cs typeface="Times New Roman" pitchFamily="18" charset="0"/>
              </a:rPr>
              <a:t>من تاريخ التبليغ به ، او اعتباره مبلغاً (ف/ب – ثامنا من م/7)</a:t>
            </a:r>
          </a:p>
          <a:p>
            <a:pPr marL="342900" indent="-342900" algn="r" rtl="1">
              <a:spcBef>
                <a:spcPct val="20000"/>
              </a:spcBef>
              <a:buFont typeface="Arial" pitchFamily="34" charset="0"/>
              <a:buChar char="•"/>
              <a:defRPr/>
            </a:pPr>
            <a:r>
              <a:rPr lang="ar-IQ" sz="2800" dirty="0">
                <a:solidFill>
                  <a:prstClr val="black"/>
                </a:solidFill>
                <a:latin typeface="Times New Roman" pitchFamily="18" charset="0"/>
                <a:cs typeface="Times New Roman" pitchFamily="18" charset="0"/>
              </a:rPr>
              <a:t> ويكون قرارمحكمة قضاء الاداري غير المطعون به و قرار المحكمة الادارية العليا الصادر بنتيجة الطعن باتاً وملزماً.( ف/ ج- ثامنا من م/7 ق. مجلس )</a:t>
            </a:r>
          </a:p>
        </p:txBody>
      </p:sp>
    </p:spTree>
    <p:extLst>
      <p:ext uri="{BB962C8B-B14F-4D97-AF65-F5344CB8AC3E}">
        <p14:creationId xmlns:p14="http://schemas.microsoft.com/office/powerpoint/2010/main" val="415141795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ar-OM" dirty="0"/>
              <a:t>74</a:t>
            </a:r>
            <a:endParaRPr lang="en-US" dirty="0"/>
          </a:p>
        </p:txBody>
      </p:sp>
      <p:sp>
        <p:nvSpPr>
          <p:cNvPr id="6" name="Rectangle 5"/>
          <p:cNvSpPr/>
          <p:nvPr/>
        </p:nvSpPr>
        <p:spPr>
          <a:xfrm>
            <a:off x="1676400" y="304801"/>
            <a:ext cx="8915400" cy="5816977"/>
          </a:xfrm>
          <a:prstGeom prst="rect">
            <a:avLst/>
          </a:prstGeom>
        </p:spPr>
        <p:txBody>
          <a:bodyPr wrap="square">
            <a:spAutoFit/>
          </a:bodyPr>
          <a:lstStyle/>
          <a:p>
            <a:pPr marL="342900" indent="-342900" algn="r" rtl="1">
              <a:lnSpc>
                <a:spcPct val="80000"/>
              </a:lnSpc>
              <a:spcBef>
                <a:spcPct val="20000"/>
              </a:spcBef>
              <a:buFont typeface="Arial" pitchFamily="34" charset="0"/>
              <a:buChar char="•"/>
            </a:pPr>
            <a:endParaRPr lang="ar-IQ" altLang="ar-IQ" sz="2400" dirty="0">
              <a:solidFill>
                <a:prstClr val="black"/>
              </a:solidFill>
              <a:latin typeface="Times New Roman" pitchFamily="18" charset="0"/>
              <a:cs typeface="Times New Roman" pitchFamily="18" charset="0"/>
            </a:endParaRPr>
          </a:p>
          <a:p>
            <a:pPr marL="342900" indent="-342900" algn="r" rtl="1">
              <a:lnSpc>
                <a:spcPct val="80000"/>
              </a:lnSpc>
              <a:spcBef>
                <a:spcPct val="20000"/>
              </a:spcBef>
              <a:buFont typeface="Arial" pitchFamily="34" charset="0"/>
              <a:buChar char="•"/>
            </a:pPr>
            <a:r>
              <a:rPr lang="ar-IQ" altLang="ar-IQ" sz="2800" b="1" dirty="0">
                <a:solidFill>
                  <a:prstClr val="black"/>
                </a:solidFill>
                <a:latin typeface="Times New Roman" pitchFamily="18" charset="0"/>
                <a:cs typeface="Times New Roman" pitchFamily="18" charset="0"/>
              </a:rPr>
              <a:t>ماذا تعني مضي مدة </a:t>
            </a:r>
            <a:r>
              <a:rPr lang="ar-IQ" altLang="ar-IQ" sz="2800" b="1" dirty="0">
                <a:solidFill>
                  <a:srgbClr val="00B050"/>
                </a:solidFill>
                <a:latin typeface="Times New Roman" pitchFamily="18" charset="0"/>
                <a:cs typeface="Times New Roman" pitchFamily="18" charset="0"/>
              </a:rPr>
              <a:t>(60) يوماً </a:t>
            </a:r>
            <a:r>
              <a:rPr lang="ar-IQ" altLang="ar-IQ" sz="2800" b="1" dirty="0">
                <a:solidFill>
                  <a:prstClr val="black"/>
                </a:solidFill>
                <a:latin typeface="Times New Roman" pitchFamily="18" charset="0"/>
                <a:cs typeface="Times New Roman" pitchFamily="18" charset="0"/>
              </a:rPr>
              <a:t>؟  تعني تحصن القرار الاداري من الطعن به حتى لو كان القرار غير مشروع . ولكن يبقى للمعني بالقرار الحق في مراجعة المحاكم العادية للمطالبة بحقوقه في التعويض عن الاضرار الناشئة عن المخالفة او الخرق للقوانين .</a:t>
            </a:r>
          </a:p>
          <a:p>
            <a:pPr marL="342900" indent="-342900" algn="r" rtl="1">
              <a:spcBef>
                <a:spcPct val="20000"/>
              </a:spcBef>
              <a:buFont typeface="Arial" pitchFamily="34" charset="0"/>
              <a:buChar char="•"/>
            </a:pPr>
            <a:r>
              <a:rPr lang="ar-IQ" altLang="ar-IQ" sz="2800" dirty="0">
                <a:solidFill>
                  <a:prstClr val="black"/>
                </a:solidFill>
                <a:latin typeface="Times New Roman" pitchFamily="18" charset="0"/>
                <a:cs typeface="Times New Roman" pitchFamily="18" charset="0"/>
              </a:rPr>
              <a:t>ونرى ان يصار الى اعطاء الحق بالتعويض عن الاضرار الناشئة عن المخالفة او الخرق للقوانين الى القضاء الاداري حصراً  خلال مدة الطعن القانوني في مشروعية القرار الاداري لانه هو المختص بالنظر في صحة الاوامر والقرارات الادارية التي تصدر عن الموظفين والهيئات في دوائر الدولة والقطاع العام وبيان مدى مشروعيتها وموافقتها للقانون. وعند فوات المدة المحددة للطعن والبالغة </a:t>
            </a:r>
            <a:r>
              <a:rPr lang="ar-IQ" altLang="ar-IQ" sz="2800" b="1" dirty="0">
                <a:solidFill>
                  <a:srgbClr val="00B050"/>
                </a:solidFill>
                <a:latin typeface="Times New Roman" pitchFamily="18" charset="0"/>
                <a:cs typeface="Times New Roman" pitchFamily="18" charset="0"/>
              </a:rPr>
              <a:t>(60 يوماً ) </a:t>
            </a:r>
            <a:r>
              <a:rPr lang="ar-IQ" altLang="ar-IQ" sz="2800" dirty="0">
                <a:solidFill>
                  <a:prstClr val="black"/>
                </a:solidFill>
                <a:latin typeface="Times New Roman" pitchFamily="18" charset="0"/>
                <a:cs typeface="Times New Roman" pitchFamily="18" charset="0"/>
              </a:rPr>
              <a:t>يمكن لصاحب الشأن اللجوء الى القضاء العادي لاقامة دعوى التعويض حسبما جاء في المادة </a:t>
            </a:r>
            <a:r>
              <a:rPr lang="ar-IQ" altLang="ar-IQ" sz="2800" b="1" dirty="0">
                <a:solidFill>
                  <a:prstClr val="black"/>
                </a:solidFill>
                <a:latin typeface="Times New Roman" pitchFamily="18" charset="0"/>
                <a:cs typeface="Times New Roman" pitchFamily="18" charset="0"/>
              </a:rPr>
              <a:t>( 7/ سابعاً/ ب) </a:t>
            </a:r>
            <a:r>
              <a:rPr lang="ar-IQ" altLang="ar-IQ" sz="2800" dirty="0">
                <a:solidFill>
                  <a:prstClr val="black"/>
                </a:solidFill>
                <a:latin typeface="Times New Roman" pitchFamily="18" charset="0"/>
                <a:cs typeface="Times New Roman" pitchFamily="18" charset="0"/>
              </a:rPr>
              <a:t> من ق. م.ش.</a:t>
            </a:r>
            <a:endParaRPr lang="ar-IQ" altLang="ar-IQ" sz="4000" b="1" dirty="0">
              <a:solidFill>
                <a:prstClr val="black"/>
              </a:solidFill>
              <a:latin typeface="Calibri"/>
              <a:cs typeface="Times New Roman"/>
            </a:endParaRPr>
          </a:p>
          <a:p>
            <a:pPr marL="342900" indent="-342900" algn="r" rtl="1">
              <a:lnSpc>
                <a:spcPct val="80000"/>
              </a:lnSpc>
              <a:spcBef>
                <a:spcPct val="20000"/>
              </a:spcBef>
              <a:buFont typeface="Arial" pitchFamily="34" charset="0"/>
              <a:buChar char="•"/>
            </a:pPr>
            <a:endParaRPr lang="ar-IQ" altLang="ar-IQ" sz="2800"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192672435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r>
              <a:rPr lang="ar-OM" dirty="0"/>
              <a:t>75</a:t>
            </a:r>
            <a:endParaRPr lang="en-US" dirty="0"/>
          </a:p>
        </p:txBody>
      </p:sp>
      <p:sp>
        <p:nvSpPr>
          <p:cNvPr id="7" name="Rectangle 6"/>
          <p:cNvSpPr/>
          <p:nvPr/>
        </p:nvSpPr>
        <p:spPr>
          <a:xfrm>
            <a:off x="1676400" y="533401"/>
            <a:ext cx="8839200" cy="5503045"/>
          </a:xfrm>
          <a:prstGeom prst="rect">
            <a:avLst/>
          </a:prstGeom>
        </p:spPr>
        <p:txBody>
          <a:bodyPr wrap="square">
            <a:spAutoFit/>
          </a:bodyPr>
          <a:lstStyle/>
          <a:p>
            <a:pPr marL="342900" indent="-342900" algn="r" rtl="1">
              <a:lnSpc>
                <a:spcPct val="80000"/>
              </a:lnSpc>
              <a:spcBef>
                <a:spcPct val="20000"/>
              </a:spcBef>
              <a:buFont typeface="Arial" pitchFamily="34" charset="0"/>
              <a:buChar char="•"/>
            </a:pPr>
            <a:r>
              <a:rPr lang="ar-IQ" altLang="ar-IQ" sz="3600" b="1" dirty="0">
                <a:solidFill>
                  <a:prstClr val="black"/>
                </a:solidFill>
                <a:latin typeface="Calibri"/>
                <a:ea typeface="+mj-ea"/>
                <a:cs typeface="Times New Roman"/>
              </a:rPr>
              <a:t>صلاحية محكمة القضاء الاداري</a:t>
            </a:r>
            <a:r>
              <a:rPr lang="ar-IQ" altLang="ar-IQ" sz="3200" b="1" dirty="0">
                <a:solidFill>
                  <a:prstClr val="black"/>
                </a:solidFill>
                <a:latin typeface="Times New Roman" pitchFamily="18" charset="0"/>
                <a:cs typeface="Times New Roman" pitchFamily="18" charset="0"/>
              </a:rPr>
              <a:t>:</a:t>
            </a:r>
            <a:r>
              <a:rPr lang="ar-IQ" altLang="ar-IQ" sz="2400" dirty="0">
                <a:solidFill>
                  <a:prstClr val="black"/>
                </a:solidFill>
                <a:latin typeface="Times New Roman" pitchFamily="18" charset="0"/>
                <a:cs typeface="Times New Roman" pitchFamily="18" charset="0"/>
              </a:rPr>
              <a:t> </a:t>
            </a:r>
          </a:p>
          <a:p>
            <a:pPr marL="342900" indent="-342900" algn="r" rtl="1">
              <a:lnSpc>
                <a:spcPct val="80000"/>
              </a:lnSpc>
              <a:spcBef>
                <a:spcPct val="20000"/>
              </a:spcBef>
              <a:buFont typeface="Arial" pitchFamily="34" charset="0"/>
              <a:buChar char="•"/>
            </a:pPr>
            <a:r>
              <a:rPr lang="ar-IQ" altLang="ar-IQ" sz="2400" dirty="0">
                <a:solidFill>
                  <a:prstClr val="black"/>
                </a:solidFill>
                <a:latin typeface="Times New Roman" pitchFamily="18" charset="0"/>
                <a:cs typeface="Times New Roman" pitchFamily="18" charset="0"/>
              </a:rPr>
              <a:t>للمحكمة ان تقرر عند نظر الدعوى( م/7 – ثامنا – أ): </a:t>
            </a:r>
          </a:p>
          <a:p>
            <a:pPr lvl="0" algn="r" rtl="1">
              <a:lnSpc>
                <a:spcPct val="80000"/>
              </a:lnSpc>
              <a:spcBef>
                <a:spcPct val="20000"/>
              </a:spcBef>
            </a:pPr>
            <a:r>
              <a:rPr lang="ar-IQ" altLang="ar-IQ" sz="2400" dirty="0">
                <a:solidFill>
                  <a:prstClr val="black"/>
                </a:solidFill>
                <a:latin typeface="Times New Roman" pitchFamily="18" charset="0"/>
                <a:cs typeface="Times New Roman" pitchFamily="18" charset="0"/>
              </a:rPr>
              <a:t>1</a:t>
            </a:r>
            <a:r>
              <a:rPr lang="ar-IQ" altLang="ar-IQ" sz="2400" b="1" dirty="0">
                <a:solidFill>
                  <a:prstClr val="black"/>
                </a:solidFill>
                <a:latin typeface="Times New Roman" pitchFamily="18" charset="0"/>
                <a:cs typeface="Times New Roman" pitchFamily="18" charset="0"/>
              </a:rPr>
              <a:t>- </a:t>
            </a:r>
            <a:r>
              <a:rPr lang="ar-IQ" altLang="ar-IQ" sz="2400" b="1" u="sng" dirty="0">
                <a:solidFill>
                  <a:prstClr val="black"/>
                </a:solidFill>
                <a:latin typeface="Times New Roman" pitchFamily="18" charset="0"/>
                <a:cs typeface="Times New Roman" pitchFamily="18" charset="0"/>
              </a:rPr>
              <a:t>رد الطعن</a:t>
            </a:r>
            <a:r>
              <a:rPr lang="ar-IQ" altLang="ar-IQ" sz="2400" b="1" dirty="0">
                <a:solidFill>
                  <a:prstClr val="black"/>
                </a:solidFill>
                <a:latin typeface="Times New Roman" pitchFamily="18" charset="0"/>
                <a:cs typeface="Times New Roman" pitchFamily="18" charset="0"/>
              </a:rPr>
              <a:t> : </a:t>
            </a:r>
            <a:r>
              <a:rPr lang="ar-IQ" altLang="ar-IQ" sz="2400" dirty="0">
                <a:solidFill>
                  <a:prstClr val="black"/>
                </a:solidFill>
                <a:latin typeface="Times New Roman" pitchFamily="18" charset="0"/>
                <a:cs typeface="Times New Roman" pitchFamily="18" charset="0"/>
              </a:rPr>
              <a:t>يجوز للمحكمة رد الطعن اذا كان الطعن لم يستوفِ الشروط الواجب توفرها في اقامة الدعوى، كمرور مدة الطعن في القرار  الاداري ، او عدم وجود مصلحة لدى الطاعن . </a:t>
            </a:r>
          </a:p>
          <a:p>
            <a:pPr lvl="0" algn="r" rtl="1">
              <a:lnSpc>
                <a:spcPct val="80000"/>
              </a:lnSpc>
              <a:spcBef>
                <a:spcPct val="20000"/>
              </a:spcBef>
            </a:pPr>
            <a:endParaRPr lang="ar-IQ" altLang="ar-IQ" sz="2400" dirty="0">
              <a:solidFill>
                <a:prstClr val="black"/>
              </a:solidFill>
              <a:latin typeface="Times New Roman" pitchFamily="18" charset="0"/>
              <a:cs typeface="Times New Roman" pitchFamily="18" charset="0"/>
            </a:endParaRPr>
          </a:p>
          <a:p>
            <a:pPr lvl="0" algn="r" rtl="1">
              <a:lnSpc>
                <a:spcPct val="80000"/>
              </a:lnSpc>
              <a:spcBef>
                <a:spcPct val="20000"/>
              </a:spcBef>
            </a:pPr>
            <a:r>
              <a:rPr lang="ar-IQ" altLang="ar-IQ" sz="2400" b="1" dirty="0">
                <a:solidFill>
                  <a:prstClr val="black"/>
                </a:solidFill>
                <a:latin typeface="Times New Roman" pitchFamily="18" charset="0"/>
                <a:cs typeface="Times New Roman" pitchFamily="18" charset="0"/>
              </a:rPr>
              <a:t>2- </a:t>
            </a:r>
            <a:r>
              <a:rPr lang="ar-IQ" altLang="ar-IQ" sz="2400" b="1" u="sng" dirty="0">
                <a:solidFill>
                  <a:prstClr val="black"/>
                </a:solidFill>
                <a:latin typeface="Times New Roman" pitchFamily="18" charset="0"/>
                <a:cs typeface="Times New Roman" pitchFamily="18" charset="0"/>
              </a:rPr>
              <a:t>الغاء القرار</a:t>
            </a:r>
            <a:r>
              <a:rPr lang="ar-IQ" altLang="ar-IQ" sz="2400" b="1" dirty="0">
                <a:solidFill>
                  <a:prstClr val="black"/>
                </a:solidFill>
                <a:latin typeface="Times New Roman" pitchFamily="18" charset="0"/>
                <a:cs typeface="Times New Roman" pitchFamily="18" charset="0"/>
              </a:rPr>
              <a:t> </a:t>
            </a:r>
            <a:r>
              <a:rPr lang="ar-IQ" altLang="ar-IQ" sz="2400" dirty="0">
                <a:solidFill>
                  <a:prstClr val="black"/>
                </a:solidFill>
                <a:latin typeface="Times New Roman" pitchFamily="18" charset="0"/>
                <a:cs typeface="Times New Roman" pitchFamily="18" charset="0"/>
              </a:rPr>
              <a:t>: يكون للمحكمة الغاء القرار المطعون فيه اذا ثبت امامها ان القرار معيب بأحد عيوب المشروعية . كأن يكون القرار معيباً بعيب عدم الاختصاص، او عيب الشكل او عيب المحل، او عيب الغاية، او عيب السبب . هذا وقد يأتي الإلغاء على كامل القرار الاداري او جزء منه. ومن النتائج التي تترتب على الإلغاء، هو ان يكون له اثر عام ولا يقتصر على اطراف الدعوى ، ويزيل القرار الاداري بأثر رجعي .</a:t>
            </a:r>
          </a:p>
          <a:p>
            <a:pPr marL="342900" indent="-342900" algn="r" rtl="1">
              <a:lnSpc>
                <a:spcPct val="80000"/>
              </a:lnSpc>
              <a:spcBef>
                <a:spcPct val="20000"/>
              </a:spcBef>
              <a:buFont typeface="Arial" pitchFamily="34" charset="0"/>
              <a:buChar char="•"/>
            </a:pPr>
            <a:endParaRPr lang="ar-IQ" altLang="ar-IQ" sz="2400" dirty="0">
              <a:solidFill>
                <a:prstClr val="black"/>
              </a:solidFill>
              <a:latin typeface="Times New Roman" pitchFamily="18" charset="0"/>
              <a:cs typeface="Times New Roman" pitchFamily="18" charset="0"/>
            </a:endParaRPr>
          </a:p>
          <a:p>
            <a:pPr lvl="0" algn="r" rtl="1">
              <a:lnSpc>
                <a:spcPct val="80000"/>
              </a:lnSpc>
              <a:spcBef>
                <a:spcPct val="20000"/>
              </a:spcBef>
            </a:pPr>
            <a:r>
              <a:rPr lang="ar-IQ" altLang="ar-IQ" sz="2400" b="1" dirty="0">
                <a:solidFill>
                  <a:prstClr val="black"/>
                </a:solidFill>
                <a:latin typeface="Calibri"/>
              </a:rPr>
              <a:t>3 -تعديل القرار : </a:t>
            </a:r>
            <a:r>
              <a:rPr lang="ar-IQ" altLang="ar-IQ" sz="2400" dirty="0">
                <a:solidFill>
                  <a:prstClr val="black"/>
                </a:solidFill>
                <a:latin typeface="Calibri"/>
              </a:rPr>
              <a:t>للمحكمة الحق في تعديل القرار المطعون فيه، ويراد بذلك إلغاء جزء من القرار، ويظهر التعديل اكثر وضوحاً عندما تستخدم الادارة سلطتها التقديرية في اصدار القرار. وتظهر حالة عدم التناسب بين السبب ومحل القرار الاداري وهذا يعني رقابة عنصر الملائمة في القرار الاداري </a:t>
            </a:r>
            <a:r>
              <a:rPr lang="ar-IQ" altLang="ar-IQ" sz="2400" b="1" dirty="0">
                <a:solidFill>
                  <a:prstClr val="black"/>
                </a:solidFill>
                <a:latin typeface="Calibri"/>
              </a:rPr>
              <a:t>. </a:t>
            </a:r>
          </a:p>
          <a:p>
            <a:pPr lvl="0" algn="r" rtl="1">
              <a:lnSpc>
                <a:spcPct val="80000"/>
              </a:lnSpc>
              <a:spcBef>
                <a:spcPct val="20000"/>
              </a:spcBef>
            </a:pPr>
            <a:r>
              <a:rPr lang="ar-IQ" altLang="ar-IQ" sz="2400" b="1" dirty="0">
                <a:solidFill>
                  <a:prstClr val="black"/>
                </a:solidFill>
                <a:latin typeface="Calibri"/>
              </a:rPr>
              <a:t> </a:t>
            </a:r>
            <a:endParaRPr lang="ar-IQ" altLang="ar-IQ" sz="24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3835837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down)">
                                      <p:cBhvr>
                                        <p:cTn id="7" dur="580">
                                          <p:stCondLst>
                                            <p:cond delay="0"/>
                                          </p:stCondLst>
                                        </p:cTn>
                                        <p:tgtEl>
                                          <p:spTgt spid="7">
                                            <p:txEl>
                                              <p:pRg st="0" end="0"/>
                                            </p:txEl>
                                          </p:spTgt>
                                        </p:tgtEl>
                                      </p:cBhvr>
                                    </p:animEffect>
                                    <p:anim calcmode="lin" valueType="num">
                                      <p:cBhvr>
                                        <p:cTn id="8" dur="1822" tmFilter="0,0; 0.14,0.36; 0.43,0.73; 0.71,0.91; 1.0,1.0">
                                          <p:stCondLst>
                                            <p:cond delay="0"/>
                                          </p:stCondLst>
                                        </p:cTn>
                                        <p:tgtEl>
                                          <p:spTgt spid="7">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xEl>
                                              <p:pRg st="0" end="0"/>
                                            </p:txEl>
                                          </p:spTgt>
                                        </p:tgtEl>
                                      </p:cBhvr>
                                      <p:to x="100000" y="60000"/>
                                    </p:animScale>
                                    <p:animScale>
                                      <p:cBhvr>
                                        <p:cTn id="14" dur="166" decel="50000">
                                          <p:stCondLst>
                                            <p:cond delay="676"/>
                                          </p:stCondLst>
                                        </p:cTn>
                                        <p:tgtEl>
                                          <p:spTgt spid="7">
                                            <p:txEl>
                                              <p:pRg st="0" end="0"/>
                                            </p:txEl>
                                          </p:spTgt>
                                        </p:tgtEl>
                                      </p:cBhvr>
                                      <p:to x="100000" y="100000"/>
                                    </p:animScale>
                                    <p:animScale>
                                      <p:cBhvr>
                                        <p:cTn id="15" dur="26">
                                          <p:stCondLst>
                                            <p:cond delay="1312"/>
                                          </p:stCondLst>
                                        </p:cTn>
                                        <p:tgtEl>
                                          <p:spTgt spid="7">
                                            <p:txEl>
                                              <p:pRg st="0" end="0"/>
                                            </p:txEl>
                                          </p:spTgt>
                                        </p:tgtEl>
                                      </p:cBhvr>
                                      <p:to x="100000" y="80000"/>
                                    </p:animScale>
                                    <p:animScale>
                                      <p:cBhvr>
                                        <p:cTn id="16" dur="166" decel="50000">
                                          <p:stCondLst>
                                            <p:cond delay="1338"/>
                                          </p:stCondLst>
                                        </p:cTn>
                                        <p:tgtEl>
                                          <p:spTgt spid="7">
                                            <p:txEl>
                                              <p:pRg st="0" end="0"/>
                                            </p:txEl>
                                          </p:spTgt>
                                        </p:tgtEl>
                                      </p:cBhvr>
                                      <p:to x="100000" y="100000"/>
                                    </p:animScale>
                                    <p:animScale>
                                      <p:cBhvr>
                                        <p:cTn id="17" dur="26">
                                          <p:stCondLst>
                                            <p:cond delay="1642"/>
                                          </p:stCondLst>
                                        </p:cTn>
                                        <p:tgtEl>
                                          <p:spTgt spid="7">
                                            <p:txEl>
                                              <p:pRg st="0" end="0"/>
                                            </p:txEl>
                                          </p:spTgt>
                                        </p:tgtEl>
                                      </p:cBhvr>
                                      <p:to x="100000" y="90000"/>
                                    </p:animScale>
                                    <p:animScale>
                                      <p:cBhvr>
                                        <p:cTn id="18" dur="166" decel="50000">
                                          <p:stCondLst>
                                            <p:cond delay="1668"/>
                                          </p:stCondLst>
                                        </p:cTn>
                                        <p:tgtEl>
                                          <p:spTgt spid="7">
                                            <p:txEl>
                                              <p:pRg st="0" end="0"/>
                                            </p:txEl>
                                          </p:spTgt>
                                        </p:tgtEl>
                                      </p:cBhvr>
                                      <p:to x="100000" y="100000"/>
                                    </p:animScale>
                                    <p:animScale>
                                      <p:cBhvr>
                                        <p:cTn id="19" dur="26">
                                          <p:stCondLst>
                                            <p:cond delay="1808"/>
                                          </p:stCondLst>
                                        </p:cTn>
                                        <p:tgtEl>
                                          <p:spTgt spid="7">
                                            <p:txEl>
                                              <p:pRg st="0" end="0"/>
                                            </p:txEl>
                                          </p:spTgt>
                                        </p:tgtEl>
                                      </p:cBhvr>
                                      <p:to x="100000" y="95000"/>
                                    </p:animScale>
                                    <p:animScale>
                                      <p:cBhvr>
                                        <p:cTn id="20" dur="166" decel="50000">
                                          <p:stCondLst>
                                            <p:cond delay="1834"/>
                                          </p:stCondLst>
                                        </p:cTn>
                                        <p:tgtEl>
                                          <p:spTgt spid="7">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7">
                                            <p:txEl>
                                              <p:pRg st="1" end="1"/>
                                            </p:txEl>
                                          </p:spTgt>
                                        </p:tgtEl>
                                        <p:attrNameLst>
                                          <p:attrName>style.visibility</p:attrName>
                                        </p:attrNameLst>
                                      </p:cBhvr>
                                      <p:to>
                                        <p:strVal val="visible"/>
                                      </p:to>
                                    </p:set>
                                    <p:animEffect transition="in" filter="wipe(down)">
                                      <p:cBhvr>
                                        <p:cTn id="25" dur="580">
                                          <p:stCondLst>
                                            <p:cond delay="0"/>
                                          </p:stCondLst>
                                        </p:cTn>
                                        <p:tgtEl>
                                          <p:spTgt spid="7">
                                            <p:txEl>
                                              <p:pRg st="1" end="1"/>
                                            </p:txEl>
                                          </p:spTgt>
                                        </p:tgtEl>
                                      </p:cBhvr>
                                    </p:animEffect>
                                    <p:anim calcmode="lin" valueType="num">
                                      <p:cBhvr>
                                        <p:cTn id="26" dur="1822" tmFilter="0,0; 0.14,0.36; 0.43,0.73; 0.71,0.91; 1.0,1.0">
                                          <p:stCondLst>
                                            <p:cond delay="0"/>
                                          </p:stCondLst>
                                        </p:cTn>
                                        <p:tgtEl>
                                          <p:spTgt spid="7">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7">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7">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7">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7">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7">
                                            <p:txEl>
                                              <p:pRg st="1" end="1"/>
                                            </p:txEl>
                                          </p:spTgt>
                                        </p:tgtEl>
                                      </p:cBhvr>
                                      <p:to x="100000" y="60000"/>
                                    </p:animScale>
                                    <p:animScale>
                                      <p:cBhvr>
                                        <p:cTn id="32" dur="166" decel="50000">
                                          <p:stCondLst>
                                            <p:cond delay="676"/>
                                          </p:stCondLst>
                                        </p:cTn>
                                        <p:tgtEl>
                                          <p:spTgt spid="7">
                                            <p:txEl>
                                              <p:pRg st="1" end="1"/>
                                            </p:txEl>
                                          </p:spTgt>
                                        </p:tgtEl>
                                      </p:cBhvr>
                                      <p:to x="100000" y="100000"/>
                                    </p:animScale>
                                    <p:animScale>
                                      <p:cBhvr>
                                        <p:cTn id="33" dur="26">
                                          <p:stCondLst>
                                            <p:cond delay="1312"/>
                                          </p:stCondLst>
                                        </p:cTn>
                                        <p:tgtEl>
                                          <p:spTgt spid="7">
                                            <p:txEl>
                                              <p:pRg st="1" end="1"/>
                                            </p:txEl>
                                          </p:spTgt>
                                        </p:tgtEl>
                                      </p:cBhvr>
                                      <p:to x="100000" y="80000"/>
                                    </p:animScale>
                                    <p:animScale>
                                      <p:cBhvr>
                                        <p:cTn id="34" dur="166" decel="50000">
                                          <p:stCondLst>
                                            <p:cond delay="1338"/>
                                          </p:stCondLst>
                                        </p:cTn>
                                        <p:tgtEl>
                                          <p:spTgt spid="7">
                                            <p:txEl>
                                              <p:pRg st="1" end="1"/>
                                            </p:txEl>
                                          </p:spTgt>
                                        </p:tgtEl>
                                      </p:cBhvr>
                                      <p:to x="100000" y="100000"/>
                                    </p:animScale>
                                    <p:animScale>
                                      <p:cBhvr>
                                        <p:cTn id="35" dur="26">
                                          <p:stCondLst>
                                            <p:cond delay="1642"/>
                                          </p:stCondLst>
                                        </p:cTn>
                                        <p:tgtEl>
                                          <p:spTgt spid="7">
                                            <p:txEl>
                                              <p:pRg st="1" end="1"/>
                                            </p:txEl>
                                          </p:spTgt>
                                        </p:tgtEl>
                                      </p:cBhvr>
                                      <p:to x="100000" y="90000"/>
                                    </p:animScale>
                                    <p:animScale>
                                      <p:cBhvr>
                                        <p:cTn id="36" dur="166" decel="50000">
                                          <p:stCondLst>
                                            <p:cond delay="1668"/>
                                          </p:stCondLst>
                                        </p:cTn>
                                        <p:tgtEl>
                                          <p:spTgt spid="7">
                                            <p:txEl>
                                              <p:pRg st="1" end="1"/>
                                            </p:txEl>
                                          </p:spTgt>
                                        </p:tgtEl>
                                      </p:cBhvr>
                                      <p:to x="100000" y="100000"/>
                                    </p:animScale>
                                    <p:animScale>
                                      <p:cBhvr>
                                        <p:cTn id="37" dur="26">
                                          <p:stCondLst>
                                            <p:cond delay="1808"/>
                                          </p:stCondLst>
                                        </p:cTn>
                                        <p:tgtEl>
                                          <p:spTgt spid="7">
                                            <p:txEl>
                                              <p:pRg st="1" end="1"/>
                                            </p:txEl>
                                          </p:spTgt>
                                        </p:tgtEl>
                                      </p:cBhvr>
                                      <p:to x="100000" y="95000"/>
                                    </p:animScale>
                                    <p:animScale>
                                      <p:cBhvr>
                                        <p:cTn id="38" dur="166" decel="50000">
                                          <p:stCondLst>
                                            <p:cond delay="1834"/>
                                          </p:stCondLst>
                                        </p:cTn>
                                        <p:tgtEl>
                                          <p:spTgt spid="7">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7">
                                            <p:txEl>
                                              <p:pRg st="2" end="2"/>
                                            </p:txEl>
                                          </p:spTgt>
                                        </p:tgtEl>
                                        <p:attrNameLst>
                                          <p:attrName>style.visibility</p:attrName>
                                        </p:attrNameLst>
                                      </p:cBhvr>
                                      <p:to>
                                        <p:strVal val="visible"/>
                                      </p:to>
                                    </p:set>
                                    <p:animEffect transition="in" filter="wipe(down)">
                                      <p:cBhvr>
                                        <p:cTn id="43" dur="580">
                                          <p:stCondLst>
                                            <p:cond delay="0"/>
                                          </p:stCondLst>
                                        </p:cTn>
                                        <p:tgtEl>
                                          <p:spTgt spid="7">
                                            <p:txEl>
                                              <p:pRg st="2" end="2"/>
                                            </p:txEl>
                                          </p:spTgt>
                                        </p:tgtEl>
                                      </p:cBhvr>
                                    </p:animEffect>
                                    <p:anim calcmode="lin" valueType="num">
                                      <p:cBhvr>
                                        <p:cTn id="44" dur="1822" tmFilter="0,0; 0.14,0.36; 0.43,0.73; 0.71,0.91; 1.0,1.0">
                                          <p:stCondLst>
                                            <p:cond delay="0"/>
                                          </p:stCondLst>
                                        </p:cTn>
                                        <p:tgtEl>
                                          <p:spTgt spid="7">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7">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7">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7">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7">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7">
                                            <p:txEl>
                                              <p:pRg st="2" end="2"/>
                                            </p:txEl>
                                          </p:spTgt>
                                        </p:tgtEl>
                                      </p:cBhvr>
                                      <p:to x="100000" y="60000"/>
                                    </p:animScale>
                                    <p:animScale>
                                      <p:cBhvr>
                                        <p:cTn id="50" dur="166" decel="50000">
                                          <p:stCondLst>
                                            <p:cond delay="676"/>
                                          </p:stCondLst>
                                        </p:cTn>
                                        <p:tgtEl>
                                          <p:spTgt spid="7">
                                            <p:txEl>
                                              <p:pRg st="2" end="2"/>
                                            </p:txEl>
                                          </p:spTgt>
                                        </p:tgtEl>
                                      </p:cBhvr>
                                      <p:to x="100000" y="100000"/>
                                    </p:animScale>
                                    <p:animScale>
                                      <p:cBhvr>
                                        <p:cTn id="51" dur="26">
                                          <p:stCondLst>
                                            <p:cond delay="1312"/>
                                          </p:stCondLst>
                                        </p:cTn>
                                        <p:tgtEl>
                                          <p:spTgt spid="7">
                                            <p:txEl>
                                              <p:pRg st="2" end="2"/>
                                            </p:txEl>
                                          </p:spTgt>
                                        </p:tgtEl>
                                      </p:cBhvr>
                                      <p:to x="100000" y="80000"/>
                                    </p:animScale>
                                    <p:animScale>
                                      <p:cBhvr>
                                        <p:cTn id="52" dur="166" decel="50000">
                                          <p:stCondLst>
                                            <p:cond delay="1338"/>
                                          </p:stCondLst>
                                        </p:cTn>
                                        <p:tgtEl>
                                          <p:spTgt spid="7">
                                            <p:txEl>
                                              <p:pRg st="2" end="2"/>
                                            </p:txEl>
                                          </p:spTgt>
                                        </p:tgtEl>
                                      </p:cBhvr>
                                      <p:to x="100000" y="100000"/>
                                    </p:animScale>
                                    <p:animScale>
                                      <p:cBhvr>
                                        <p:cTn id="53" dur="26">
                                          <p:stCondLst>
                                            <p:cond delay="1642"/>
                                          </p:stCondLst>
                                        </p:cTn>
                                        <p:tgtEl>
                                          <p:spTgt spid="7">
                                            <p:txEl>
                                              <p:pRg st="2" end="2"/>
                                            </p:txEl>
                                          </p:spTgt>
                                        </p:tgtEl>
                                      </p:cBhvr>
                                      <p:to x="100000" y="90000"/>
                                    </p:animScale>
                                    <p:animScale>
                                      <p:cBhvr>
                                        <p:cTn id="54" dur="166" decel="50000">
                                          <p:stCondLst>
                                            <p:cond delay="1668"/>
                                          </p:stCondLst>
                                        </p:cTn>
                                        <p:tgtEl>
                                          <p:spTgt spid="7">
                                            <p:txEl>
                                              <p:pRg st="2" end="2"/>
                                            </p:txEl>
                                          </p:spTgt>
                                        </p:tgtEl>
                                      </p:cBhvr>
                                      <p:to x="100000" y="100000"/>
                                    </p:animScale>
                                    <p:animScale>
                                      <p:cBhvr>
                                        <p:cTn id="55" dur="26">
                                          <p:stCondLst>
                                            <p:cond delay="1808"/>
                                          </p:stCondLst>
                                        </p:cTn>
                                        <p:tgtEl>
                                          <p:spTgt spid="7">
                                            <p:txEl>
                                              <p:pRg st="2" end="2"/>
                                            </p:txEl>
                                          </p:spTgt>
                                        </p:tgtEl>
                                      </p:cBhvr>
                                      <p:to x="100000" y="95000"/>
                                    </p:animScale>
                                    <p:animScale>
                                      <p:cBhvr>
                                        <p:cTn id="56" dur="166" decel="50000">
                                          <p:stCondLst>
                                            <p:cond delay="1834"/>
                                          </p:stCondLst>
                                        </p:cTn>
                                        <p:tgtEl>
                                          <p:spTgt spid="7">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7">
                                            <p:txEl>
                                              <p:pRg st="4" end="4"/>
                                            </p:txEl>
                                          </p:spTgt>
                                        </p:tgtEl>
                                        <p:attrNameLst>
                                          <p:attrName>style.visibility</p:attrName>
                                        </p:attrNameLst>
                                      </p:cBhvr>
                                      <p:to>
                                        <p:strVal val="visible"/>
                                      </p:to>
                                    </p:set>
                                    <p:animEffect transition="in" filter="wipe(down)">
                                      <p:cBhvr>
                                        <p:cTn id="61" dur="580">
                                          <p:stCondLst>
                                            <p:cond delay="0"/>
                                          </p:stCondLst>
                                        </p:cTn>
                                        <p:tgtEl>
                                          <p:spTgt spid="7">
                                            <p:txEl>
                                              <p:pRg st="4" end="4"/>
                                            </p:txEl>
                                          </p:spTgt>
                                        </p:tgtEl>
                                      </p:cBhvr>
                                    </p:animEffect>
                                    <p:anim calcmode="lin" valueType="num">
                                      <p:cBhvr>
                                        <p:cTn id="62" dur="1822" tmFilter="0,0; 0.14,0.36; 0.43,0.73; 0.71,0.91; 1.0,1.0">
                                          <p:stCondLst>
                                            <p:cond delay="0"/>
                                          </p:stCondLst>
                                        </p:cTn>
                                        <p:tgtEl>
                                          <p:spTgt spid="7">
                                            <p:txEl>
                                              <p:pRg st="4" end="4"/>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7">
                                            <p:txEl>
                                              <p:pRg st="4" end="4"/>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7">
                                            <p:txEl>
                                              <p:pRg st="4" end="4"/>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7">
                                            <p:txEl>
                                              <p:pRg st="4" end="4"/>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7">
                                            <p:txEl>
                                              <p:pRg st="4" end="4"/>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7">
                                            <p:txEl>
                                              <p:pRg st="4" end="4"/>
                                            </p:txEl>
                                          </p:spTgt>
                                        </p:tgtEl>
                                      </p:cBhvr>
                                      <p:to x="100000" y="60000"/>
                                    </p:animScale>
                                    <p:animScale>
                                      <p:cBhvr>
                                        <p:cTn id="68" dur="166" decel="50000">
                                          <p:stCondLst>
                                            <p:cond delay="676"/>
                                          </p:stCondLst>
                                        </p:cTn>
                                        <p:tgtEl>
                                          <p:spTgt spid="7">
                                            <p:txEl>
                                              <p:pRg st="4" end="4"/>
                                            </p:txEl>
                                          </p:spTgt>
                                        </p:tgtEl>
                                      </p:cBhvr>
                                      <p:to x="100000" y="100000"/>
                                    </p:animScale>
                                    <p:animScale>
                                      <p:cBhvr>
                                        <p:cTn id="69" dur="26">
                                          <p:stCondLst>
                                            <p:cond delay="1312"/>
                                          </p:stCondLst>
                                        </p:cTn>
                                        <p:tgtEl>
                                          <p:spTgt spid="7">
                                            <p:txEl>
                                              <p:pRg st="4" end="4"/>
                                            </p:txEl>
                                          </p:spTgt>
                                        </p:tgtEl>
                                      </p:cBhvr>
                                      <p:to x="100000" y="80000"/>
                                    </p:animScale>
                                    <p:animScale>
                                      <p:cBhvr>
                                        <p:cTn id="70" dur="166" decel="50000">
                                          <p:stCondLst>
                                            <p:cond delay="1338"/>
                                          </p:stCondLst>
                                        </p:cTn>
                                        <p:tgtEl>
                                          <p:spTgt spid="7">
                                            <p:txEl>
                                              <p:pRg st="4" end="4"/>
                                            </p:txEl>
                                          </p:spTgt>
                                        </p:tgtEl>
                                      </p:cBhvr>
                                      <p:to x="100000" y="100000"/>
                                    </p:animScale>
                                    <p:animScale>
                                      <p:cBhvr>
                                        <p:cTn id="71" dur="26">
                                          <p:stCondLst>
                                            <p:cond delay="1642"/>
                                          </p:stCondLst>
                                        </p:cTn>
                                        <p:tgtEl>
                                          <p:spTgt spid="7">
                                            <p:txEl>
                                              <p:pRg st="4" end="4"/>
                                            </p:txEl>
                                          </p:spTgt>
                                        </p:tgtEl>
                                      </p:cBhvr>
                                      <p:to x="100000" y="90000"/>
                                    </p:animScale>
                                    <p:animScale>
                                      <p:cBhvr>
                                        <p:cTn id="72" dur="166" decel="50000">
                                          <p:stCondLst>
                                            <p:cond delay="1668"/>
                                          </p:stCondLst>
                                        </p:cTn>
                                        <p:tgtEl>
                                          <p:spTgt spid="7">
                                            <p:txEl>
                                              <p:pRg st="4" end="4"/>
                                            </p:txEl>
                                          </p:spTgt>
                                        </p:tgtEl>
                                      </p:cBhvr>
                                      <p:to x="100000" y="100000"/>
                                    </p:animScale>
                                    <p:animScale>
                                      <p:cBhvr>
                                        <p:cTn id="73" dur="26">
                                          <p:stCondLst>
                                            <p:cond delay="1808"/>
                                          </p:stCondLst>
                                        </p:cTn>
                                        <p:tgtEl>
                                          <p:spTgt spid="7">
                                            <p:txEl>
                                              <p:pRg st="4" end="4"/>
                                            </p:txEl>
                                          </p:spTgt>
                                        </p:tgtEl>
                                      </p:cBhvr>
                                      <p:to x="100000" y="95000"/>
                                    </p:animScale>
                                    <p:animScale>
                                      <p:cBhvr>
                                        <p:cTn id="74" dur="166" decel="50000">
                                          <p:stCondLst>
                                            <p:cond delay="1834"/>
                                          </p:stCondLst>
                                        </p:cTn>
                                        <p:tgtEl>
                                          <p:spTgt spid="7">
                                            <p:txEl>
                                              <p:pRg st="4" end="4"/>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7">
                                            <p:txEl>
                                              <p:pRg st="6" end="6"/>
                                            </p:txEl>
                                          </p:spTgt>
                                        </p:tgtEl>
                                        <p:attrNameLst>
                                          <p:attrName>style.visibility</p:attrName>
                                        </p:attrNameLst>
                                      </p:cBhvr>
                                      <p:to>
                                        <p:strVal val="visible"/>
                                      </p:to>
                                    </p:set>
                                    <p:animEffect transition="in" filter="wipe(down)">
                                      <p:cBhvr>
                                        <p:cTn id="79" dur="580">
                                          <p:stCondLst>
                                            <p:cond delay="0"/>
                                          </p:stCondLst>
                                        </p:cTn>
                                        <p:tgtEl>
                                          <p:spTgt spid="7">
                                            <p:txEl>
                                              <p:pRg st="6" end="6"/>
                                            </p:txEl>
                                          </p:spTgt>
                                        </p:tgtEl>
                                      </p:cBhvr>
                                    </p:animEffect>
                                    <p:anim calcmode="lin" valueType="num">
                                      <p:cBhvr>
                                        <p:cTn id="80" dur="1822" tmFilter="0,0; 0.14,0.36; 0.43,0.73; 0.71,0.91; 1.0,1.0">
                                          <p:stCondLst>
                                            <p:cond delay="0"/>
                                          </p:stCondLst>
                                        </p:cTn>
                                        <p:tgtEl>
                                          <p:spTgt spid="7">
                                            <p:txEl>
                                              <p:pRg st="6" end="6"/>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7">
                                            <p:txEl>
                                              <p:pRg st="6" end="6"/>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7">
                                            <p:txEl>
                                              <p:pRg st="6" end="6"/>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7">
                                            <p:txEl>
                                              <p:pRg st="6" end="6"/>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7">
                                            <p:txEl>
                                              <p:pRg st="6" end="6"/>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7">
                                            <p:txEl>
                                              <p:pRg st="6" end="6"/>
                                            </p:txEl>
                                          </p:spTgt>
                                        </p:tgtEl>
                                      </p:cBhvr>
                                      <p:to x="100000" y="60000"/>
                                    </p:animScale>
                                    <p:animScale>
                                      <p:cBhvr>
                                        <p:cTn id="86" dur="166" decel="50000">
                                          <p:stCondLst>
                                            <p:cond delay="676"/>
                                          </p:stCondLst>
                                        </p:cTn>
                                        <p:tgtEl>
                                          <p:spTgt spid="7">
                                            <p:txEl>
                                              <p:pRg st="6" end="6"/>
                                            </p:txEl>
                                          </p:spTgt>
                                        </p:tgtEl>
                                      </p:cBhvr>
                                      <p:to x="100000" y="100000"/>
                                    </p:animScale>
                                    <p:animScale>
                                      <p:cBhvr>
                                        <p:cTn id="87" dur="26">
                                          <p:stCondLst>
                                            <p:cond delay="1312"/>
                                          </p:stCondLst>
                                        </p:cTn>
                                        <p:tgtEl>
                                          <p:spTgt spid="7">
                                            <p:txEl>
                                              <p:pRg st="6" end="6"/>
                                            </p:txEl>
                                          </p:spTgt>
                                        </p:tgtEl>
                                      </p:cBhvr>
                                      <p:to x="100000" y="80000"/>
                                    </p:animScale>
                                    <p:animScale>
                                      <p:cBhvr>
                                        <p:cTn id="88" dur="166" decel="50000">
                                          <p:stCondLst>
                                            <p:cond delay="1338"/>
                                          </p:stCondLst>
                                        </p:cTn>
                                        <p:tgtEl>
                                          <p:spTgt spid="7">
                                            <p:txEl>
                                              <p:pRg st="6" end="6"/>
                                            </p:txEl>
                                          </p:spTgt>
                                        </p:tgtEl>
                                      </p:cBhvr>
                                      <p:to x="100000" y="100000"/>
                                    </p:animScale>
                                    <p:animScale>
                                      <p:cBhvr>
                                        <p:cTn id="89" dur="26">
                                          <p:stCondLst>
                                            <p:cond delay="1642"/>
                                          </p:stCondLst>
                                        </p:cTn>
                                        <p:tgtEl>
                                          <p:spTgt spid="7">
                                            <p:txEl>
                                              <p:pRg st="6" end="6"/>
                                            </p:txEl>
                                          </p:spTgt>
                                        </p:tgtEl>
                                      </p:cBhvr>
                                      <p:to x="100000" y="90000"/>
                                    </p:animScale>
                                    <p:animScale>
                                      <p:cBhvr>
                                        <p:cTn id="90" dur="166" decel="50000">
                                          <p:stCondLst>
                                            <p:cond delay="1668"/>
                                          </p:stCondLst>
                                        </p:cTn>
                                        <p:tgtEl>
                                          <p:spTgt spid="7">
                                            <p:txEl>
                                              <p:pRg st="6" end="6"/>
                                            </p:txEl>
                                          </p:spTgt>
                                        </p:tgtEl>
                                      </p:cBhvr>
                                      <p:to x="100000" y="100000"/>
                                    </p:animScale>
                                    <p:animScale>
                                      <p:cBhvr>
                                        <p:cTn id="91" dur="26">
                                          <p:stCondLst>
                                            <p:cond delay="1808"/>
                                          </p:stCondLst>
                                        </p:cTn>
                                        <p:tgtEl>
                                          <p:spTgt spid="7">
                                            <p:txEl>
                                              <p:pRg st="6" end="6"/>
                                            </p:txEl>
                                          </p:spTgt>
                                        </p:tgtEl>
                                      </p:cBhvr>
                                      <p:to x="100000" y="95000"/>
                                    </p:animScale>
                                    <p:animScale>
                                      <p:cBhvr>
                                        <p:cTn id="92" dur="166" decel="50000">
                                          <p:stCondLst>
                                            <p:cond delay="1834"/>
                                          </p:stCondLst>
                                        </p:cTn>
                                        <p:tgtEl>
                                          <p:spTgt spid="7">
                                            <p:txEl>
                                              <p:pRg st="6" end="6"/>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nodeType="clickEffect">
                                  <p:stCondLst>
                                    <p:cond delay="0"/>
                                  </p:stCondLst>
                                  <p:childTnLst>
                                    <p:set>
                                      <p:cBhvr>
                                        <p:cTn id="96" dur="1" fill="hold">
                                          <p:stCondLst>
                                            <p:cond delay="0"/>
                                          </p:stCondLst>
                                        </p:cTn>
                                        <p:tgtEl>
                                          <p:spTgt spid="7">
                                            <p:txEl>
                                              <p:pRg st="7" end="7"/>
                                            </p:txEl>
                                          </p:spTgt>
                                        </p:tgtEl>
                                        <p:attrNameLst>
                                          <p:attrName>style.visibility</p:attrName>
                                        </p:attrNameLst>
                                      </p:cBhvr>
                                      <p:to>
                                        <p:strVal val="visible"/>
                                      </p:to>
                                    </p:set>
                                    <p:animEffect transition="in" filter="wipe(down)">
                                      <p:cBhvr>
                                        <p:cTn id="97" dur="580">
                                          <p:stCondLst>
                                            <p:cond delay="0"/>
                                          </p:stCondLst>
                                        </p:cTn>
                                        <p:tgtEl>
                                          <p:spTgt spid="7">
                                            <p:txEl>
                                              <p:pRg st="7" end="7"/>
                                            </p:txEl>
                                          </p:spTgt>
                                        </p:tgtEl>
                                      </p:cBhvr>
                                    </p:animEffect>
                                    <p:anim calcmode="lin" valueType="num">
                                      <p:cBhvr>
                                        <p:cTn id="98" dur="1822" tmFilter="0,0; 0.14,0.36; 0.43,0.73; 0.71,0.91; 1.0,1.0">
                                          <p:stCondLst>
                                            <p:cond delay="0"/>
                                          </p:stCondLst>
                                        </p:cTn>
                                        <p:tgtEl>
                                          <p:spTgt spid="7">
                                            <p:txEl>
                                              <p:pRg st="7" end="7"/>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7">
                                            <p:txEl>
                                              <p:pRg st="7" end="7"/>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7">
                                            <p:txEl>
                                              <p:pRg st="7" end="7"/>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7">
                                            <p:txEl>
                                              <p:pRg st="7" end="7"/>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7">
                                            <p:txEl>
                                              <p:pRg st="7" end="7"/>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7">
                                            <p:txEl>
                                              <p:pRg st="7" end="7"/>
                                            </p:txEl>
                                          </p:spTgt>
                                        </p:tgtEl>
                                      </p:cBhvr>
                                      <p:to x="100000" y="60000"/>
                                    </p:animScale>
                                    <p:animScale>
                                      <p:cBhvr>
                                        <p:cTn id="104" dur="166" decel="50000">
                                          <p:stCondLst>
                                            <p:cond delay="676"/>
                                          </p:stCondLst>
                                        </p:cTn>
                                        <p:tgtEl>
                                          <p:spTgt spid="7">
                                            <p:txEl>
                                              <p:pRg st="7" end="7"/>
                                            </p:txEl>
                                          </p:spTgt>
                                        </p:tgtEl>
                                      </p:cBhvr>
                                      <p:to x="100000" y="100000"/>
                                    </p:animScale>
                                    <p:animScale>
                                      <p:cBhvr>
                                        <p:cTn id="105" dur="26">
                                          <p:stCondLst>
                                            <p:cond delay="1312"/>
                                          </p:stCondLst>
                                        </p:cTn>
                                        <p:tgtEl>
                                          <p:spTgt spid="7">
                                            <p:txEl>
                                              <p:pRg st="7" end="7"/>
                                            </p:txEl>
                                          </p:spTgt>
                                        </p:tgtEl>
                                      </p:cBhvr>
                                      <p:to x="100000" y="80000"/>
                                    </p:animScale>
                                    <p:animScale>
                                      <p:cBhvr>
                                        <p:cTn id="106" dur="166" decel="50000">
                                          <p:stCondLst>
                                            <p:cond delay="1338"/>
                                          </p:stCondLst>
                                        </p:cTn>
                                        <p:tgtEl>
                                          <p:spTgt spid="7">
                                            <p:txEl>
                                              <p:pRg st="7" end="7"/>
                                            </p:txEl>
                                          </p:spTgt>
                                        </p:tgtEl>
                                      </p:cBhvr>
                                      <p:to x="100000" y="100000"/>
                                    </p:animScale>
                                    <p:animScale>
                                      <p:cBhvr>
                                        <p:cTn id="107" dur="26">
                                          <p:stCondLst>
                                            <p:cond delay="1642"/>
                                          </p:stCondLst>
                                        </p:cTn>
                                        <p:tgtEl>
                                          <p:spTgt spid="7">
                                            <p:txEl>
                                              <p:pRg st="7" end="7"/>
                                            </p:txEl>
                                          </p:spTgt>
                                        </p:tgtEl>
                                      </p:cBhvr>
                                      <p:to x="100000" y="90000"/>
                                    </p:animScale>
                                    <p:animScale>
                                      <p:cBhvr>
                                        <p:cTn id="108" dur="166" decel="50000">
                                          <p:stCondLst>
                                            <p:cond delay="1668"/>
                                          </p:stCondLst>
                                        </p:cTn>
                                        <p:tgtEl>
                                          <p:spTgt spid="7">
                                            <p:txEl>
                                              <p:pRg st="7" end="7"/>
                                            </p:txEl>
                                          </p:spTgt>
                                        </p:tgtEl>
                                      </p:cBhvr>
                                      <p:to x="100000" y="100000"/>
                                    </p:animScale>
                                    <p:animScale>
                                      <p:cBhvr>
                                        <p:cTn id="109" dur="26">
                                          <p:stCondLst>
                                            <p:cond delay="1808"/>
                                          </p:stCondLst>
                                        </p:cTn>
                                        <p:tgtEl>
                                          <p:spTgt spid="7">
                                            <p:txEl>
                                              <p:pRg st="7" end="7"/>
                                            </p:txEl>
                                          </p:spTgt>
                                        </p:tgtEl>
                                      </p:cBhvr>
                                      <p:to x="100000" y="95000"/>
                                    </p:animScale>
                                    <p:animScale>
                                      <p:cBhvr>
                                        <p:cTn id="110" dur="166" decel="50000">
                                          <p:stCondLst>
                                            <p:cond delay="1834"/>
                                          </p:stCondLst>
                                        </p:cTn>
                                        <p:tgtEl>
                                          <p:spTgt spid="7">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228600"/>
            <a:ext cx="8839200" cy="6226208"/>
          </a:xfrm>
        </p:spPr>
        <p:txBody>
          <a:bodyPr>
            <a:noAutofit/>
          </a:bodyPr>
          <a:lstStyle/>
          <a:p>
            <a:pPr marL="342900" indent="-342900" algn="r" rtl="1">
              <a:lnSpc>
                <a:spcPct val="80000"/>
              </a:lnSpc>
              <a:spcBef>
                <a:spcPct val="20000"/>
              </a:spcBef>
              <a:buClrTx/>
            </a:pPr>
            <a:endParaRPr lang="ar-IQ" altLang="ar-IQ" sz="2400" b="1" u="sng" dirty="0">
              <a:solidFill>
                <a:prstClr val="black"/>
              </a:solidFill>
              <a:latin typeface="Calibri"/>
            </a:endParaRPr>
          </a:p>
          <a:p>
            <a:pPr marL="0" indent="0" algn="r" rtl="1">
              <a:lnSpc>
                <a:spcPct val="80000"/>
              </a:lnSpc>
              <a:spcBef>
                <a:spcPct val="20000"/>
              </a:spcBef>
              <a:buClrTx/>
              <a:buNone/>
            </a:pPr>
            <a:r>
              <a:rPr lang="ar-IQ" altLang="ar-IQ" sz="2400" b="1" dirty="0">
                <a:solidFill>
                  <a:prstClr val="black"/>
                </a:solidFill>
                <a:latin typeface="Calibri"/>
              </a:rPr>
              <a:t>4-الحكم بالتعويض : </a:t>
            </a:r>
            <a:r>
              <a:rPr lang="ar-IQ" altLang="ar-IQ" sz="2400" dirty="0">
                <a:solidFill>
                  <a:prstClr val="black"/>
                </a:solidFill>
                <a:latin typeface="Calibri"/>
              </a:rPr>
              <a:t>لقد منح المشرع المحكمة صلاحية الحكم بالتعويض ان كان له مقتضى بناءاً على طلب المدعي ، وفي ذلك اشترط المشرع ان لا يكون هناك حكماً بالتعويض الا اذا اثبت صاحب الشأن ان هناك ضرراً اصابة  بسبب القرار غير المشروع  الصادر عن الادارة او هناك التخوف من الحاق الضرر . وهذا يعني ان دعوى التعويض لا ترد الا نتيجة لقرار اداري غير مشروع. </a:t>
            </a:r>
          </a:p>
          <a:p>
            <a:pPr marL="0" indent="0" algn="r" rtl="1">
              <a:lnSpc>
                <a:spcPct val="80000"/>
              </a:lnSpc>
              <a:spcBef>
                <a:spcPct val="20000"/>
              </a:spcBef>
              <a:buClrTx/>
              <a:buNone/>
            </a:pPr>
            <a:endParaRPr lang="ar-IQ" altLang="ar-IQ" sz="2400" dirty="0">
              <a:solidFill>
                <a:prstClr val="black"/>
              </a:solidFill>
              <a:latin typeface="Calibri"/>
            </a:endParaRPr>
          </a:p>
          <a:p>
            <a:pPr marL="0" indent="0" algn="r" rtl="1">
              <a:lnSpc>
                <a:spcPct val="80000"/>
              </a:lnSpc>
              <a:spcBef>
                <a:spcPct val="20000"/>
              </a:spcBef>
              <a:buClrTx/>
              <a:buNone/>
            </a:pPr>
            <a:r>
              <a:rPr lang="ar-IQ" altLang="ar-IQ" sz="2400" dirty="0">
                <a:solidFill>
                  <a:prstClr val="black"/>
                </a:solidFill>
                <a:latin typeface="Times New Roman" pitchFamily="18" charset="0"/>
                <a:cs typeface="Times New Roman" pitchFamily="18" charset="0"/>
              </a:rPr>
              <a:t>فأن حكم المحكمة   قابلاً للطعن فيه تمييزا  </a:t>
            </a:r>
            <a:r>
              <a:rPr lang="ar-IQ" altLang="ar-IQ" sz="2400" b="1" dirty="0">
                <a:solidFill>
                  <a:prstClr val="black"/>
                </a:solidFill>
                <a:latin typeface="Times New Roman" pitchFamily="18" charset="0"/>
                <a:cs typeface="Times New Roman" pitchFamily="18" charset="0"/>
              </a:rPr>
              <a:t>لدى المحكمة الادارية العليا ،</a:t>
            </a:r>
            <a:r>
              <a:rPr lang="ar-IQ" altLang="ar-IQ" sz="2400" dirty="0">
                <a:solidFill>
                  <a:prstClr val="black"/>
                </a:solidFill>
                <a:latin typeface="Times New Roman" pitchFamily="18" charset="0"/>
                <a:cs typeface="Times New Roman" pitchFamily="18" charset="0"/>
              </a:rPr>
              <a:t> خلال </a:t>
            </a:r>
            <a:r>
              <a:rPr lang="ar-IQ" altLang="ar-IQ" sz="2400" b="1" dirty="0">
                <a:solidFill>
                  <a:prstClr val="black"/>
                </a:solidFill>
                <a:latin typeface="Times New Roman" pitchFamily="18" charset="0"/>
                <a:cs typeface="Times New Roman" pitchFamily="18" charset="0"/>
              </a:rPr>
              <a:t>مدة (30) يوماً </a:t>
            </a:r>
            <a:r>
              <a:rPr lang="ar-IQ" altLang="ar-IQ" sz="2400" dirty="0">
                <a:solidFill>
                  <a:prstClr val="black"/>
                </a:solidFill>
                <a:latin typeface="Times New Roman" pitchFamily="18" charset="0"/>
                <a:cs typeface="Times New Roman" pitchFamily="18" charset="0"/>
              </a:rPr>
              <a:t>من تأريخ التبلغ الحكم او اعتباره مبلغاً (م/ 172و 204 – ق. م.م), ويكون قرار المحكمة غير المطعون فيه وقرار المحكمة الادارية العليا  باتاً وملزماً ( م/7- ثامنا- ب من ق. م.ش).</a:t>
            </a:r>
          </a:p>
          <a:p>
            <a:pPr marL="0" indent="0" algn="r" rtl="1">
              <a:lnSpc>
                <a:spcPct val="80000"/>
              </a:lnSpc>
              <a:spcBef>
                <a:spcPct val="20000"/>
              </a:spcBef>
              <a:buClrTx/>
              <a:buNone/>
            </a:pPr>
            <a:endParaRPr lang="ar-IQ" altLang="ar-IQ" sz="2400" b="1" u="sng" dirty="0">
              <a:solidFill>
                <a:prstClr val="black"/>
              </a:solidFill>
              <a:latin typeface="Calibri"/>
            </a:endParaRPr>
          </a:p>
          <a:p>
            <a:pPr marL="342900" indent="-342900" algn="r" rtl="1">
              <a:lnSpc>
                <a:spcPct val="80000"/>
              </a:lnSpc>
              <a:spcBef>
                <a:spcPct val="20000"/>
              </a:spcBef>
              <a:buClrTx/>
              <a:buFont typeface="Wingdings" pitchFamily="2" charset="2"/>
              <a:buChar char="v"/>
            </a:pPr>
            <a:r>
              <a:rPr lang="ar-IQ" altLang="ar-IQ" sz="2400" dirty="0">
                <a:solidFill>
                  <a:prstClr val="black"/>
                </a:solidFill>
                <a:latin typeface="Times New Roman" pitchFamily="18" charset="0"/>
                <a:cs typeface="Times New Roman" pitchFamily="18" charset="0"/>
              </a:rPr>
              <a:t>ومما تجدر الاشارة اليه ان محكمة القضاء الاداري </a:t>
            </a:r>
            <a:r>
              <a:rPr lang="ar-IQ" altLang="ar-IQ" sz="2400" b="1" dirty="0">
                <a:solidFill>
                  <a:prstClr val="black"/>
                </a:solidFill>
                <a:latin typeface="Times New Roman" pitchFamily="18" charset="0"/>
                <a:cs typeface="Times New Roman" pitchFamily="18" charset="0"/>
              </a:rPr>
              <a:t>غير مختصة بالنظر في المنازعات المتعلقة بالقرارات الادارية التي عين القانون المرجع للطعن فيها, و</a:t>
            </a:r>
            <a:r>
              <a:rPr lang="ar-IQ" altLang="ar-IQ" sz="2400" dirty="0">
                <a:solidFill>
                  <a:prstClr val="black"/>
                </a:solidFill>
                <a:latin typeface="Times New Roman" pitchFamily="18" charset="0"/>
                <a:cs typeface="Times New Roman" pitchFamily="18" charset="0"/>
              </a:rPr>
              <a:t> </a:t>
            </a:r>
            <a:r>
              <a:rPr lang="ar-IQ" altLang="ar-IQ" sz="2400" b="1" dirty="0">
                <a:solidFill>
                  <a:prstClr val="black"/>
                </a:solidFill>
                <a:latin typeface="Times New Roman" pitchFamily="18" charset="0"/>
                <a:cs typeface="Times New Roman" pitchFamily="18" charset="0"/>
              </a:rPr>
              <a:t>المنازعات الناشئة عن تنفيذ العقود الادارية </a:t>
            </a:r>
            <a:r>
              <a:rPr lang="ar-IQ" altLang="ar-IQ" sz="2400" dirty="0">
                <a:solidFill>
                  <a:prstClr val="black"/>
                </a:solidFill>
                <a:latin typeface="Times New Roman" pitchFamily="18" charset="0"/>
                <a:cs typeface="Times New Roman" pitchFamily="18" charset="0"/>
              </a:rPr>
              <a:t>، التي عادة ما تبرم لتحقيق اغراض المرفق العام ومتطلبات المصلحة العامة . وهذا على خلاف ما هو قائم في فرنسا ومصر حيث يختص القضاء الاداري في الفصل في منازعات العقود الادارية ، وهذا في تقديرنا يعد نقصاً تشريعياً يجب تلافيه. </a:t>
            </a:r>
          </a:p>
        </p:txBody>
      </p:sp>
      <p:sp>
        <p:nvSpPr>
          <p:cNvPr id="6" name="Slide Number Placeholder 5"/>
          <p:cNvSpPr>
            <a:spLocks noGrp="1"/>
          </p:cNvSpPr>
          <p:nvPr>
            <p:ph type="sldNum" sz="quarter" idx="12"/>
          </p:nvPr>
        </p:nvSpPr>
        <p:spPr/>
        <p:txBody>
          <a:bodyPr/>
          <a:lstStyle/>
          <a:p>
            <a:r>
              <a:rPr lang="ar-OM" dirty="0">
                <a:solidFill>
                  <a:prstClr val="black"/>
                </a:solidFill>
              </a:rPr>
              <a:t>76</a:t>
            </a:r>
            <a:endParaRPr lang="en-US" dirty="0">
              <a:solidFill>
                <a:prstClr val="black"/>
              </a:solidFill>
            </a:endParaRPr>
          </a:p>
        </p:txBody>
      </p:sp>
    </p:spTree>
    <p:extLst>
      <p:ext uri="{BB962C8B-B14F-4D97-AF65-F5344CB8AC3E}">
        <p14:creationId xmlns:p14="http://schemas.microsoft.com/office/powerpoint/2010/main" val="4137160518"/>
      </p:ext>
    </p:extLst>
  </p:cSld>
  <p:clrMapOvr>
    <a:masterClrMapping/>
  </p:clrMapOvr>
  <p:transition spd="slow">
    <p:wheel spokes="1"/>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76200"/>
            <a:ext cx="8687937" cy="6477000"/>
          </a:xfrm>
        </p:spPr>
        <p:txBody>
          <a:bodyPr>
            <a:normAutofit/>
          </a:bodyPr>
          <a:lstStyle/>
          <a:p>
            <a:pPr algn="r" rtl="1">
              <a:buNone/>
            </a:pPr>
            <a:r>
              <a:rPr lang="ar-IQ" altLang="ar-IQ" sz="4100" b="1" dirty="0">
                <a:latin typeface="Times New Roman" pitchFamily="18" charset="0"/>
                <a:cs typeface="Times New Roman" pitchFamily="18" charset="0"/>
              </a:rPr>
              <a:t>3- المحكمة الادارية العليا:</a:t>
            </a:r>
          </a:p>
          <a:p>
            <a:pPr marL="0" indent="0" algn="r" rtl="1">
              <a:lnSpc>
                <a:spcPct val="120000"/>
              </a:lnSpc>
              <a:spcBef>
                <a:spcPct val="20000"/>
              </a:spcBef>
              <a:buClrTx/>
              <a:buNone/>
            </a:pPr>
            <a:endParaRPr lang="ar-IQ" altLang="ar-IQ" sz="1700" dirty="0">
              <a:solidFill>
                <a:prstClr val="black"/>
              </a:solidFill>
              <a:latin typeface="Times New Roman" pitchFamily="18" charset="0"/>
              <a:cs typeface="Times New Roman" pitchFamily="18" charset="0"/>
            </a:endParaRPr>
          </a:p>
          <a:p>
            <a:pPr algn="r" rtl="1">
              <a:buFont typeface="Wingdings" pitchFamily="2" charset="2"/>
              <a:buChar char="v"/>
            </a:pPr>
            <a:r>
              <a:rPr lang="ar-IQ" sz="2800" b="1" dirty="0"/>
              <a:t>اختصاص المحمكة الادارية العليا: </a:t>
            </a:r>
            <a:r>
              <a:rPr lang="ar-IQ" sz="2400" dirty="0"/>
              <a:t>تختص المحكمة الادارية العليا وفق (ف/ج- رابعا من م/2 من ق.م.ش) بالنظر فيما يأتي:</a:t>
            </a:r>
          </a:p>
          <a:p>
            <a:pPr marL="109728" indent="0" algn="r" rtl="1">
              <a:buNone/>
            </a:pPr>
            <a:endParaRPr lang="ar-IQ" sz="2400" dirty="0"/>
          </a:p>
          <a:p>
            <a:pPr marL="109728" indent="0" algn="r" rtl="1">
              <a:buNone/>
            </a:pPr>
            <a:r>
              <a:rPr lang="ar-IQ" sz="2400" dirty="0"/>
              <a:t>1- الطعون المقدمة على الاحكام و القرارات الصادرة عن محكمة القضاء الاداري و محكمة قضاء الموظفين.</a:t>
            </a:r>
          </a:p>
          <a:p>
            <a:pPr marL="109728" indent="0" algn="r" rtl="1">
              <a:buNone/>
            </a:pPr>
            <a:endParaRPr lang="ar-IQ" sz="2400" dirty="0"/>
          </a:p>
          <a:p>
            <a:pPr marL="109728" indent="0" algn="r" rtl="1">
              <a:buNone/>
            </a:pPr>
            <a:r>
              <a:rPr lang="ar-IQ" sz="2400" dirty="0"/>
              <a:t>2- التنازع الحاصل حول تعيين الاختصاص في نظر الدعوى الذي يقع بين محكمة القضاء الاداري و محكمة قضاء الموظفين.</a:t>
            </a:r>
          </a:p>
          <a:p>
            <a:pPr marL="109728" indent="0" algn="r" rtl="1">
              <a:buNone/>
            </a:pPr>
            <a:endParaRPr lang="ar-IQ" sz="2400" dirty="0"/>
          </a:p>
          <a:p>
            <a:pPr marL="109728" indent="0" algn="r" rtl="1">
              <a:buNone/>
            </a:pPr>
            <a:r>
              <a:rPr lang="ar-IQ" sz="2400" dirty="0"/>
              <a:t>3- التنازع الحاصل حول تنفيذ حكمين مكتسبين درجة البتات متناقضين صادرين عن مكحمة القضاء الاداري أو محكمة قضاء الموظفين في موضوع واحد اذا كان بين الخصوم انفسهم او كان احدهم طرفا في هذين الحكمين و ترجح احد الحكمين و تقرر تنفيذه دون الحكم الاخر.</a:t>
            </a:r>
            <a:endParaRPr lang="ar-IQ" b="1"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a:xfrm>
            <a:off x="10171272" y="6407945"/>
            <a:ext cx="365760" cy="297656"/>
          </a:xfrm>
        </p:spPr>
        <p:txBody>
          <a:bodyPr/>
          <a:lstStyle/>
          <a:p>
            <a:r>
              <a:rPr lang="ar-IQ" dirty="0">
                <a:solidFill>
                  <a:prstClr val="black"/>
                </a:solidFill>
              </a:rPr>
              <a:t>77</a:t>
            </a:r>
            <a:endParaRPr lang="en-US" dirty="0">
              <a:solidFill>
                <a:prstClr val="black"/>
              </a:solidFill>
            </a:endParaRPr>
          </a:p>
        </p:txBody>
      </p:sp>
    </p:spTree>
    <p:extLst>
      <p:ext uri="{BB962C8B-B14F-4D97-AF65-F5344CB8AC3E}">
        <p14:creationId xmlns:p14="http://schemas.microsoft.com/office/powerpoint/2010/main" val="108035115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4"/>
          <p:cNvSpPr>
            <a:spLocks noGrp="1"/>
          </p:cNvSpPr>
          <p:nvPr>
            <p:ph type="sldNum" sz="quarter" idx="12"/>
          </p:nvPr>
        </p:nvSpPr>
        <p:spPr>
          <a:noFill/>
        </p:spPr>
        <p:txBody>
          <a:bodyPr/>
          <a:lstStyle>
            <a:lvl1pPr>
              <a:defRPr sz="3200">
                <a:solidFill>
                  <a:schemeClr val="tx1"/>
                </a:solidFill>
                <a:latin typeface="Arial" pitchFamily="34" charset="0"/>
                <a:cs typeface="Arial" pitchFamily="34" charset="0"/>
              </a:defRPr>
            </a:lvl1pPr>
            <a:lvl2pPr>
              <a:defRPr sz="2800">
                <a:solidFill>
                  <a:schemeClr val="tx1"/>
                </a:solidFill>
                <a:latin typeface="Arial" pitchFamily="34" charset="0"/>
                <a:cs typeface="Arial" pitchFamily="34" charset="0"/>
              </a:defRPr>
            </a:lvl2pPr>
            <a:lvl3pPr>
              <a:defRPr sz="2400">
                <a:solidFill>
                  <a:schemeClr val="tx1"/>
                </a:solidFill>
                <a:latin typeface="Arial" pitchFamily="34" charset="0"/>
                <a:cs typeface="Arial" pitchFamily="34" charset="0"/>
              </a:defRPr>
            </a:lvl3pPr>
            <a:lvl4pPr>
              <a:defRPr sz="2000">
                <a:solidFill>
                  <a:schemeClr val="tx1"/>
                </a:solidFill>
                <a:latin typeface="Arial" pitchFamily="34" charset="0"/>
                <a:cs typeface="Arial" pitchFamily="34" charset="0"/>
              </a:defRPr>
            </a:lvl4pPr>
            <a:lvl5pPr>
              <a:defRPr sz="2000">
                <a:solidFill>
                  <a:schemeClr val="tx1"/>
                </a:solidFill>
                <a:latin typeface="Arial" pitchFamily="34" charset="0"/>
                <a:cs typeface="Arial" pitchFamily="34" charset="0"/>
              </a:defRPr>
            </a:lvl5pPr>
            <a:lvl6pPr eaLnBrk="0" hangingPunct="0">
              <a:defRPr sz="2000">
                <a:solidFill>
                  <a:schemeClr val="tx1"/>
                </a:solidFill>
                <a:latin typeface="Arial" pitchFamily="34" charset="0"/>
                <a:cs typeface="Arial" pitchFamily="34" charset="0"/>
              </a:defRPr>
            </a:lvl6pPr>
            <a:lvl7pPr eaLnBrk="0" hangingPunct="0">
              <a:defRPr sz="2000">
                <a:solidFill>
                  <a:schemeClr val="tx1"/>
                </a:solidFill>
                <a:latin typeface="Arial" pitchFamily="34" charset="0"/>
                <a:cs typeface="Arial" pitchFamily="34" charset="0"/>
              </a:defRPr>
            </a:lvl7pPr>
            <a:lvl8pPr eaLnBrk="0" hangingPunct="0">
              <a:defRPr sz="2000">
                <a:solidFill>
                  <a:schemeClr val="tx1"/>
                </a:solidFill>
                <a:latin typeface="Arial" pitchFamily="34" charset="0"/>
                <a:cs typeface="Arial" pitchFamily="34" charset="0"/>
              </a:defRPr>
            </a:lvl8pPr>
            <a:lvl9pPr eaLnBrk="0" hangingPunct="0">
              <a:defRPr sz="2000">
                <a:solidFill>
                  <a:schemeClr val="tx1"/>
                </a:solidFill>
                <a:latin typeface="Arial" pitchFamily="34" charset="0"/>
                <a:cs typeface="Arial" pitchFamily="34" charset="0"/>
              </a:defRPr>
            </a:lvl9pPr>
          </a:lstStyle>
          <a:p>
            <a:fld id="{9E0A3906-20B6-4E38-B189-CE9994F454FD}" type="slidenum">
              <a:rPr lang="ar-SA" altLang="ar-IQ" sz="1200">
                <a:latin typeface="Arial Black" pitchFamily="34" charset="0"/>
              </a:rPr>
              <a:pPr/>
              <a:t>65</a:t>
            </a:fld>
            <a:endParaRPr lang="en-US" altLang="ar-IQ" sz="1200">
              <a:latin typeface="Arial Black" pitchFamily="34" charset="0"/>
            </a:endParaRPr>
          </a:p>
        </p:txBody>
      </p:sp>
      <p:sp>
        <p:nvSpPr>
          <p:cNvPr id="60420" name="Rectangle 3"/>
          <p:cNvSpPr>
            <a:spLocks noGrp="1" noChangeArrowheads="1"/>
          </p:cNvSpPr>
          <p:nvPr>
            <p:ph type="body" idx="4294967295"/>
          </p:nvPr>
        </p:nvSpPr>
        <p:spPr>
          <a:xfrm>
            <a:off x="1676400" y="37531"/>
            <a:ext cx="8839200" cy="6400800"/>
          </a:xfrm>
        </p:spPr>
        <p:txBody>
          <a:bodyPr>
            <a:noAutofit/>
          </a:bodyPr>
          <a:lstStyle/>
          <a:p>
            <a:pPr algn="r" rtl="1" eaLnBrk="1" hangingPunct="1">
              <a:lnSpc>
                <a:spcPct val="80000"/>
              </a:lnSpc>
              <a:buFont typeface="Wingdings" pitchFamily="2" charset="2"/>
              <a:buNone/>
            </a:pPr>
            <a:endParaRPr lang="ar-IQ" altLang="ar-IQ" sz="2000" b="1" dirty="0"/>
          </a:p>
          <a:p>
            <a:pPr marL="109728" indent="0" algn="r" rtl="1">
              <a:lnSpc>
                <a:spcPct val="80000"/>
              </a:lnSpc>
              <a:buNone/>
            </a:pPr>
            <a:r>
              <a:rPr lang="ar-IQ" altLang="ar-IQ" sz="2400" dirty="0">
                <a:solidFill>
                  <a:prstClr val="black"/>
                </a:solidFill>
                <a:latin typeface="Calibri"/>
              </a:rPr>
              <a:t>يعد من اسباب الطعن بوجه خاص ما يأتي </a:t>
            </a:r>
            <a:r>
              <a:rPr lang="ar-IQ" altLang="ar-IQ" sz="2400" dirty="0"/>
              <a:t>(م/203 قانون المرافعات المدنية):</a:t>
            </a:r>
          </a:p>
          <a:p>
            <a:pPr marL="109728" indent="0" algn="r" rtl="1">
              <a:lnSpc>
                <a:spcPct val="80000"/>
              </a:lnSpc>
              <a:buNone/>
            </a:pPr>
            <a:endParaRPr lang="ar-IQ" altLang="ar-IQ" sz="2400" dirty="0"/>
          </a:p>
          <a:p>
            <a:pPr marL="109728" indent="0" algn="r" rtl="1">
              <a:lnSpc>
                <a:spcPct val="80000"/>
              </a:lnSpc>
              <a:buNone/>
            </a:pPr>
            <a:r>
              <a:rPr lang="ar-IQ" sz="2400" dirty="0"/>
              <a:t>1- </a:t>
            </a:r>
            <a:r>
              <a:rPr lang="en-US" sz="2400" dirty="0"/>
              <a:t> </a:t>
            </a:r>
            <a:r>
              <a:rPr lang="ar-SA" sz="2400" dirty="0"/>
              <a:t>إذا كان الحكم قد بنى على مخالفة للقانون أو خطأ في تطبيقه أو عيب في تأويله</a:t>
            </a:r>
            <a:r>
              <a:rPr lang="ar-IQ" sz="2400" dirty="0"/>
              <a:t>.</a:t>
            </a:r>
          </a:p>
          <a:p>
            <a:pPr marL="109728" indent="0" algn="r" rtl="1">
              <a:lnSpc>
                <a:spcPct val="80000"/>
              </a:lnSpc>
              <a:buNone/>
            </a:pPr>
            <a:endParaRPr lang="ar-IQ" sz="2400" dirty="0"/>
          </a:p>
          <a:p>
            <a:pPr marL="109728" indent="0" algn="r" rtl="1">
              <a:lnSpc>
                <a:spcPct val="80000"/>
              </a:lnSpc>
              <a:buNone/>
            </a:pPr>
            <a:r>
              <a:rPr lang="ar-IQ" sz="2400" dirty="0"/>
              <a:t>2- </a:t>
            </a:r>
            <a:r>
              <a:rPr lang="en-US" sz="2400" dirty="0"/>
              <a:t> </a:t>
            </a:r>
            <a:r>
              <a:rPr lang="ar-SA" sz="2400" dirty="0"/>
              <a:t>إذا كان الحكم قد صدر على خلاف قواعد الاختصاص</a:t>
            </a:r>
            <a:r>
              <a:rPr lang="en-US" sz="2400" dirty="0"/>
              <a:t> . </a:t>
            </a:r>
            <a:endParaRPr lang="ar-IQ" sz="2400" dirty="0"/>
          </a:p>
          <a:p>
            <a:pPr marL="109728" indent="0" algn="r" rtl="1">
              <a:lnSpc>
                <a:spcPct val="80000"/>
              </a:lnSpc>
              <a:buNone/>
            </a:pPr>
            <a:br>
              <a:rPr lang="en-US" sz="2400" dirty="0"/>
            </a:br>
            <a:r>
              <a:rPr lang="ar-IQ" sz="2400" dirty="0"/>
              <a:t>3- </a:t>
            </a:r>
            <a:r>
              <a:rPr lang="en-US" sz="2400" dirty="0"/>
              <a:t> </a:t>
            </a:r>
            <a:r>
              <a:rPr lang="ar-SA" sz="2400" dirty="0"/>
              <a:t>إذا وقع في الاجراءات الأصولية التي اتبعت عند رؤية الدعوى خطأ مؤثر في صحة الحكم</a:t>
            </a:r>
            <a:r>
              <a:rPr lang="en-US" sz="2400" dirty="0"/>
              <a:t> . </a:t>
            </a:r>
            <a:endParaRPr lang="ar-IQ" sz="2400" dirty="0"/>
          </a:p>
          <a:p>
            <a:pPr marL="109728" indent="0" algn="r" rtl="1">
              <a:lnSpc>
                <a:spcPct val="80000"/>
              </a:lnSpc>
              <a:buNone/>
            </a:pPr>
            <a:br>
              <a:rPr lang="en-US" sz="2400" dirty="0"/>
            </a:br>
            <a:r>
              <a:rPr lang="ar-IQ" sz="2400" dirty="0"/>
              <a:t>4- </a:t>
            </a:r>
            <a:r>
              <a:rPr lang="en-US" sz="2400" dirty="0"/>
              <a:t> </a:t>
            </a:r>
            <a:r>
              <a:rPr lang="ar-SA" sz="2400" dirty="0"/>
              <a:t>إذا صدر حكم يتناقض حكما سابقا صدر في الدعوى نفسها بين الخصوم أنفسهم أو من قام مقامهم وحاز درجة البتات</a:t>
            </a:r>
            <a:r>
              <a:rPr lang="en-US" sz="2400" dirty="0"/>
              <a:t> . </a:t>
            </a:r>
            <a:endParaRPr lang="ar-IQ" sz="2400" dirty="0"/>
          </a:p>
          <a:p>
            <a:pPr marL="109728" indent="0" algn="r" rtl="1">
              <a:lnSpc>
                <a:spcPct val="80000"/>
              </a:lnSpc>
              <a:buNone/>
            </a:pPr>
            <a:br>
              <a:rPr lang="en-US" sz="2400" dirty="0"/>
            </a:br>
            <a:r>
              <a:rPr lang="ar-IQ" sz="2400" dirty="0"/>
              <a:t>5- </a:t>
            </a:r>
            <a:r>
              <a:rPr lang="ar-SA" sz="2400" dirty="0"/>
              <a:t>إذا وقع في الحكم خطأ جوهري</a:t>
            </a:r>
            <a:r>
              <a:rPr lang="en-US" sz="2400" dirty="0"/>
              <a:t> . </a:t>
            </a:r>
            <a:br>
              <a:rPr lang="en-US" sz="2400" dirty="0"/>
            </a:br>
            <a:endParaRPr lang="ar-IQ" sz="2400" dirty="0"/>
          </a:p>
          <a:p>
            <a:pPr marL="109728" indent="0" algn="r" rtl="1">
              <a:lnSpc>
                <a:spcPct val="80000"/>
              </a:lnSpc>
              <a:buNone/>
            </a:pPr>
            <a:r>
              <a:rPr lang="ar-SA" sz="2600" dirty="0"/>
              <a:t>ويعتبر </a:t>
            </a:r>
            <a:r>
              <a:rPr lang="ar-SA" sz="2600" b="1" dirty="0"/>
              <a:t>الخطأ جوهريا </a:t>
            </a:r>
            <a:r>
              <a:rPr lang="ar-SA" sz="2600" dirty="0"/>
              <a:t>إذا أخطأ الحكم في فهم الوقائع أو اغفل الفصل في جهة من جهات الدعوى أو فصل في شيء لم يدع به الخصوم أو قضى بأكثر مما طلبوه أو قضى على خلاف ما هو ثابت في محضر الدعوى أو على خلاف دلالة الأوراق والسندات المقدمة من الخصوم أو كان منطوق الحكم مناقضا بعضه لبعض أو كان الحكم غير جامع لشروطه القانونية</a:t>
            </a:r>
            <a:r>
              <a:rPr lang="en-US" sz="2600" dirty="0"/>
              <a:t> .</a:t>
            </a:r>
            <a:br>
              <a:rPr lang="en-US" altLang="ar-IQ" sz="2000" b="1" dirty="0"/>
            </a:br>
            <a:endParaRPr lang="en-US" altLang="ar-IQ" sz="2000" b="1" dirty="0"/>
          </a:p>
        </p:txBody>
      </p:sp>
    </p:spTree>
    <p:extLst>
      <p:ext uri="{BB962C8B-B14F-4D97-AF65-F5344CB8AC3E}">
        <p14:creationId xmlns:p14="http://schemas.microsoft.com/office/powerpoint/2010/main" val="447972574"/>
      </p:ext>
    </p:extLst>
  </p:cSld>
  <p:clrMapOvr>
    <a:masterClrMapping/>
  </p:clrMapOvr>
  <p:transition advTm="20000"/>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4"/>
          <p:cNvSpPr>
            <a:spLocks noGrp="1"/>
          </p:cNvSpPr>
          <p:nvPr>
            <p:ph type="sldNum" sz="quarter" idx="11"/>
          </p:nvPr>
        </p:nvSpPr>
        <p:spPr>
          <a:xfrm>
            <a:off x="8317320" y="6324601"/>
            <a:ext cx="2350681" cy="365125"/>
          </a:xfrm>
          <a:noFill/>
        </p:spPr>
        <p:txBody>
          <a:bodyPr/>
          <a:lstStyle>
            <a:lvl1pPr>
              <a:defRPr sz="3200">
                <a:solidFill>
                  <a:schemeClr val="tx1"/>
                </a:solidFill>
                <a:latin typeface="Arial" pitchFamily="34" charset="0"/>
                <a:cs typeface="Arial" pitchFamily="34" charset="0"/>
              </a:defRPr>
            </a:lvl1pPr>
            <a:lvl2pPr>
              <a:defRPr sz="2800">
                <a:solidFill>
                  <a:schemeClr val="tx1"/>
                </a:solidFill>
                <a:latin typeface="Arial" pitchFamily="34" charset="0"/>
                <a:cs typeface="Arial" pitchFamily="34" charset="0"/>
              </a:defRPr>
            </a:lvl2pPr>
            <a:lvl3pPr>
              <a:defRPr sz="2400">
                <a:solidFill>
                  <a:schemeClr val="tx1"/>
                </a:solidFill>
                <a:latin typeface="Arial" pitchFamily="34" charset="0"/>
                <a:cs typeface="Arial" pitchFamily="34" charset="0"/>
              </a:defRPr>
            </a:lvl3pPr>
            <a:lvl4pPr>
              <a:defRPr sz="2000">
                <a:solidFill>
                  <a:schemeClr val="tx1"/>
                </a:solidFill>
                <a:latin typeface="Arial" pitchFamily="34" charset="0"/>
                <a:cs typeface="Arial" pitchFamily="34" charset="0"/>
              </a:defRPr>
            </a:lvl4pPr>
            <a:lvl5pPr>
              <a:defRPr sz="2000">
                <a:solidFill>
                  <a:schemeClr val="tx1"/>
                </a:solidFill>
                <a:latin typeface="Arial" pitchFamily="34" charset="0"/>
                <a:cs typeface="Arial" pitchFamily="34" charset="0"/>
              </a:defRPr>
            </a:lvl5pPr>
            <a:lvl6pPr eaLnBrk="0" hangingPunct="0">
              <a:defRPr sz="2000">
                <a:solidFill>
                  <a:schemeClr val="tx1"/>
                </a:solidFill>
                <a:latin typeface="Arial" pitchFamily="34" charset="0"/>
                <a:cs typeface="Arial" pitchFamily="34" charset="0"/>
              </a:defRPr>
            </a:lvl6pPr>
            <a:lvl7pPr eaLnBrk="0" hangingPunct="0">
              <a:defRPr sz="2000">
                <a:solidFill>
                  <a:schemeClr val="tx1"/>
                </a:solidFill>
                <a:latin typeface="Arial" pitchFamily="34" charset="0"/>
                <a:cs typeface="Arial" pitchFamily="34" charset="0"/>
              </a:defRPr>
            </a:lvl7pPr>
            <a:lvl8pPr eaLnBrk="0" hangingPunct="0">
              <a:defRPr sz="2000">
                <a:solidFill>
                  <a:schemeClr val="tx1"/>
                </a:solidFill>
                <a:latin typeface="Arial" pitchFamily="34" charset="0"/>
                <a:cs typeface="Arial" pitchFamily="34" charset="0"/>
              </a:defRPr>
            </a:lvl8pPr>
            <a:lvl9pPr eaLnBrk="0" hangingPunct="0">
              <a:defRPr sz="2000">
                <a:solidFill>
                  <a:schemeClr val="tx1"/>
                </a:solidFill>
                <a:latin typeface="Arial" pitchFamily="34" charset="0"/>
                <a:cs typeface="Arial" pitchFamily="34" charset="0"/>
              </a:defRPr>
            </a:lvl9pPr>
          </a:lstStyle>
          <a:p>
            <a:fld id="{9E0A3906-20B6-4E38-B189-CE9994F454FD}" type="slidenum">
              <a:rPr lang="ar-SA" altLang="ar-IQ" sz="1200">
                <a:latin typeface="Arial Black" pitchFamily="34" charset="0"/>
              </a:rPr>
              <a:pPr/>
              <a:t>66</a:t>
            </a:fld>
            <a:endParaRPr lang="en-US" altLang="ar-IQ" sz="1200">
              <a:latin typeface="Arial Black" pitchFamily="34" charset="0"/>
            </a:endParaRPr>
          </a:p>
        </p:txBody>
      </p:sp>
      <p:sp>
        <p:nvSpPr>
          <p:cNvPr id="60419" name="Rectangle 2"/>
          <p:cNvSpPr>
            <a:spLocks noGrp="1" noChangeArrowheads="1"/>
          </p:cNvSpPr>
          <p:nvPr>
            <p:ph type="title"/>
          </p:nvPr>
        </p:nvSpPr>
        <p:spPr>
          <a:xfrm>
            <a:off x="1981200" y="152400"/>
            <a:ext cx="8229600" cy="412750"/>
          </a:xfrm>
        </p:spPr>
        <p:txBody>
          <a:bodyPr>
            <a:normAutofit fontScale="90000"/>
          </a:bodyPr>
          <a:lstStyle/>
          <a:p>
            <a:pPr algn="r" eaLnBrk="1" hangingPunct="1"/>
            <a:r>
              <a:rPr lang="ar-IQ" altLang="ar-IQ" sz="3600" dirty="0"/>
              <a:t>: صلاحية محكمة الادارية العليا</a:t>
            </a:r>
            <a:endParaRPr lang="en-US" altLang="ar-IQ" sz="3600" b="1" dirty="0"/>
          </a:p>
        </p:txBody>
      </p:sp>
      <p:sp>
        <p:nvSpPr>
          <p:cNvPr id="60420" name="Rectangle 3"/>
          <p:cNvSpPr>
            <a:spLocks noGrp="1" noChangeArrowheads="1"/>
          </p:cNvSpPr>
          <p:nvPr>
            <p:ph type="body" idx="1"/>
          </p:nvPr>
        </p:nvSpPr>
        <p:spPr>
          <a:xfrm>
            <a:off x="1676401" y="609600"/>
            <a:ext cx="8839199" cy="6019800"/>
          </a:xfrm>
        </p:spPr>
        <p:txBody>
          <a:bodyPr>
            <a:noAutofit/>
          </a:bodyPr>
          <a:lstStyle/>
          <a:p>
            <a:pPr algn="r" rtl="1" eaLnBrk="1" hangingPunct="1">
              <a:buFont typeface="Wingdings" pitchFamily="2" charset="2"/>
              <a:buNone/>
            </a:pPr>
            <a:endParaRPr lang="ar-IQ" altLang="ar-IQ" sz="2000" b="1" dirty="0"/>
          </a:p>
          <a:p>
            <a:pPr marL="109728" indent="0" algn="r" rtl="1">
              <a:buNone/>
            </a:pPr>
            <a:r>
              <a:rPr lang="ar-IQ" altLang="ar-IQ" sz="2200" dirty="0"/>
              <a:t>تنظر المحكمة الادارية العليا في الطعن المقدم لها بأحكام وقرارات محكمة القضاء الاداري ومحكمة قضاء الموظفين بأجراء التدقيقات لاوراق الدعوى دون ان تجمع الطرفين، ولها عند الاقتضاء دعوة الخصوم للاستيضاح منهم عن بعض النقاط التي تروم الاستيضاح عنها  (م/209 ق.م.م)، وبعد اكمال التدقيقات التميزية تصدر المحكمة قرارها على احد الوجوه الاتية (م/210): </a:t>
            </a:r>
          </a:p>
          <a:p>
            <a:pPr marL="109728" indent="0" algn="r" rtl="1">
              <a:buNone/>
            </a:pPr>
            <a:endParaRPr lang="ar-IQ" altLang="ar-IQ" sz="2200" dirty="0"/>
          </a:p>
          <a:p>
            <a:pPr algn="r" rtl="1" eaLnBrk="1" hangingPunct="1">
              <a:buFont typeface="Wingdings" pitchFamily="2" charset="2"/>
              <a:buNone/>
            </a:pPr>
            <a:r>
              <a:rPr lang="ar-IQ" altLang="ar-IQ" sz="2200" dirty="0"/>
              <a:t>1- رد العريضة التمييزية اذا كانت العريضة مقدمة بعد مضي مدة التمييز ، او اذا وجدت المحكمة انها مقدمة في موعدها ولكنها خالية من الاسباب التي بني عليها الطعن .</a:t>
            </a:r>
          </a:p>
          <a:p>
            <a:pPr algn="r" rtl="1" eaLnBrk="1" hangingPunct="1">
              <a:buFont typeface="Wingdings" pitchFamily="2" charset="2"/>
              <a:buNone/>
            </a:pPr>
            <a:r>
              <a:rPr lang="ar-IQ" altLang="ar-IQ" sz="2200" dirty="0"/>
              <a:t>2- تصديق الحكم المميز اذا كان موافقاً للقانون.</a:t>
            </a:r>
            <a:endParaRPr lang="en-US" altLang="ar-IQ" sz="2200" dirty="0"/>
          </a:p>
          <a:p>
            <a:pPr algn="r" rtl="1" eaLnBrk="1" hangingPunct="1">
              <a:buFont typeface="Wingdings" pitchFamily="2" charset="2"/>
              <a:buNone/>
            </a:pPr>
            <a:r>
              <a:rPr lang="ar-IQ" altLang="ar-IQ" sz="2200" dirty="0"/>
              <a:t>3-نقض الحكم المميز اذا توافر سبب من الاسباب المذكورة . (وفقا لمادة 203)</a:t>
            </a:r>
          </a:p>
          <a:p>
            <a:pPr algn="r" rtl="1" eaLnBrk="1" hangingPunct="1">
              <a:buFont typeface="Wingdings" pitchFamily="2" charset="2"/>
              <a:buNone/>
            </a:pPr>
            <a:endParaRPr lang="ar-IQ" altLang="ar-IQ" sz="2400" dirty="0"/>
          </a:p>
          <a:p>
            <a:pPr algn="r" rtl="1">
              <a:buNone/>
            </a:pPr>
            <a:r>
              <a:rPr lang="ar-IQ" dirty="0"/>
              <a:t>م/ (</a:t>
            </a:r>
            <a:r>
              <a:rPr lang="ar-IQ" sz="2000" dirty="0"/>
              <a:t>تسري احكام قانون المرافعات المدنية رقم (83) لسنة 1969 وقانون الاثبات رقم (107) لسنة 1979 وقانون اصول المحاكمات الجزائية رقم (23) لسنة 1971 وقانون الرسوم العدلية رقم (114) لسنة 1981 في شأن الاجراءات التي تتبعها </a:t>
            </a:r>
            <a:r>
              <a:rPr lang="ar-IQ" sz="2000" b="1" u="sng" dirty="0"/>
              <a:t>المحكمة الادارية العليا ومحكمة القضاء الاداري ومحكمة قضاء الموظفين</a:t>
            </a:r>
            <a:r>
              <a:rPr lang="ar-IQ" sz="2000" dirty="0"/>
              <a:t> فيما لم يرد فيه نص خاص في هذا القانون.)(م 7/حادي عشر)</a:t>
            </a:r>
          </a:p>
          <a:p>
            <a:pPr algn="r" rtl="1">
              <a:lnSpc>
                <a:spcPct val="80000"/>
              </a:lnSpc>
              <a:buNone/>
            </a:pPr>
            <a:r>
              <a:rPr lang="en-US" sz="2400" dirty="0"/>
              <a:t>1</a:t>
            </a:r>
            <a:endParaRPr lang="en-US" altLang="ar-IQ" sz="2000" b="1" dirty="0"/>
          </a:p>
        </p:txBody>
      </p:sp>
    </p:spTree>
    <p:extLst>
      <p:ext uri="{BB962C8B-B14F-4D97-AF65-F5344CB8AC3E}">
        <p14:creationId xmlns:p14="http://schemas.microsoft.com/office/powerpoint/2010/main" val="1671244120"/>
      </p:ext>
    </p:extLst>
  </p:cSld>
  <p:clrMapOvr>
    <a:masterClrMapping/>
  </p:clrMapOvr>
  <p:transition advTm="20000"/>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10134600" y="6324601"/>
            <a:ext cx="365760" cy="365125"/>
          </a:xfrm>
        </p:spPr>
        <p:txBody>
          <a:bodyPr/>
          <a:lstStyle/>
          <a:p>
            <a:r>
              <a:rPr lang="ar-OM" dirty="0"/>
              <a:t>80</a:t>
            </a:r>
            <a:endParaRPr lang="en-US" dirty="0"/>
          </a:p>
        </p:txBody>
      </p:sp>
      <p:sp>
        <p:nvSpPr>
          <p:cNvPr id="2" name="Rectangle 1"/>
          <p:cNvSpPr/>
          <p:nvPr/>
        </p:nvSpPr>
        <p:spPr>
          <a:xfrm>
            <a:off x="1600200" y="152401"/>
            <a:ext cx="8991600" cy="6444841"/>
          </a:xfrm>
          <a:prstGeom prst="rect">
            <a:avLst/>
          </a:prstGeom>
        </p:spPr>
        <p:txBody>
          <a:bodyPr wrap="square">
            <a:spAutoFit/>
          </a:bodyPr>
          <a:lstStyle/>
          <a:p>
            <a:pPr lvl="0" algn="ctr" rtl="1">
              <a:lnSpc>
                <a:spcPct val="80000"/>
              </a:lnSpc>
            </a:pPr>
            <a:r>
              <a:rPr lang="ar-IQ" altLang="ar-IQ" sz="2400" b="1" dirty="0">
                <a:latin typeface="Times New Roman" pitchFamily="18" charset="0"/>
                <a:cs typeface="Times New Roman" pitchFamily="18" charset="0"/>
              </a:rPr>
              <a:t> </a:t>
            </a:r>
            <a:r>
              <a:rPr lang="ar-IQ" altLang="ar-IQ" sz="3200" b="1" dirty="0">
                <a:solidFill>
                  <a:prstClr val="black"/>
                </a:solidFill>
                <a:latin typeface="Times New Roman" pitchFamily="18" charset="0"/>
                <a:cs typeface="Times New Roman" pitchFamily="18" charset="0"/>
              </a:rPr>
              <a:t>تـنـــازع الاختــصـاص</a:t>
            </a:r>
          </a:p>
          <a:p>
            <a:pPr lvl="0" algn="ctr" rtl="1">
              <a:lnSpc>
                <a:spcPct val="80000"/>
              </a:lnSpc>
            </a:pPr>
            <a:endParaRPr lang="ar-IQ" altLang="ar-IQ" sz="2800" b="1" dirty="0">
              <a:solidFill>
                <a:srgbClr val="00B050"/>
              </a:solidFill>
              <a:latin typeface="Times New Roman" pitchFamily="18" charset="0"/>
              <a:cs typeface="Times New Roman" pitchFamily="18" charset="0"/>
            </a:endParaRPr>
          </a:p>
          <a:p>
            <a:pPr algn="r" rtl="1">
              <a:lnSpc>
                <a:spcPct val="80000"/>
              </a:lnSpc>
            </a:pPr>
            <a:r>
              <a:rPr lang="ar-IQ" altLang="ar-IQ" sz="2400" b="1" dirty="0">
                <a:latin typeface="Times New Roman" pitchFamily="18" charset="0"/>
                <a:cs typeface="Times New Roman" pitchFamily="18" charset="0"/>
              </a:rPr>
              <a:t> قد اشار قانون التعديل الخامس لقانون مجلس الدولة رقم ( 17) لسنة 2013 الى هيأة تسمى ( </a:t>
            </a:r>
            <a:r>
              <a:rPr lang="ar-IQ" altLang="ar-IQ" sz="2400" b="1" dirty="0">
                <a:solidFill>
                  <a:srgbClr val="C00000"/>
                </a:solidFill>
                <a:latin typeface="Times New Roman" pitchFamily="18" charset="0"/>
                <a:cs typeface="Times New Roman" pitchFamily="18" charset="0"/>
              </a:rPr>
              <a:t>هيأة تعيين المرجع</a:t>
            </a:r>
            <a:r>
              <a:rPr lang="ar-IQ" altLang="ar-IQ" sz="2400" b="1" dirty="0">
                <a:latin typeface="Times New Roman" pitchFamily="18" charset="0"/>
                <a:cs typeface="Times New Roman" pitchFamily="18" charset="0"/>
              </a:rPr>
              <a:t>) مكونة من سبعة اعضاء وفق (م/7- ثاني عشر من ق.م.ش) وهم : </a:t>
            </a:r>
          </a:p>
          <a:p>
            <a:pPr algn="r" rtl="1">
              <a:lnSpc>
                <a:spcPct val="80000"/>
              </a:lnSpc>
            </a:pPr>
            <a:endParaRPr lang="ar-IQ" altLang="ar-IQ" sz="2400" b="1" dirty="0">
              <a:latin typeface="Times New Roman" pitchFamily="18" charset="0"/>
              <a:cs typeface="Times New Roman" pitchFamily="18" charset="0"/>
            </a:endParaRPr>
          </a:p>
          <a:p>
            <a:pPr algn="r" rtl="1">
              <a:lnSpc>
                <a:spcPct val="80000"/>
              </a:lnSpc>
            </a:pPr>
            <a:r>
              <a:rPr lang="ar-IQ" altLang="ar-IQ" sz="2000" b="1" dirty="0">
                <a:latin typeface="Times New Roman" pitchFamily="18" charset="0"/>
                <a:cs typeface="Times New Roman" pitchFamily="18" charset="0"/>
              </a:rPr>
              <a:t>- رئيس محكمة التمييز الاتحادية رئيساً</a:t>
            </a:r>
            <a:r>
              <a:rPr lang="ar-IQ" altLang="ar-IQ" sz="2000" dirty="0">
                <a:latin typeface="Times New Roman" pitchFamily="18" charset="0"/>
                <a:cs typeface="Times New Roman" pitchFamily="18" charset="0"/>
              </a:rPr>
              <a:t> .</a:t>
            </a:r>
          </a:p>
          <a:p>
            <a:pPr algn="r" rtl="1">
              <a:lnSpc>
                <a:spcPct val="80000"/>
              </a:lnSpc>
            </a:pPr>
            <a:r>
              <a:rPr lang="ar-IQ" altLang="ar-IQ" sz="2000" b="1" dirty="0">
                <a:latin typeface="Times New Roman" pitchFamily="18" charset="0"/>
                <a:cs typeface="Times New Roman" pitchFamily="18" charset="0"/>
              </a:rPr>
              <a:t>- ثلاثة من اعضاء محكمة التمييز الاتحادية يختارهم رئيس محكمة التمييز .</a:t>
            </a:r>
          </a:p>
          <a:p>
            <a:pPr marL="342900" indent="-342900" algn="r" rtl="1">
              <a:lnSpc>
                <a:spcPct val="80000"/>
              </a:lnSpc>
              <a:buFontTx/>
              <a:buChar char="-"/>
            </a:pPr>
            <a:r>
              <a:rPr lang="ar-IQ" altLang="ar-IQ" sz="2000" b="1" dirty="0">
                <a:latin typeface="Times New Roman" pitchFamily="18" charset="0"/>
                <a:cs typeface="Times New Roman" pitchFamily="18" charset="0"/>
              </a:rPr>
              <a:t>ثلاثة من اعضاء مجلس الدولة يختارهم رئيس مجلس الدولة .</a:t>
            </a:r>
          </a:p>
          <a:p>
            <a:pPr algn="r" rtl="1">
              <a:lnSpc>
                <a:spcPct val="80000"/>
              </a:lnSpc>
            </a:pPr>
            <a:endParaRPr lang="ar-IQ" altLang="ar-IQ" sz="2000" b="1" dirty="0">
              <a:latin typeface="Times New Roman" pitchFamily="18" charset="0"/>
              <a:cs typeface="Times New Roman" pitchFamily="18" charset="0"/>
            </a:endParaRPr>
          </a:p>
          <a:p>
            <a:pPr algn="r" rtl="1">
              <a:lnSpc>
                <a:spcPct val="80000"/>
              </a:lnSpc>
            </a:pPr>
            <a:r>
              <a:rPr lang="ar-IQ" altLang="ar-IQ" sz="2400" b="1" dirty="0">
                <a:latin typeface="Times New Roman" pitchFamily="18" charset="0"/>
                <a:cs typeface="Times New Roman" pitchFamily="18" charset="0"/>
              </a:rPr>
              <a:t>     وقد اعطى القانون لهذه الهيأة صلاحية البت بتنازع الاختصاص بين (محكمة القضاء </a:t>
            </a:r>
          </a:p>
          <a:p>
            <a:pPr algn="r" rtl="1">
              <a:lnSpc>
                <a:spcPct val="80000"/>
              </a:lnSpc>
            </a:pPr>
            <a:r>
              <a:rPr lang="ar-IQ" altLang="ar-IQ" sz="2400" b="1" dirty="0">
                <a:latin typeface="Times New Roman" pitchFamily="18" charset="0"/>
                <a:cs typeface="Times New Roman" pitchFamily="18" charset="0"/>
              </a:rPr>
              <a:t>الاداري او محكمة قضاء الموظفين) والقضاء العادي ، ويكون قرارها الصادر بالاتفاق او الاكثرية باتاً وملزماً.</a:t>
            </a:r>
          </a:p>
          <a:p>
            <a:pPr algn="r" rtl="1">
              <a:lnSpc>
                <a:spcPct val="80000"/>
              </a:lnSpc>
            </a:pPr>
            <a:endParaRPr lang="ar-IQ" sz="3200" b="1" dirty="0">
              <a:latin typeface="Times New Roman" pitchFamily="18" charset="0"/>
              <a:cs typeface="Times New Roman" pitchFamily="18" charset="0"/>
            </a:endParaRPr>
          </a:p>
          <a:p>
            <a:pPr algn="r" rtl="1">
              <a:lnSpc>
                <a:spcPct val="80000"/>
              </a:lnSpc>
            </a:pPr>
            <a:r>
              <a:rPr lang="ar-IQ" altLang="ar-IQ" sz="3200" b="1" u="sng" dirty="0">
                <a:latin typeface="Times New Roman" pitchFamily="18" charset="0"/>
                <a:cs typeface="Times New Roman" pitchFamily="18" charset="0"/>
              </a:rPr>
              <a:t> </a:t>
            </a:r>
            <a:r>
              <a:rPr lang="ar-IQ" altLang="ar-IQ" sz="2800" b="1" dirty="0">
                <a:solidFill>
                  <a:srgbClr val="7030A0"/>
                </a:solidFill>
                <a:latin typeface="Times New Roman" pitchFamily="18" charset="0"/>
                <a:cs typeface="Times New Roman" pitchFamily="18" charset="0"/>
              </a:rPr>
              <a:t>الانتقاد الموجه الى هيئة التنازع العراقي</a:t>
            </a:r>
            <a:r>
              <a:rPr lang="en-US" altLang="ar-IQ" sz="2800" b="1" dirty="0">
                <a:solidFill>
                  <a:srgbClr val="7030A0"/>
                </a:solidFill>
                <a:latin typeface="Times New Roman" pitchFamily="18" charset="0"/>
                <a:cs typeface="Times New Roman" pitchFamily="18" charset="0"/>
              </a:rPr>
              <a:t>:</a:t>
            </a:r>
            <a:r>
              <a:rPr lang="ar-IQ" altLang="ar-IQ" sz="2800" b="1" dirty="0">
                <a:solidFill>
                  <a:srgbClr val="7030A0"/>
                </a:solidFill>
                <a:latin typeface="Times New Roman" pitchFamily="18" charset="0"/>
                <a:cs typeface="Times New Roman" pitchFamily="18" charset="0"/>
              </a:rPr>
              <a:t> </a:t>
            </a:r>
            <a:endParaRPr lang="ar-IQ" altLang="ar-IQ" sz="3200" b="1" dirty="0">
              <a:solidFill>
                <a:srgbClr val="7030A0"/>
              </a:solidFill>
              <a:latin typeface="Times New Roman" pitchFamily="18" charset="0"/>
              <a:cs typeface="Times New Roman" pitchFamily="18" charset="0"/>
            </a:endParaRPr>
          </a:p>
          <a:p>
            <a:pPr algn="r" rtl="1">
              <a:lnSpc>
                <a:spcPct val="80000"/>
              </a:lnSpc>
            </a:pPr>
            <a:r>
              <a:rPr lang="ar-IQ" altLang="ar-IQ" sz="2400" b="1" dirty="0">
                <a:latin typeface="Times New Roman" pitchFamily="18" charset="0"/>
                <a:cs typeface="Times New Roman" pitchFamily="18" charset="0"/>
              </a:rPr>
              <a:t>  من خلال النظر الى تشكيل هذه الهيأة يتبين لنا انها مشكلة بصورة غير متعادلة ، ذلك ان المشرع جعل عدد الاعضاء الذين يمثلون القضاء العادي اكثر من عدد الاعضاء الممثلين للقضاء الاداري ، مما قد يؤدي الى عدم ضمان حياد هذه الهيأة عند الفصل في تنازع الاختصاص . وكان الاولى بالمشرع ان يجعل التمثيل فيها من بين اعضاء مجلس الدولة ومحكمة التمييز متساوياً ، وان يرأسها شخص من خارج تشكيلة القضائين كوزير العدل مثلاً ، وذلك لضمان حيادية وأستقلال هذه الهيأة بطابعها التحكيمي.</a:t>
            </a:r>
            <a:endParaRPr lang="en-US" altLang="ar-IQ"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6105936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ar-OM" dirty="0"/>
              <a:t>81</a:t>
            </a:r>
            <a:endParaRPr lang="en-US" dirty="0"/>
          </a:p>
        </p:txBody>
      </p:sp>
      <p:sp>
        <p:nvSpPr>
          <p:cNvPr id="5" name="Rectangle 4"/>
          <p:cNvSpPr/>
          <p:nvPr/>
        </p:nvSpPr>
        <p:spPr>
          <a:xfrm>
            <a:off x="4670632" y="228600"/>
            <a:ext cx="3286206" cy="1569660"/>
          </a:xfrm>
          <a:prstGeom prst="rect">
            <a:avLst/>
          </a:prstGeom>
        </p:spPr>
        <p:txBody>
          <a:bodyPr wrap="square">
            <a:spAutoFit/>
          </a:bodyPr>
          <a:lstStyle/>
          <a:p>
            <a:pPr algn="ctr"/>
            <a:r>
              <a:rPr lang="ar-IQ" sz="2400" b="1" dirty="0"/>
              <a:t> مدة التظلم و الطعن في العراق</a:t>
            </a:r>
          </a:p>
          <a:p>
            <a:pPr algn="r"/>
            <a:endParaRPr lang="ar-IQ" sz="2400" b="1" dirty="0"/>
          </a:p>
          <a:p>
            <a:pPr algn="r"/>
            <a:endParaRPr lang="ar-IQ" sz="2400" b="1" dirty="0"/>
          </a:p>
          <a:p>
            <a:pPr algn="r"/>
            <a:endParaRPr lang="en-US" sz="2400" b="1" dirty="0"/>
          </a:p>
        </p:txBody>
      </p:sp>
      <p:cxnSp>
        <p:nvCxnSpPr>
          <p:cNvPr id="7" name="Straight Arrow Connector 6"/>
          <p:cNvCxnSpPr/>
          <p:nvPr/>
        </p:nvCxnSpPr>
        <p:spPr>
          <a:xfrm>
            <a:off x="6313736" y="685800"/>
            <a:ext cx="2220665"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4288811" y="685800"/>
            <a:ext cx="2009259"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7127113" y="1295400"/>
            <a:ext cx="3352800" cy="923330"/>
          </a:xfrm>
          <a:prstGeom prst="rect">
            <a:avLst/>
          </a:prstGeom>
          <a:noFill/>
        </p:spPr>
        <p:txBody>
          <a:bodyPr wrap="square" rtlCol="0">
            <a:spAutoFit/>
          </a:bodyPr>
          <a:lstStyle/>
          <a:p>
            <a:pPr algn="ctr"/>
            <a:r>
              <a:rPr lang="ar-IQ" dirty="0"/>
              <a:t>(</a:t>
            </a:r>
            <a:r>
              <a:rPr lang="ar-IQ" b="1" dirty="0"/>
              <a:t>امام المحكمة االقضاء لاداري)</a:t>
            </a:r>
          </a:p>
          <a:p>
            <a:pPr algn="ctr"/>
            <a:endParaRPr lang="ar-IQ" b="1" dirty="0"/>
          </a:p>
          <a:p>
            <a:pPr algn="ctr"/>
            <a:r>
              <a:rPr lang="ar-IQ" b="1" dirty="0"/>
              <a:t>من تأريخ التبليغ بصدور القرار</a:t>
            </a:r>
            <a:endParaRPr lang="en-US" b="1" dirty="0"/>
          </a:p>
        </p:txBody>
      </p:sp>
      <p:sp>
        <p:nvSpPr>
          <p:cNvPr id="16" name="TextBox 15"/>
          <p:cNvSpPr txBox="1"/>
          <p:nvPr/>
        </p:nvSpPr>
        <p:spPr>
          <a:xfrm>
            <a:off x="2297059" y="1367724"/>
            <a:ext cx="3352800" cy="369332"/>
          </a:xfrm>
          <a:prstGeom prst="rect">
            <a:avLst/>
          </a:prstGeom>
          <a:noFill/>
        </p:spPr>
        <p:txBody>
          <a:bodyPr wrap="square" rtlCol="0">
            <a:spAutoFit/>
          </a:bodyPr>
          <a:lstStyle/>
          <a:p>
            <a:pPr algn="r"/>
            <a:r>
              <a:rPr lang="ar-IQ" dirty="0"/>
              <a:t>(</a:t>
            </a:r>
            <a:r>
              <a:rPr lang="ar-IQ" b="1" dirty="0"/>
              <a:t>امام محكمة قضاء الموظفين </a:t>
            </a:r>
            <a:r>
              <a:rPr lang="ar-IQ" dirty="0"/>
              <a:t>)</a:t>
            </a:r>
            <a:endParaRPr lang="en-US" dirty="0"/>
          </a:p>
        </p:txBody>
      </p:sp>
      <p:cxnSp>
        <p:nvCxnSpPr>
          <p:cNvPr id="18" name="Elbow Connector 17"/>
          <p:cNvCxnSpPr/>
          <p:nvPr/>
        </p:nvCxnSpPr>
        <p:spPr>
          <a:xfrm rot="16200000" flipH="1">
            <a:off x="4373667" y="1744766"/>
            <a:ext cx="838202" cy="777669"/>
          </a:xfrm>
          <a:prstGeom prst="bentConnector3">
            <a:avLst>
              <a:gd name="adj1" fmla="val 43487"/>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Elbow Connector 18"/>
          <p:cNvCxnSpPr/>
          <p:nvPr/>
        </p:nvCxnSpPr>
        <p:spPr>
          <a:xfrm rot="5400000">
            <a:off x="3534626" y="1712963"/>
            <a:ext cx="877669" cy="838200"/>
          </a:xfrm>
          <a:prstGeom prst="bentConnector3">
            <a:avLst>
              <a:gd name="adj1" fmla="val 45335"/>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4275634" y="2456927"/>
            <a:ext cx="2514600" cy="1200329"/>
          </a:xfrm>
          <a:prstGeom prst="rect">
            <a:avLst/>
          </a:prstGeom>
          <a:noFill/>
        </p:spPr>
        <p:txBody>
          <a:bodyPr wrap="square" rtlCol="0">
            <a:spAutoFit/>
          </a:bodyPr>
          <a:lstStyle/>
          <a:p>
            <a:pPr algn="r"/>
            <a:r>
              <a:rPr lang="ar-IQ" dirty="0"/>
              <a:t>(في مجال انضباط الموظفين)</a:t>
            </a:r>
          </a:p>
          <a:p>
            <a:pPr algn="r"/>
            <a:r>
              <a:rPr lang="ar-IQ" dirty="0"/>
              <a:t> </a:t>
            </a:r>
          </a:p>
          <a:p>
            <a:pPr algn="r"/>
            <a:r>
              <a:rPr lang="ar-IQ" dirty="0"/>
              <a:t>من تأريخ التبليغ بصدور القرار</a:t>
            </a:r>
            <a:endParaRPr lang="en-US" dirty="0"/>
          </a:p>
          <a:p>
            <a:pPr algn="r"/>
            <a:endParaRPr lang="en-US" dirty="0"/>
          </a:p>
        </p:txBody>
      </p:sp>
      <p:sp>
        <p:nvSpPr>
          <p:cNvPr id="31" name="TextBox 30"/>
          <p:cNvSpPr txBox="1"/>
          <p:nvPr/>
        </p:nvSpPr>
        <p:spPr>
          <a:xfrm>
            <a:off x="1571768" y="2552701"/>
            <a:ext cx="2636293" cy="923330"/>
          </a:xfrm>
          <a:prstGeom prst="rect">
            <a:avLst/>
          </a:prstGeom>
          <a:noFill/>
        </p:spPr>
        <p:txBody>
          <a:bodyPr wrap="square" rtlCol="0">
            <a:spAutoFit/>
          </a:bodyPr>
          <a:lstStyle/>
          <a:p>
            <a:pPr algn="r"/>
            <a:r>
              <a:rPr lang="ar-IQ" dirty="0"/>
              <a:t>(في مجال حقوق الخدمة المدنية )</a:t>
            </a:r>
          </a:p>
          <a:p>
            <a:pPr algn="r"/>
            <a:endParaRPr lang="ar-IQ" dirty="0"/>
          </a:p>
          <a:p>
            <a:pPr algn="r"/>
            <a:r>
              <a:rPr lang="ar-IQ" dirty="0"/>
              <a:t>من تأريخ التبليغ بصدور القرار</a:t>
            </a:r>
            <a:endParaRPr lang="en-US" dirty="0"/>
          </a:p>
        </p:txBody>
      </p:sp>
      <p:cxnSp>
        <p:nvCxnSpPr>
          <p:cNvPr id="33" name="Straight Arrow Connector 32"/>
          <p:cNvCxnSpPr/>
          <p:nvPr/>
        </p:nvCxnSpPr>
        <p:spPr>
          <a:xfrm>
            <a:off x="8860661" y="2245145"/>
            <a:ext cx="0" cy="6897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7738944" y="2871531"/>
            <a:ext cx="2177762" cy="369332"/>
          </a:xfrm>
          <a:prstGeom prst="rect">
            <a:avLst/>
          </a:prstGeom>
          <a:noFill/>
        </p:spPr>
        <p:txBody>
          <a:bodyPr wrap="square" rtlCol="0">
            <a:spAutoFit/>
          </a:bodyPr>
          <a:lstStyle/>
          <a:p>
            <a:pPr algn="ctr"/>
            <a:r>
              <a:rPr lang="ar-IQ" dirty="0"/>
              <a:t>التظلم امام الجهة الادارية </a:t>
            </a:r>
            <a:endParaRPr lang="en-US" dirty="0"/>
          </a:p>
        </p:txBody>
      </p:sp>
      <p:sp>
        <p:nvSpPr>
          <p:cNvPr id="36" name="TextBox 35"/>
          <p:cNvSpPr txBox="1"/>
          <p:nvPr/>
        </p:nvSpPr>
        <p:spPr>
          <a:xfrm>
            <a:off x="8860663" y="2213972"/>
            <a:ext cx="1088881" cy="369332"/>
          </a:xfrm>
          <a:prstGeom prst="rect">
            <a:avLst/>
          </a:prstGeom>
          <a:noFill/>
        </p:spPr>
        <p:txBody>
          <a:bodyPr wrap="square" rtlCol="0">
            <a:spAutoFit/>
          </a:bodyPr>
          <a:lstStyle/>
          <a:p>
            <a:pPr algn="r"/>
            <a:r>
              <a:rPr lang="ar-IQ" dirty="0"/>
              <a:t>30 يوما</a:t>
            </a:r>
            <a:endParaRPr lang="en-US" dirty="0"/>
          </a:p>
        </p:txBody>
      </p:sp>
      <p:cxnSp>
        <p:nvCxnSpPr>
          <p:cNvPr id="38" name="Straight Arrow Connector 37"/>
          <p:cNvCxnSpPr/>
          <p:nvPr/>
        </p:nvCxnSpPr>
        <p:spPr>
          <a:xfrm>
            <a:off x="8860662" y="3240863"/>
            <a:ext cx="0" cy="7063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8974208" y="3367250"/>
            <a:ext cx="1088881" cy="369332"/>
          </a:xfrm>
          <a:prstGeom prst="rect">
            <a:avLst/>
          </a:prstGeom>
          <a:noFill/>
        </p:spPr>
        <p:txBody>
          <a:bodyPr wrap="square" rtlCol="0">
            <a:spAutoFit/>
          </a:bodyPr>
          <a:lstStyle/>
          <a:p>
            <a:pPr algn="r"/>
            <a:r>
              <a:rPr lang="ar-IQ" dirty="0"/>
              <a:t>30 يوما</a:t>
            </a:r>
            <a:endParaRPr lang="en-US" dirty="0"/>
          </a:p>
        </p:txBody>
      </p:sp>
      <p:sp>
        <p:nvSpPr>
          <p:cNvPr id="42" name="TextBox 41"/>
          <p:cNvSpPr txBox="1"/>
          <p:nvPr/>
        </p:nvSpPr>
        <p:spPr>
          <a:xfrm>
            <a:off x="7298563" y="4059747"/>
            <a:ext cx="3124199" cy="369332"/>
          </a:xfrm>
          <a:prstGeom prst="rect">
            <a:avLst/>
          </a:prstGeom>
          <a:noFill/>
        </p:spPr>
        <p:txBody>
          <a:bodyPr wrap="square" rtlCol="0">
            <a:spAutoFit/>
          </a:bodyPr>
          <a:lstStyle/>
          <a:p>
            <a:pPr algn="ctr"/>
            <a:r>
              <a:rPr lang="ar-IQ" dirty="0"/>
              <a:t>على الجهة الادارية ان تبت في التظلم  </a:t>
            </a:r>
            <a:endParaRPr lang="en-US" dirty="0"/>
          </a:p>
        </p:txBody>
      </p:sp>
      <p:cxnSp>
        <p:nvCxnSpPr>
          <p:cNvPr id="44" name="Straight Arrow Connector 43"/>
          <p:cNvCxnSpPr/>
          <p:nvPr/>
        </p:nvCxnSpPr>
        <p:spPr>
          <a:xfrm>
            <a:off x="8865367" y="4303411"/>
            <a:ext cx="0" cy="6206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9009798" y="4429079"/>
            <a:ext cx="1088881" cy="369332"/>
          </a:xfrm>
          <a:prstGeom prst="rect">
            <a:avLst/>
          </a:prstGeom>
          <a:noFill/>
        </p:spPr>
        <p:txBody>
          <a:bodyPr wrap="square" rtlCol="0">
            <a:spAutoFit/>
          </a:bodyPr>
          <a:lstStyle/>
          <a:p>
            <a:pPr algn="r"/>
            <a:r>
              <a:rPr lang="ar-IQ" dirty="0"/>
              <a:t>60 يوما</a:t>
            </a:r>
            <a:endParaRPr lang="en-US" dirty="0"/>
          </a:p>
        </p:txBody>
      </p:sp>
      <p:sp>
        <p:nvSpPr>
          <p:cNvPr id="49" name="TextBox 48"/>
          <p:cNvSpPr txBox="1"/>
          <p:nvPr/>
        </p:nvSpPr>
        <p:spPr>
          <a:xfrm>
            <a:off x="7627157" y="4954442"/>
            <a:ext cx="2852757" cy="369332"/>
          </a:xfrm>
          <a:prstGeom prst="rect">
            <a:avLst/>
          </a:prstGeom>
          <a:noFill/>
        </p:spPr>
        <p:txBody>
          <a:bodyPr wrap="square" rtlCol="0">
            <a:spAutoFit/>
          </a:bodyPr>
          <a:lstStyle/>
          <a:p>
            <a:pPr algn="ctr"/>
            <a:r>
              <a:rPr lang="ar-IQ" dirty="0"/>
              <a:t>الطعن امام محكمة القضاء الاداري </a:t>
            </a:r>
            <a:endParaRPr lang="en-US" dirty="0"/>
          </a:p>
        </p:txBody>
      </p:sp>
      <p:cxnSp>
        <p:nvCxnSpPr>
          <p:cNvPr id="50" name="Straight Arrow Connector 49"/>
          <p:cNvCxnSpPr/>
          <p:nvPr/>
        </p:nvCxnSpPr>
        <p:spPr>
          <a:xfrm>
            <a:off x="8827825" y="5287494"/>
            <a:ext cx="0" cy="7063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9100450" y="5368960"/>
            <a:ext cx="1088881" cy="369332"/>
          </a:xfrm>
          <a:prstGeom prst="rect">
            <a:avLst/>
          </a:prstGeom>
          <a:noFill/>
        </p:spPr>
        <p:txBody>
          <a:bodyPr wrap="square" rtlCol="0">
            <a:spAutoFit/>
          </a:bodyPr>
          <a:lstStyle/>
          <a:p>
            <a:pPr algn="r"/>
            <a:r>
              <a:rPr lang="ar-IQ" dirty="0"/>
              <a:t>30 يوما</a:t>
            </a:r>
            <a:endParaRPr lang="en-US" dirty="0"/>
          </a:p>
        </p:txBody>
      </p:sp>
      <p:sp>
        <p:nvSpPr>
          <p:cNvPr id="25" name="TextBox 24"/>
          <p:cNvSpPr txBox="1"/>
          <p:nvPr/>
        </p:nvSpPr>
        <p:spPr>
          <a:xfrm>
            <a:off x="7424899" y="5943614"/>
            <a:ext cx="2997862" cy="369332"/>
          </a:xfrm>
          <a:prstGeom prst="rect">
            <a:avLst/>
          </a:prstGeom>
          <a:noFill/>
        </p:spPr>
        <p:txBody>
          <a:bodyPr wrap="square" rtlCol="0">
            <a:spAutoFit/>
          </a:bodyPr>
          <a:lstStyle/>
          <a:p>
            <a:pPr algn="r"/>
            <a:r>
              <a:rPr lang="ar-IQ" dirty="0"/>
              <a:t>الطعن تمييزا امام محكمة الادارية العليا</a:t>
            </a:r>
            <a:endParaRPr lang="en-US" dirty="0"/>
          </a:p>
        </p:txBody>
      </p:sp>
      <p:sp>
        <p:nvSpPr>
          <p:cNvPr id="26" name="TextBox 25"/>
          <p:cNvSpPr txBox="1"/>
          <p:nvPr/>
        </p:nvSpPr>
        <p:spPr>
          <a:xfrm>
            <a:off x="4288811" y="3413416"/>
            <a:ext cx="2590801" cy="923330"/>
          </a:xfrm>
          <a:prstGeom prst="rect">
            <a:avLst/>
          </a:prstGeom>
          <a:noFill/>
        </p:spPr>
        <p:txBody>
          <a:bodyPr wrap="square" rtlCol="0">
            <a:spAutoFit/>
          </a:bodyPr>
          <a:lstStyle/>
          <a:p>
            <a:pPr algn="ctr" rtl="1"/>
            <a:endParaRPr lang="ar-IQ" dirty="0"/>
          </a:p>
          <a:p>
            <a:pPr algn="ctr" rtl="1"/>
            <a:r>
              <a:rPr lang="ar-IQ" dirty="0"/>
              <a:t> التظلم امام الجهة الادارية </a:t>
            </a:r>
            <a:endParaRPr lang="en-US" dirty="0"/>
          </a:p>
          <a:p>
            <a:pPr algn="ctr" rtl="1"/>
            <a:endParaRPr lang="en-US" dirty="0"/>
          </a:p>
        </p:txBody>
      </p:sp>
      <p:cxnSp>
        <p:nvCxnSpPr>
          <p:cNvPr id="27" name="Straight Arrow Connector 26"/>
          <p:cNvCxnSpPr/>
          <p:nvPr/>
        </p:nvCxnSpPr>
        <p:spPr>
          <a:xfrm>
            <a:off x="5492185" y="3367250"/>
            <a:ext cx="13583" cy="4113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5519351" y="3978762"/>
            <a:ext cx="3651" cy="4995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2514600" y="3383383"/>
            <a:ext cx="0" cy="7063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2515737" y="4429079"/>
            <a:ext cx="0" cy="7063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5560391" y="3413416"/>
            <a:ext cx="1088881" cy="369332"/>
          </a:xfrm>
          <a:prstGeom prst="rect">
            <a:avLst/>
          </a:prstGeom>
          <a:noFill/>
        </p:spPr>
        <p:txBody>
          <a:bodyPr wrap="square" rtlCol="0">
            <a:spAutoFit/>
          </a:bodyPr>
          <a:lstStyle/>
          <a:p>
            <a:pPr algn="r"/>
            <a:r>
              <a:rPr lang="ar-IQ" dirty="0"/>
              <a:t>30 يوما</a:t>
            </a:r>
            <a:endParaRPr lang="en-US" dirty="0"/>
          </a:p>
        </p:txBody>
      </p:sp>
      <p:sp>
        <p:nvSpPr>
          <p:cNvPr id="40" name="TextBox 39"/>
          <p:cNvSpPr txBox="1"/>
          <p:nvPr/>
        </p:nvSpPr>
        <p:spPr>
          <a:xfrm>
            <a:off x="4049661" y="4554747"/>
            <a:ext cx="3124199" cy="369332"/>
          </a:xfrm>
          <a:prstGeom prst="rect">
            <a:avLst/>
          </a:prstGeom>
          <a:noFill/>
        </p:spPr>
        <p:txBody>
          <a:bodyPr wrap="square" rtlCol="0">
            <a:spAutoFit/>
          </a:bodyPr>
          <a:lstStyle/>
          <a:p>
            <a:pPr algn="ctr"/>
            <a:r>
              <a:rPr lang="ar-IQ" dirty="0"/>
              <a:t>على الجهة الادارية ان تبت في التظلم  </a:t>
            </a:r>
            <a:endParaRPr lang="en-US" dirty="0"/>
          </a:p>
        </p:txBody>
      </p:sp>
      <p:sp>
        <p:nvSpPr>
          <p:cNvPr id="43" name="TextBox 42"/>
          <p:cNvSpPr txBox="1"/>
          <p:nvPr/>
        </p:nvSpPr>
        <p:spPr>
          <a:xfrm>
            <a:off x="5523002" y="4059747"/>
            <a:ext cx="1088881" cy="369332"/>
          </a:xfrm>
          <a:prstGeom prst="rect">
            <a:avLst/>
          </a:prstGeom>
          <a:noFill/>
        </p:spPr>
        <p:txBody>
          <a:bodyPr wrap="square" rtlCol="0">
            <a:spAutoFit/>
          </a:bodyPr>
          <a:lstStyle/>
          <a:p>
            <a:pPr algn="r"/>
            <a:r>
              <a:rPr lang="ar-IQ" dirty="0"/>
              <a:t>30 يوما</a:t>
            </a:r>
            <a:endParaRPr lang="en-US" dirty="0"/>
          </a:p>
        </p:txBody>
      </p:sp>
      <p:sp>
        <p:nvSpPr>
          <p:cNvPr id="45" name="TextBox 44"/>
          <p:cNvSpPr txBox="1"/>
          <p:nvPr/>
        </p:nvSpPr>
        <p:spPr>
          <a:xfrm>
            <a:off x="4106556" y="5606357"/>
            <a:ext cx="2852757" cy="369332"/>
          </a:xfrm>
          <a:prstGeom prst="rect">
            <a:avLst/>
          </a:prstGeom>
          <a:noFill/>
        </p:spPr>
        <p:txBody>
          <a:bodyPr wrap="square" rtlCol="0">
            <a:spAutoFit/>
          </a:bodyPr>
          <a:lstStyle/>
          <a:p>
            <a:pPr algn="ctr"/>
            <a:r>
              <a:rPr lang="ar-IQ" dirty="0"/>
              <a:t>الطعن امام محكمة قضاء الموظفين</a:t>
            </a:r>
            <a:endParaRPr lang="en-US" dirty="0"/>
          </a:p>
        </p:txBody>
      </p:sp>
      <p:cxnSp>
        <p:nvCxnSpPr>
          <p:cNvPr id="23" name="Straight Arrow Connector 22"/>
          <p:cNvCxnSpPr/>
          <p:nvPr/>
        </p:nvCxnSpPr>
        <p:spPr>
          <a:xfrm>
            <a:off x="5465017" y="4857187"/>
            <a:ext cx="0" cy="7835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5488870" y="4924080"/>
            <a:ext cx="2088815" cy="646331"/>
          </a:xfrm>
          <a:prstGeom prst="rect">
            <a:avLst/>
          </a:prstGeom>
          <a:noFill/>
        </p:spPr>
        <p:txBody>
          <a:bodyPr wrap="square" rtlCol="0">
            <a:spAutoFit/>
          </a:bodyPr>
          <a:lstStyle/>
          <a:p>
            <a:pPr algn="ctr"/>
            <a:r>
              <a:rPr lang="ar-IQ" dirty="0"/>
              <a:t>30 يوما/ داخل العراق</a:t>
            </a:r>
          </a:p>
          <a:p>
            <a:pPr algn="ctr"/>
            <a:r>
              <a:rPr lang="ar-IQ" dirty="0"/>
              <a:t>60 يوما/ خارج العراق </a:t>
            </a:r>
            <a:endParaRPr lang="en-US" dirty="0"/>
          </a:p>
        </p:txBody>
      </p:sp>
      <p:cxnSp>
        <p:nvCxnSpPr>
          <p:cNvPr id="53" name="Straight Arrow Connector 52"/>
          <p:cNvCxnSpPr/>
          <p:nvPr/>
        </p:nvCxnSpPr>
        <p:spPr>
          <a:xfrm>
            <a:off x="5465018" y="5896936"/>
            <a:ext cx="27167" cy="4626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4196561" y="6340009"/>
            <a:ext cx="2997862" cy="369332"/>
          </a:xfrm>
          <a:prstGeom prst="rect">
            <a:avLst/>
          </a:prstGeom>
          <a:noFill/>
        </p:spPr>
        <p:txBody>
          <a:bodyPr wrap="square" rtlCol="0">
            <a:spAutoFit/>
          </a:bodyPr>
          <a:lstStyle/>
          <a:p>
            <a:pPr algn="r"/>
            <a:r>
              <a:rPr lang="ar-IQ" dirty="0"/>
              <a:t>الطعن تمييزا امام محكمة الادارية العليا</a:t>
            </a:r>
            <a:endParaRPr lang="en-US" dirty="0"/>
          </a:p>
        </p:txBody>
      </p:sp>
      <p:sp>
        <p:nvSpPr>
          <p:cNvPr id="56" name="TextBox 55"/>
          <p:cNvSpPr txBox="1"/>
          <p:nvPr/>
        </p:nvSpPr>
        <p:spPr>
          <a:xfrm>
            <a:off x="5695493" y="6047538"/>
            <a:ext cx="892397" cy="369332"/>
          </a:xfrm>
          <a:prstGeom prst="rect">
            <a:avLst/>
          </a:prstGeom>
          <a:noFill/>
        </p:spPr>
        <p:txBody>
          <a:bodyPr wrap="square" rtlCol="0">
            <a:spAutoFit/>
          </a:bodyPr>
          <a:lstStyle/>
          <a:p>
            <a:pPr algn="r"/>
            <a:r>
              <a:rPr lang="ar-IQ" dirty="0"/>
              <a:t>30 يوما</a:t>
            </a:r>
            <a:endParaRPr lang="en-US" dirty="0"/>
          </a:p>
        </p:txBody>
      </p:sp>
      <p:sp>
        <p:nvSpPr>
          <p:cNvPr id="57" name="TextBox 56"/>
          <p:cNvSpPr txBox="1"/>
          <p:nvPr/>
        </p:nvSpPr>
        <p:spPr>
          <a:xfrm>
            <a:off x="2515738" y="3413417"/>
            <a:ext cx="2088815" cy="646331"/>
          </a:xfrm>
          <a:prstGeom prst="rect">
            <a:avLst/>
          </a:prstGeom>
          <a:noFill/>
        </p:spPr>
        <p:txBody>
          <a:bodyPr wrap="square" rtlCol="0">
            <a:spAutoFit/>
          </a:bodyPr>
          <a:lstStyle/>
          <a:p>
            <a:pPr algn="ctr"/>
            <a:r>
              <a:rPr lang="ar-IQ" dirty="0"/>
              <a:t>30 يوما/ داخل العراق</a:t>
            </a:r>
          </a:p>
          <a:p>
            <a:pPr algn="ctr"/>
            <a:r>
              <a:rPr lang="ar-IQ" dirty="0"/>
              <a:t>60 يوما/ خارج العراق </a:t>
            </a:r>
            <a:endParaRPr lang="en-US" dirty="0"/>
          </a:p>
        </p:txBody>
      </p:sp>
      <p:sp>
        <p:nvSpPr>
          <p:cNvPr id="60" name="TextBox 59"/>
          <p:cNvSpPr txBox="1"/>
          <p:nvPr/>
        </p:nvSpPr>
        <p:spPr>
          <a:xfrm>
            <a:off x="1524000" y="4159699"/>
            <a:ext cx="2836078" cy="369332"/>
          </a:xfrm>
          <a:prstGeom prst="rect">
            <a:avLst/>
          </a:prstGeom>
          <a:noFill/>
        </p:spPr>
        <p:txBody>
          <a:bodyPr wrap="square" rtlCol="0">
            <a:spAutoFit/>
          </a:bodyPr>
          <a:lstStyle/>
          <a:p>
            <a:pPr algn="ctr"/>
            <a:r>
              <a:rPr lang="ar-IQ" dirty="0"/>
              <a:t>الطعن امام محكمة قضاء الموظفين</a:t>
            </a:r>
            <a:endParaRPr lang="en-US" dirty="0"/>
          </a:p>
        </p:txBody>
      </p:sp>
      <p:sp>
        <p:nvSpPr>
          <p:cNvPr id="61" name="TextBox 60"/>
          <p:cNvSpPr txBox="1"/>
          <p:nvPr/>
        </p:nvSpPr>
        <p:spPr>
          <a:xfrm>
            <a:off x="1486390" y="5248939"/>
            <a:ext cx="2997862" cy="369332"/>
          </a:xfrm>
          <a:prstGeom prst="rect">
            <a:avLst/>
          </a:prstGeom>
          <a:noFill/>
        </p:spPr>
        <p:txBody>
          <a:bodyPr wrap="square" rtlCol="0">
            <a:spAutoFit/>
          </a:bodyPr>
          <a:lstStyle/>
          <a:p>
            <a:pPr algn="r"/>
            <a:r>
              <a:rPr lang="ar-IQ" dirty="0"/>
              <a:t>الطعن تمييزا امام محكمة الادارية العليا</a:t>
            </a:r>
            <a:endParaRPr lang="en-US" dirty="0"/>
          </a:p>
        </p:txBody>
      </p:sp>
      <p:sp>
        <p:nvSpPr>
          <p:cNvPr id="62" name="TextBox 61"/>
          <p:cNvSpPr txBox="1"/>
          <p:nvPr/>
        </p:nvSpPr>
        <p:spPr>
          <a:xfrm>
            <a:off x="2539123" y="4600532"/>
            <a:ext cx="892397" cy="369332"/>
          </a:xfrm>
          <a:prstGeom prst="rect">
            <a:avLst/>
          </a:prstGeom>
          <a:noFill/>
        </p:spPr>
        <p:txBody>
          <a:bodyPr wrap="square" rtlCol="0">
            <a:spAutoFit/>
          </a:bodyPr>
          <a:lstStyle/>
          <a:p>
            <a:pPr algn="r"/>
            <a:r>
              <a:rPr lang="ar-IQ" dirty="0"/>
              <a:t>30 يوما</a:t>
            </a:r>
            <a:endParaRPr lang="en-US" dirty="0"/>
          </a:p>
        </p:txBody>
      </p:sp>
    </p:spTree>
    <p:extLst>
      <p:ext uri="{BB962C8B-B14F-4D97-AF65-F5344CB8AC3E}">
        <p14:creationId xmlns:p14="http://schemas.microsoft.com/office/powerpoint/2010/main" val="171330510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15"/>
          <p:cNvSpPr>
            <a:spLocks noGrp="1"/>
          </p:cNvSpPr>
          <p:nvPr>
            <p:ph type="sldNum" sz="quarter" idx="12"/>
          </p:nvPr>
        </p:nvSpPr>
        <p:spPr/>
        <p:txBody>
          <a:bodyPr/>
          <a:lstStyle/>
          <a:p>
            <a:r>
              <a:rPr lang="ar-IQ" dirty="0"/>
              <a:t>82</a:t>
            </a:r>
            <a:endParaRPr lang="en-US" dirty="0"/>
          </a:p>
        </p:txBody>
      </p:sp>
      <p:sp>
        <p:nvSpPr>
          <p:cNvPr id="2" name="Title 1"/>
          <p:cNvSpPr>
            <a:spLocks noGrp="1"/>
          </p:cNvSpPr>
          <p:nvPr>
            <p:ph type="title" idx="4294967295"/>
          </p:nvPr>
        </p:nvSpPr>
        <p:spPr>
          <a:xfrm>
            <a:off x="1843585" y="228600"/>
            <a:ext cx="8229600" cy="1143000"/>
          </a:xfrm>
        </p:spPr>
        <p:txBody>
          <a:bodyPr>
            <a:normAutofit/>
          </a:bodyPr>
          <a:lstStyle/>
          <a:p>
            <a:pPr algn="ctr" rtl="1"/>
            <a:r>
              <a:rPr lang="ar-IQ" sz="4400" dirty="0"/>
              <a:t> القضاء الاداري في اقليم كوردستان</a:t>
            </a:r>
          </a:p>
        </p:txBody>
      </p:sp>
      <p:sp>
        <p:nvSpPr>
          <p:cNvPr id="4" name="Oval 3"/>
          <p:cNvSpPr/>
          <p:nvPr/>
        </p:nvSpPr>
        <p:spPr>
          <a:xfrm>
            <a:off x="6324600" y="2187054"/>
            <a:ext cx="4038600" cy="1219200"/>
          </a:xfrm>
          <a:prstGeom prst="ellipse">
            <a:avLst/>
          </a:prstGeom>
          <a:solidFill>
            <a:schemeClr val="bg1">
              <a:lumMod val="95000"/>
            </a:schemeClr>
          </a:solidFill>
          <a:ln>
            <a:solidFill>
              <a:schemeClr val="bg1">
                <a:lumMod val="65000"/>
              </a:schemeClr>
            </a:solidFill>
          </a:ln>
        </p:spPr>
        <p:style>
          <a:lnRef idx="0">
            <a:schemeClr val="accent5"/>
          </a:lnRef>
          <a:fillRef idx="3">
            <a:schemeClr val="accent5"/>
          </a:fillRef>
          <a:effectRef idx="3">
            <a:schemeClr val="accent5"/>
          </a:effectRef>
          <a:fontRef idx="minor">
            <a:schemeClr val="lt1"/>
          </a:fontRef>
        </p:style>
        <p:txBody>
          <a:bodyPr rtlCol="1" anchor="ctr"/>
          <a:lstStyle/>
          <a:p>
            <a:pPr lvl="0" algn="ctr"/>
            <a:r>
              <a:rPr lang="ar-IQ" altLang="ar-IQ" sz="2800" b="1" dirty="0">
                <a:solidFill>
                  <a:srgbClr val="464646"/>
                </a:solidFill>
              </a:rPr>
              <a:t>تنظيم مجلس شورى الاقليم </a:t>
            </a:r>
            <a:endParaRPr lang="en-US" sz="2800" b="1" dirty="0">
              <a:solidFill>
                <a:schemeClr val="tx1"/>
              </a:solidFill>
            </a:endParaRPr>
          </a:p>
        </p:txBody>
      </p:sp>
      <p:sp>
        <p:nvSpPr>
          <p:cNvPr id="5" name="Oval 4"/>
          <p:cNvSpPr/>
          <p:nvPr/>
        </p:nvSpPr>
        <p:spPr>
          <a:xfrm>
            <a:off x="2057400" y="2212075"/>
            <a:ext cx="3505200" cy="1371600"/>
          </a:xfrm>
          <a:prstGeom prst="ellipse">
            <a:avLst/>
          </a:prstGeom>
        </p:spPr>
        <p:style>
          <a:lnRef idx="1">
            <a:schemeClr val="accent5"/>
          </a:lnRef>
          <a:fillRef idx="2">
            <a:schemeClr val="accent5"/>
          </a:fillRef>
          <a:effectRef idx="1">
            <a:schemeClr val="accent5"/>
          </a:effectRef>
          <a:fontRef idx="minor">
            <a:schemeClr val="dk1"/>
          </a:fontRef>
        </p:style>
        <p:txBody>
          <a:bodyPr rtlCol="1" anchor="ctr"/>
          <a:lstStyle/>
          <a:p>
            <a:pPr lvl="0" algn="ctr"/>
            <a:r>
              <a:rPr lang="ar-IQ" sz="2800" b="1" dirty="0"/>
              <a:t>اختصاصات مجلس شورى الاقليم</a:t>
            </a:r>
            <a:endParaRPr lang="en-US" sz="2800" b="1" dirty="0"/>
          </a:p>
        </p:txBody>
      </p:sp>
      <p:sp>
        <p:nvSpPr>
          <p:cNvPr id="6" name="Down Arrow 5"/>
          <p:cNvSpPr/>
          <p:nvPr/>
        </p:nvSpPr>
        <p:spPr>
          <a:xfrm>
            <a:off x="8458200" y="3810000"/>
            <a:ext cx="1219200" cy="1219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7" name="Rectangle 6"/>
          <p:cNvSpPr/>
          <p:nvPr/>
        </p:nvSpPr>
        <p:spPr>
          <a:xfrm>
            <a:off x="8382000" y="5029200"/>
            <a:ext cx="2209800" cy="9906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lvl="0" algn="ctr" rtl="1"/>
            <a:r>
              <a:rPr lang="ar-IQ" sz="3200" dirty="0"/>
              <a:t>اعضاء مجلس شورى الاقليم</a:t>
            </a:r>
            <a:endParaRPr lang="en-US" sz="3200" dirty="0"/>
          </a:p>
        </p:txBody>
      </p:sp>
      <p:sp>
        <p:nvSpPr>
          <p:cNvPr id="8" name="Down Arrow 7"/>
          <p:cNvSpPr/>
          <p:nvPr/>
        </p:nvSpPr>
        <p:spPr>
          <a:xfrm>
            <a:off x="6934200" y="3788391"/>
            <a:ext cx="1219200" cy="1295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9" name="Rectangle 8"/>
          <p:cNvSpPr/>
          <p:nvPr/>
        </p:nvSpPr>
        <p:spPr>
          <a:xfrm>
            <a:off x="5867400" y="5029200"/>
            <a:ext cx="2286000" cy="9906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lvl="0" algn="ctr"/>
            <a:r>
              <a:rPr lang="ar-IQ" sz="2400" b="1" dirty="0"/>
              <a:t>تكوين مجلس شورى الاقليم</a:t>
            </a:r>
            <a:endParaRPr lang="en-US" sz="2400" b="1" dirty="0"/>
          </a:p>
        </p:txBody>
      </p:sp>
      <p:sp>
        <p:nvSpPr>
          <p:cNvPr id="10" name="Rectangle 9"/>
          <p:cNvSpPr/>
          <p:nvPr/>
        </p:nvSpPr>
        <p:spPr>
          <a:xfrm>
            <a:off x="3657600" y="4762500"/>
            <a:ext cx="1981200" cy="1219200"/>
          </a:xfrm>
          <a:prstGeom prst="rect">
            <a:avLst/>
          </a:prstGeom>
        </p:spPr>
        <p:style>
          <a:lnRef idx="2">
            <a:schemeClr val="accent1">
              <a:shade val="50000"/>
            </a:schemeClr>
          </a:lnRef>
          <a:fillRef idx="1001">
            <a:schemeClr val="lt2"/>
          </a:fillRef>
          <a:effectRef idx="0">
            <a:schemeClr val="accent1"/>
          </a:effectRef>
          <a:fontRef idx="minor">
            <a:schemeClr val="lt1"/>
          </a:fontRef>
        </p:style>
        <p:txBody>
          <a:bodyPr rtlCol="1" anchor="ctr"/>
          <a:lstStyle/>
          <a:p>
            <a:pPr algn="r" rtl="1">
              <a:lnSpc>
                <a:spcPct val="80000"/>
              </a:lnSpc>
            </a:pPr>
            <a:r>
              <a:rPr lang="ar-IQ" altLang="ar-IQ" sz="2400" b="1" dirty="0">
                <a:solidFill>
                  <a:srgbClr val="002060"/>
                </a:solidFill>
              </a:rPr>
              <a:t>اختصاصات مجلس شورى الاستشارية </a:t>
            </a:r>
          </a:p>
        </p:txBody>
      </p:sp>
      <p:sp>
        <p:nvSpPr>
          <p:cNvPr id="11" name="Rectangle 10"/>
          <p:cNvSpPr/>
          <p:nvPr/>
        </p:nvSpPr>
        <p:spPr>
          <a:xfrm>
            <a:off x="1524000" y="4724400"/>
            <a:ext cx="2057400" cy="12954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lnSpc>
                <a:spcPct val="80000"/>
              </a:lnSpc>
            </a:pPr>
            <a:r>
              <a:rPr lang="ar-IQ" altLang="ar-IQ" sz="2800" b="1" dirty="0">
                <a:solidFill>
                  <a:srgbClr val="002060"/>
                </a:solidFill>
              </a:rPr>
              <a:t>اختصاصات مجلس شورى القضائية.</a:t>
            </a:r>
          </a:p>
        </p:txBody>
      </p:sp>
      <p:sp>
        <p:nvSpPr>
          <p:cNvPr id="12" name="Down Arrow 11"/>
          <p:cNvSpPr/>
          <p:nvPr/>
        </p:nvSpPr>
        <p:spPr>
          <a:xfrm>
            <a:off x="3810000" y="3886200"/>
            <a:ext cx="990600" cy="83820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IQ"/>
          </a:p>
        </p:txBody>
      </p:sp>
      <p:sp>
        <p:nvSpPr>
          <p:cNvPr id="13" name="Down Arrow 12"/>
          <p:cNvSpPr/>
          <p:nvPr/>
        </p:nvSpPr>
        <p:spPr>
          <a:xfrm>
            <a:off x="2438400" y="3886200"/>
            <a:ext cx="914400" cy="76200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189260872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arn(inVertical)">
                                      <p:cBhvr>
                                        <p:cTn id="25" dur="500"/>
                                        <p:tgtEl>
                                          <p:spTgt spid="6"/>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barn(inVertical)">
                                      <p:cBhvr>
                                        <p:cTn id="28" dur="500"/>
                                        <p:tgtEl>
                                          <p:spTgt spid="7"/>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barn(inVertical)">
                                      <p:cBhvr>
                                        <p:cTn id="31" dur="500"/>
                                        <p:tgtEl>
                                          <p:spTgt spid="8"/>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barn(inVertical)">
                                      <p:cBhvr>
                                        <p:cTn id="34" dur="5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additive="base">
                                        <p:cTn id="39" dur="500" fill="hold"/>
                                        <p:tgtEl>
                                          <p:spTgt spid="5"/>
                                        </p:tgtEl>
                                        <p:attrNameLst>
                                          <p:attrName>ppt_x</p:attrName>
                                        </p:attrNameLst>
                                      </p:cBhvr>
                                      <p:tavLst>
                                        <p:tav tm="0">
                                          <p:val>
                                            <p:strVal val="#ppt_x"/>
                                          </p:val>
                                        </p:tav>
                                        <p:tav tm="100000">
                                          <p:val>
                                            <p:strVal val="#ppt_x"/>
                                          </p:val>
                                        </p:tav>
                                      </p:tavLst>
                                    </p:anim>
                                    <p:anim calcmode="lin" valueType="num">
                                      <p:cBhvr additive="base">
                                        <p:cTn id="4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1" presetClass="entr" presetSubtype="1"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wheel(1)">
                                      <p:cBhvr>
                                        <p:cTn id="45" dur="2000"/>
                                        <p:tgtEl>
                                          <p:spTgt spid="12"/>
                                        </p:tgtEl>
                                      </p:cBhvr>
                                    </p:animEffect>
                                  </p:childTnLst>
                                </p:cTn>
                              </p:par>
                              <p:par>
                                <p:cTn id="46" presetID="21" presetClass="entr" presetSubtype="1" fill="hold" grpId="0" nodeType="with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wheel(1)">
                                      <p:cBhvr>
                                        <p:cTn id="48" dur="2000"/>
                                        <p:tgtEl>
                                          <p:spTgt spid="10"/>
                                        </p:tgtEl>
                                      </p:cBhvr>
                                    </p:animEffect>
                                  </p:childTnLst>
                                </p:cTn>
                              </p:par>
                              <p:par>
                                <p:cTn id="49" presetID="21" presetClass="entr" presetSubtype="1"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wheel(1)">
                                      <p:cBhvr>
                                        <p:cTn id="51" dur="2000"/>
                                        <p:tgtEl>
                                          <p:spTgt spid="13"/>
                                        </p:tgtEl>
                                      </p:cBhvr>
                                    </p:animEffect>
                                  </p:childTnLst>
                                </p:cTn>
                              </p:par>
                              <p:par>
                                <p:cTn id="52" presetID="21" presetClass="entr" presetSubtype="1" fill="hold" grpId="0" nodeType="with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wheel(1)">
                                      <p:cBhvr>
                                        <p:cTn id="54"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CECFA-B891-83DB-E22C-CB3C60E23E3B}"/>
              </a:ext>
            </a:extLst>
          </p:cNvPr>
          <p:cNvSpPr>
            <a:spLocks noGrp="1"/>
          </p:cNvSpPr>
          <p:nvPr>
            <p:ph type="title"/>
          </p:nvPr>
        </p:nvSpPr>
        <p:spPr/>
        <p:txBody>
          <a:bodyPr/>
          <a:lstStyle/>
          <a:p>
            <a:r>
              <a:rPr lang="ar-IQ" dirty="0"/>
              <a:t>تنظيم القضاء الإداري في فرنسا</a:t>
            </a:r>
            <a:endParaRPr lang="en-US" dirty="0"/>
          </a:p>
        </p:txBody>
      </p:sp>
      <p:sp>
        <p:nvSpPr>
          <p:cNvPr id="3" name="Content Placeholder 2">
            <a:extLst>
              <a:ext uri="{FF2B5EF4-FFF2-40B4-BE49-F238E27FC236}">
                <a16:creationId xmlns:a16="http://schemas.microsoft.com/office/drawing/2014/main" id="{E60BFBFB-132D-CE43-A250-55923CFF1330}"/>
              </a:ext>
            </a:extLst>
          </p:cNvPr>
          <p:cNvSpPr>
            <a:spLocks noGrp="1"/>
          </p:cNvSpPr>
          <p:nvPr>
            <p:ph idx="1"/>
          </p:nvPr>
        </p:nvSpPr>
        <p:spPr/>
        <p:txBody>
          <a:bodyPr>
            <a:normAutofit lnSpcReduction="10000"/>
          </a:bodyPr>
          <a:lstStyle/>
          <a:p>
            <a:pPr algn="r" rtl="1"/>
            <a:r>
              <a:rPr lang="ar-IQ" dirty="0"/>
              <a:t> يعد مجلس الدولة الفرنسي هيأة مستقلة يرأسها رئيس الوزراء ويحل محله وزير العدل عند غيابه، ولكن هذه الرئاسة هي إسمية شرفية وفي الواقع أن نائب رئيس مجلس الدولة هو الذي يترأس ويدير مجلس الدولة الفرنسي من جميع النواح.</a:t>
            </a:r>
          </a:p>
          <a:p>
            <a:pPr algn="r" rtl="1"/>
            <a:r>
              <a:rPr lang="ar-IQ" dirty="0"/>
              <a:t>1.نائب ريس مجلس الدولة .</a:t>
            </a:r>
          </a:p>
          <a:p>
            <a:pPr algn="r" rtl="1"/>
            <a:r>
              <a:rPr lang="ar-IQ" dirty="0"/>
              <a:t>2. رؤساء الأقسام.</a:t>
            </a:r>
          </a:p>
          <a:p>
            <a:pPr algn="r" rtl="1"/>
            <a:r>
              <a:rPr lang="ar-IQ" dirty="0"/>
              <a:t>3. المستشارون العاديون  (2/3 من النواب ، 1/ 3  من خارج المجلس).</a:t>
            </a:r>
          </a:p>
          <a:p>
            <a:pPr algn="r" rtl="1"/>
            <a:r>
              <a:rPr lang="ar-IQ" dirty="0"/>
              <a:t>4. المستشاروون غير العادييون يختارون من ذوي الكفاءات من الموظفيين أو المتعاقدين ، أو من الشخصيات المعروفة.</a:t>
            </a:r>
          </a:p>
          <a:p>
            <a:pPr algn="r" rtl="1"/>
            <a:r>
              <a:rPr lang="ar-IQ" dirty="0"/>
              <a:t>5. النواب  </a:t>
            </a:r>
          </a:p>
          <a:p>
            <a:pPr algn="r" rtl="1"/>
            <a:r>
              <a:rPr lang="ar-IQ" dirty="0"/>
              <a:t>6. المندوبون .</a:t>
            </a:r>
          </a:p>
          <a:p>
            <a:pPr algn="r" rtl="1"/>
            <a:endParaRPr lang="en-US" dirty="0"/>
          </a:p>
        </p:txBody>
      </p:sp>
    </p:spTree>
    <p:extLst>
      <p:ext uri="{BB962C8B-B14F-4D97-AF65-F5344CB8AC3E}">
        <p14:creationId xmlns:p14="http://schemas.microsoft.com/office/powerpoint/2010/main" val="14977550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4"/>
          <p:cNvSpPr>
            <a:spLocks noGrp="1"/>
          </p:cNvSpPr>
          <p:nvPr>
            <p:ph type="sldNum" sz="quarter" idx="11"/>
          </p:nvPr>
        </p:nvSpPr>
        <p:spPr>
          <a:xfrm>
            <a:off x="8290024" y="6457619"/>
            <a:ext cx="2350681" cy="365125"/>
          </a:xfrm>
          <a:noFill/>
        </p:spPr>
        <p:txBody>
          <a:bodyPr/>
          <a:lstStyle>
            <a:lvl1pPr>
              <a:defRPr sz="3200">
                <a:solidFill>
                  <a:schemeClr val="tx1"/>
                </a:solidFill>
                <a:latin typeface="Arial" pitchFamily="34" charset="0"/>
                <a:cs typeface="Arial" pitchFamily="34" charset="0"/>
              </a:defRPr>
            </a:lvl1pPr>
            <a:lvl2pPr>
              <a:defRPr sz="2800">
                <a:solidFill>
                  <a:schemeClr val="tx1"/>
                </a:solidFill>
                <a:latin typeface="Arial" pitchFamily="34" charset="0"/>
                <a:cs typeface="Arial" pitchFamily="34" charset="0"/>
              </a:defRPr>
            </a:lvl2pPr>
            <a:lvl3pPr>
              <a:defRPr sz="2400">
                <a:solidFill>
                  <a:schemeClr val="tx1"/>
                </a:solidFill>
                <a:latin typeface="Arial" pitchFamily="34" charset="0"/>
                <a:cs typeface="Arial" pitchFamily="34" charset="0"/>
              </a:defRPr>
            </a:lvl3pPr>
            <a:lvl4pPr>
              <a:defRPr sz="2000">
                <a:solidFill>
                  <a:schemeClr val="tx1"/>
                </a:solidFill>
                <a:latin typeface="Arial" pitchFamily="34" charset="0"/>
                <a:cs typeface="Arial" pitchFamily="34" charset="0"/>
              </a:defRPr>
            </a:lvl4pPr>
            <a:lvl5pPr>
              <a:defRPr sz="2000">
                <a:solidFill>
                  <a:schemeClr val="tx1"/>
                </a:solidFill>
                <a:latin typeface="Arial" pitchFamily="34" charset="0"/>
                <a:cs typeface="Arial" pitchFamily="34" charset="0"/>
              </a:defRPr>
            </a:lvl5pPr>
            <a:lvl6pPr eaLnBrk="0" hangingPunct="0">
              <a:defRPr sz="2000">
                <a:solidFill>
                  <a:schemeClr val="tx1"/>
                </a:solidFill>
                <a:latin typeface="Arial" pitchFamily="34" charset="0"/>
                <a:cs typeface="Arial" pitchFamily="34" charset="0"/>
              </a:defRPr>
            </a:lvl6pPr>
            <a:lvl7pPr eaLnBrk="0" hangingPunct="0">
              <a:defRPr sz="2000">
                <a:solidFill>
                  <a:schemeClr val="tx1"/>
                </a:solidFill>
                <a:latin typeface="Arial" pitchFamily="34" charset="0"/>
                <a:cs typeface="Arial" pitchFamily="34" charset="0"/>
              </a:defRPr>
            </a:lvl7pPr>
            <a:lvl8pPr eaLnBrk="0" hangingPunct="0">
              <a:defRPr sz="2000">
                <a:solidFill>
                  <a:schemeClr val="tx1"/>
                </a:solidFill>
                <a:latin typeface="Arial" pitchFamily="34" charset="0"/>
                <a:cs typeface="Arial" pitchFamily="34" charset="0"/>
              </a:defRPr>
            </a:lvl8pPr>
            <a:lvl9pPr eaLnBrk="0" hangingPunct="0">
              <a:defRPr sz="2000">
                <a:solidFill>
                  <a:schemeClr val="tx1"/>
                </a:solidFill>
                <a:latin typeface="Arial" pitchFamily="34" charset="0"/>
                <a:cs typeface="Arial" pitchFamily="34" charset="0"/>
              </a:defRPr>
            </a:lvl9pPr>
          </a:lstStyle>
          <a:p>
            <a:fld id="{60FC1998-C4DE-4767-A0A2-BF27F457D526}" type="slidenum">
              <a:rPr lang="ar-SA" altLang="ar-IQ" sz="1200">
                <a:latin typeface="Arial Black" pitchFamily="34" charset="0"/>
              </a:rPr>
              <a:pPr/>
              <a:t>70</a:t>
            </a:fld>
            <a:endParaRPr lang="en-US" altLang="ar-IQ" sz="1200" dirty="0">
              <a:latin typeface="Arial Black" pitchFamily="34" charset="0"/>
            </a:endParaRPr>
          </a:p>
        </p:txBody>
      </p:sp>
      <p:sp>
        <p:nvSpPr>
          <p:cNvPr id="61443" name="Rectangle 2"/>
          <p:cNvSpPr>
            <a:spLocks noGrp="1" noChangeArrowheads="1"/>
          </p:cNvSpPr>
          <p:nvPr>
            <p:ph type="title"/>
          </p:nvPr>
        </p:nvSpPr>
        <p:spPr>
          <a:xfrm>
            <a:off x="1798320" y="3302001"/>
            <a:ext cx="8229600" cy="849313"/>
          </a:xfrm>
        </p:spPr>
        <p:txBody>
          <a:bodyPr>
            <a:normAutofit fontScale="90000"/>
          </a:bodyPr>
          <a:lstStyle/>
          <a:p>
            <a:pPr algn="r" eaLnBrk="1" hangingPunct="1"/>
            <a:r>
              <a:rPr lang="ar-IQ" altLang="ar-IQ" sz="4000" b="1" dirty="0"/>
              <a:t>التنظيم مجلس الشورى لاقليم كوردستان –  العراق</a:t>
            </a:r>
            <a:br>
              <a:rPr lang="ar-IQ" altLang="ar-IQ" sz="4000" dirty="0"/>
            </a:br>
            <a:r>
              <a:rPr lang="ar-IQ" altLang="ar-IQ" sz="4000" dirty="0"/>
              <a:t> </a:t>
            </a:r>
            <a:endParaRPr lang="en-US" altLang="ar-IQ" sz="4000" dirty="0"/>
          </a:p>
        </p:txBody>
      </p:sp>
      <p:sp>
        <p:nvSpPr>
          <p:cNvPr id="61444" name="Rectangle 3"/>
          <p:cNvSpPr>
            <a:spLocks noGrp="1" noChangeArrowheads="1"/>
          </p:cNvSpPr>
          <p:nvPr>
            <p:ph type="body" idx="1"/>
          </p:nvPr>
        </p:nvSpPr>
        <p:spPr>
          <a:xfrm>
            <a:off x="1981200" y="1125539"/>
            <a:ext cx="8229600" cy="5005387"/>
          </a:xfrm>
        </p:spPr>
        <p:txBody>
          <a:bodyPr/>
          <a:lstStyle/>
          <a:p>
            <a:pPr algn="r" rtl="1" eaLnBrk="1" hangingPunct="1">
              <a:lnSpc>
                <a:spcPct val="90000"/>
              </a:lnSpc>
            </a:pPr>
            <a:r>
              <a:rPr lang="ar-IQ" altLang="ar-IQ" b="1" dirty="0"/>
              <a:t>حدد القانون رقم (14) لسنة 2008 قانون مجلس الشورى لاقليم كوردستان </a:t>
            </a:r>
            <a:r>
              <a:rPr lang="ar-IQ" altLang="ar-IQ" b="1"/>
              <a:t>- العراق كيفية تنظيم مجلس شورى الاقليم ، ومن اجل بيان تنظيم المجلس فإن ذلك يقتضي استعراض عنصرين رئيسيين هما الأعضاء من جهة وتكوين المجلس من جهة اخرى</a:t>
            </a:r>
            <a:endParaRPr lang="en-US" altLang="ar-IQ" dirty="0"/>
          </a:p>
        </p:txBody>
      </p:sp>
    </p:spTree>
    <p:extLst>
      <p:ext uri="{BB962C8B-B14F-4D97-AF65-F5344CB8AC3E}">
        <p14:creationId xmlns:p14="http://schemas.microsoft.com/office/powerpoint/2010/main" val="3324314434"/>
      </p:ext>
    </p:extLst>
  </p:cSld>
  <p:clrMapOvr>
    <a:masterClrMapping/>
  </p:clrMapOvr>
  <p:transition advTm="20000"/>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10171272" y="6434705"/>
            <a:ext cx="365760" cy="365125"/>
          </a:xfrm>
        </p:spPr>
        <p:txBody>
          <a:bodyPr/>
          <a:lstStyle/>
          <a:p>
            <a:r>
              <a:rPr lang="ar-OM" dirty="0"/>
              <a:t>84</a:t>
            </a:r>
            <a:endParaRPr lang="en-US" dirty="0"/>
          </a:p>
        </p:txBody>
      </p:sp>
      <p:sp>
        <p:nvSpPr>
          <p:cNvPr id="7" name="Rounded Rectangle 6"/>
          <p:cNvSpPr/>
          <p:nvPr/>
        </p:nvSpPr>
        <p:spPr>
          <a:xfrm>
            <a:off x="4589627" y="152400"/>
            <a:ext cx="3442688" cy="68580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3200" b="1" dirty="0">
                <a:solidFill>
                  <a:schemeClr val="tx1"/>
                </a:solidFill>
              </a:rPr>
              <a:t>تنظيم مجلش شورى</a:t>
            </a:r>
            <a:endParaRPr lang="en-US" sz="3200" b="1" dirty="0">
              <a:solidFill>
                <a:schemeClr val="tx1"/>
              </a:solidFill>
            </a:endParaRPr>
          </a:p>
        </p:txBody>
      </p:sp>
      <p:sp>
        <p:nvSpPr>
          <p:cNvPr id="8" name="Notched Right Arrow 7"/>
          <p:cNvSpPr/>
          <p:nvPr/>
        </p:nvSpPr>
        <p:spPr>
          <a:xfrm rot="2260927">
            <a:off x="6637758" y="1074398"/>
            <a:ext cx="802927" cy="22797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Notched Right Arrow 8"/>
          <p:cNvSpPr/>
          <p:nvPr/>
        </p:nvSpPr>
        <p:spPr>
          <a:xfrm rot="7974889">
            <a:off x="5433239" y="1052203"/>
            <a:ext cx="696733" cy="257796"/>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Callout 12"/>
          <p:cNvSpPr/>
          <p:nvPr/>
        </p:nvSpPr>
        <p:spPr>
          <a:xfrm>
            <a:off x="6502298" y="1509803"/>
            <a:ext cx="2908402" cy="914400"/>
          </a:xfrm>
          <a:prstGeom prst="wedgeEllipseCallou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800" b="1" dirty="0">
                <a:solidFill>
                  <a:schemeClr val="tx1"/>
                </a:solidFill>
              </a:rPr>
              <a:t>اعضاء المجلس</a:t>
            </a:r>
            <a:endParaRPr lang="en-US" sz="2800" b="1" dirty="0">
              <a:solidFill>
                <a:schemeClr val="tx1"/>
              </a:solidFill>
            </a:endParaRPr>
          </a:p>
        </p:txBody>
      </p:sp>
      <p:sp>
        <p:nvSpPr>
          <p:cNvPr id="14" name="Oval Callout 13"/>
          <p:cNvSpPr/>
          <p:nvPr/>
        </p:nvSpPr>
        <p:spPr>
          <a:xfrm>
            <a:off x="2994547" y="1364214"/>
            <a:ext cx="2919163" cy="993476"/>
          </a:xfrm>
          <a:prstGeom prst="wedgeEllipseCallou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800" b="1" dirty="0">
                <a:solidFill>
                  <a:schemeClr val="tx1"/>
                </a:solidFill>
              </a:rPr>
              <a:t>تكوين المجلس</a:t>
            </a:r>
            <a:endParaRPr lang="en-US" sz="2800" b="1" dirty="0">
              <a:solidFill>
                <a:schemeClr val="tx1"/>
              </a:solidFill>
            </a:endParaRPr>
          </a:p>
        </p:txBody>
      </p:sp>
      <p:sp>
        <p:nvSpPr>
          <p:cNvPr id="15" name="7-Point Star 14"/>
          <p:cNvSpPr/>
          <p:nvPr/>
        </p:nvSpPr>
        <p:spPr>
          <a:xfrm>
            <a:off x="8695311" y="2213143"/>
            <a:ext cx="1845821" cy="1326107"/>
          </a:xfrm>
          <a:prstGeom prst="star7">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400" b="1" dirty="0">
                <a:solidFill>
                  <a:schemeClr val="tx1"/>
                </a:solidFill>
              </a:rPr>
              <a:t>رئيس المجلس</a:t>
            </a:r>
            <a:endParaRPr lang="en-US" sz="2400" b="1" dirty="0">
              <a:solidFill>
                <a:schemeClr val="tx1"/>
              </a:solidFill>
            </a:endParaRPr>
          </a:p>
        </p:txBody>
      </p:sp>
      <p:sp>
        <p:nvSpPr>
          <p:cNvPr id="16" name="7-Point Star 15"/>
          <p:cNvSpPr/>
          <p:nvPr/>
        </p:nvSpPr>
        <p:spPr>
          <a:xfrm>
            <a:off x="7118299" y="2401066"/>
            <a:ext cx="1676400" cy="1333500"/>
          </a:xfrm>
          <a:prstGeom prst="star7">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400" b="1" dirty="0">
                <a:solidFill>
                  <a:schemeClr val="tx1"/>
                </a:solidFill>
              </a:rPr>
              <a:t>نائب الرئيس</a:t>
            </a:r>
            <a:endParaRPr lang="en-US" sz="2400" b="1" dirty="0">
              <a:solidFill>
                <a:schemeClr val="tx1"/>
              </a:solidFill>
            </a:endParaRPr>
          </a:p>
        </p:txBody>
      </p:sp>
      <p:sp>
        <p:nvSpPr>
          <p:cNvPr id="17" name="7-Point Star 16"/>
          <p:cNvSpPr/>
          <p:nvPr/>
        </p:nvSpPr>
        <p:spPr>
          <a:xfrm>
            <a:off x="7943989" y="3539249"/>
            <a:ext cx="2224654" cy="1465998"/>
          </a:xfrm>
          <a:prstGeom prst="star7">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000" b="1" dirty="0">
                <a:solidFill>
                  <a:schemeClr val="tx1"/>
                </a:solidFill>
              </a:rPr>
              <a:t>المستشارون</a:t>
            </a:r>
            <a:endParaRPr lang="en-US" sz="2000" b="1" dirty="0">
              <a:solidFill>
                <a:schemeClr val="tx1"/>
              </a:solidFill>
            </a:endParaRPr>
          </a:p>
        </p:txBody>
      </p:sp>
      <p:sp>
        <p:nvSpPr>
          <p:cNvPr id="23" name="Rectangle 22"/>
          <p:cNvSpPr/>
          <p:nvPr/>
        </p:nvSpPr>
        <p:spPr>
          <a:xfrm>
            <a:off x="2209800" y="2587566"/>
            <a:ext cx="2819400" cy="66675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000" b="1" dirty="0">
                <a:solidFill>
                  <a:schemeClr val="tx1"/>
                </a:solidFill>
              </a:rPr>
              <a:t>1- الهيئة العامة</a:t>
            </a:r>
            <a:endParaRPr lang="en-US" sz="2000" b="1" dirty="0">
              <a:solidFill>
                <a:schemeClr val="tx1"/>
              </a:solidFill>
            </a:endParaRPr>
          </a:p>
        </p:txBody>
      </p:sp>
      <p:sp>
        <p:nvSpPr>
          <p:cNvPr id="24" name="Rectangle 23"/>
          <p:cNvSpPr/>
          <p:nvPr/>
        </p:nvSpPr>
        <p:spPr>
          <a:xfrm>
            <a:off x="2209800" y="4067212"/>
            <a:ext cx="2819400" cy="66675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000" b="1" dirty="0">
                <a:solidFill>
                  <a:schemeClr val="tx1"/>
                </a:solidFill>
              </a:rPr>
              <a:t>3- هيئة انضباط موظفي الاقليم</a:t>
            </a:r>
            <a:endParaRPr lang="en-US" sz="2000" b="1" dirty="0">
              <a:solidFill>
                <a:schemeClr val="tx1"/>
              </a:solidFill>
            </a:endParaRPr>
          </a:p>
        </p:txBody>
      </p:sp>
      <p:sp>
        <p:nvSpPr>
          <p:cNvPr id="25" name="Rectangle 24"/>
          <p:cNvSpPr/>
          <p:nvPr/>
        </p:nvSpPr>
        <p:spPr>
          <a:xfrm>
            <a:off x="2209800" y="3336203"/>
            <a:ext cx="2819400" cy="66675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000" b="1" dirty="0">
                <a:solidFill>
                  <a:schemeClr val="tx1"/>
                </a:solidFill>
              </a:rPr>
              <a:t>2- الهيئة الرئاسة </a:t>
            </a:r>
            <a:endParaRPr lang="en-US" sz="2000" b="1" dirty="0">
              <a:solidFill>
                <a:schemeClr val="tx1"/>
              </a:solidFill>
            </a:endParaRPr>
          </a:p>
        </p:txBody>
      </p:sp>
      <p:sp>
        <p:nvSpPr>
          <p:cNvPr id="26" name="Rectangle 25"/>
          <p:cNvSpPr/>
          <p:nvPr/>
        </p:nvSpPr>
        <p:spPr>
          <a:xfrm>
            <a:off x="2209800" y="4798042"/>
            <a:ext cx="2819400" cy="666750"/>
          </a:xfrm>
          <a:prstGeom prst="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000" b="1" dirty="0">
                <a:solidFill>
                  <a:schemeClr val="tx1"/>
                </a:solidFill>
              </a:rPr>
              <a:t>4- المحكمة الادارية</a:t>
            </a:r>
            <a:endParaRPr lang="en-US" sz="2000" b="1" dirty="0">
              <a:solidFill>
                <a:schemeClr val="tx1"/>
              </a:solidFill>
            </a:endParaRPr>
          </a:p>
        </p:txBody>
      </p:sp>
      <p:sp>
        <p:nvSpPr>
          <p:cNvPr id="27" name="Left-Right-Up Arrow 26"/>
          <p:cNvSpPr/>
          <p:nvPr/>
        </p:nvSpPr>
        <p:spPr>
          <a:xfrm>
            <a:off x="7717224" y="4994158"/>
            <a:ext cx="1339092" cy="682743"/>
          </a:xfrm>
          <a:prstGeom prst="leftRightUpArrow">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Dodecagon 27"/>
          <p:cNvSpPr/>
          <p:nvPr/>
        </p:nvSpPr>
        <p:spPr>
          <a:xfrm>
            <a:off x="9056316" y="5005248"/>
            <a:ext cx="1600200" cy="1003073"/>
          </a:xfrm>
          <a:prstGeom prst="dodecagon">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b="1" dirty="0">
                <a:solidFill>
                  <a:schemeClr val="tx1"/>
                </a:solidFill>
              </a:rPr>
              <a:t>المستشارون على الملاك</a:t>
            </a:r>
            <a:endParaRPr lang="en-US" b="1" dirty="0">
              <a:solidFill>
                <a:schemeClr val="tx1"/>
              </a:solidFill>
            </a:endParaRPr>
          </a:p>
        </p:txBody>
      </p:sp>
      <p:sp>
        <p:nvSpPr>
          <p:cNvPr id="30" name="Dodecagon 29"/>
          <p:cNvSpPr/>
          <p:nvPr/>
        </p:nvSpPr>
        <p:spPr>
          <a:xfrm>
            <a:off x="6113213" y="5084202"/>
            <a:ext cx="1505663" cy="838200"/>
          </a:xfrm>
          <a:prstGeom prst="dodecagon">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b="1" dirty="0">
                <a:solidFill>
                  <a:schemeClr val="tx1"/>
                </a:solidFill>
              </a:rPr>
              <a:t>المستشارون المنتدبون</a:t>
            </a:r>
            <a:endParaRPr lang="en-US" b="1" dirty="0">
              <a:solidFill>
                <a:schemeClr val="tx1"/>
              </a:solidFill>
            </a:endParaRPr>
          </a:p>
        </p:txBody>
      </p:sp>
      <p:sp>
        <p:nvSpPr>
          <p:cNvPr id="31" name="7-Point Star 30"/>
          <p:cNvSpPr/>
          <p:nvPr/>
        </p:nvSpPr>
        <p:spPr>
          <a:xfrm>
            <a:off x="5134560" y="3067817"/>
            <a:ext cx="2582664" cy="1926341"/>
          </a:xfrm>
          <a:prstGeom prst="star7">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400" b="1" dirty="0">
                <a:solidFill>
                  <a:schemeClr val="tx1"/>
                </a:solidFill>
              </a:rPr>
              <a:t>المستشارون المساعدون</a:t>
            </a:r>
            <a:endParaRPr lang="en-US" sz="2400" b="1" dirty="0">
              <a:solidFill>
                <a:schemeClr val="tx1"/>
              </a:solidFill>
            </a:endParaRPr>
          </a:p>
        </p:txBody>
      </p:sp>
    </p:spTree>
    <p:extLst>
      <p:ext uri="{BB962C8B-B14F-4D97-AF65-F5344CB8AC3E}">
        <p14:creationId xmlns:p14="http://schemas.microsoft.com/office/powerpoint/2010/main" val="819658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4"/>
          <p:cNvSpPr>
            <a:spLocks noGrp="1"/>
          </p:cNvSpPr>
          <p:nvPr>
            <p:ph type="sldNum" sz="quarter" idx="11"/>
          </p:nvPr>
        </p:nvSpPr>
        <p:spPr>
          <a:xfrm>
            <a:off x="8153401" y="6400801"/>
            <a:ext cx="2350681" cy="365125"/>
          </a:xfrm>
          <a:noFill/>
        </p:spPr>
        <p:txBody>
          <a:bodyPr/>
          <a:lstStyle>
            <a:lvl1pPr>
              <a:defRPr sz="3200">
                <a:solidFill>
                  <a:schemeClr val="tx1"/>
                </a:solidFill>
                <a:latin typeface="Arial" pitchFamily="34" charset="0"/>
                <a:cs typeface="Arial" pitchFamily="34" charset="0"/>
              </a:defRPr>
            </a:lvl1pPr>
            <a:lvl2pPr>
              <a:defRPr sz="2800">
                <a:solidFill>
                  <a:schemeClr val="tx1"/>
                </a:solidFill>
                <a:latin typeface="Arial" pitchFamily="34" charset="0"/>
                <a:cs typeface="Arial" pitchFamily="34" charset="0"/>
              </a:defRPr>
            </a:lvl2pPr>
            <a:lvl3pPr>
              <a:defRPr sz="2400">
                <a:solidFill>
                  <a:schemeClr val="tx1"/>
                </a:solidFill>
                <a:latin typeface="Arial" pitchFamily="34" charset="0"/>
                <a:cs typeface="Arial" pitchFamily="34" charset="0"/>
              </a:defRPr>
            </a:lvl3pPr>
            <a:lvl4pPr>
              <a:defRPr sz="2000">
                <a:solidFill>
                  <a:schemeClr val="tx1"/>
                </a:solidFill>
                <a:latin typeface="Arial" pitchFamily="34" charset="0"/>
                <a:cs typeface="Arial" pitchFamily="34" charset="0"/>
              </a:defRPr>
            </a:lvl4pPr>
            <a:lvl5pPr>
              <a:defRPr sz="2000">
                <a:solidFill>
                  <a:schemeClr val="tx1"/>
                </a:solidFill>
                <a:latin typeface="Arial" pitchFamily="34" charset="0"/>
                <a:cs typeface="Arial" pitchFamily="34" charset="0"/>
              </a:defRPr>
            </a:lvl5pPr>
            <a:lvl6pPr eaLnBrk="0" hangingPunct="0">
              <a:defRPr sz="2000">
                <a:solidFill>
                  <a:schemeClr val="tx1"/>
                </a:solidFill>
                <a:latin typeface="Arial" pitchFamily="34" charset="0"/>
                <a:cs typeface="Arial" pitchFamily="34" charset="0"/>
              </a:defRPr>
            </a:lvl6pPr>
            <a:lvl7pPr eaLnBrk="0" hangingPunct="0">
              <a:defRPr sz="2000">
                <a:solidFill>
                  <a:schemeClr val="tx1"/>
                </a:solidFill>
                <a:latin typeface="Arial" pitchFamily="34" charset="0"/>
                <a:cs typeface="Arial" pitchFamily="34" charset="0"/>
              </a:defRPr>
            </a:lvl7pPr>
            <a:lvl8pPr eaLnBrk="0" hangingPunct="0">
              <a:defRPr sz="2000">
                <a:solidFill>
                  <a:schemeClr val="tx1"/>
                </a:solidFill>
                <a:latin typeface="Arial" pitchFamily="34" charset="0"/>
                <a:cs typeface="Arial" pitchFamily="34" charset="0"/>
              </a:defRPr>
            </a:lvl8pPr>
            <a:lvl9pPr eaLnBrk="0" hangingPunct="0">
              <a:defRPr sz="2000">
                <a:solidFill>
                  <a:schemeClr val="tx1"/>
                </a:solidFill>
                <a:latin typeface="Arial" pitchFamily="34" charset="0"/>
                <a:cs typeface="Arial" pitchFamily="34" charset="0"/>
              </a:defRPr>
            </a:lvl9pPr>
          </a:lstStyle>
          <a:p>
            <a:fld id="{A769C695-6C12-4A93-8681-9859355CB4B5}" type="slidenum">
              <a:rPr lang="ar-SA" altLang="ar-IQ" sz="1200">
                <a:latin typeface="Arial Black" pitchFamily="34" charset="0"/>
              </a:rPr>
              <a:pPr/>
              <a:t>72</a:t>
            </a:fld>
            <a:endParaRPr lang="en-US" altLang="ar-IQ" sz="1200">
              <a:latin typeface="Arial Black" pitchFamily="34" charset="0"/>
            </a:endParaRPr>
          </a:p>
        </p:txBody>
      </p:sp>
      <p:sp>
        <p:nvSpPr>
          <p:cNvPr id="62468" name="Rectangle 3"/>
          <p:cNvSpPr>
            <a:spLocks noGrp="1" noChangeArrowheads="1"/>
          </p:cNvSpPr>
          <p:nvPr>
            <p:ph type="body" idx="1"/>
          </p:nvPr>
        </p:nvSpPr>
        <p:spPr>
          <a:xfrm>
            <a:off x="1828801" y="76201"/>
            <a:ext cx="8469313" cy="6113463"/>
          </a:xfrm>
        </p:spPr>
        <p:txBody>
          <a:bodyPr>
            <a:normAutofit/>
          </a:bodyPr>
          <a:lstStyle/>
          <a:p>
            <a:pPr algn="r" rtl="1" eaLnBrk="1" hangingPunct="1">
              <a:lnSpc>
                <a:spcPct val="80000"/>
              </a:lnSpc>
              <a:buFont typeface="Wingdings" pitchFamily="2" charset="2"/>
              <a:buNone/>
            </a:pPr>
            <a:r>
              <a:rPr lang="ar-IQ" altLang="ar-IQ" sz="900" dirty="0"/>
              <a:t>.</a:t>
            </a:r>
          </a:p>
          <a:p>
            <a:pPr marL="109728" indent="0" algn="r" rtl="1">
              <a:lnSpc>
                <a:spcPct val="80000"/>
              </a:lnSpc>
              <a:buNone/>
            </a:pPr>
            <a:endParaRPr lang="ar-IQ" altLang="ar-IQ" sz="900" dirty="0"/>
          </a:p>
          <a:p>
            <a:pPr marL="109728" indent="0" algn="r" rtl="1">
              <a:lnSpc>
                <a:spcPct val="80000"/>
              </a:lnSpc>
              <a:buNone/>
            </a:pPr>
            <a:r>
              <a:rPr lang="ar-IQ" altLang="ar-IQ" sz="3200" b="1" dirty="0"/>
              <a:t>اولا/ اعضاء مجلس الشورى( م/2 و 23):</a:t>
            </a:r>
          </a:p>
          <a:p>
            <a:pPr marL="109728" indent="0" algn="r" rtl="1">
              <a:lnSpc>
                <a:spcPct val="80000"/>
              </a:lnSpc>
              <a:buNone/>
            </a:pPr>
            <a:endParaRPr lang="ar-IQ" altLang="ar-IQ" sz="900" dirty="0"/>
          </a:p>
          <a:p>
            <a:pPr marL="109728" indent="0" algn="r" rtl="1">
              <a:buNone/>
            </a:pPr>
            <a:r>
              <a:rPr lang="ar-IQ" altLang="ar-IQ" sz="2800" b="1" dirty="0"/>
              <a:t>1- رئيس مجلس شورى الاقليم :</a:t>
            </a:r>
          </a:p>
          <a:p>
            <a:pPr marL="109728" indent="0" algn="r" rtl="1">
              <a:buNone/>
            </a:pPr>
            <a:r>
              <a:rPr lang="ar-IQ" altLang="ar-IQ" sz="2400" dirty="0"/>
              <a:t> لمجلس شورى الاقليم رئيس خاص به يعين بمرسوم اقليمي بناءً على اقتراح وزير العدل وموافقة رئيس مجلس الوزراء( م/25- اولا).</a:t>
            </a:r>
          </a:p>
          <a:p>
            <a:pPr marL="109728" indent="0" algn="r" rtl="1">
              <a:buNone/>
            </a:pPr>
            <a:r>
              <a:rPr lang="ar-IQ" altLang="ar-IQ" sz="2400" dirty="0"/>
              <a:t>   ويتولى رئيس المجلس رئاسة الهيأة العامة (م/4-اولا- 1) وهيأة الرئاسة  (م/4- ثانيا)، وقد منح القانون رئيس مجلس الشورى حق اختيار ثلاثة من بين اعضاء المجلس كأعضاء في الهيأة المختصة بنظر التنازع في الاختصاص بين محكمة القضاء الاداري والمحكمة المدنية (م/15).</a:t>
            </a:r>
          </a:p>
          <a:p>
            <a:pPr marL="109728" indent="0" algn="r" rtl="1">
              <a:buNone/>
            </a:pPr>
            <a:endParaRPr lang="ar-IQ" altLang="ar-IQ" sz="2400" dirty="0"/>
          </a:p>
          <a:p>
            <a:pPr marL="109728" indent="0" algn="r" rtl="1">
              <a:buNone/>
            </a:pPr>
            <a:r>
              <a:rPr lang="ar-IQ" altLang="ar-IQ" sz="2800" b="1" dirty="0"/>
              <a:t>2- نائب رئيس مجلس الشورى :</a:t>
            </a:r>
          </a:p>
          <a:p>
            <a:pPr marL="109728" indent="0" algn="r" rtl="1">
              <a:buNone/>
            </a:pPr>
            <a:r>
              <a:rPr lang="ar-IQ" altLang="ar-IQ" sz="2400" dirty="0"/>
              <a:t> لرئيس مجلس الشورى نائب ، يتم تعيينه بمرسوم اقليمي بناءً على اقتراح وزير العدل وموافقة رئيس مجلس الوزراء( م/25- اولا)، ويتولى رئاسة الهيأة العامة عند غياب الرئيس (م/4-اولا- 1)، كما يتولى رئاسة هيأة انضباط موظفي الاقليم (م/4- ثالثا) .</a:t>
            </a:r>
            <a:r>
              <a:rPr lang="ar-IQ" altLang="ar-IQ" sz="1600" b="1" dirty="0"/>
              <a:t>    </a:t>
            </a:r>
            <a:endParaRPr lang="ar-SA" altLang="ar-IQ" sz="1600" b="1" dirty="0">
              <a:hlinkClick r:id="" action="ppaction://noaction"/>
            </a:endParaRPr>
          </a:p>
        </p:txBody>
      </p:sp>
    </p:spTree>
    <p:extLst>
      <p:ext uri="{BB962C8B-B14F-4D97-AF65-F5344CB8AC3E}">
        <p14:creationId xmlns:p14="http://schemas.microsoft.com/office/powerpoint/2010/main" val="3888004776"/>
      </p:ext>
    </p:extLst>
  </p:cSld>
  <p:clrMapOvr>
    <a:masterClrMapping/>
  </p:clrMapOvr>
  <p:transition advTm="20000"/>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4"/>
          <p:cNvSpPr>
            <a:spLocks noGrp="1"/>
          </p:cNvSpPr>
          <p:nvPr>
            <p:ph type="sldNum" sz="quarter" idx="11"/>
          </p:nvPr>
        </p:nvSpPr>
        <p:spPr>
          <a:xfrm>
            <a:off x="8282063" y="6459894"/>
            <a:ext cx="2350681" cy="365125"/>
          </a:xfrm>
          <a:noFill/>
        </p:spPr>
        <p:txBody>
          <a:bodyPr/>
          <a:lstStyle>
            <a:lvl1pPr>
              <a:defRPr sz="3200">
                <a:solidFill>
                  <a:schemeClr val="tx1"/>
                </a:solidFill>
                <a:latin typeface="Arial" pitchFamily="34" charset="0"/>
                <a:cs typeface="Arial" pitchFamily="34" charset="0"/>
              </a:defRPr>
            </a:lvl1pPr>
            <a:lvl2pPr>
              <a:defRPr sz="2800">
                <a:solidFill>
                  <a:schemeClr val="tx1"/>
                </a:solidFill>
                <a:latin typeface="Arial" pitchFamily="34" charset="0"/>
                <a:cs typeface="Arial" pitchFamily="34" charset="0"/>
              </a:defRPr>
            </a:lvl2pPr>
            <a:lvl3pPr>
              <a:defRPr sz="2400">
                <a:solidFill>
                  <a:schemeClr val="tx1"/>
                </a:solidFill>
                <a:latin typeface="Arial" pitchFamily="34" charset="0"/>
                <a:cs typeface="Arial" pitchFamily="34" charset="0"/>
              </a:defRPr>
            </a:lvl3pPr>
            <a:lvl4pPr>
              <a:defRPr sz="2000">
                <a:solidFill>
                  <a:schemeClr val="tx1"/>
                </a:solidFill>
                <a:latin typeface="Arial" pitchFamily="34" charset="0"/>
                <a:cs typeface="Arial" pitchFamily="34" charset="0"/>
              </a:defRPr>
            </a:lvl4pPr>
            <a:lvl5pPr>
              <a:defRPr sz="2000">
                <a:solidFill>
                  <a:schemeClr val="tx1"/>
                </a:solidFill>
                <a:latin typeface="Arial" pitchFamily="34" charset="0"/>
                <a:cs typeface="Arial" pitchFamily="34" charset="0"/>
              </a:defRPr>
            </a:lvl5pPr>
            <a:lvl6pPr eaLnBrk="0" hangingPunct="0">
              <a:defRPr sz="2000">
                <a:solidFill>
                  <a:schemeClr val="tx1"/>
                </a:solidFill>
                <a:latin typeface="Arial" pitchFamily="34" charset="0"/>
                <a:cs typeface="Arial" pitchFamily="34" charset="0"/>
              </a:defRPr>
            </a:lvl6pPr>
            <a:lvl7pPr eaLnBrk="0" hangingPunct="0">
              <a:defRPr sz="2000">
                <a:solidFill>
                  <a:schemeClr val="tx1"/>
                </a:solidFill>
                <a:latin typeface="Arial" pitchFamily="34" charset="0"/>
                <a:cs typeface="Arial" pitchFamily="34" charset="0"/>
              </a:defRPr>
            </a:lvl7pPr>
            <a:lvl8pPr eaLnBrk="0" hangingPunct="0">
              <a:defRPr sz="2000">
                <a:solidFill>
                  <a:schemeClr val="tx1"/>
                </a:solidFill>
                <a:latin typeface="Arial" pitchFamily="34" charset="0"/>
                <a:cs typeface="Arial" pitchFamily="34" charset="0"/>
              </a:defRPr>
            </a:lvl8pPr>
            <a:lvl9pPr eaLnBrk="0" hangingPunct="0">
              <a:defRPr sz="2000">
                <a:solidFill>
                  <a:schemeClr val="tx1"/>
                </a:solidFill>
                <a:latin typeface="Arial" pitchFamily="34" charset="0"/>
                <a:cs typeface="Arial" pitchFamily="34" charset="0"/>
              </a:defRPr>
            </a:lvl9pPr>
          </a:lstStyle>
          <a:p>
            <a:r>
              <a:rPr lang="ar-SA" altLang="ar-IQ" sz="1200" dirty="0">
                <a:latin typeface="Arial Black" pitchFamily="34" charset="0"/>
              </a:rPr>
              <a:t>86</a:t>
            </a:r>
            <a:endParaRPr lang="en-US" altLang="ar-IQ" sz="1200" dirty="0">
              <a:latin typeface="Arial Black" pitchFamily="34" charset="0"/>
            </a:endParaRPr>
          </a:p>
        </p:txBody>
      </p:sp>
      <p:sp>
        <p:nvSpPr>
          <p:cNvPr id="62468" name="Rectangle 3"/>
          <p:cNvSpPr>
            <a:spLocks noGrp="1" noChangeArrowheads="1"/>
          </p:cNvSpPr>
          <p:nvPr>
            <p:ph type="body" idx="1"/>
          </p:nvPr>
        </p:nvSpPr>
        <p:spPr>
          <a:xfrm>
            <a:off x="1600200" y="152400"/>
            <a:ext cx="8991600" cy="6553200"/>
          </a:xfrm>
        </p:spPr>
        <p:txBody>
          <a:bodyPr>
            <a:normAutofit/>
          </a:bodyPr>
          <a:lstStyle/>
          <a:p>
            <a:pPr algn="r" rtl="1" eaLnBrk="1" hangingPunct="1">
              <a:lnSpc>
                <a:spcPct val="80000"/>
              </a:lnSpc>
              <a:buFont typeface="Wingdings" pitchFamily="2" charset="2"/>
              <a:buNone/>
            </a:pPr>
            <a:r>
              <a:rPr lang="ar-IQ" altLang="ar-IQ" sz="900" dirty="0"/>
              <a:t>.</a:t>
            </a:r>
          </a:p>
          <a:p>
            <a:pPr marL="109728" indent="0" algn="r" rtl="1">
              <a:lnSpc>
                <a:spcPct val="80000"/>
              </a:lnSpc>
              <a:buNone/>
            </a:pPr>
            <a:r>
              <a:rPr lang="ar-IQ" altLang="ar-IQ" sz="3800" b="1" dirty="0"/>
              <a:t>3- المستشارون /وهم فئتان:</a:t>
            </a:r>
          </a:p>
          <a:p>
            <a:pPr marL="109728" indent="0" algn="r" rtl="1">
              <a:buNone/>
            </a:pPr>
            <a:r>
              <a:rPr lang="ar-IQ" altLang="ar-IQ" sz="2600" dirty="0"/>
              <a:t>أ- المستشارون على الملاك. </a:t>
            </a:r>
          </a:p>
          <a:p>
            <a:pPr marL="109728" indent="0" algn="r" rtl="1">
              <a:buNone/>
            </a:pPr>
            <a:r>
              <a:rPr lang="ar-IQ" altLang="ar-IQ" sz="2600" dirty="0"/>
              <a:t>ب- المستشارون المنتدبون.</a:t>
            </a:r>
          </a:p>
          <a:p>
            <a:pPr marL="109728" indent="0" algn="r" rtl="1">
              <a:buNone/>
            </a:pPr>
            <a:endParaRPr lang="ar-IQ" altLang="ar-IQ" sz="2600" dirty="0"/>
          </a:p>
          <a:p>
            <a:pPr marL="109728" indent="0" algn="r" rtl="1">
              <a:buNone/>
            </a:pPr>
            <a:r>
              <a:rPr lang="ar-IQ" altLang="ar-IQ" sz="2600" b="1" dirty="0"/>
              <a:t>أ-  المستشارون المعينون على ملاك المجلس :</a:t>
            </a:r>
          </a:p>
          <a:p>
            <a:pPr marL="109728" indent="0" algn="r" rtl="1">
              <a:buNone/>
            </a:pPr>
            <a:r>
              <a:rPr lang="ar-IQ" altLang="ar-IQ" sz="2400" dirty="0"/>
              <a:t>  حدد قانون مجلس الشورى لاقليم كوردستان - العراق عدد المستشارين المعينين على الملاك بما لا يقل عن </a:t>
            </a:r>
            <a:r>
              <a:rPr lang="ar-IQ" altLang="ar-IQ" sz="2400" dirty="0">
                <a:solidFill>
                  <a:srgbClr val="00B050"/>
                </a:solidFill>
              </a:rPr>
              <a:t>(5)  </a:t>
            </a:r>
            <a:r>
              <a:rPr lang="ar-IQ" altLang="ar-IQ" sz="2400" dirty="0"/>
              <a:t>ولا يزيد على </a:t>
            </a:r>
            <a:r>
              <a:rPr lang="ar-IQ" altLang="ar-IQ" sz="2400" dirty="0">
                <a:solidFill>
                  <a:srgbClr val="00B050"/>
                </a:solidFill>
              </a:rPr>
              <a:t>(9) </a:t>
            </a:r>
            <a:r>
              <a:rPr lang="ar-IQ" altLang="ar-IQ" sz="2400" dirty="0"/>
              <a:t>(م/2)، يتم تعيينهم بمرسوم اقليمي بناءاً على اقتراح وزير العدل وموافقة رئيس مجلس الوزراء (م/25- اولا) ، من الحاصلين على شهادة بكالوريوس في القانون او ما يعادلها، وله ممارسة فعلية بعد التخرج من الكلية لمدة لا تقل عن ( 20) سنة في الوظيفة القضائية اوالمحاماة (م/23)، وتكون مدة الممارسة (18) سنة بالنسبة للحاصلين على الماجستير, و(15) سنة بالنسبة للحاصل على شهادة الدكتوراه في القانون (م/24).</a:t>
            </a:r>
          </a:p>
          <a:p>
            <a:pPr marL="109728" indent="0" algn="r" rtl="1">
              <a:buNone/>
            </a:pPr>
            <a:endParaRPr lang="ar-IQ" altLang="ar-IQ" sz="2400" b="1" dirty="0"/>
          </a:p>
          <a:p>
            <a:pPr marL="109728" indent="0" algn="r" rtl="1">
              <a:buNone/>
            </a:pPr>
            <a:r>
              <a:rPr lang="ar-IQ" altLang="ar-IQ" sz="2400" b="1" dirty="0"/>
              <a:t>       </a:t>
            </a:r>
            <a:endParaRPr lang="ar-SA" altLang="ar-IQ" sz="2400" b="1" dirty="0">
              <a:hlinkClick r:id="" action="ppaction://noaction"/>
            </a:endParaRPr>
          </a:p>
        </p:txBody>
      </p:sp>
    </p:spTree>
    <p:extLst>
      <p:ext uri="{BB962C8B-B14F-4D97-AF65-F5344CB8AC3E}">
        <p14:creationId xmlns:p14="http://schemas.microsoft.com/office/powerpoint/2010/main" val="1143131854"/>
      </p:ext>
    </p:extLst>
  </p:cSld>
  <p:clrMapOvr>
    <a:masterClrMapping/>
  </p:clrMapOvr>
  <p:transition advTm="20000"/>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4"/>
          <p:cNvSpPr>
            <a:spLocks noGrp="1"/>
          </p:cNvSpPr>
          <p:nvPr>
            <p:ph type="sldNum" sz="quarter" idx="11"/>
          </p:nvPr>
        </p:nvSpPr>
        <p:spPr>
          <a:xfrm>
            <a:off x="8077201" y="6473542"/>
            <a:ext cx="2350681" cy="365125"/>
          </a:xfrm>
          <a:noFill/>
        </p:spPr>
        <p:txBody>
          <a:bodyPr/>
          <a:lstStyle>
            <a:lvl1pPr>
              <a:defRPr sz="3200">
                <a:solidFill>
                  <a:schemeClr val="tx1"/>
                </a:solidFill>
                <a:latin typeface="Arial" pitchFamily="34" charset="0"/>
                <a:cs typeface="Arial" pitchFamily="34" charset="0"/>
              </a:defRPr>
            </a:lvl1pPr>
            <a:lvl2pPr>
              <a:defRPr sz="2800">
                <a:solidFill>
                  <a:schemeClr val="tx1"/>
                </a:solidFill>
                <a:latin typeface="Arial" pitchFamily="34" charset="0"/>
                <a:cs typeface="Arial" pitchFamily="34" charset="0"/>
              </a:defRPr>
            </a:lvl2pPr>
            <a:lvl3pPr>
              <a:defRPr sz="2400">
                <a:solidFill>
                  <a:schemeClr val="tx1"/>
                </a:solidFill>
                <a:latin typeface="Arial" pitchFamily="34" charset="0"/>
                <a:cs typeface="Arial" pitchFamily="34" charset="0"/>
              </a:defRPr>
            </a:lvl3pPr>
            <a:lvl4pPr>
              <a:defRPr sz="2000">
                <a:solidFill>
                  <a:schemeClr val="tx1"/>
                </a:solidFill>
                <a:latin typeface="Arial" pitchFamily="34" charset="0"/>
                <a:cs typeface="Arial" pitchFamily="34" charset="0"/>
              </a:defRPr>
            </a:lvl4pPr>
            <a:lvl5pPr>
              <a:defRPr sz="2000">
                <a:solidFill>
                  <a:schemeClr val="tx1"/>
                </a:solidFill>
                <a:latin typeface="Arial" pitchFamily="34" charset="0"/>
                <a:cs typeface="Arial" pitchFamily="34" charset="0"/>
              </a:defRPr>
            </a:lvl5pPr>
            <a:lvl6pPr eaLnBrk="0" hangingPunct="0">
              <a:defRPr sz="2000">
                <a:solidFill>
                  <a:schemeClr val="tx1"/>
                </a:solidFill>
                <a:latin typeface="Arial" pitchFamily="34" charset="0"/>
                <a:cs typeface="Arial" pitchFamily="34" charset="0"/>
              </a:defRPr>
            </a:lvl6pPr>
            <a:lvl7pPr eaLnBrk="0" hangingPunct="0">
              <a:defRPr sz="2000">
                <a:solidFill>
                  <a:schemeClr val="tx1"/>
                </a:solidFill>
                <a:latin typeface="Arial" pitchFamily="34" charset="0"/>
                <a:cs typeface="Arial" pitchFamily="34" charset="0"/>
              </a:defRPr>
            </a:lvl7pPr>
            <a:lvl8pPr eaLnBrk="0" hangingPunct="0">
              <a:defRPr sz="2000">
                <a:solidFill>
                  <a:schemeClr val="tx1"/>
                </a:solidFill>
                <a:latin typeface="Arial" pitchFamily="34" charset="0"/>
                <a:cs typeface="Arial" pitchFamily="34" charset="0"/>
              </a:defRPr>
            </a:lvl8pPr>
            <a:lvl9pPr eaLnBrk="0" hangingPunct="0">
              <a:defRPr sz="2000">
                <a:solidFill>
                  <a:schemeClr val="tx1"/>
                </a:solidFill>
                <a:latin typeface="Arial" pitchFamily="34" charset="0"/>
                <a:cs typeface="Arial" pitchFamily="34" charset="0"/>
              </a:defRPr>
            </a:lvl9pPr>
          </a:lstStyle>
          <a:p>
            <a:r>
              <a:rPr lang="ar-SA" altLang="ar-IQ" sz="1200" dirty="0">
                <a:latin typeface="Arial Black" pitchFamily="34" charset="0"/>
              </a:rPr>
              <a:t>87</a:t>
            </a:r>
            <a:endParaRPr lang="en-US" altLang="ar-IQ" sz="1200" dirty="0">
              <a:latin typeface="Arial Black" pitchFamily="34" charset="0"/>
            </a:endParaRPr>
          </a:p>
        </p:txBody>
      </p:sp>
      <p:sp>
        <p:nvSpPr>
          <p:cNvPr id="62468" name="Rectangle 3"/>
          <p:cNvSpPr>
            <a:spLocks noGrp="1" noChangeArrowheads="1"/>
          </p:cNvSpPr>
          <p:nvPr>
            <p:ph type="body" idx="1"/>
          </p:nvPr>
        </p:nvSpPr>
        <p:spPr>
          <a:xfrm>
            <a:off x="1600200" y="152400"/>
            <a:ext cx="8991600" cy="6553200"/>
          </a:xfrm>
        </p:spPr>
        <p:txBody>
          <a:bodyPr>
            <a:normAutofit/>
          </a:bodyPr>
          <a:lstStyle/>
          <a:p>
            <a:pPr algn="r" rtl="1" eaLnBrk="1" hangingPunct="1">
              <a:lnSpc>
                <a:spcPct val="80000"/>
              </a:lnSpc>
              <a:buFont typeface="Wingdings" pitchFamily="2" charset="2"/>
              <a:buNone/>
            </a:pPr>
            <a:r>
              <a:rPr lang="ar-IQ" altLang="ar-IQ" sz="900" dirty="0"/>
              <a:t>.</a:t>
            </a:r>
          </a:p>
          <a:p>
            <a:pPr marL="109728" indent="0" algn="r" rtl="1">
              <a:buNone/>
            </a:pPr>
            <a:endParaRPr lang="ar-IQ" altLang="ar-IQ" sz="2400" b="1" dirty="0"/>
          </a:p>
          <a:p>
            <a:pPr marL="109728" indent="0" algn="r" rtl="1">
              <a:buNone/>
            </a:pPr>
            <a:r>
              <a:rPr lang="ar-IQ" altLang="ar-IQ" sz="2600" b="1" dirty="0"/>
              <a:t>ب- المستشارون المنتدبون.</a:t>
            </a:r>
          </a:p>
          <a:p>
            <a:pPr marL="109728" indent="0" algn="r" rtl="1">
              <a:buNone/>
            </a:pPr>
            <a:r>
              <a:rPr lang="ar-IQ" altLang="ar-IQ" sz="2400" dirty="0"/>
              <a:t>هم فئة من المستشارين يتم لوزير العدل انتدابهم للعمل في مجلس الشورى </a:t>
            </a:r>
            <a:r>
              <a:rPr lang="ar-IQ" altLang="ar-IQ" sz="2400" b="1" dirty="0">
                <a:solidFill>
                  <a:srgbClr val="C00000"/>
                </a:solidFill>
              </a:rPr>
              <a:t>لمدة ثلاث سنوات </a:t>
            </a:r>
            <a:r>
              <a:rPr lang="ar-IQ" altLang="ar-IQ" sz="2400" dirty="0"/>
              <a:t>قابلة للتجديد لمرة واحدة من بين : </a:t>
            </a:r>
          </a:p>
          <a:p>
            <a:pPr marL="109728" indent="0" algn="r" rtl="1">
              <a:buNone/>
            </a:pPr>
            <a:r>
              <a:rPr lang="ar-IQ" altLang="ar-IQ" sz="2400" b="1" dirty="0">
                <a:solidFill>
                  <a:srgbClr val="00B050"/>
                </a:solidFill>
              </a:rPr>
              <a:t>1- اعضاء الهيأة التدريسية في جامعات الاقليم </a:t>
            </a:r>
            <a:r>
              <a:rPr lang="ar-IQ" altLang="ar-IQ" sz="2400" dirty="0"/>
              <a:t>ممن يحملون شهادة الدكتوراه في القانون ولا تقل مرتبتهم العلمية عن استاذ مساعد وبموافقتهم التحريرية بموافقة وزير التعليم العالي والبحث العلمي.(م/27- اولا) و</a:t>
            </a:r>
          </a:p>
          <a:p>
            <a:pPr marL="109728" indent="0" algn="r" rtl="1">
              <a:buNone/>
            </a:pPr>
            <a:endParaRPr lang="ar-IQ" altLang="ar-IQ" sz="2400" dirty="0"/>
          </a:p>
          <a:p>
            <a:pPr marL="109728" indent="0" algn="r" rtl="1">
              <a:buNone/>
            </a:pPr>
            <a:r>
              <a:rPr lang="ar-IQ" altLang="ar-IQ" sz="2400" b="1" dirty="0">
                <a:solidFill>
                  <a:srgbClr val="00B050"/>
                </a:solidFill>
              </a:rPr>
              <a:t>2- من قضاة الصنف الاول </a:t>
            </a:r>
            <a:r>
              <a:rPr lang="ar-IQ" altLang="ar-IQ" sz="2400" dirty="0"/>
              <a:t>وبموافقتهم التحريرية ، وبموافقة مجلس القضاء.(م/27- ثانيا) </a:t>
            </a:r>
          </a:p>
          <a:p>
            <a:pPr marL="109728" indent="0" algn="r" rtl="1">
              <a:buNone/>
            </a:pPr>
            <a:r>
              <a:rPr lang="ar-IQ" altLang="ar-IQ" sz="2400" b="1" dirty="0"/>
              <a:t>       </a:t>
            </a:r>
            <a:endParaRPr lang="ar-SA" altLang="ar-IQ" sz="2400" b="1" dirty="0">
              <a:hlinkClick r:id="" action="ppaction://noaction"/>
            </a:endParaRPr>
          </a:p>
        </p:txBody>
      </p:sp>
    </p:spTree>
    <p:extLst>
      <p:ext uri="{BB962C8B-B14F-4D97-AF65-F5344CB8AC3E}">
        <p14:creationId xmlns:p14="http://schemas.microsoft.com/office/powerpoint/2010/main" val="198276278"/>
      </p:ext>
    </p:extLst>
  </p:cSld>
  <p:clrMapOvr>
    <a:masterClrMapping/>
  </p:clrMapOvr>
  <p:transition advTm="20000"/>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4"/>
          <p:cNvSpPr>
            <a:spLocks noGrp="1"/>
          </p:cNvSpPr>
          <p:nvPr>
            <p:ph type="sldNum" sz="quarter" idx="11"/>
          </p:nvPr>
        </p:nvSpPr>
        <p:spPr>
          <a:xfrm>
            <a:off x="8077201" y="6400801"/>
            <a:ext cx="2350681" cy="365125"/>
          </a:xfrm>
          <a:noFill/>
        </p:spPr>
        <p:txBody>
          <a:bodyPr/>
          <a:lstStyle>
            <a:lvl1pPr>
              <a:defRPr sz="3200">
                <a:solidFill>
                  <a:schemeClr val="tx1"/>
                </a:solidFill>
                <a:latin typeface="Arial" pitchFamily="34" charset="0"/>
                <a:cs typeface="Arial" pitchFamily="34" charset="0"/>
              </a:defRPr>
            </a:lvl1pPr>
            <a:lvl2pPr>
              <a:defRPr sz="2800">
                <a:solidFill>
                  <a:schemeClr val="tx1"/>
                </a:solidFill>
                <a:latin typeface="Arial" pitchFamily="34" charset="0"/>
                <a:cs typeface="Arial" pitchFamily="34" charset="0"/>
              </a:defRPr>
            </a:lvl2pPr>
            <a:lvl3pPr>
              <a:defRPr sz="2400">
                <a:solidFill>
                  <a:schemeClr val="tx1"/>
                </a:solidFill>
                <a:latin typeface="Arial" pitchFamily="34" charset="0"/>
                <a:cs typeface="Arial" pitchFamily="34" charset="0"/>
              </a:defRPr>
            </a:lvl3pPr>
            <a:lvl4pPr>
              <a:defRPr sz="2000">
                <a:solidFill>
                  <a:schemeClr val="tx1"/>
                </a:solidFill>
                <a:latin typeface="Arial" pitchFamily="34" charset="0"/>
                <a:cs typeface="Arial" pitchFamily="34" charset="0"/>
              </a:defRPr>
            </a:lvl4pPr>
            <a:lvl5pPr>
              <a:defRPr sz="2000">
                <a:solidFill>
                  <a:schemeClr val="tx1"/>
                </a:solidFill>
                <a:latin typeface="Arial" pitchFamily="34" charset="0"/>
                <a:cs typeface="Arial" pitchFamily="34" charset="0"/>
              </a:defRPr>
            </a:lvl5pPr>
            <a:lvl6pPr eaLnBrk="0" hangingPunct="0">
              <a:defRPr sz="2000">
                <a:solidFill>
                  <a:schemeClr val="tx1"/>
                </a:solidFill>
                <a:latin typeface="Arial" pitchFamily="34" charset="0"/>
                <a:cs typeface="Arial" pitchFamily="34" charset="0"/>
              </a:defRPr>
            </a:lvl6pPr>
            <a:lvl7pPr eaLnBrk="0" hangingPunct="0">
              <a:defRPr sz="2000">
                <a:solidFill>
                  <a:schemeClr val="tx1"/>
                </a:solidFill>
                <a:latin typeface="Arial" pitchFamily="34" charset="0"/>
                <a:cs typeface="Arial" pitchFamily="34" charset="0"/>
              </a:defRPr>
            </a:lvl7pPr>
            <a:lvl8pPr eaLnBrk="0" hangingPunct="0">
              <a:defRPr sz="2000">
                <a:solidFill>
                  <a:schemeClr val="tx1"/>
                </a:solidFill>
                <a:latin typeface="Arial" pitchFamily="34" charset="0"/>
                <a:cs typeface="Arial" pitchFamily="34" charset="0"/>
              </a:defRPr>
            </a:lvl8pPr>
            <a:lvl9pPr eaLnBrk="0" hangingPunct="0">
              <a:defRPr sz="2000">
                <a:solidFill>
                  <a:schemeClr val="tx1"/>
                </a:solidFill>
                <a:latin typeface="Arial" pitchFamily="34" charset="0"/>
                <a:cs typeface="Arial" pitchFamily="34" charset="0"/>
              </a:defRPr>
            </a:lvl9pPr>
          </a:lstStyle>
          <a:p>
            <a:fld id="{4CB451F2-257B-4E13-A3A8-5FA8ACABB1BE}" type="slidenum">
              <a:rPr lang="ar-SA" altLang="ar-IQ" sz="1200">
                <a:latin typeface="Arial Black" pitchFamily="34" charset="0"/>
              </a:rPr>
              <a:pPr/>
              <a:t>75</a:t>
            </a:fld>
            <a:endParaRPr lang="en-US" altLang="ar-IQ" sz="1200" dirty="0">
              <a:latin typeface="Arial Black" pitchFamily="34" charset="0"/>
            </a:endParaRPr>
          </a:p>
        </p:txBody>
      </p:sp>
      <p:sp>
        <p:nvSpPr>
          <p:cNvPr id="63491" name="Rectangle 2"/>
          <p:cNvSpPr>
            <a:spLocks noGrp="1" noChangeArrowheads="1"/>
          </p:cNvSpPr>
          <p:nvPr>
            <p:ph type="title"/>
          </p:nvPr>
        </p:nvSpPr>
        <p:spPr>
          <a:xfrm>
            <a:off x="1981200" y="152401"/>
            <a:ext cx="8229600" cy="609600"/>
          </a:xfrm>
        </p:spPr>
        <p:txBody>
          <a:bodyPr>
            <a:normAutofit fontScale="90000"/>
          </a:bodyPr>
          <a:lstStyle/>
          <a:p>
            <a:pPr algn="r" rtl="1" eaLnBrk="1" hangingPunct="1"/>
            <a:r>
              <a:rPr lang="ar-IQ" altLang="ar-IQ" sz="3200" dirty="0"/>
              <a:t>4- المستشارون المساعدون:</a:t>
            </a:r>
            <a:endParaRPr lang="en-US" altLang="ar-IQ" sz="3200" dirty="0"/>
          </a:p>
        </p:txBody>
      </p:sp>
      <p:sp>
        <p:nvSpPr>
          <p:cNvPr id="63492" name="Rectangle 3"/>
          <p:cNvSpPr>
            <a:spLocks noGrp="1" noChangeArrowheads="1"/>
          </p:cNvSpPr>
          <p:nvPr>
            <p:ph type="body" idx="1"/>
          </p:nvPr>
        </p:nvSpPr>
        <p:spPr>
          <a:xfrm>
            <a:off x="1752600" y="685801"/>
            <a:ext cx="8839200" cy="5562599"/>
          </a:xfrm>
        </p:spPr>
        <p:txBody>
          <a:bodyPr>
            <a:noAutofit/>
          </a:bodyPr>
          <a:lstStyle/>
          <a:p>
            <a:pPr marL="109728" indent="0" algn="r" rtl="1">
              <a:lnSpc>
                <a:spcPct val="80000"/>
              </a:lnSpc>
              <a:buNone/>
            </a:pPr>
            <a:r>
              <a:rPr lang="ar-IQ" altLang="ar-IQ" sz="2400" dirty="0"/>
              <a:t>     هم فئة واحدة، يتم تعيينهم على ملاك مجلس الشورى بقرار من رئيس مجلس الوزراء بناءاً على اقتراح وزير العدل وتوصية من هيأة رئاسة مجلس الشورى (م/25- ثانيا).</a:t>
            </a:r>
          </a:p>
          <a:p>
            <a:pPr marL="109728" indent="0" algn="r" rtl="1">
              <a:lnSpc>
                <a:spcPct val="80000"/>
              </a:lnSpc>
              <a:buNone/>
            </a:pPr>
            <a:r>
              <a:rPr lang="ar-IQ" altLang="ar-IQ" sz="2400" dirty="0"/>
              <a:t>ان يكون حاصلاً على شهادة بكالوريوس في القانون او ما يعادلها وله ممارسة فعلية بعد التخرج من الكلية لمدة لا تقل عن (15) سنة (م/23)، وتصبح (13) سنة بالنسبة للحاصل على شهادة الماجستير في القانون، و(10) سنوات بالنسبة للحاصل علـى شهادة الدكتوراه في القانون (م/24) .</a:t>
            </a:r>
          </a:p>
          <a:p>
            <a:pPr marL="109728" indent="0" algn="r" rtl="1">
              <a:lnSpc>
                <a:spcPct val="80000"/>
              </a:lnSpc>
              <a:buNone/>
            </a:pPr>
            <a:endParaRPr lang="ar-IQ" altLang="ar-IQ" sz="2400" dirty="0"/>
          </a:p>
          <a:p>
            <a:pPr marL="109728" indent="0" algn="r" rtl="1">
              <a:lnSpc>
                <a:spcPct val="80000"/>
              </a:lnSpc>
              <a:buNone/>
            </a:pPr>
            <a:r>
              <a:rPr lang="ar-IQ" altLang="ar-IQ" sz="2400" dirty="0"/>
              <a:t>ويحضر المستشارون المساعدون اجتماعات الهيأة العامة ، ويشتركون في النقاش من دون ان يكون لهم حق التصويت (م/4- اولا- 2).</a:t>
            </a:r>
          </a:p>
          <a:p>
            <a:pPr marL="109728" indent="0" algn="r" rtl="1">
              <a:lnSpc>
                <a:spcPct val="80000"/>
              </a:lnSpc>
              <a:buNone/>
            </a:pPr>
            <a:r>
              <a:rPr lang="ar-IQ" altLang="ar-IQ" sz="2400" dirty="0"/>
              <a:t>ومما يلاحظ هنا ان المشرع لم يحدد عدد المستشارين المساعدين، وهذا خلل تشريعي واضح يجب تلافيه.</a:t>
            </a:r>
          </a:p>
        </p:txBody>
      </p:sp>
    </p:spTree>
    <p:extLst>
      <p:ext uri="{BB962C8B-B14F-4D97-AF65-F5344CB8AC3E}">
        <p14:creationId xmlns:p14="http://schemas.microsoft.com/office/powerpoint/2010/main" val="3773268858"/>
      </p:ext>
    </p:extLst>
  </p:cSld>
  <p:clrMapOvr>
    <a:masterClrMapping/>
  </p:clrMapOvr>
  <p:transition advTm="20000"/>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4"/>
          <p:cNvSpPr>
            <a:spLocks noGrp="1"/>
          </p:cNvSpPr>
          <p:nvPr>
            <p:ph type="sldNum" sz="quarter" idx="11"/>
          </p:nvPr>
        </p:nvSpPr>
        <p:spPr>
          <a:xfrm>
            <a:off x="8317320" y="6465580"/>
            <a:ext cx="2350681" cy="365125"/>
          </a:xfrm>
          <a:noFill/>
        </p:spPr>
        <p:txBody>
          <a:bodyPr/>
          <a:lstStyle>
            <a:lvl1pPr>
              <a:defRPr sz="3200">
                <a:solidFill>
                  <a:schemeClr val="tx1"/>
                </a:solidFill>
                <a:latin typeface="Arial" pitchFamily="34" charset="0"/>
                <a:cs typeface="Arial" pitchFamily="34" charset="0"/>
              </a:defRPr>
            </a:lvl1pPr>
            <a:lvl2pPr>
              <a:defRPr sz="2800">
                <a:solidFill>
                  <a:schemeClr val="tx1"/>
                </a:solidFill>
                <a:latin typeface="Arial" pitchFamily="34" charset="0"/>
                <a:cs typeface="Arial" pitchFamily="34" charset="0"/>
              </a:defRPr>
            </a:lvl2pPr>
            <a:lvl3pPr>
              <a:defRPr sz="2400">
                <a:solidFill>
                  <a:schemeClr val="tx1"/>
                </a:solidFill>
                <a:latin typeface="Arial" pitchFamily="34" charset="0"/>
                <a:cs typeface="Arial" pitchFamily="34" charset="0"/>
              </a:defRPr>
            </a:lvl3pPr>
            <a:lvl4pPr>
              <a:defRPr sz="2000">
                <a:solidFill>
                  <a:schemeClr val="tx1"/>
                </a:solidFill>
                <a:latin typeface="Arial" pitchFamily="34" charset="0"/>
                <a:cs typeface="Arial" pitchFamily="34" charset="0"/>
              </a:defRPr>
            </a:lvl4pPr>
            <a:lvl5pPr>
              <a:defRPr sz="2000">
                <a:solidFill>
                  <a:schemeClr val="tx1"/>
                </a:solidFill>
                <a:latin typeface="Arial" pitchFamily="34" charset="0"/>
                <a:cs typeface="Arial" pitchFamily="34" charset="0"/>
              </a:defRPr>
            </a:lvl5pPr>
            <a:lvl6pPr eaLnBrk="0" hangingPunct="0">
              <a:defRPr sz="2000">
                <a:solidFill>
                  <a:schemeClr val="tx1"/>
                </a:solidFill>
                <a:latin typeface="Arial" pitchFamily="34" charset="0"/>
                <a:cs typeface="Arial" pitchFamily="34" charset="0"/>
              </a:defRPr>
            </a:lvl6pPr>
            <a:lvl7pPr eaLnBrk="0" hangingPunct="0">
              <a:defRPr sz="2000">
                <a:solidFill>
                  <a:schemeClr val="tx1"/>
                </a:solidFill>
                <a:latin typeface="Arial" pitchFamily="34" charset="0"/>
                <a:cs typeface="Arial" pitchFamily="34" charset="0"/>
              </a:defRPr>
            </a:lvl7pPr>
            <a:lvl8pPr eaLnBrk="0" hangingPunct="0">
              <a:defRPr sz="2000">
                <a:solidFill>
                  <a:schemeClr val="tx1"/>
                </a:solidFill>
                <a:latin typeface="Arial" pitchFamily="34" charset="0"/>
                <a:cs typeface="Arial" pitchFamily="34" charset="0"/>
              </a:defRPr>
            </a:lvl8pPr>
            <a:lvl9pPr eaLnBrk="0" hangingPunct="0">
              <a:defRPr sz="2000">
                <a:solidFill>
                  <a:schemeClr val="tx1"/>
                </a:solidFill>
                <a:latin typeface="Arial" pitchFamily="34" charset="0"/>
                <a:cs typeface="Arial" pitchFamily="34" charset="0"/>
              </a:defRPr>
            </a:lvl9pPr>
          </a:lstStyle>
          <a:p>
            <a:fld id="{4CB451F2-257B-4E13-A3A8-5FA8ACABB1BE}" type="slidenum">
              <a:rPr lang="ar-SA" altLang="ar-IQ" sz="1200">
                <a:latin typeface="Arial Black" pitchFamily="34" charset="0"/>
              </a:rPr>
              <a:pPr/>
              <a:t>76</a:t>
            </a:fld>
            <a:endParaRPr lang="en-US" altLang="ar-IQ" sz="1200">
              <a:latin typeface="Arial Black" pitchFamily="34" charset="0"/>
            </a:endParaRPr>
          </a:p>
        </p:txBody>
      </p:sp>
      <p:sp>
        <p:nvSpPr>
          <p:cNvPr id="63492" name="Rectangle 3"/>
          <p:cNvSpPr>
            <a:spLocks noGrp="1" noChangeArrowheads="1"/>
          </p:cNvSpPr>
          <p:nvPr>
            <p:ph type="body" idx="1"/>
          </p:nvPr>
        </p:nvSpPr>
        <p:spPr>
          <a:xfrm>
            <a:off x="1752600" y="685801"/>
            <a:ext cx="8839200" cy="5562599"/>
          </a:xfrm>
        </p:spPr>
        <p:txBody>
          <a:bodyPr>
            <a:noAutofit/>
          </a:bodyPr>
          <a:lstStyle/>
          <a:p>
            <a:pPr marL="109728" indent="0" algn="r" rtl="1">
              <a:lnSpc>
                <a:spcPct val="80000"/>
              </a:lnSpc>
              <a:buNone/>
            </a:pPr>
            <a:r>
              <a:rPr lang="ar-IQ" altLang="ar-IQ" sz="3200" b="1" dirty="0"/>
              <a:t>الضمانات لاعضاء مجلس الشورى:</a:t>
            </a:r>
          </a:p>
          <a:p>
            <a:pPr marL="109728" indent="0" algn="r" rtl="1">
              <a:lnSpc>
                <a:spcPct val="80000"/>
              </a:lnSpc>
              <a:buNone/>
            </a:pPr>
            <a:r>
              <a:rPr lang="ar-IQ" altLang="ar-IQ" sz="2400" dirty="0"/>
              <a:t>   ومما تجدر الاشارة اليه ان المشرع في اقليم كوردستان – العراق قد جاء ببعض الضمانات لاعضاء مجلس الشورى ، حيث منع توقيف الرئيس او نائب الرئيس او المستشار او المستشار المنتدب او المستشار المساعد او اتخاذ الاجراءات الجزائية بحقهم الا بأذن وزير العدل بأستثناء ارتكابهم جناية عمدية مشهودة (م/28). كما قضى باحالة الرئيس او نائب الرئيس او المستشار او المستشار المساعد على التقاعد عند اكمالهم سن (65) من العمر، ويطبق بحقهم قانون تقاعد اصحاب الوظائف العليا (م/29).</a:t>
            </a:r>
            <a:endParaRPr lang="en-US" altLang="ar-IQ" sz="2400" dirty="0"/>
          </a:p>
        </p:txBody>
      </p:sp>
    </p:spTree>
    <p:extLst>
      <p:ext uri="{BB962C8B-B14F-4D97-AF65-F5344CB8AC3E}">
        <p14:creationId xmlns:p14="http://schemas.microsoft.com/office/powerpoint/2010/main" val="3171152993"/>
      </p:ext>
    </p:extLst>
  </p:cSld>
  <p:clrMapOvr>
    <a:masterClrMapping/>
  </p:clrMapOvr>
  <p:transition advTm="20000"/>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4"/>
          <p:cNvSpPr>
            <a:spLocks noGrp="1"/>
          </p:cNvSpPr>
          <p:nvPr>
            <p:ph type="sldNum" sz="quarter" idx="11"/>
          </p:nvPr>
        </p:nvSpPr>
        <p:spPr>
          <a:xfrm>
            <a:off x="8153401" y="6324601"/>
            <a:ext cx="2350681" cy="365125"/>
          </a:xfrm>
          <a:noFill/>
        </p:spPr>
        <p:txBody>
          <a:bodyPr/>
          <a:lstStyle>
            <a:lvl1pPr>
              <a:defRPr sz="3200">
                <a:solidFill>
                  <a:schemeClr val="tx1"/>
                </a:solidFill>
                <a:latin typeface="Arial" pitchFamily="34" charset="0"/>
                <a:cs typeface="Arial" pitchFamily="34" charset="0"/>
              </a:defRPr>
            </a:lvl1pPr>
            <a:lvl2pPr>
              <a:defRPr sz="2800">
                <a:solidFill>
                  <a:schemeClr val="tx1"/>
                </a:solidFill>
                <a:latin typeface="Arial" pitchFamily="34" charset="0"/>
                <a:cs typeface="Arial" pitchFamily="34" charset="0"/>
              </a:defRPr>
            </a:lvl2pPr>
            <a:lvl3pPr>
              <a:defRPr sz="2400">
                <a:solidFill>
                  <a:schemeClr val="tx1"/>
                </a:solidFill>
                <a:latin typeface="Arial" pitchFamily="34" charset="0"/>
                <a:cs typeface="Arial" pitchFamily="34" charset="0"/>
              </a:defRPr>
            </a:lvl3pPr>
            <a:lvl4pPr>
              <a:defRPr sz="2000">
                <a:solidFill>
                  <a:schemeClr val="tx1"/>
                </a:solidFill>
                <a:latin typeface="Arial" pitchFamily="34" charset="0"/>
                <a:cs typeface="Arial" pitchFamily="34" charset="0"/>
              </a:defRPr>
            </a:lvl4pPr>
            <a:lvl5pPr>
              <a:defRPr sz="2000">
                <a:solidFill>
                  <a:schemeClr val="tx1"/>
                </a:solidFill>
                <a:latin typeface="Arial" pitchFamily="34" charset="0"/>
                <a:cs typeface="Arial" pitchFamily="34" charset="0"/>
              </a:defRPr>
            </a:lvl5pPr>
            <a:lvl6pPr eaLnBrk="0" hangingPunct="0">
              <a:defRPr sz="2000">
                <a:solidFill>
                  <a:schemeClr val="tx1"/>
                </a:solidFill>
                <a:latin typeface="Arial" pitchFamily="34" charset="0"/>
                <a:cs typeface="Arial" pitchFamily="34" charset="0"/>
              </a:defRPr>
            </a:lvl6pPr>
            <a:lvl7pPr eaLnBrk="0" hangingPunct="0">
              <a:defRPr sz="2000">
                <a:solidFill>
                  <a:schemeClr val="tx1"/>
                </a:solidFill>
                <a:latin typeface="Arial" pitchFamily="34" charset="0"/>
                <a:cs typeface="Arial" pitchFamily="34" charset="0"/>
              </a:defRPr>
            </a:lvl7pPr>
            <a:lvl8pPr eaLnBrk="0" hangingPunct="0">
              <a:defRPr sz="2000">
                <a:solidFill>
                  <a:schemeClr val="tx1"/>
                </a:solidFill>
                <a:latin typeface="Arial" pitchFamily="34" charset="0"/>
                <a:cs typeface="Arial" pitchFamily="34" charset="0"/>
              </a:defRPr>
            </a:lvl8pPr>
            <a:lvl9pPr eaLnBrk="0" hangingPunct="0">
              <a:defRPr sz="2000">
                <a:solidFill>
                  <a:schemeClr val="tx1"/>
                </a:solidFill>
                <a:latin typeface="Arial" pitchFamily="34" charset="0"/>
                <a:cs typeface="Arial" pitchFamily="34" charset="0"/>
              </a:defRPr>
            </a:lvl9pPr>
          </a:lstStyle>
          <a:p>
            <a:r>
              <a:rPr lang="ar-IQ" altLang="ar-IQ" sz="1200" dirty="0">
                <a:latin typeface="Arial Black" pitchFamily="34" charset="0"/>
              </a:rPr>
              <a:t>90</a:t>
            </a:r>
            <a:endParaRPr lang="en-US" altLang="ar-IQ" sz="1200" dirty="0">
              <a:latin typeface="Arial Black" pitchFamily="34" charset="0"/>
            </a:endParaRPr>
          </a:p>
        </p:txBody>
      </p:sp>
      <p:sp>
        <p:nvSpPr>
          <p:cNvPr id="64515" name="Rectangle 2"/>
          <p:cNvSpPr>
            <a:spLocks noGrp="1" noChangeArrowheads="1"/>
          </p:cNvSpPr>
          <p:nvPr>
            <p:ph type="title"/>
          </p:nvPr>
        </p:nvSpPr>
        <p:spPr>
          <a:xfrm>
            <a:off x="1981200" y="228601"/>
            <a:ext cx="8229600" cy="588963"/>
          </a:xfrm>
        </p:spPr>
        <p:txBody>
          <a:bodyPr>
            <a:normAutofit fontScale="90000"/>
          </a:bodyPr>
          <a:lstStyle/>
          <a:p>
            <a:pPr algn="r" eaLnBrk="1" hangingPunct="1"/>
            <a:r>
              <a:rPr lang="ar-IQ" altLang="ar-IQ" sz="4000" b="1" dirty="0"/>
              <a:t>ثانيا/ تكوين (اقسام ) المجلس:</a:t>
            </a:r>
            <a:endParaRPr lang="en-US" altLang="ar-IQ" sz="4000" b="1" dirty="0"/>
          </a:p>
        </p:txBody>
      </p:sp>
      <p:sp>
        <p:nvSpPr>
          <p:cNvPr id="64516" name="Rectangle 3"/>
          <p:cNvSpPr>
            <a:spLocks noGrp="1" noChangeArrowheads="1"/>
          </p:cNvSpPr>
          <p:nvPr>
            <p:ph type="body" idx="1"/>
          </p:nvPr>
        </p:nvSpPr>
        <p:spPr>
          <a:xfrm>
            <a:off x="1752600" y="914401"/>
            <a:ext cx="8839200" cy="5424487"/>
          </a:xfrm>
        </p:spPr>
        <p:txBody>
          <a:bodyPr>
            <a:noAutofit/>
          </a:bodyPr>
          <a:lstStyle/>
          <a:p>
            <a:pPr marL="381000" indent="-381000" algn="r" rtl="1">
              <a:lnSpc>
                <a:spcPct val="80000"/>
              </a:lnSpc>
            </a:pPr>
            <a:endParaRPr lang="ar-IQ" altLang="ar-IQ" sz="600" dirty="0"/>
          </a:p>
          <a:p>
            <a:pPr marL="0" indent="0" algn="r" rtl="1">
              <a:lnSpc>
                <a:spcPct val="80000"/>
              </a:lnSpc>
              <a:buNone/>
            </a:pPr>
            <a:r>
              <a:rPr lang="ar-IQ" altLang="ar-IQ" sz="2400" dirty="0"/>
              <a:t> يتكون مجلس شورى الاقليم من :</a:t>
            </a:r>
          </a:p>
          <a:p>
            <a:pPr marL="0" indent="0" algn="r" rtl="1">
              <a:lnSpc>
                <a:spcPct val="80000"/>
              </a:lnSpc>
              <a:buNone/>
            </a:pPr>
            <a:r>
              <a:rPr lang="ar-IQ" altLang="ar-IQ" sz="2400" dirty="0"/>
              <a:t>1- الهيأة العامة.</a:t>
            </a:r>
          </a:p>
          <a:p>
            <a:pPr marL="0" indent="0" algn="r" rtl="1">
              <a:lnSpc>
                <a:spcPct val="80000"/>
              </a:lnSpc>
              <a:buNone/>
            </a:pPr>
            <a:r>
              <a:rPr lang="ar-IQ" altLang="ar-IQ" sz="2400" dirty="0"/>
              <a:t>2- هيأة الرئاسة.</a:t>
            </a:r>
          </a:p>
          <a:p>
            <a:pPr marL="0" indent="0" algn="r" rtl="1">
              <a:lnSpc>
                <a:spcPct val="80000"/>
              </a:lnSpc>
              <a:buNone/>
            </a:pPr>
            <a:r>
              <a:rPr lang="ar-IQ" altLang="ar-IQ" sz="2400" dirty="0"/>
              <a:t>3- هيأة انضباط موظفي الاقليم.</a:t>
            </a:r>
          </a:p>
          <a:p>
            <a:pPr marL="0" indent="0" algn="r" rtl="1">
              <a:lnSpc>
                <a:spcPct val="80000"/>
              </a:lnSpc>
              <a:buNone/>
            </a:pPr>
            <a:r>
              <a:rPr lang="ar-IQ" altLang="ar-IQ" sz="2400" dirty="0"/>
              <a:t>4- محكمة القضاء الاداري .</a:t>
            </a:r>
          </a:p>
          <a:p>
            <a:pPr marL="0" indent="0" algn="r" rtl="1">
              <a:lnSpc>
                <a:spcPct val="80000"/>
              </a:lnSpc>
              <a:buNone/>
            </a:pPr>
            <a:endParaRPr lang="ar-IQ" altLang="ar-IQ" sz="2400" dirty="0"/>
          </a:p>
          <a:p>
            <a:pPr marL="0" indent="0" algn="r" rtl="1">
              <a:lnSpc>
                <a:spcPct val="80000"/>
              </a:lnSpc>
              <a:buNone/>
            </a:pPr>
            <a:r>
              <a:rPr lang="ar-IQ" altLang="ar-IQ" sz="3200" b="1" dirty="0"/>
              <a:t>1- الهيأة العامة :</a:t>
            </a:r>
          </a:p>
          <a:p>
            <a:pPr marL="0" indent="0" algn="r" rtl="1">
              <a:lnSpc>
                <a:spcPct val="80000"/>
              </a:lnSpc>
              <a:buNone/>
            </a:pPr>
            <a:r>
              <a:rPr lang="ar-IQ" altLang="ar-IQ" sz="2400" dirty="0"/>
              <a:t>       تتألف الهيأة العامة من الرئيس ونائبه والمستشارين والمستشارين المساعدين، وتعقد جلستها برئاسة الرئيس عند غيابه برئاسة نائبه، ويتم النصاب القانوني بحضور ثلاثة ارباع اعضائها ( م/4- ثانيا- 1) ويحضر المستشارون المساعدون اجتماعات الهيأة العامة من دون ان يكون لهم حق التصويت (م/4- اولا- 2). </a:t>
            </a:r>
          </a:p>
          <a:p>
            <a:pPr marL="0" indent="0" algn="r" rtl="1">
              <a:lnSpc>
                <a:spcPct val="80000"/>
              </a:lnSpc>
              <a:buNone/>
            </a:pPr>
            <a:r>
              <a:rPr lang="ar-IQ" altLang="ar-IQ" sz="2400" dirty="0"/>
              <a:t>ومما يلاحظ هنا ان المشرع لم يحدد اصلاً عدد المستشارين المساعدين حتى يمكن ان يعين النصاب القانوني، وهذا خلل تشريعي واضح يجب تلافيه.</a:t>
            </a:r>
          </a:p>
          <a:p>
            <a:pPr marL="0" indent="0" algn="r" rtl="1">
              <a:lnSpc>
                <a:spcPct val="80000"/>
              </a:lnSpc>
              <a:buNone/>
            </a:pPr>
            <a:r>
              <a:rPr lang="ar-IQ" altLang="ar-IQ" sz="2400" dirty="0"/>
              <a:t>    وتقع الهيأة العامة على رأس تشكيلات مجلس شورى الاقليم فهي اعلى هيأة فيه، وتباشر اختصاصات مختلفة في مجال التقنيين وابداء الرأي, والمشورة القانونية، والقضاء الاداري. </a:t>
            </a:r>
          </a:p>
        </p:txBody>
      </p:sp>
    </p:spTree>
    <p:extLst>
      <p:ext uri="{BB962C8B-B14F-4D97-AF65-F5344CB8AC3E}">
        <p14:creationId xmlns:p14="http://schemas.microsoft.com/office/powerpoint/2010/main" val="210536537"/>
      </p:ext>
    </p:extLst>
  </p:cSld>
  <p:clrMapOvr>
    <a:masterClrMapping/>
  </p:clrMapOvr>
  <p:transition advTm="20000"/>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4"/>
          <p:cNvSpPr>
            <a:spLocks noGrp="1"/>
          </p:cNvSpPr>
          <p:nvPr>
            <p:ph type="sldNum" sz="quarter" idx="12"/>
          </p:nvPr>
        </p:nvSpPr>
        <p:spPr>
          <a:noFill/>
        </p:spPr>
        <p:txBody>
          <a:bodyPr/>
          <a:lstStyle>
            <a:lvl1pPr>
              <a:defRPr sz="3200">
                <a:solidFill>
                  <a:schemeClr val="tx1"/>
                </a:solidFill>
                <a:latin typeface="Arial" pitchFamily="34" charset="0"/>
                <a:cs typeface="Arial" pitchFamily="34" charset="0"/>
              </a:defRPr>
            </a:lvl1pPr>
            <a:lvl2pPr>
              <a:defRPr sz="2800">
                <a:solidFill>
                  <a:schemeClr val="tx1"/>
                </a:solidFill>
                <a:latin typeface="Arial" pitchFamily="34" charset="0"/>
                <a:cs typeface="Arial" pitchFamily="34" charset="0"/>
              </a:defRPr>
            </a:lvl2pPr>
            <a:lvl3pPr>
              <a:defRPr sz="2400">
                <a:solidFill>
                  <a:schemeClr val="tx1"/>
                </a:solidFill>
                <a:latin typeface="Arial" pitchFamily="34" charset="0"/>
                <a:cs typeface="Arial" pitchFamily="34" charset="0"/>
              </a:defRPr>
            </a:lvl3pPr>
            <a:lvl4pPr>
              <a:defRPr sz="2000">
                <a:solidFill>
                  <a:schemeClr val="tx1"/>
                </a:solidFill>
                <a:latin typeface="Arial" pitchFamily="34" charset="0"/>
                <a:cs typeface="Arial" pitchFamily="34" charset="0"/>
              </a:defRPr>
            </a:lvl4pPr>
            <a:lvl5pPr>
              <a:defRPr sz="2000">
                <a:solidFill>
                  <a:schemeClr val="tx1"/>
                </a:solidFill>
                <a:latin typeface="Arial" pitchFamily="34" charset="0"/>
                <a:cs typeface="Arial" pitchFamily="34" charset="0"/>
              </a:defRPr>
            </a:lvl5pPr>
            <a:lvl6pPr eaLnBrk="0" hangingPunct="0">
              <a:defRPr sz="2000">
                <a:solidFill>
                  <a:schemeClr val="tx1"/>
                </a:solidFill>
                <a:latin typeface="Arial" pitchFamily="34" charset="0"/>
                <a:cs typeface="Arial" pitchFamily="34" charset="0"/>
              </a:defRPr>
            </a:lvl6pPr>
            <a:lvl7pPr eaLnBrk="0" hangingPunct="0">
              <a:defRPr sz="2000">
                <a:solidFill>
                  <a:schemeClr val="tx1"/>
                </a:solidFill>
                <a:latin typeface="Arial" pitchFamily="34" charset="0"/>
                <a:cs typeface="Arial" pitchFamily="34" charset="0"/>
              </a:defRPr>
            </a:lvl7pPr>
            <a:lvl8pPr eaLnBrk="0" hangingPunct="0">
              <a:defRPr sz="2000">
                <a:solidFill>
                  <a:schemeClr val="tx1"/>
                </a:solidFill>
                <a:latin typeface="Arial" pitchFamily="34" charset="0"/>
                <a:cs typeface="Arial" pitchFamily="34" charset="0"/>
              </a:defRPr>
            </a:lvl8pPr>
            <a:lvl9pPr eaLnBrk="0" hangingPunct="0">
              <a:defRPr sz="2000">
                <a:solidFill>
                  <a:schemeClr val="tx1"/>
                </a:solidFill>
                <a:latin typeface="Arial" pitchFamily="34" charset="0"/>
                <a:cs typeface="Arial" pitchFamily="34" charset="0"/>
              </a:defRPr>
            </a:lvl9pPr>
          </a:lstStyle>
          <a:p>
            <a:fld id="{CFA1AAEA-0506-4F5A-ABDD-49D4348C76B1}" type="slidenum">
              <a:rPr lang="ar-SA" altLang="ar-IQ" sz="1200">
                <a:latin typeface="Arial Black" pitchFamily="34" charset="0"/>
              </a:rPr>
              <a:pPr/>
              <a:t>78</a:t>
            </a:fld>
            <a:endParaRPr lang="en-US" altLang="ar-IQ" sz="1200">
              <a:latin typeface="Arial Black" pitchFamily="34" charset="0"/>
            </a:endParaRPr>
          </a:p>
        </p:txBody>
      </p:sp>
      <p:sp>
        <p:nvSpPr>
          <p:cNvPr id="64516" name="Rectangle 3"/>
          <p:cNvSpPr>
            <a:spLocks noGrp="1" noChangeArrowheads="1"/>
          </p:cNvSpPr>
          <p:nvPr>
            <p:ph type="body" idx="4294967295"/>
          </p:nvPr>
        </p:nvSpPr>
        <p:spPr>
          <a:xfrm>
            <a:off x="1752600" y="228600"/>
            <a:ext cx="8686800" cy="6324600"/>
          </a:xfrm>
        </p:spPr>
        <p:txBody>
          <a:bodyPr>
            <a:noAutofit/>
          </a:bodyPr>
          <a:lstStyle/>
          <a:p>
            <a:pPr marL="381000" indent="-381000" algn="r" rtl="1">
              <a:lnSpc>
                <a:spcPct val="80000"/>
              </a:lnSpc>
            </a:pPr>
            <a:endParaRPr lang="ar-IQ" altLang="ar-IQ" sz="600" dirty="0"/>
          </a:p>
          <a:p>
            <a:pPr marL="381000" indent="-381000" algn="r" rtl="1">
              <a:lnSpc>
                <a:spcPct val="80000"/>
              </a:lnSpc>
            </a:pPr>
            <a:endParaRPr lang="ar-IQ" altLang="ar-IQ" sz="1600" b="1" dirty="0"/>
          </a:p>
          <a:p>
            <a:pPr marL="0" indent="0" algn="r" rtl="1">
              <a:lnSpc>
                <a:spcPct val="80000"/>
              </a:lnSpc>
              <a:buNone/>
            </a:pPr>
            <a:r>
              <a:rPr lang="ar-IQ" altLang="ar-IQ" sz="3200" b="1" dirty="0"/>
              <a:t>2- هيأة الرئاسة : </a:t>
            </a:r>
          </a:p>
          <a:p>
            <a:pPr marL="0" indent="0" algn="r" rtl="1">
              <a:lnSpc>
                <a:spcPct val="80000"/>
              </a:lnSpc>
              <a:buNone/>
            </a:pPr>
            <a:r>
              <a:rPr lang="ar-IQ" altLang="ar-IQ" b="1" dirty="0"/>
              <a:t>   </a:t>
            </a:r>
            <a:r>
              <a:rPr lang="ar-IQ" altLang="ar-IQ" sz="2800" dirty="0"/>
              <a:t>  تتألف هيأة الرئاسة من الرئيس ونائبه واقدم المستشارين ( م/4- ثانيا) ، وتقوم هيأة الرئاسة باحالة مشروعات القوانين والقضايا على الهيأة العامة لدراستها واتخاذ اللازم بشأنها (م/22- اولا).وتسمية اعضاء مجلس انضباط موظفي الاقليم (م/4- ثالثا).</a:t>
            </a:r>
          </a:p>
          <a:p>
            <a:pPr marL="0" indent="0" algn="r" rtl="1">
              <a:lnSpc>
                <a:spcPct val="80000"/>
              </a:lnSpc>
              <a:buNone/>
            </a:pPr>
            <a:endParaRPr lang="ar-IQ" altLang="ar-IQ" sz="2800" dirty="0"/>
          </a:p>
          <a:p>
            <a:pPr marL="0" indent="0" algn="r" rtl="1">
              <a:lnSpc>
                <a:spcPct val="80000"/>
              </a:lnSpc>
              <a:buNone/>
            </a:pPr>
            <a:r>
              <a:rPr lang="ar-IQ" altLang="ar-IQ" sz="2800" b="1" dirty="0"/>
              <a:t>3- هيأة انضباط موظفي الاقليم :</a:t>
            </a:r>
          </a:p>
          <a:p>
            <a:pPr marL="0" indent="0" algn="r" rtl="1">
              <a:lnSpc>
                <a:spcPct val="80000"/>
              </a:lnSpc>
              <a:buNone/>
            </a:pPr>
            <a:r>
              <a:rPr lang="ar-IQ" altLang="ar-IQ" b="1" dirty="0"/>
              <a:t>     </a:t>
            </a:r>
            <a:r>
              <a:rPr lang="ar-IQ" altLang="ar-IQ" sz="2800" dirty="0"/>
              <a:t>تتألف هيأة انضباط موظفي الاقليم برئاسة نائب الرئيس (أو المستشار الاقدم عند غياب نائب الرئيس) وعضوية اثنين من المستشارين تسميهم هيأة الرئاسة (م/4- ثالثا)</a:t>
            </a:r>
            <a:r>
              <a:rPr lang="ar-IQ" altLang="ar-IQ" b="1" dirty="0"/>
              <a:t>.</a:t>
            </a:r>
          </a:p>
          <a:p>
            <a:pPr marL="0" indent="0" algn="r" rtl="1">
              <a:lnSpc>
                <a:spcPct val="80000"/>
              </a:lnSpc>
              <a:buNone/>
            </a:pPr>
            <a:r>
              <a:rPr lang="ar-IQ" altLang="ar-IQ" sz="2800" dirty="0"/>
              <a:t> </a:t>
            </a:r>
            <a:endParaRPr lang="en-US" altLang="ar-IQ" sz="2800" dirty="0"/>
          </a:p>
        </p:txBody>
      </p:sp>
    </p:spTree>
    <p:extLst>
      <p:ext uri="{BB962C8B-B14F-4D97-AF65-F5344CB8AC3E}">
        <p14:creationId xmlns:p14="http://schemas.microsoft.com/office/powerpoint/2010/main" val="3008183515"/>
      </p:ext>
    </p:extLst>
  </p:cSld>
  <p:clrMapOvr>
    <a:masterClrMapping/>
  </p:clrMapOvr>
  <p:transition advTm="20000"/>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4"/>
          <p:cNvSpPr>
            <a:spLocks noGrp="1"/>
          </p:cNvSpPr>
          <p:nvPr>
            <p:ph type="sldNum" sz="quarter" idx="12"/>
          </p:nvPr>
        </p:nvSpPr>
        <p:spPr>
          <a:noFill/>
        </p:spPr>
        <p:txBody>
          <a:bodyPr/>
          <a:lstStyle>
            <a:lvl1pPr>
              <a:defRPr sz="3200">
                <a:solidFill>
                  <a:schemeClr val="tx1"/>
                </a:solidFill>
                <a:latin typeface="Arial" pitchFamily="34" charset="0"/>
                <a:cs typeface="Arial" pitchFamily="34" charset="0"/>
              </a:defRPr>
            </a:lvl1pPr>
            <a:lvl2pPr>
              <a:defRPr sz="2800">
                <a:solidFill>
                  <a:schemeClr val="tx1"/>
                </a:solidFill>
                <a:latin typeface="Arial" pitchFamily="34" charset="0"/>
                <a:cs typeface="Arial" pitchFamily="34" charset="0"/>
              </a:defRPr>
            </a:lvl2pPr>
            <a:lvl3pPr>
              <a:defRPr sz="2400">
                <a:solidFill>
                  <a:schemeClr val="tx1"/>
                </a:solidFill>
                <a:latin typeface="Arial" pitchFamily="34" charset="0"/>
                <a:cs typeface="Arial" pitchFamily="34" charset="0"/>
              </a:defRPr>
            </a:lvl3pPr>
            <a:lvl4pPr>
              <a:defRPr sz="2000">
                <a:solidFill>
                  <a:schemeClr val="tx1"/>
                </a:solidFill>
                <a:latin typeface="Arial" pitchFamily="34" charset="0"/>
                <a:cs typeface="Arial" pitchFamily="34" charset="0"/>
              </a:defRPr>
            </a:lvl4pPr>
            <a:lvl5pPr>
              <a:defRPr sz="2000">
                <a:solidFill>
                  <a:schemeClr val="tx1"/>
                </a:solidFill>
                <a:latin typeface="Arial" pitchFamily="34" charset="0"/>
                <a:cs typeface="Arial" pitchFamily="34" charset="0"/>
              </a:defRPr>
            </a:lvl5pPr>
            <a:lvl6pPr eaLnBrk="0" hangingPunct="0">
              <a:defRPr sz="2000">
                <a:solidFill>
                  <a:schemeClr val="tx1"/>
                </a:solidFill>
                <a:latin typeface="Arial" pitchFamily="34" charset="0"/>
                <a:cs typeface="Arial" pitchFamily="34" charset="0"/>
              </a:defRPr>
            </a:lvl6pPr>
            <a:lvl7pPr eaLnBrk="0" hangingPunct="0">
              <a:defRPr sz="2000">
                <a:solidFill>
                  <a:schemeClr val="tx1"/>
                </a:solidFill>
                <a:latin typeface="Arial" pitchFamily="34" charset="0"/>
                <a:cs typeface="Arial" pitchFamily="34" charset="0"/>
              </a:defRPr>
            </a:lvl7pPr>
            <a:lvl8pPr eaLnBrk="0" hangingPunct="0">
              <a:defRPr sz="2000">
                <a:solidFill>
                  <a:schemeClr val="tx1"/>
                </a:solidFill>
                <a:latin typeface="Arial" pitchFamily="34" charset="0"/>
                <a:cs typeface="Arial" pitchFamily="34" charset="0"/>
              </a:defRPr>
            </a:lvl8pPr>
            <a:lvl9pPr eaLnBrk="0" hangingPunct="0">
              <a:defRPr sz="2000">
                <a:solidFill>
                  <a:schemeClr val="tx1"/>
                </a:solidFill>
                <a:latin typeface="Arial" pitchFamily="34" charset="0"/>
                <a:cs typeface="Arial" pitchFamily="34" charset="0"/>
              </a:defRPr>
            </a:lvl9pPr>
          </a:lstStyle>
          <a:p>
            <a:fld id="{CFA1AAEA-0506-4F5A-ABDD-49D4348C76B1}" type="slidenum">
              <a:rPr lang="ar-SA" altLang="ar-IQ" sz="1200">
                <a:latin typeface="Arial Black" pitchFamily="34" charset="0"/>
              </a:rPr>
              <a:pPr/>
              <a:t>79</a:t>
            </a:fld>
            <a:endParaRPr lang="en-US" altLang="ar-IQ" sz="1200">
              <a:latin typeface="Arial Black" pitchFamily="34" charset="0"/>
            </a:endParaRPr>
          </a:p>
        </p:txBody>
      </p:sp>
      <p:sp>
        <p:nvSpPr>
          <p:cNvPr id="64516" name="Rectangle 3"/>
          <p:cNvSpPr>
            <a:spLocks noGrp="1" noChangeArrowheads="1"/>
          </p:cNvSpPr>
          <p:nvPr>
            <p:ph type="body" idx="4294967295"/>
          </p:nvPr>
        </p:nvSpPr>
        <p:spPr>
          <a:xfrm>
            <a:off x="1752600" y="0"/>
            <a:ext cx="8686800" cy="6324600"/>
          </a:xfrm>
        </p:spPr>
        <p:txBody>
          <a:bodyPr>
            <a:noAutofit/>
          </a:bodyPr>
          <a:lstStyle/>
          <a:p>
            <a:pPr marL="0" indent="0" algn="r" rtl="1">
              <a:lnSpc>
                <a:spcPct val="80000"/>
              </a:lnSpc>
              <a:buNone/>
            </a:pPr>
            <a:endParaRPr lang="ar-IQ" altLang="ar-IQ" sz="1200" b="1" dirty="0"/>
          </a:p>
          <a:p>
            <a:pPr marL="0" indent="0" algn="r" rtl="1">
              <a:lnSpc>
                <a:spcPct val="80000"/>
              </a:lnSpc>
              <a:buNone/>
            </a:pPr>
            <a:r>
              <a:rPr lang="ar-IQ" altLang="ar-IQ" sz="3200" b="1" dirty="0"/>
              <a:t>4- المحكمة الادارية :</a:t>
            </a:r>
          </a:p>
          <a:p>
            <a:pPr marL="381000" indent="-381000" algn="r" rtl="1">
              <a:lnSpc>
                <a:spcPct val="80000"/>
              </a:lnSpc>
              <a:buNone/>
            </a:pPr>
            <a:r>
              <a:rPr lang="ar-IQ" altLang="ar-IQ" sz="2800" dirty="0"/>
              <a:t>    وهي احدى تشكيلات مجلس الشورى لاقليم كوردستان، التي تتألف برئاسة قاض من الصنف الاول وعضوية قاضيين من الصنف الثاني او ثالث </a:t>
            </a:r>
            <a:r>
              <a:rPr lang="ar-IQ" altLang="ar-IQ" sz="2800" b="1" dirty="0">
                <a:solidFill>
                  <a:srgbClr val="00B050"/>
                </a:solidFill>
              </a:rPr>
              <a:t>او</a:t>
            </a:r>
            <a:r>
              <a:rPr lang="ar-IQ" altLang="ar-IQ" sz="2800" dirty="0"/>
              <a:t> عضوية قاض و مستشار(م/12- اولا).</a:t>
            </a:r>
          </a:p>
          <a:p>
            <a:pPr marL="381000" indent="-381000" algn="r" rtl="1">
              <a:lnSpc>
                <a:spcPct val="80000"/>
              </a:lnSpc>
              <a:buNone/>
            </a:pPr>
            <a:r>
              <a:rPr lang="ar-IQ" altLang="ar-IQ" sz="2800" dirty="0"/>
              <a:t>لوزير العدل طلب انتداب قضاة الى المحكمة الادارية من غير المنتدبين الى مجلس شورى الاقليم من رئاسة مجلس القضاء (م/12- ثانيا).</a:t>
            </a:r>
          </a:p>
          <a:p>
            <a:pPr marL="381000" indent="-381000" algn="r" rtl="1">
              <a:lnSpc>
                <a:spcPct val="80000"/>
              </a:lnSpc>
              <a:buNone/>
            </a:pPr>
            <a:endParaRPr lang="ar-IQ" altLang="ar-IQ" sz="2800" dirty="0"/>
          </a:p>
          <a:p>
            <a:pPr marL="381000" indent="-381000" algn="r" rtl="1">
              <a:lnSpc>
                <a:spcPct val="80000"/>
              </a:lnSpc>
              <a:buNone/>
            </a:pPr>
            <a:r>
              <a:rPr lang="ar-IQ" altLang="ar-IQ" sz="2800" dirty="0"/>
              <a:t>وبأنشاء هذه المحكمة تكون اختصاصات مجلس الشورى قد تكاملت، حيث اصبح يباشر اختصاصاً قضائياً الى جانب اختصاصاته في مجال التقنين وابداء الرأي والمشورة في المسائل القانونية . </a:t>
            </a:r>
            <a:endParaRPr lang="en-US" altLang="ar-IQ" sz="2800" dirty="0"/>
          </a:p>
        </p:txBody>
      </p:sp>
    </p:spTree>
    <p:extLst>
      <p:ext uri="{BB962C8B-B14F-4D97-AF65-F5344CB8AC3E}">
        <p14:creationId xmlns:p14="http://schemas.microsoft.com/office/powerpoint/2010/main" val="1918621830"/>
      </p:ext>
    </p:extLst>
  </p:cSld>
  <p:clrMapOvr>
    <a:masterClrMapping/>
  </p:clrMapOvr>
  <p:transition advTm="20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5AF8F7-3849-F07D-F72D-AAD2F949AB9E}"/>
              </a:ext>
            </a:extLst>
          </p:cNvPr>
          <p:cNvSpPr>
            <a:spLocks noGrp="1"/>
          </p:cNvSpPr>
          <p:nvPr>
            <p:ph idx="1"/>
          </p:nvPr>
        </p:nvSpPr>
        <p:spPr>
          <a:xfrm>
            <a:off x="2231136" y="924560"/>
            <a:ext cx="7729728" cy="4815467"/>
          </a:xfrm>
        </p:spPr>
        <p:txBody>
          <a:bodyPr>
            <a:normAutofit lnSpcReduction="10000"/>
          </a:bodyPr>
          <a:lstStyle/>
          <a:p>
            <a:pPr algn="r" rtl="1"/>
            <a:r>
              <a:rPr lang="ar-IQ" dirty="0"/>
              <a:t>أقسام مجلس الدولة الفرنسي </a:t>
            </a:r>
          </a:p>
          <a:p>
            <a:pPr algn="r" rtl="1"/>
            <a:r>
              <a:rPr lang="ar-IQ" dirty="0"/>
              <a:t>1. القسم الإداري:</a:t>
            </a:r>
          </a:p>
          <a:p>
            <a:pPr algn="r" rtl="1"/>
            <a:r>
              <a:rPr lang="ar-IQ" dirty="0"/>
              <a:t>الإفتائي .</a:t>
            </a:r>
          </a:p>
          <a:p>
            <a:pPr marL="0" indent="0" algn="r" rtl="1">
              <a:buNone/>
            </a:pPr>
            <a:r>
              <a:rPr lang="ar-IQ" dirty="0"/>
              <a:t>   التشريعي .</a:t>
            </a:r>
          </a:p>
          <a:p>
            <a:pPr algn="r" rtl="1"/>
            <a:r>
              <a:rPr lang="ar-IQ" dirty="0"/>
              <a:t>2. القسم القضائي : ويختص بالنظر في سائر  المنازعات الإدارية ،</a:t>
            </a:r>
          </a:p>
          <a:p>
            <a:pPr marL="0" indent="0" algn="r" rtl="1">
              <a:buNone/>
            </a:pPr>
            <a:r>
              <a:rPr lang="ar-IQ" b="1" dirty="0"/>
              <a:t> الجهة المختصة بالفصل في المنازعات بين القضاء العادي والقضاء الإداري (حالات تنازع الإختصاص):</a:t>
            </a:r>
          </a:p>
          <a:p>
            <a:pPr marL="0" indent="0" algn="r" rtl="1">
              <a:buNone/>
            </a:pPr>
            <a:r>
              <a:rPr lang="ar-IQ" b="1" dirty="0"/>
              <a:t>  </a:t>
            </a:r>
            <a:r>
              <a:rPr lang="ar-IQ" altLang="ar-IQ" sz="1800" dirty="0">
                <a:solidFill>
                  <a:prstClr val="black"/>
                </a:solidFill>
                <a:latin typeface="Times New Roman" pitchFamily="18" charset="0"/>
                <a:cs typeface="Times New Roman" pitchFamily="18" charset="0"/>
              </a:rPr>
              <a:t>يؤدي وجود القضاء الاداري الى جانب القضاء العادي (نظام القضاء المزدوج ) الى اثارة التنازع على الاختصاص تجاه الدعاوى التي تحتاج طبيعة المنازعة الى تكييف قانوني من اجل تحديد ماهية الدعوى ان كانت ادارية فيختص بنظرها القضاء الاداري ، واما مدنية فيختص بنظرها القضاء العادي ، ويعود سبب هذا التنازع بين جهتي القضاء الاداري والعادي الى عدم دقة معيار توزيع الاختصاص ووجود تداخلات واستثناءات في مجال الاختصاص ، وهذا ما يترك للقاضي مجالاً واسعاً للتفسير، وان كانت المنازعة المعروضة امامه تدخل في اختصاصه ام اختصاص القضاء الاخر. </a:t>
            </a:r>
          </a:p>
          <a:p>
            <a:pPr marL="0" indent="0" algn="r" rtl="1">
              <a:buNone/>
            </a:pPr>
            <a:endParaRPr lang="ar-IQ" b="1" dirty="0"/>
          </a:p>
          <a:p>
            <a:pPr marL="0" indent="0" algn="r" rtl="1">
              <a:buNone/>
            </a:pPr>
            <a:r>
              <a:rPr lang="ar-IQ" dirty="0"/>
              <a:t> </a:t>
            </a:r>
            <a:endParaRPr lang="en-US" dirty="0"/>
          </a:p>
        </p:txBody>
      </p:sp>
    </p:spTree>
    <p:extLst>
      <p:ext uri="{BB962C8B-B14F-4D97-AF65-F5344CB8AC3E}">
        <p14:creationId xmlns:p14="http://schemas.microsoft.com/office/powerpoint/2010/main" val="1119913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4"/>
          <p:cNvSpPr>
            <a:spLocks noGrp="1"/>
          </p:cNvSpPr>
          <p:nvPr>
            <p:ph type="sldNum" sz="quarter" idx="11"/>
          </p:nvPr>
        </p:nvSpPr>
        <p:spPr>
          <a:xfrm>
            <a:off x="8153401" y="6324601"/>
            <a:ext cx="2350681" cy="365125"/>
          </a:xfrm>
          <a:noFill/>
        </p:spPr>
        <p:txBody>
          <a:bodyPr/>
          <a:lstStyle>
            <a:lvl1pPr>
              <a:defRPr sz="3200">
                <a:solidFill>
                  <a:schemeClr val="tx1"/>
                </a:solidFill>
                <a:latin typeface="Arial" pitchFamily="34" charset="0"/>
                <a:cs typeface="Arial" pitchFamily="34" charset="0"/>
              </a:defRPr>
            </a:lvl1pPr>
            <a:lvl2pPr>
              <a:defRPr sz="2800">
                <a:solidFill>
                  <a:schemeClr val="tx1"/>
                </a:solidFill>
                <a:latin typeface="Arial" pitchFamily="34" charset="0"/>
                <a:cs typeface="Arial" pitchFamily="34" charset="0"/>
              </a:defRPr>
            </a:lvl2pPr>
            <a:lvl3pPr>
              <a:defRPr sz="2400">
                <a:solidFill>
                  <a:schemeClr val="tx1"/>
                </a:solidFill>
                <a:latin typeface="Arial" pitchFamily="34" charset="0"/>
                <a:cs typeface="Arial" pitchFamily="34" charset="0"/>
              </a:defRPr>
            </a:lvl3pPr>
            <a:lvl4pPr>
              <a:defRPr sz="2000">
                <a:solidFill>
                  <a:schemeClr val="tx1"/>
                </a:solidFill>
                <a:latin typeface="Arial" pitchFamily="34" charset="0"/>
                <a:cs typeface="Arial" pitchFamily="34" charset="0"/>
              </a:defRPr>
            </a:lvl4pPr>
            <a:lvl5pPr>
              <a:defRPr sz="2000">
                <a:solidFill>
                  <a:schemeClr val="tx1"/>
                </a:solidFill>
                <a:latin typeface="Arial" pitchFamily="34" charset="0"/>
                <a:cs typeface="Arial" pitchFamily="34" charset="0"/>
              </a:defRPr>
            </a:lvl5pPr>
            <a:lvl6pPr eaLnBrk="0" hangingPunct="0">
              <a:defRPr sz="2000">
                <a:solidFill>
                  <a:schemeClr val="tx1"/>
                </a:solidFill>
                <a:latin typeface="Arial" pitchFamily="34" charset="0"/>
                <a:cs typeface="Arial" pitchFamily="34" charset="0"/>
              </a:defRPr>
            </a:lvl6pPr>
            <a:lvl7pPr eaLnBrk="0" hangingPunct="0">
              <a:defRPr sz="2000">
                <a:solidFill>
                  <a:schemeClr val="tx1"/>
                </a:solidFill>
                <a:latin typeface="Arial" pitchFamily="34" charset="0"/>
                <a:cs typeface="Arial" pitchFamily="34" charset="0"/>
              </a:defRPr>
            </a:lvl7pPr>
            <a:lvl8pPr eaLnBrk="0" hangingPunct="0">
              <a:defRPr sz="2000">
                <a:solidFill>
                  <a:schemeClr val="tx1"/>
                </a:solidFill>
                <a:latin typeface="Arial" pitchFamily="34" charset="0"/>
                <a:cs typeface="Arial" pitchFamily="34" charset="0"/>
              </a:defRPr>
            </a:lvl8pPr>
            <a:lvl9pPr eaLnBrk="0" hangingPunct="0">
              <a:defRPr sz="2000">
                <a:solidFill>
                  <a:schemeClr val="tx1"/>
                </a:solidFill>
                <a:latin typeface="Arial" pitchFamily="34" charset="0"/>
                <a:cs typeface="Arial" pitchFamily="34" charset="0"/>
              </a:defRPr>
            </a:lvl9pPr>
          </a:lstStyle>
          <a:p>
            <a:fld id="{9AC6D188-6412-4ED3-814E-EEAF849C5A07}" type="slidenum">
              <a:rPr lang="ar-SA" altLang="ar-IQ" sz="1200">
                <a:latin typeface="Arial Black" pitchFamily="34" charset="0"/>
              </a:rPr>
              <a:pPr/>
              <a:t>80</a:t>
            </a:fld>
            <a:endParaRPr lang="en-US" altLang="ar-IQ" sz="1200" dirty="0">
              <a:latin typeface="Arial Black" pitchFamily="34" charset="0"/>
            </a:endParaRPr>
          </a:p>
        </p:txBody>
      </p:sp>
      <p:sp>
        <p:nvSpPr>
          <p:cNvPr id="65539" name="Rectangle 2"/>
          <p:cNvSpPr>
            <a:spLocks noGrp="1" noChangeArrowheads="1"/>
          </p:cNvSpPr>
          <p:nvPr>
            <p:ph type="title"/>
          </p:nvPr>
        </p:nvSpPr>
        <p:spPr/>
        <p:txBody>
          <a:bodyPr/>
          <a:lstStyle/>
          <a:p>
            <a:pPr algn="r"/>
            <a:r>
              <a:rPr lang="ar-IQ" altLang="ar-IQ" dirty="0"/>
              <a:t>هيئة التنازع ( م/15) :</a:t>
            </a:r>
            <a:endParaRPr lang="en-US" altLang="ar-IQ" dirty="0"/>
          </a:p>
        </p:txBody>
      </p:sp>
      <p:sp>
        <p:nvSpPr>
          <p:cNvPr id="65540" name="Rectangle 3"/>
          <p:cNvSpPr>
            <a:spLocks noGrp="1" noChangeArrowheads="1"/>
          </p:cNvSpPr>
          <p:nvPr>
            <p:ph type="body" idx="1"/>
          </p:nvPr>
        </p:nvSpPr>
        <p:spPr/>
        <p:txBody>
          <a:bodyPr/>
          <a:lstStyle/>
          <a:p>
            <a:pPr marL="109728" indent="0" algn="r" rtl="1">
              <a:buNone/>
            </a:pPr>
            <a:r>
              <a:rPr lang="ar-IQ" altLang="ar-IQ" dirty="0"/>
              <a:t>هيئة قضائية تتكون من (6) اعضاء وهم:</a:t>
            </a:r>
          </a:p>
          <a:p>
            <a:pPr marL="109728" indent="0" algn="r" rtl="1">
              <a:buNone/>
            </a:pPr>
            <a:r>
              <a:rPr lang="ar-IQ" altLang="ar-IQ" dirty="0"/>
              <a:t>- (3) اعضاء من قضاة محكمة التمييز يختارهم رئيس محكمة التمييز.</a:t>
            </a:r>
          </a:p>
          <a:p>
            <a:pPr marL="109728" indent="0" algn="r" rtl="1">
              <a:buNone/>
            </a:pPr>
            <a:r>
              <a:rPr lang="ar-IQ" altLang="ar-IQ" dirty="0"/>
              <a:t>- (3)اعضاء من مجلس شورى يختارهم رئيس مجلس الشورى .</a:t>
            </a:r>
          </a:p>
          <a:p>
            <a:pPr marL="109728" indent="0" algn="r" rtl="1">
              <a:buNone/>
            </a:pPr>
            <a:r>
              <a:rPr lang="ar-IQ" altLang="ar-IQ" dirty="0"/>
              <a:t>وتجتمع برئاسة رئيس محكمة التمييز .</a:t>
            </a:r>
          </a:p>
          <a:p>
            <a:pPr algn="r" rtl="1" eaLnBrk="1" hangingPunct="1">
              <a:buFont typeface="Arial" pitchFamily="34" charset="0"/>
              <a:buChar char="•"/>
            </a:pPr>
            <a:r>
              <a:rPr lang="ar-IQ" altLang="ar-IQ" dirty="0"/>
              <a:t>وتختص بحسم اشكالات التنازع في الاختصاص بين القضاء العادي والقضاء الاداري ويكون قراراتها باتا.</a:t>
            </a:r>
            <a:endParaRPr lang="en-US" altLang="ar-IQ" dirty="0"/>
          </a:p>
        </p:txBody>
      </p:sp>
    </p:spTree>
    <p:extLst>
      <p:ext uri="{BB962C8B-B14F-4D97-AF65-F5344CB8AC3E}">
        <p14:creationId xmlns:p14="http://schemas.microsoft.com/office/powerpoint/2010/main" val="30911055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4"/>
          <p:cNvSpPr>
            <a:spLocks noGrp="1"/>
          </p:cNvSpPr>
          <p:nvPr>
            <p:ph type="sldNum" sz="quarter" idx="12"/>
          </p:nvPr>
        </p:nvSpPr>
        <p:spPr>
          <a:noFill/>
        </p:spPr>
        <p:txBody>
          <a:bodyPr/>
          <a:lstStyle>
            <a:lvl1pPr>
              <a:defRPr sz="3200">
                <a:solidFill>
                  <a:schemeClr val="tx1"/>
                </a:solidFill>
                <a:latin typeface="Arial" pitchFamily="34" charset="0"/>
                <a:cs typeface="Arial" pitchFamily="34" charset="0"/>
              </a:defRPr>
            </a:lvl1pPr>
            <a:lvl2pPr>
              <a:defRPr sz="2800">
                <a:solidFill>
                  <a:schemeClr val="tx1"/>
                </a:solidFill>
                <a:latin typeface="Arial" pitchFamily="34" charset="0"/>
                <a:cs typeface="Arial" pitchFamily="34" charset="0"/>
              </a:defRPr>
            </a:lvl2pPr>
            <a:lvl3pPr>
              <a:defRPr sz="2400">
                <a:solidFill>
                  <a:schemeClr val="tx1"/>
                </a:solidFill>
                <a:latin typeface="Arial" pitchFamily="34" charset="0"/>
                <a:cs typeface="Arial" pitchFamily="34" charset="0"/>
              </a:defRPr>
            </a:lvl3pPr>
            <a:lvl4pPr>
              <a:defRPr sz="2000">
                <a:solidFill>
                  <a:schemeClr val="tx1"/>
                </a:solidFill>
                <a:latin typeface="Arial" pitchFamily="34" charset="0"/>
                <a:cs typeface="Arial" pitchFamily="34" charset="0"/>
              </a:defRPr>
            </a:lvl4pPr>
            <a:lvl5pPr>
              <a:defRPr sz="2000">
                <a:solidFill>
                  <a:schemeClr val="tx1"/>
                </a:solidFill>
                <a:latin typeface="Arial" pitchFamily="34" charset="0"/>
                <a:cs typeface="Arial" pitchFamily="34" charset="0"/>
              </a:defRPr>
            </a:lvl5pPr>
            <a:lvl6pPr eaLnBrk="0" hangingPunct="0">
              <a:defRPr sz="2000">
                <a:solidFill>
                  <a:schemeClr val="tx1"/>
                </a:solidFill>
                <a:latin typeface="Arial" pitchFamily="34" charset="0"/>
                <a:cs typeface="Arial" pitchFamily="34" charset="0"/>
              </a:defRPr>
            </a:lvl6pPr>
            <a:lvl7pPr eaLnBrk="0" hangingPunct="0">
              <a:defRPr sz="2000">
                <a:solidFill>
                  <a:schemeClr val="tx1"/>
                </a:solidFill>
                <a:latin typeface="Arial" pitchFamily="34" charset="0"/>
                <a:cs typeface="Arial" pitchFamily="34" charset="0"/>
              </a:defRPr>
            </a:lvl7pPr>
            <a:lvl8pPr eaLnBrk="0" hangingPunct="0">
              <a:defRPr sz="2000">
                <a:solidFill>
                  <a:schemeClr val="tx1"/>
                </a:solidFill>
                <a:latin typeface="Arial" pitchFamily="34" charset="0"/>
                <a:cs typeface="Arial" pitchFamily="34" charset="0"/>
              </a:defRPr>
            </a:lvl8pPr>
            <a:lvl9pPr eaLnBrk="0" hangingPunct="0">
              <a:defRPr sz="2000">
                <a:solidFill>
                  <a:schemeClr val="tx1"/>
                </a:solidFill>
                <a:latin typeface="Arial" pitchFamily="34" charset="0"/>
                <a:cs typeface="Arial" pitchFamily="34" charset="0"/>
              </a:defRPr>
            </a:lvl9pPr>
          </a:lstStyle>
          <a:p>
            <a:fld id="{E4653FC7-C45A-4CF3-B8AF-EA542FEAF369}" type="slidenum">
              <a:rPr lang="ar-SA" altLang="ar-IQ" sz="1200">
                <a:latin typeface="Arial Black" pitchFamily="34" charset="0"/>
              </a:rPr>
              <a:pPr/>
              <a:t>81</a:t>
            </a:fld>
            <a:endParaRPr lang="en-US" altLang="ar-IQ" sz="1200">
              <a:latin typeface="Arial Black" pitchFamily="34" charset="0"/>
            </a:endParaRPr>
          </a:p>
        </p:txBody>
      </p:sp>
      <p:sp>
        <p:nvSpPr>
          <p:cNvPr id="66564" name="Rectangle 3"/>
          <p:cNvSpPr>
            <a:spLocks noGrp="1" noChangeArrowheads="1"/>
          </p:cNvSpPr>
          <p:nvPr>
            <p:ph type="body" idx="4294967295"/>
          </p:nvPr>
        </p:nvSpPr>
        <p:spPr>
          <a:xfrm>
            <a:off x="1600200" y="304800"/>
            <a:ext cx="8915400" cy="6172200"/>
          </a:xfrm>
        </p:spPr>
        <p:txBody>
          <a:bodyPr>
            <a:normAutofit/>
          </a:bodyPr>
          <a:lstStyle/>
          <a:p>
            <a:pPr algn="r" rtl="1">
              <a:lnSpc>
                <a:spcPct val="80000"/>
              </a:lnSpc>
              <a:buNone/>
            </a:pPr>
            <a:r>
              <a:rPr lang="ar-IQ" altLang="ar-IQ" sz="3500" b="1" dirty="0"/>
              <a:t>اختصاصات مجلس الشورى لاقليم:</a:t>
            </a:r>
            <a:endParaRPr lang="ar-IQ" altLang="ar-IQ" sz="2000" dirty="0"/>
          </a:p>
          <a:p>
            <a:pPr algn="r" rtl="1">
              <a:buNone/>
            </a:pPr>
            <a:r>
              <a:rPr lang="ar-IQ" altLang="ar-IQ" sz="2600" dirty="0"/>
              <a:t>يمارس مجلس شورى الدولة لاقليم كوردستان عدداً من الاختصاصات الاستشارية تتمثل في التقنين، وابداء الرأي والمشورة في الامور القانونية، وكذلك اختصاص القضاء الاداري في الاقليم (م/6).</a:t>
            </a:r>
            <a:endParaRPr lang="ar-IQ" altLang="ar-IQ" sz="2000" b="1" dirty="0"/>
          </a:p>
          <a:p>
            <a:pPr algn="r" rtl="1" eaLnBrk="1" hangingPunct="1">
              <a:lnSpc>
                <a:spcPct val="80000"/>
              </a:lnSpc>
            </a:pPr>
            <a:endParaRPr lang="ar-IQ" altLang="ar-IQ" sz="2000" b="1" dirty="0"/>
          </a:p>
          <a:p>
            <a:pPr marL="109728" indent="0" algn="r" rtl="1">
              <a:lnSpc>
                <a:spcPct val="80000"/>
              </a:lnSpc>
              <a:buNone/>
            </a:pPr>
            <a:r>
              <a:rPr lang="ar-IQ" altLang="ar-IQ" sz="3000" b="1" dirty="0"/>
              <a:t>اولا:اختصاصات المجلس الاستشارية</a:t>
            </a:r>
            <a:endParaRPr lang="ar-IQ" altLang="ar-IQ" sz="3000" dirty="0"/>
          </a:p>
          <a:p>
            <a:pPr marL="109728" indent="0" algn="r" rtl="1">
              <a:lnSpc>
                <a:spcPct val="80000"/>
              </a:lnSpc>
              <a:buNone/>
            </a:pPr>
            <a:r>
              <a:rPr lang="ar-IQ" altLang="ar-IQ" sz="2000" dirty="0"/>
              <a:t>     </a:t>
            </a:r>
            <a:r>
              <a:rPr lang="ar-IQ" altLang="ar-IQ" sz="2400" dirty="0"/>
              <a:t>يباشر مجلش شورى الاقليم نوعين من الاختصاصات في المجال الاستشاري وهما  التقنيين ، وابداء الرأي والمشورة القانونية :</a:t>
            </a:r>
          </a:p>
          <a:p>
            <a:pPr marL="109728" indent="0" algn="r" rtl="1">
              <a:lnSpc>
                <a:spcPct val="80000"/>
              </a:lnSpc>
              <a:buNone/>
            </a:pPr>
            <a:endParaRPr lang="ar-IQ" altLang="ar-IQ" sz="2400" b="1" dirty="0"/>
          </a:p>
          <a:p>
            <a:pPr marL="109728" indent="0" algn="r" rtl="1">
              <a:lnSpc>
                <a:spcPct val="80000"/>
              </a:lnSpc>
              <a:buNone/>
            </a:pPr>
            <a:r>
              <a:rPr lang="ar-IQ" altLang="ar-IQ" sz="2800" b="1" dirty="0"/>
              <a:t>1 - دور المجلس في مجال التقنين :</a:t>
            </a:r>
          </a:p>
          <a:p>
            <a:pPr marL="109728" indent="0" algn="r" rtl="1">
              <a:lnSpc>
                <a:spcPct val="80000"/>
              </a:lnSpc>
              <a:buNone/>
            </a:pPr>
            <a:r>
              <a:rPr lang="ar-IQ" altLang="ar-IQ" sz="2000" dirty="0"/>
              <a:t>   </a:t>
            </a:r>
            <a:r>
              <a:rPr lang="ar-IQ" altLang="ar-IQ" sz="2400" dirty="0"/>
              <a:t>نصت المادة (7) من القانون على دور المجلس في مجال التقنين وبينت انه يمارس في سبيل اداء هذه المهمة ما يأتي :</a:t>
            </a:r>
          </a:p>
          <a:p>
            <a:pPr marL="109728" indent="0" algn="r" rtl="1">
              <a:lnSpc>
                <a:spcPct val="80000"/>
              </a:lnSpc>
              <a:buNone/>
            </a:pPr>
            <a:endParaRPr lang="ar-IQ" altLang="ar-IQ" sz="2400" dirty="0"/>
          </a:p>
          <a:p>
            <a:pPr marL="109728" indent="0" algn="r" rtl="1">
              <a:lnSpc>
                <a:spcPct val="80000"/>
              </a:lnSpc>
              <a:buNone/>
            </a:pPr>
            <a:r>
              <a:rPr lang="ar-IQ" altLang="ar-IQ" sz="2400" dirty="0"/>
              <a:t>اولاً : اعداد وصياغة مشروعات القوانين في الاقليم بطلب من مجلس الوزراء اوالوزارات المختصة او الجهات غير المرتبطة بوزارة .</a:t>
            </a:r>
          </a:p>
          <a:p>
            <a:pPr marL="109728" indent="0" algn="r" rtl="1">
              <a:lnSpc>
                <a:spcPct val="80000"/>
              </a:lnSpc>
              <a:buNone/>
            </a:pPr>
            <a:endParaRPr lang="ar-IQ" altLang="ar-IQ" sz="2400" dirty="0"/>
          </a:p>
          <a:p>
            <a:pPr marL="109728" indent="0" algn="r" rtl="1">
              <a:lnSpc>
                <a:spcPct val="80000"/>
              </a:lnSpc>
              <a:buNone/>
            </a:pPr>
            <a:endParaRPr lang="ar-IQ" altLang="ar-IQ" sz="2000" dirty="0"/>
          </a:p>
        </p:txBody>
      </p:sp>
    </p:spTree>
    <p:extLst>
      <p:ext uri="{BB962C8B-B14F-4D97-AF65-F5344CB8AC3E}">
        <p14:creationId xmlns:p14="http://schemas.microsoft.com/office/powerpoint/2010/main" val="2748609831"/>
      </p:ext>
    </p:extLst>
  </p:cSld>
  <p:clrMapOvr>
    <a:masterClrMapping/>
  </p:clrMapOvr>
  <p:transition advTm="20000"/>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4"/>
          <p:cNvSpPr>
            <a:spLocks noGrp="1"/>
          </p:cNvSpPr>
          <p:nvPr>
            <p:ph type="sldNum" sz="quarter" idx="12"/>
          </p:nvPr>
        </p:nvSpPr>
        <p:spPr>
          <a:noFill/>
        </p:spPr>
        <p:txBody>
          <a:bodyPr/>
          <a:lstStyle>
            <a:lvl1pPr>
              <a:defRPr sz="3200">
                <a:solidFill>
                  <a:schemeClr val="tx1"/>
                </a:solidFill>
                <a:latin typeface="Arial" pitchFamily="34" charset="0"/>
                <a:cs typeface="Arial" pitchFamily="34" charset="0"/>
              </a:defRPr>
            </a:lvl1pPr>
            <a:lvl2pPr>
              <a:defRPr sz="2800">
                <a:solidFill>
                  <a:schemeClr val="tx1"/>
                </a:solidFill>
                <a:latin typeface="Arial" pitchFamily="34" charset="0"/>
                <a:cs typeface="Arial" pitchFamily="34" charset="0"/>
              </a:defRPr>
            </a:lvl2pPr>
            <a:lvl3pPr>
              <a:defRPr sz="2400">
                <a:solidFill>
                  <a:schemeClr val="tx1"/>
                </a:solidFill>
                <a:latin typeface="Arial" pitchFamily="34" charset="0"/>
                <a:cs typeface="Arial" pitchFamily="34" charset="0"/>
              </a:defRPr>
            </a:lvl3pPr>
            <a:lvl4pPr>
              <a:defRPr sz="2000">
                <a:solidFill>
                  <a:schemeClr val="tx1"/>
                </a:solidFill>
                <a:latin typeface="Arial" pitchFamily="34" charset="0"/>
                <a:cs typeface="Arial" pitchFamily="34" charset="0"/>
              </a:defRPr>
            </a:lvl4pPr>
            <a:lvl5pPr>
              <a:defRPr sz="2000">
                <a:solidFill>
                  <a:schemeClr val="tx1"/>
                </a:solidFill>
                <a:latin typeface="Arial" pitchFamily="34" charset="0"/>
                <a:cs typeface="Arial" pitchFamily="34" charset="0"/>
              </a:defRPr>
            </a:lvl5pPr>
            <a:lvl6pPr eaLnBrk="0" hangingPunct="0">
              <a:defRPr sz="2000">
                <a:solidFill>
                  <a:schemeClr val="tx1"/>
                </a:solidFill>
                <a:latin typeface="Arial" pitchFamily="34" charset="0"/>
                <a:cs typeface="Arial" pitchFamily="34" charset="0"/>
              </a:defRPr>
            </a:lvl6pPr>
            <a:lvl7pPr eaLnBrk="0" hangingPunct="0">
              <a:defRPr sz="2000">
                <a:solidFill>
                  <a:schemeClr val="tx1"/>
                </a:solidFill>
                <a:latin typeface="Arial" pitchFamily="34" charset="0"/>
                <a:cs typeface="Arial" pitchFamily="34" charset="0"/>
              </a:defRPr>
            </a:lvl7pPr>
            <a:lvl8pPr eaLnBrk="0" hangingPunct="0">
              <a:defRPr sz="2000">
                <a:solidFill>
                  <a:schemeClr val="tx1"/>
                </a:solidFill>
                <a:latin typeface="Arial" pitchFamily="34" charset="0"/>
                <a:cs typeface="Arial" pitchFamily="34" charset="0"/>
              </a:defRPr>
            </a:lvl8pPr>
            <a:lvl9pPr eaLnBrk="0" hangingPunct="0">
              <a:defRPr sz="2000">
                <a:solidFill>
                  <a:schemeClr val="tx1"/>
                </a:solidFill>
                <a:latin typeface="Arial" pitchFamily="34" charset="0"/>
                <a:cs typeface="Arial" pitchFamily="34" charset="0"/>
              </a:defRPr>
            </a:lvl9pPr>
          </a:lstStyle>
          <a:p>
            <a:fld id="{E4653FC7-C45A-4CF3-B8AF-EA542FEAF369}" type="slidenum">
              <a:rPr lang="ar-SA" altLang="ar-IQ" sz="1200">
                <a:latin typeface="Arial Black" pitchFamily="34" charset="0"/>
              </a:rPr>
              <a:pPr/>
              <a:t>82</a:t>
            </a:fld>
            <a:endParaRPr lang="en-US" altLang="ar-IQ" sz="1200">
              <a:latin typeface="Arial Black" pitchFamily="34" charset="0"/>
            </a:endParaRPr>
          </a:p>
        </p:txBody>
      </p:sp>
      <p:sp>
        <p:nvSpPr>
          <p:cNvPr id="66564" name="Rectangle 3"/>
          <p:cNvSpPr>
            <a:spLocks noGrp="1" noChangeArrowheads="1"/>
          </p:cNvSpPr>
          <p:nvPr>
            <p:ph type="body" idx="4294967295"/>
          </p:nvPr>
        </p:nvSpPr>
        <p:spPr>
          <a:xfrm>
            <a:off x="1600200" y="304800"/>
            <a:ext cx="8915400" cy="6172200"/>
          </a:xfrm>
        </p:spPr>
        <p:txBody>
          <a:bodyPr>
            <a:normAutofit/>
          </a:bodyPr>
          <a:lstStyle/>
          <a:p>
            <a:pPr marL="109728" indent="0" algn="r" rtl="1">
              <a:lnSpc>
                <a:spcPct val="80000"/>
              </a:lnSpc>
              <a:buNone/>
            </a:pPr>
            <a:r>
              <a:rPr lang="ar-IQ" altLang="ar-IQ" sz="2800" dirty="0"/>
              <a:t>ثانياً : تدقيق مشروعات القوانين المعدة من قبل مجلس الوزراء او الوزارات او الجهات غير المرتبطة بوزارة من حيث الشكل والموضوع .</a:t>
            </a:r>
          </a:p>
          <a:p>
            <a:pPr marL="109728" indent="0" algn="r" rtl="1">
              <a:lnSpc>
                <a:spcPct val="80000"/>
              </a:lnSpc>
              <a:buNone/>
            </a:pPr>
            <a:endParaRPr lang="ar-IQ" altLang="ar-IQ" sz="2800" dirty="0"/>
          </a:p>
          <a:p>
            <a:pPr marL="109728" indent="0" algn="r" rtl="1">
              <a:lnSpc>
                <a:spcPct val="80000"/>
              </a:lnSpc>
              <a:buNone/>
            </a:pPr>
            <a:r>
              <a:rPr lang="ar-IQ" altLang="ar-IQ" sz="2800" dirty="0"/>
              <a:t>ثالثاً : ترسل مشروعات القوانين الى المجلس بكتاب موقع من الوزير المختص او رئيس الجهة غير المرتبطة بوزارة مع بيان اسبابه الموجبة وجميع الاعمال التحضيرية .</a:t>
            </a:r>
          </a:p>
          <a:p>
            <a:pPr marL="109728" indent="0" algn="r" rtl="1">
              <a:lnSpc>
                <a:spcPct val="80000"/>
              </a:lnSpc>
              <a:buNone/>
            </a:pPr>
            <a:endParaRPr lang="ar-IQ" altLang="ar-IQ" sz="2800" dirty="0"/>
          </a:p>
          <a:p>
            <a:pPr marL="109728" indent="0" algn="r" rtl="1">
              <a:lnSpc>
                <a:spcPct val="80000"/>
              </a:lnSpc>
              <a:buNone/>
            </a:pPr>
            <a:r>
              <a:rPr lang="ar-IQ" altLang="ar-IQ" sz="2800" dirty="0"/>
              <a:t>رابعاً : استطلاع رأي الوزارات او الجهات غير المرتبطة بوزارة بمشروعات القوانين الواردة الية ، وله طلب حضور ممثل عنها لا تقل درجته عن مدير عام للغرض المذكور .</a:t>
            </a:r>
          </a:p>
          <a:p>
            <a:pPr marL="109728" indent="0" algn="r" rtl="1">
              <a:lnSpc>
                <a:spcPct val="80000"/>
              </a:lnSpc>
              <a:buNone/>
            </a:pPr>
            <a:endParaRPr lang="ar-IQ" altLang="ar-IQ" sz="2800" dirty="0"/>
          </a:p>
          <a:p>
            <a:pPr marL="109728" indent="0" algn="r" rtl="1">
              <a:lnSpc>
                <a:spcPct val="80000"/>
              </a:lnSpc>
              <a:buNone/>
            </a:pPr>
            <a:r>
              <a:rPr lang="ar-IQ" altLang="ar-IQ" sz="2800" dirty="0"/>
              <a:t>خامساً : يقوم المجلس بدراسة المشروع واعادة صياغته عند الاقتضاء  واقتراح البدائل التي يراها ضرورية ، ورفعه مع توصيات المجلس الى مجلس الوزراء وارسال نسخة من المشروع والتوصيات الى الوزارة او الجهة غير المرتبطة بوزارة .</a:t>
            </a:r>
            <a:endParaRPr lang="en-US" altLang="ar-IQ" sz="2800" dirty="0"/>
          </a:p>
        </p:txBody>
      </p:sp>
    </p:spTree>
    <p:extLst>
      <p:ext uri="{BB962C8B-B14F-4D97-AF65-F5344CB8AC3E}">
        <p14:creationId xmlns:p14="http://schemas.microsoft.com/office/powerpoint/2010/main" val="429979195"/>
      </p:ext>
    </p:extLst>
  </p:cSld>
  <p:clrMapOvr>
    <a:masterClrMapping/>
  </p:clrMapOvr>
  <p:transition advTm="20000"/>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4"/>
          <p:cNvSpPr>
            <a:spLocks noGrp="1"/>
          </p:cNvSpPr>
          <p:nvPr>
            <p:ph type="sldNum" sz="quarter" idx="11"/>
          </p:nvPr>
        </p:nvSpPr>
        <p:spPr>
          <a:xfrm>
            <a:off x="8077201" y="6457619"/>
            <a:ext cx="2350681" cy="365125"/>
          </a:xfrm>
          <a:noFill/>
        </p:spPr>
        <p:txBody>
          <a:bodyPr/>
          <a:lstStyle>
            <a:lvl1pPr>
              <a:defRPr sz="3200">
                <a:solidFill>
                  <a:schemeClr val="tx1"/>
                </a:solidFill>
                <a:latin typeface="Arial" pitchFamily="34" charset="0"/>
                <a:cs typeface="Arial" pitchFamily="34" charset="0"/>
              </a:defRPr>
            </a:lvl1pPr>
            <a:lvl2pPr>
              <a:defRPr sz="2800">
                <a:solidFill>
                  <a:schemeClr val="tx1"/>
                </a:solidFill>
                <a:latin typeface="Arial" pitchFamily="34" charset="0"/>
                <a:cs typeface="Arial" pitchFamily="34" charset="0"/>
              </a:defRPr>
            </a:lvl2pPr>
            <a:lvl3pPr>
              <a:defRPr sz="2400">
                <a:solidFill>
                  <a:schemeClr val="tx1"/>
                </a:solidFill>
                <a:latin typeface="Arial" pitchFamily="34" charset="0"/>
                <a:cs typeface="Arial" pitchFamily="34" charset="0"/>
              </a:defRPr>
            </a:lvl3pPr>
            <a:lvl4pPr>
              <a:defRPr sz="2000">
                <a:solidFill>
                  <a:schemeClr val="tx1"/>
                </a:solidFill>
                <a:latin typeface="Arial" pitchFamily="34" charset="0"/>
                <a:cs typeface="Arial" pitchFamily="34" charset="0"/>
              </a:defRPr>
            </a:lvl4pPr>
            <a:lvl5pPr>
              <a:defRPr sz="2000">
                <a:solidFill>
                  <a:schemeClr val="tx1"/>
                </a:solidFill>
                <a:latin typeface="Arial" pitchFamily="34" charset="0"/>
                <a:cs typeface="Arial" pitchFamily="34" charset="0"/>
              </a:defRPr>
            </a:lvl5pPr>
            <a:lvl6pPr eaLnBrk="0" hangingPunct="0">
              <a:defRPr sz="2000">
                <a:solidFill>
                  <a:schemeClr val="tx1"/>
                </a:solidFill>
                <a:latin typeface="Arial" pitchFamily="34" charset="0"/>
                <a:cs typeface="Arial" pitchFamily="34" charset="0"/>
              </a:defRPr>
            </a:lvl6pPr>
            <a:lvl7pPr eaLnBrk="0" hangingPunct="0">
              <a:defRPr sz="2000">
                <a:solidFill>
                  <a:schemeClr val="tx1"/>
                </a:solidFill>
                <a:latin typeface="Arial" pitchFamily="34" charset="0"/>
                <a:cs typeface="Arial" pitchFamily="34" charset="0"/>
              </a:defRPr>
            </a:lvl7pPr>
            <a:lvl8pPr eaLnBrk="0" hangingPunct="0">
              <a:defRPr sz="2000">
                <a:solidFill>
                  <a:schemeClr val="tx1"/>
                </a:solidFill>
                <a:latin typeface="Arial" pitchFamily="34" charset="0"/>
                <a:cs typeface="Arial" pitchFamily="34" charset="0"/>
              </a:defRPr>
            </a:lvl8pPr>
            <a:lvl9pPr eaLnBrk="0" hangingPunct="0">
              <a:defRPr sz="2000">
                <a:solidFill>
                  <a:schemeClr val="tx1"/>
                </a:solidFill>
                <a:latin typeface="Arial" pitchFamily="34" charset="0"/>
                <a:cs typeface="Arial" pitchFamily="34" charset="0"/>
              </a:defRPr>
            </a:lvl9pPr>
          </a:lstStyle>
          <a:p>
            <a:fld id="{697210FE-B3FD-4DD7-AEA2-154705A512A0}" type="slidenum">
              <a:rPr lang="ar-SA" altLang="ar-IQ" sz="1200">
                <a:latin typeface="Arial Black" pitchFamily="34" charset="0"/>
              </a:rPr>
              <a:pPr/>
              <a:t>83</a:t>
            </a:fld>
            <a:endParaRPr lang="en-US" altLang="ar-IQ" sz="1200" dirty="0">
              <a:latin typeface="Arial Black" pitchFamily="34" charset="0"/>
            </a:endParaRPr>
          </a:p>
        </p:txBody>
      </p:sp>
      <p:sp>
        <p:nvSpPr>
          <p:cNvPr id="67588" name="Rectangle 3"/>
          <p:cNvSpPr>
            <a:spLocks noGrp="1" noChangeArrowheads="1"/>
          </p:cNvSpPr>
          <p:nvPr>
            <p:ph type="body" idx="1"/>
          </p:nvPr>
        </p:nvSpPr>
        <p:spPr>
          <a:xfrm>
            <a:off x="1676400" y="228600"/>
            <a:ext cx="8915400" cy="6248400"/>
          </a:xfrm>
        </p:spPr>
        <p:txBody>
          <a:bodyPr>
            <a:noAutofit/>
          </a:bodyPr>
          <a:lstStyle/>
          <a:p>
            <a:pPr marL="0" indent="0" algn="r" rtl="1">
              <a:lnSpc>
                <a:spcPct val="80000"/>
              </a:lnSpc>
              <a:buNone/>
            </a:pPr>
            <a:r>
              <a:rPr lang="ar-IQ" altLang="ar-IQ" sz="3200" b="1" dirty="0"/>
              <a:t>2– دور المجلس في مجال ابداء الرأي والمشورة القانونية :</a:t>
            </a:r>
            <a:endParaRPr lang="ar-IQ" altLang="ar-IQ" sz="2400" b="1" dirty="0"/>
          </a:p>
          <a:p>
            <a:pPr marL="109728" indent="0" algn="r" rtl="1">
              <a:buNone/>
            </a:pPr>
            <a:r>
              <a:rPr lang="ar-IQ" altLang="ar-IQ" sz="2400" dirty="0"/>
              <a:t> بموجب المادة (8)  من القانون يتولى المجلس ابداء الرأي والمشورة القانونية في المسائل التي تعرضها عليه الجهات العليا، ويمارس المجلس في مجال الرأي والمشورة القانونية ما يأتي (م/9):</a:t>
            </a:r>
          </a:p>
          <a:p>
            <a:pPr marL="109728" indent="0" algn="r" rtl="1">
              <a:buNone/>
            </a:pPr>
            <a:r>
              <a:rPr lang="ar-IQ" altLang="ar-IQ" sz="2400" dirty="0"/>
              <a:t> اولاً :ابداء الرأي في المسائل المختلف عليها بين الوزارات او بينها وبين الجهات غير المرتبطة بوزارة اذا احتكم اطراف القضية الى المجلس ويكون رأيه ملزماً لها .</a:t>
            </a:r>
          </a:p>
          <a:p>
            <a:pPr marL="109728" indent="0" algn="r" rtl="1">
              <a:buNone/>
            </a:pPr>
            <a:endParaRPr lang="ar-IQ" altLang="ar-IQ" sz="2400" dirty="0"/>
          </a:p>
          <a:p>
            <a:pPr marL="109728" indent="0" algn="r" rtl="1">
              <a:buNone/>
            </a:pPr>
            <a:r>
              <a:rPr lang="ar-IQ" altLang="ar-IQ" sz="2400" dirty="0"/>
              <a:t> ثانياً : توضيح الاحكام القانونية بناءاً على طلب احد الوزارات او الجهات غير المرتبطة   بوزارة .</a:t>
            </a:r>
          </a:p>
          <a:p>
            <a:pPr algn="r" rtl="1" eaLnBrk="1" hangingPunct="1">
              <a:lnSpc>
                <a:spcPct val="80000"/>
              </a:lnSpc>
              <a:buFont typeface="Wingdings" pitchFamily="2" charset="2"/>
              <a:buChar char="§"/>
            </a:pPr>
            <a:r>
              <a:rPr lang="ar-IQ" altLang="ar-IQ" sz="2400" dirty="0"/>
              <a:t>اشارت المادة (10- اولا) الى انه لايجوز لغير الوزير المختص او رئيس الجهة غير المرتبطة بوزارة عرض القضايا على المجلس .</a:t>
            </a:r>
          </a:p>
          <a:p>
            <a:pPr algn="r" rtl="1" eaLnBrk="1" hangingPunct="1">
              <a:lnSpc>
                <a:spcPct val="80000"/>
              </a:lnSpc>
              <a:buFont typeface="Wingdings" pitchFamily="2" charset="2"/>
              <a:buChar char="§"/>
            </a:pPr>
            <a:r>
              <a:rPr lang="ar-IQ" altLang="ar-IQ" sz="2400" dirty="0"/>
              <a:t> كما حظرت على المجلس ابداء الرأي والمشورة القانونية في القضايا المعروضة على القضاء او التي لها مرجع قانوني للطعن (م/10- ثانيا) .</a:t>
            </a:r>
          </a:p>
          <a:p>
            <a:pPr algn="r" rtl="1" eaLnBrk="1" hangingPunct="1">
              <a:lnSpc>
                <a:spcPct val="80000"/>
              </a:lnSpc>
              <a:buFont typeface="Wingdings" pitchFamily="2" charset="2"/>
              <a:buChar char="§"/>
            </a:pPr>
            <a:endParaRPr lang="ar-IQ" altLang="ar-IQ" sz="2400" dirty="0"/>
          </a:p>
          <a:p>
            <a:pPr algn="r" rtl="1" eaLnBrk="1" hangingPunct="1">
              <a:lnSpc>
                <a:spcPct val="80000"/>
              </a:lnSpc>
              <a:buFont typeface="Wingdings" pitchFamily="2" charset="2"/>
              <a:buChar char="§"/>
            </a:pPr>
            <a:r>
              <a:rPr lang="ar-IQ" altLang="ar-IQ" sz="2400" dirty="0"/>
              <a:t>   وبمقتضى المادة (11) من القانون فأن لوزير العدل ان يحيل على المجلس القضايا التي يرتأي احالتها عليه لدراستها وابداء الرأي فيها او اعداد مشروعات القوانين التي يرى تشريعها .</a:t>
            </a:r>
            <a:endParaRPr lang="en-US" altLang="ar-IQ" sz="2400" dirty="0"/>
          </a:p>
        </p:txBody>
      </p:sp>
    </p:spTree>
    <p:extLst>
      <p:ext uri="{BB962C8B-B14F-4D97-AF65-F5344CB8AC3E}">
        <p14:creationId xmlns:p14="http://schemas.microsoft.com/office/powerpoint/2010/main" val="62069406"/>
      </p:ext>
    </p:extLst>
  </p:cSld>
  <p:clrMapOvr>
    <a:masterClrMapping/>
  </p:clrMapOvr>
  <p:transition advTm="20000"/>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4"/>
          <p:cNvSpPr>
            <a:spLocks noGrp="1"/>
          </p:cNvSpPr>
          <p:nvPr>
            <p:ph type="sldNum" sz="quarter" idx="11"/>
          </p:nvPr>
        </p:nvSpPr>
        <p:spPr>
          <a:xfrm>
            <a:off x="8282063" y="6400801"/>
            <a:ext cx="2350681" cy="365125"/>
          </a:xfrm>
          <a:noFill/>
        </p:spPr>
        <p:txBody>
          <a:bodyPr/>
          <a:lstStyle>
            <a:lvl1pPr>
              <a:defRPr sz="3200">
                <a:solidFill>
                  <a:schemeClr val="tx1"/>
                </a:solidFill>
                <a:latin typeface="Arial" pitchFamily="34" charset="0"/>
                <a:cs typeface="Arial" pitchFamily="34" charset="0"/>
              </a:defRPr>
            </a:lvl1pPr>
            <a:lvl2pPr>
              <a:defRPr sz="2800">
                <a:solidFill>
                  <a:schemeClr val="tx1"/>
                </a:solidFill>
                <a:latin typeface="Arial" pitchFamily="34" charset="0"/>
                <a:cs typeface="Arial" pitchFamily="34" charset="0"/>
              </a:defRPr>
            </a:lvl2pPr>
            <a:lvl3pPr>
              <a:defRPr sz="2400">
                <a:solidFill>
                  <a:schemeClr val="tx1"/>
                </a:solidFill>
                <a:latin typeface="Arial" pitchFamily="34" charset="0"/>
                <a:cs typeface="Arial" pitchFamily="34" charset="0"/>
              </a:defRPr>
            </a:lvl3pPr>
            <a:lvl4pPr>
              <a:defRPr sz="2000">
                <a:solidFill>
                  <a:schemeClr val="tx1"/>
                </a:solidFill>
                <a:latin typeface="Arial" pitchFamily="34" charset="0"/>
                <a:cs typeface="Arial" pitchFamily="34" charset="0"/>
              </a:defRPr>
            </a:lvl4pPr>
            <a:lvl5pPr>
              <a:defRPr sz="2000">
                <a:solidFill>
                  <a:schemeClr val="tx1"/>
                </a:solidFill>
                <a:latin typeface="Arial" pitchFamily="34" charset="0"/>
                <a:cs typeface="Arial" pitchFamily="34" charset="0"/>
              </a:defRPr>
            </a:lvl5pPr>
            <a:lvl6pPr eaLnBrk="0" hangingPunct="0">
              <a:defRPr sz="2000">
                <a:solidFill>
                  <a:schemeClr val="tx1"/>
                </a:solidFill>
                <a:latin typeface="Arial" pitchFamily="34" charset="0"/>
                <a:cs typeface="Arial" pitchFamily="34" charset="0"/>
              </a:defRPr>
            </a:lvl6pPr>
            <a:lvl7pPr eaLnBrk="0" hangingPunct="0">
              <a:defRPr sz="2000">
                <a:solidFill>
                  <a:schemeClr val="tx1"/>
                </a:solidFill>
                <a:latin typeface="Arial" pitchFamily="34" charset="0"/>
                <a:cs typeface="Arial" pitchFamily="34" charset="0"/>
              </a:defRPr>
            </a:lvl7pPr>
            <a:lvl8pPr eaLnBrk="0" hangingPunct="0">
              <a:defRPr sz="2000">
                <a:solidFill>
                  <a:schemeClr val="tx1"/>
                </a:solidFill>
                <a:latin typeface="Arial" pitchFamily="34" charset="0"/>
                <a:cs typeface="Arial" pitchFamily="34" charset="0"/>
              </a:defRPr>
            </a:lvl8pPr>
            <a:lvl9pPr eaLnBrk="0" hangingPunct="0">
              <a:defRPr sz="2000">
                <a:solidFill>
                  <a:schemeClr val="tx1"/>
                </a:solidFill>
                <a:latin typeface="Arial" pitchFamily="34" charset="0"/>
                <a:cs typeface="Arial" pitchFamily="34" charset="0"/>
              </a:defRPr>
            </a:lvl9pPr>
          </a:lstStyle>
          <a:p>
            <a:fld id="{F672C4B5-FBBF-4264-A898-B1168DDB2EF9}" type="slidenum">
              <a:rPr lang="ar-SA" altLang="ar-IQ" sz="1200">
                <a:latin typeface="Arial Black" pitchFamily="34" charset="0"/>
              </a:rPr>
              <a:pPr/>
              <a:t>84</a:t>
            </a:fld>
            <a:endParaRPr lang="en-US" altLang="ar-IQ" sz="1200" dirty="0">
              <a:latin typeface="Arial Black" pitchFamily="34" charset="0"/>
            </a:endParaRPr>
          </a:p>
        </p:txBody>
      </p:sp>
      <p:sp>
        <p:nvSpPr>
          <p:cNvPr id="68612" name="Rectangle 3"/>
          <p:cNvSpPr>
            <a:spLocks noGrp="1" noChangeArrowheads="1"/>
          </p:cNvSpPr>
          <p:nvPr>
            <p:ph type="body" idx="1"/>
          </p:nvPr>
        </p:nvSpPr>
        <p:spPr>
          <a:xfrm>
            <a:off x="1752600" y="304800"/>
            <a:ext cx="8839200" cy="6172200"/>
          </a:xfrm>
        </p:spPr>
        <p:txBody>
          <a:bodyPr>
            <a:noAutofit/>
          </a:bodyPr>
          <a:lstStyle/>
          <a:p>
            <a:pPr marL="109728" indent="0" algn="r" rtl="1">
              <a:lnSpc>
                <a:spcPct val="80000"/>
              </a:lnSpc>
              <a:buNone/>
            </a:pPr>
            <a:r>
              <a:rPr lang="ar-IQ" altLang="ar-IQ" sz="3200" b="1" dirty="0"/>
              <a:t>ثانيا/ اختصاصات المجلس القضائية: </a:t>
            </a:r>
            <a:endParaRPr lang="ar-IQ" altLang="ar-IQ" sz="3200" dirty="0"/>
          </a:p>
          <a:p>
            <a:pPr marL="109728" indent="0" algn="r" rtl="1">
              <a:lnSpc>
                <a:spcPct val="80000"/>
              </a:lnSpc>
              <a:buNone/>
            </a:pPr>
            <a:r>
              <a:rPr lang="ar-IQ" altLang="ar-IQ" dirty="0"/>
              <a:t>    </a:t>
            </a:r>
            <a:r>
              <a:rPr lang="ar-IQ" altLang="ar-IQ" sz="2400" dirty="0"/>
              <a:t>يتمثل الدور القضائي لمجلس شورى الاقليم بالاختصاصات التي تتولاها كل من هيأة انضباط موظفي الاقليم ، ومحكمة القضاء الاداري.</a:t>
            </a:r>
          </a:p>
          <a:p>
            <a:pPr marL="109728" indent="0" algn="r" rtl="1">
              <a:lnSpc>
                <a:spcPct val="80000"/>
              </a:lnSpc>
              <a:buNone/>
            </a:pPr>
            <a:endParaRPr lang="ar-IQ" altLang="ar-IQ" sz="2400" b="1" dirty="0"/>
          </a:p>
          <a:p>
            <a:pPr marL="109728" indent="0" algn="r" rtl="1">
              <a:lnSpc>
                <a:spcPct val="80000"/>
              </a:lnSpc>
              <a:buNone/>
            </a:pPr>
            <a:r>
              <a:rPr lang="ar-IQ" altLang="ar-IQ" sz="2800" b="1" dirty="0"/>
              <a:t>1– هيأة انضباط موظفي الاقليم :</a:t>
            </a:r>
            <a:endParaRPr lang="ar-IQ" altLang="ar-IQ" sz="2400" dirty="0"/>
          </a:p>
          <a:p>
            <a:pPr marL="109728" indent="0" algn="r" rtl="1">
              <a:lnSpc>
                <a:spcPct val="80000"/>
              </a:lnSpc>
              <a:buNone/>
            </a:pPr>
            <a:r>
              <a:rPr lang="ar-IQ" altLang="ar-IQ" sz="2400" dirty="0"/>
              <a:t>    تختص هيأة انضباط موظفي الاقليم بالنظر في المنازعات المتعلقة بشؤون الموظفين التي حددها قانون الخدمة المدنية وقانون انضباط موظفي الدولة .</a:t>
            </a:r>
          </a:p>
          <a:p>
            <a:pPr marL="109728" indent="0" algn="r" rtl="1">
              <a:lnSpc>
                <a:spcPct val="80000"/>
              </a:lnSpc>
              <a:buNone/>
            </a:pPr>
            <a:endParaRPr lang="ar-IQ" altLang="ar-IQ" sz="2400" dirty="0"/>
          </a:p>
          <a:p>
            <a:pPr marL="109728" indent="0" algn="r" rtl="1">
              <a:lnSpc>
                <a:spcPct val="80000"/>
              </a:lnSpc>
              <a:buNone/>
            </a:pPr>
            <a:r>
              <a:rPr lang="ar-IQ" altLang="ar-IQ" sz="2800" b="1" dirty="0"/>
              <a:t>اولا/اختصاص الهيأة في مجال حقوق الخدمة المدنية :</a:t>
            </a:r>
          </a:p>
          <a:p>
            <a:pPr marL="109728" indent="0" algn="r" rtl="1">
              <a:buNone/>
            </a:pPr>
            <a:r>
              <a:rPr lang="ar-IQ" altLang="ar-IQ" sz="2400" dirty="0"/>
              <a:t>       بموجب المادة (20 / اولاً )، فأن هيأة انضباط موظفي الاقليم تنظر في الدعاوى التي يقيمها الموظف بموجب احكام قانون الخدمة المدنية رقم 24 لسنة 1960 المعدل ، وعلى ذلك فأن هيأة الانضباط تنظر بالطعون التي يقدمها اصحاب الشأن في الاوامر والقرارات الادارية الصادرة بالتعيين، والترفيع، ومنح العلاوات، والاستغناء عن الخدمة في فترة التجربة، واعادة الموظف المرفع الى وظيفته السابقة، وكذلك ما يتعلق بالرواتب، والمخصصات المستحقة للموظفين، واحتساب مدة ممارسة المهنة عند التعيين واعادة التعيين .</a:t>
            </a:r>
          </a:p>
          <a:p>
            <a:pPr marL="109728" indent="0" algn="r" rtl="1">
              <a:lnSpc>
                <a:spcPct val="80000"/>
              </a:lnSpc>
              <a:buNone/>
            </a:pPr>
            <a:r>
              <a:rPr lang="ar-IQ" altLang="ar-IQ" sz="2400" dirty="0"/>
              <a:t>   </a:t>
            </a:r>
          </a:p>
        </p:txBody>
      </p:sp>
    </p:spTree>
    <p:extLst>
      <p:ext uri="{BB962C8B-B14F-4D97-AF65-F5344CB8AC3E}">
        <p14:creationId xmlns:p14="http://schemas.microsoft.com/office/powerpoint/2010/main" val="4280816791"/>
      </p:ext>
    </p:extLst>
  </p:cSld>
  <p:clrMapOvr>
    <a:masterClrMapping/>
  </p:clrMapOvr>
  <p:transition advTm="20000"/>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4"/>
          <p:cNvSpPr>
            <a:spLocks noGrp="1"/>
          </p:cNvSpPr>
          <p:nvPr>
            <p:ph type="sldNum" sz="quarter" idx="11"/>
          </p:nvPr>
        </p:nvSpPr>
        <p:spPr>
          <a:xfrm>
            <a:off x="8153401" y="6324601"/>
            <a:ext cx="2350681" cy="365125"/>
          </a:xfrm>
          <a:noFill/>
        </p:spPr>
        <p:txBody>
          <a:bodyPr/>
          <a:lstStyle>
            <a:lvl1pPr>
              <a:defRPr sz="3200">
                <a:solidFill>
                  <a:schemeClr val="tx1"/>
                </a:solidFill>
                <a:latin typeface="Arial" pitchFamily="34" charset="0"/>
                <a:cs typeface="Arial" pitchFamily="34" charset="0"/>
              </a:defRPr>
            </a:lvl1pPr>
            <a:lvl2pPr>
              <a:defRPr sz="2800">
                <a:solidFill>
                  <a:schemeClr val="tx1"/>
                </a:solidFill>
                <a:latin typeface="Arial" pitchFamily="34" charset="0"/>
                <a:cs typeface="Arial" pitchFamily="34" charset="0"/>
              </a:defRPr>
            </a:lvl2pPr>
            <a:lvl3pPr>
              <a:defRPr sz="2400">
                <a:solidFill>
                  <a:schemeClr val="tx1"/>
                </a:solidFill>
                <a:latin typeface="Arial" pitchFamily="34" charset="0"/>
                <a:cs typeface="Arial" pitchFamily="34" charset="0"/>
              </a:defRPr>
            </a:lvl3pPr>
            <a:lvl4pPr>
              <a:defRPr sz="2000">
                <a:solidFill>
                  <a:schemeClr val="tx1"/>
                </a:solidFill>
                <a:latin typeface="Arial" pitchFamily="34" charset="0"/>
                <a:cs typeface="Arial" pitchFamily="34" charset="0"/>
              </a:defRPr>
            </a:lvl4pPr>
            <a:lvl5pPr>
              <a:defRPr sz="2000">
                <a:solidFill>
                  <a:schemeClr val="tx1"/>
                </a:solidFill>
                <a:latin typeface="Arial" pitchFamily="34" charset="0"/>
                <a:cs typeface="Arial" pitchFamily="34" charset="0"/>
              </a:defRPr>
            </a:lvl5pPr>
            <a:lvl6pPr eaLnBrk="0" hangingPunct="0">
              <a:defRPr sz="2000">
                <a:solidFill>
                  <a:schemeClr val="tx1"/>
                </a:solidFill>
                <a:latin typeface="Arial" pitchFamily="34" charset="0"/>
                <a:cs typeface="Arial" pitchFamily="34" charset="0"/>
              </a:defRPr>
            </a:lvl6pPr>
            <a:lvl7pPr eaLnBrk="0" hangingPunct="0">
              <a:defRPr sz="2000">
                <a:solidFill>
                  <a:schemeClr val="tx1"/>
                </a:solidFill>
                <a:latin typeface="Arial" pitchFamily="34" charset="0"/>
                <a:cs typeface="Arial" pitchFamily="34" charset="0"/>
              </a:defRPr>
            </a:lvl7pPr>
            <a:lvl8pPr eaLnBrk="0" hangingPunct="0">
              <a:defRPr sz="2000">
                <a:solidFill>
                  <a:schemeClr val="tx1"/>
                </a:solidFill>
                <a:latin typeface="Arial" pitchFamily="34" charset="0"/>
                <a:cs typeface="Arial" pitchFamily="34" charset="0"/>
              </a:defRPr>
            </a:lvl8pPr>
            <a:lvl9pPr eaLnBrk="0" hangingPunct="0">
              <a:defRPr sz="2000">
                <a:solidFill>
                  <a:schemeClr val="tx1"/>
                </a:solidFill>
                <a:latin typeface="Arial" pitchFamily="34" charset="0"/>
                <a:cs typeface="Arial" pitchFamily="34" charset="0"/>
              </a:defRPr>
            </a:lvl9pPr>
          </a:lstStyle>
          <a:p>
            <a:fld id="{F672C4B5-FBBF-4264-A898-B1168DDB2EF9}" type="slidenum">
              <a:rPr lang="ar-SA" altLang="ar-IQ" sz="1200">
                <a:latin typeface="Arial Black" pitchFamily="34" charset="0"/>
              </a:rPr>
              <a:pPr/>
              <a:t>85</a:t>
            </a:fld>
            <a:endParaRPr lang="en-US" altLang="ar-IQ" sz="1200" dirty="0">
              <a:latin typeface="Arial Black" pitchFamily="34" charset="0"/>
            </a:endParaRPr>
          </a:p>
        </p:txBody>
      </p:sp>
      <p:sp>
        <p:nvSpPr>
          <p:cNvPr id="68612" name="Rectangle 3"/>
          <p:cNvSpPr>
            <a:spLocks noGrp="1" noChangeArrowheads="1"/>
          </p:cNvSpPr>
          <p:nvPr>
            <p:ph type="body" idx="1"/>
          </p:nvPr>
        </p:nvSpPr>
        <p:spPr>
          <a:xfrm>
            <a:off x="1752600" y="228600"/>
            <a:ext cx="8839200" cy="6400800"/>
          </a:xfrm>
        </p:spPr>
        <p:txBody>
          <a:bodyPr>
            <a:noAutofit/>
          </a:bodyPr>
          <a:lstStyle/>
          <a:p>
            <a:pPr marL="109728" indent="0" algn="r" rtl="1">
              <a:buNone/>
            </a:pPr>
            <a:r>
              <a:rPr lang="ar-IQ" altLang="ar-IQ" sz="2400" dirty="0"/>
              <a:t>ولا تسمع الدعاوى التي تقام بعد (30) يوماً من تاريخ تبليغ الموظف بالامر المعترض عليه اذا كان داخل العراق و(60) يوماً اذا كان خارجه وفق قانون الخدمة المدنية.</a:t>
            </a:r>
          </a:p>
          <a:p>
            <a:pPr marL="109728" indent="0" algn="r" rtl="1">
              <a:buNone/>
            </a:pPr>
            <a:endParaRPr lang="ar-IQ" altLang="ar-IQ" sz="2400" dirty="0"/>
          </a:p>
          <a:p>
            <a:pPr marL="109728" indent="0" algn="r" rtl="1">
              <a:buNone/>
            </a:pPr>
            <a:r>
              <a:rPr lang="ar-IQ" altLang="ar-IQ" sz="2400" dirty="0"/>
              <a:t>   ويكون قرار هيأة انضباط موظفي الاقليم بشأن الدعاوى المتعلقة بحقوق الخدمة قابلاً للطعن فيه لدى </a:t>
            </a:r>
            <a:r>
              <a:rPr lang="ar-IQ" altLang="ar-IQ" sz="2400" dirty="0">
                <a:solidFill>
                  <a:srgbClr val="FF0000"/>
                </a:solidFill>
              </a:rPr>
              <a:t>الهيأة العامة </a:t>
            </a:r>
            <a:r>
              <a:rPr lang="ar-IQ" altLang="ar-IQ" sz="2400" dirty="0"/>
              <a:t>للمجلس خلال</a:t>
            </a:r>
            <a:r>
              <a:rPr lang="ar-IQ" altLang="ar-IQ" sz="2400" dirty="0">
                <a:solidFill>
                  <a:srgbClr val="FF0000"/>
                </a:solidFill>
              </a:rPr>
              <a:t> (15) يوماً </a:t>
            </a:r>
            <a:r>
              <a:rPr lang="ar-IQ" altLang="ar-IQ" sz="2400" dirty="0"/>
              <a:t>من اليوم التالي للتبليغ ( م/20- ثانيا)، ويكون قرارها الصادر بنتيجة الطعن باتاً ( م/20- ثالثا). </a:t>
            </a:r>
          </a:p>
        </p:txBody>
      </p:sp>
    </p:spTree>
    <p:extLst>
      <p:ext uri="{BB962C8B-B14F-4D97-AF65-F5344CB8AC3E}">
        <p14:creationId xmlns:p14="http://schemas.microsoft.com/office/powerpoint/2010/main" val="1302281739"/>
      </p:ext>
    </p:extLst>
  </p:cSld>
  <p:clrMapOvr>
    <a:masterClrMapping/>
  </p:clrMapOvr>
  <p:transition advTm="20000"/>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4"/>
          <p:cNvSpPr>
            <a:spLocks noGrp="1"/>
          </p:cNvSpPr>
          <p:nvPr>
            <p:ph type="sldNum" sz="quarter" idx="11"/>
          </p:nvPr>
        </p:nvSpPr>
        <p:spPr>
          <a:xfrm>
            <a:off x="8153401" y="6400801"/>
            <a:ext cx="2350681" cy="365125"/>
          </a:xfrm>
          <a:noFill/>
        </p:spPr>
        <p:txBody>
          <a:bodyPr/>
          <a:lstStyle>
            <a:lvl1pPr>
              <a:defRPr sz="3200">
                <a:solidFill>
                  <a:schemeClr val="tx1"/>
                </a:solidFill>
                <a:latin typeface="Arial" pitchFamily="34" charset="0"/>
                <a:cs typeface="Arial" pitchFamily="34" charset="0"/>
              </a:defRPr>
            </a:lvl1pPr>
            <a:lvl2pPr>
              <a:defRPr sz="2800">
                <a:solidFill>
                  <a:schemeClr val="tx1"/>
                </a:solidFill>
                <a:latin typeface="Arial" pitchFamily="34" charset="0"/>
                <a:cs typeface="Arial" pitchFamily="34" charset="0"/>
              </a:defRPr>
            </a:lvl2pPr>
            <a:lvl3pPr>
              <a:defRPr sz="2400">
                <a:solidFill>
                  <a:schemeClr val="tx1"/>
                </a:solidFill>
                <a:latin typeface="Arial" pitchFamily="34" charset="0"/>
                <a:cs typeface="Arial" pitchFamily="34" charset="0"/>
              </a:defRPr>
            </a:lvl3pPr>
            <a:lvl4pPr>
              <a:defRPr sz="2000">
                <a:solidFill>
                  <a:schemeClr val="tx1"/>
                </a:solidFill>
                <a:latin typeface="Arial" pitchFamily="34" charset="0"/>
                <a:cs typeface="Arial" pitchFamily="34" charset="0"/>
              </a:defRPr>
            </a:lvl4pPr>
            <a:lvl5pPr>
              <a:defRPr sz="2000">
                <a:solidFill>
                  <a:schemeClr val="tx1"/>
                </a:solidFill>
                <a:latin typeface="Arial" pitchFamily="34" charset="0"/>
                <a:cs typeface="Arial" pitchFamily="34" charset="0"/>
              </a:defRPr>
            </a:lvl5pPr>
            <a:lvl6pPr eaLnBrk="0" hangingPunct="0">
              <a:defRPr sz="2000">
                <a:solidFill>
                  <a:schemeClr val="tx1"/>
                </a:solidFill>
                <a:latin typeface="Arial" pitchFamily="34" charset="0"/>
                <a:cs typeface="Arial" pitchFamily="34" charset="0"/>
              </a:defRPr>
            </a:lvl6pPr>
            <a:lvl7pPr eaLnBrk="0" hangingPunct="0">
              <a:defRPr sz="2000">
                <a:solidFill>
                  <a:schemeClr val="tx1"/>
                </a:solidFill>
                <a:latin typeface="Arial" pitchFamily="34" charset="0"/>
                <a:cs typeface="Arial" pitchFamily="34" charset="0"/>
              </a:defRPr>
            </a:lvl7pPr>
            <a:lvl8pPr eaLnBrk="0" hangingPunct="0">
              <a:defRPr sz="2000">
                <a:solidFill>
                  <a:schemeClr val="tx1"/>
                </a:solidFill>
                <a:latin typeface="Arial" pitchFamily="34" charset="0"/>
                <a:cs typeface="Arial" pitchFamily="34" charset="0"/>
              </a:defRPr>
            </a:lvl8pPr>
            <a:lvl9pPr eaLnBrk="0" hangingPunct="0">
              <a:defRPr sz="2000">
                <a:solidFill>
                  <a:schemeClr val="tx1"/>
                </a:solidFill>
                <a:latin typeface="Arial" pitchFamily="34" charset="0"/>
                <a:cs typeface="Arial" pitchFamily="34" charset="0"/>
              </a:defRPr>
            </a:lvl9pPr>
          </a:lstStyle>
          <a:p>
            <a:fld id="{E7292D31-E431-4AC2-9279-0A216B706FAA}" type="slidenum">
              <a:rPr lang="ar-SA" altLang="ar-IQ" sz="1200">
                <a:latin typeface="Arial Black" pitchFamily="34" charset="0"/>
              </a:rPr>
              <a:pPr/>
              <a:t>86</a:t>
            </a:fld>
            <a:endParaRPr lang="en-US" altLang="ar-IQ" sz="1200" dirty="0">
              <a:latin typeface="Arial Black" pitchFamily="34" charset="0"/>
            </a:endParaRPr>
          </a:p>
        </p:txBody>
      </p:sp>
      <p:sp>
        <p:nvSpPr>
          <p:cNvPr id="69635" name="Rectangle 2"/>
          <p:cNvSpPr>
            <a:spLocks noGrp="1" noChangeArrowheads="1"/>
          </p:cNvSpPr>
          <p:nvPr>
            <p:ph type="title"/>
          </p:nvPr>
        </p:nvSpPr>
        <p:spPr>
          <a:xfrm>
            <a:off x="2133600" y="0"/>
            <a:ext cx="8229600" cy="884238"/>
          </a:xfrm>
        </p:spPr>
        <p:txBody>
          <a:bodyPr>
            <a:normAutofit fontScale="90000"/>
          </a:bodyPr>
          <a:lstStyle/>
          <a:p>
            <a:pPr algn="r" eaLnBrk="1" hangingPunct="1"/>
            <a:r>
              <a:rPr lang="ar-IQ" altLang="ar-IQ" sz="3600" dirty="0"/>
              <a:t>ثانيا/ اختصاص الهيأة في مجال انضباط موظفي الاقليم </a:t>
            </a:r>
            <a:r>
              <a:rPr lang="ar-IQ" altLang="ar-IQ" sz="4000" dirty="0"/>
              <a:t>:</a:t>
            </a:r>
            <a:endParaRPr lang="en-US" altLang="ar-IQ" sz="4000" dirty="0"/>
          </a:p>
        </p:txBody>
      </p:sp>
      <p:sp>
        <p:nvSpPr>
          <p:cNvPr id="69636" name="Rectangle 3"/>
          <p:cNvSpPr>
            <a:spLocks noGrp="1" noChangeArrowheads="1"/>
          </p:cNvSpPr>
          <p:nvPr>
            <p:ph type="body" idx="1"/>
          </p:nvPr>
        </p:nvSpPr>
        <p:spPr>
          <a:xfrm>
            <a:off x="1676401" y="914400"/>
            <a:ext cx="8982501" cy="5334000"/>
          </a:xfrm>
        </p:spPr>
        <p:txBody>
          <a:bodyPr>
            <a:noAutofit/>
          </a:bodyPr>
          <a:lstStyle/>
          <a:p>
            <a:pPr marL="109728" indent="0" algn="r" rtl="1">
              <a:lnSpc>
                <a:spcPct val="80000"/>
              </a:lnSpc>
              <a:buNone/>
            </a:pPr>
            <a:r>
              <a:rPr lang="ar-IQ" altLang="ar-IQ" sz="2400" dirty="0"/>
              <a:t>     حدد قانون انضباط موظفي الدولة والقطاع العام رقم (14) لسنة 1991 في المادة (8)العقوبات التي يجوز فرضها على الموظف وهي لفت النظر، والانذار، وقطع الراتب، والتوبيخ، وانقاص الراتب، والفصل، والعزل .</a:t>
            </a:r>
          </a:p>
          <a:p>
            <a:pPr marL="109728" indent="0" algn="r" rtl="1">
              <a:lnSpc>
                <a:spcPct val="80000"/>
              </a:lnSpc>
              <a:buNone/>
            </a:pPr>
            <a:endParaRPr lang="ar-IQ" altLang="ar-IQ" sz="2400" dirty="0"/>
          </a:p>
          <a:p>
            <a:pPr marL="109728" indent="0" algn="r" rtl="1">
              <a:lnSpc>
                <a:spcPct val="80000"/>
              </a:lnSpc>
              <a:buNone/>
            </a:pPr>
            <a:r>
              <a:rPr lang="ar-IQ" altLang="ar-IQ" sz="2400" dirty="0"/>
              <a:t>    وبموجب المادة (21- اولا) </a:t>
            </a:r>
            <a:r>
              <a:rPr lang="ar-SA" altLang="ar-IQ" sz="2400" dirty="0"/>
              <a:t>من قانون مجلس الشورى لاقليم كوردستان – العراق  رقم (25) لسنة 2008 .</a:t>
            </a:r>
            <a:r>
              <a:rPr lang="ar-IQ" altLang="ar-IQ" sz="2400" dirty="0"/>
              <a:t> فأن للموظف المعاقب بأحدى هذه العقوبات ان يعترض على هذه العقوبة امام هيأة انضباط موظفي الاقليم.</a:t>
            </a:r>
          </a:p>
          <a:p>
            <a:pPr marL="109728" indent="0" algn="r" rtl="1">
              <a:lnSpc>
                <a:spcPct val="80000"/>
              </a:lnSpc>
              <a:buNone/>
            </a:pPr>
            <a:endParaRPr lang="ar-IQ" altLang="ar-IQ" sz="2400" dirty="0"/>
          </a:p>
          <a:p>
            <a:pPr marL="109728" indent="0" algn="r" rtl="1">
              <a:lnSpc>
                <a:spcPct val="80000"/>
              </a:lnSpc>
              <a:buNone/>
            </a:pPr>
            <a:r>
              <a:rPr lang="ar-IQ" sz="2400" dirty="0"/>
              <a:t>ويشترط قبل تقديم الطعن لدى الهيأة انضباط موظفي الاقليم على القرار الصادر بفرض العقوبة التظلم من القرار لدى الجهة التي اصدرته، وذلك خلال </a:t>
            </a:r>
            <a:r>
              <a:rPr lang="ar-IQ" sz="2400" u="sng" dirty="0"/>
              <a:t>(30) يوماً</a:t>
            </a:r>
            <a:r>
              <a:rPr lang="ar-IQ" sz="2400" dirty="0"/>
              <a:t> من تاريخ </a:t>
            </a:r>
            <a:r>
              <a:rPr lang="ar-IQ" sz="2400" i="1" dirty="0">
                <a:effectLst>
                  <a:outerShdw blurRad="38100" dist="38100" dir="2700000" algn="tl">
                    <a:srgbClr val="C0C0C0"/>
                  </a:outerShdw>
                </a:effectLst>
              </a:rPr>
              <a:t>تبلغ الموظف بقرار فرض العقوبة</a:t>
            </a:r>
            <a:r>
              <a:rPr lang="ar-IQ" sz="2400" dirty="0"/>
              <a:t>، وعلى الجهة المذكورة البت بهذا التظلم خلال ثلاثين(30) يوماً من تاريخ تقديمه، وعند عدم البت فيه رغم انتهاء هذه المدة يعد ذلك رفضاً للتظلم (م/15 – ثانيا ق أ.م).</a:t>
            </a:r>
            <a:r>
              <a:rPr lang="ar-IQ" sz="2400" dirty="0">
                <a:solidFill>
                  <a:prstClr val="black"/>
                </a:solidFill>
                <a:latin typeface="Times New Roman" pitchFamily="18" charset="0"/>
                <a:cs typeface="Times New Roman" pitchFamily="18" charset="0"/>
              </a:rPr>
              <a:t> </a:t>
            </a:r>
          </a:p>
          <a:p>
            <a:pPr marL="342900" indent="-342900" algn="r" rtl="1">
              <a:spcBef>
                <a:spcPct val="20000"/>
              </a:spcBef>
              <a:defRPr/>
            </a:pPr>
            <a:r>
              <a:rPr lang="ar-IQ" sz="2400" dirty="0">
                <a:solidFill>
                  <a:prstClr val="black"/>
                </a:solidFill>
                <a:latin typeface="Times New Roman" pitchFamily="18" charset="0"/>
                <a:cs typeface="Times New Roman" pitchFamily="18" charset="0"/>
              </a:rPr>
              <a:t>و يشترط ان يقدم الطعن لدى </a:t>
            </a:r>
            <a:r>
              <a:rPr lang="ar-IQ" sz="2400" u="sng" dirty="0">
                <a:solidFill>
                  <a:prstClr val="black"/>
                </a:solidFill>
                <a:latin typeface="Times New Roman" pitchFamily="18" charset="0"/>
                <a:cs typeface="Times New Roman" pitchFamily="18" charset="0"/>
              </a:rPr>
              <a:t>هيأة انضباظ موظفي الاقليم خلال (30) يوما من تأريخ تبليغ الموظف برفض تظلمه حقيقة او حكما ( م/15- ثالثا من ق.أ.م).</a:t>
            </a:r>
          </a:p>
          <a:p>
            <a:pPr marL="342900" indent="-342900" algn="r" rtl="1">
              <a:spcBef>
                <a:spcPct val="20000"/>
              </a:spcBef>
              <a:defRPr/>
            </a:pPr>
            <a:r>
              <a:rPr lang="ar-IQ" altLang="ar-IQ" sz="2400" b="1" dirty="0"/>
              <a:t>ويكون قرار الهيأة الصادر بنتيجة الطعن باتاً (م/21- ثانيا).</a:t>
            </a:r>
            <a:endParaRPr lang="ar-IQ" altLang="ar-IQ" sz="2800" b="1" dirty="0"/>
          </a:p>
          <a:p>
            <a:pPr marL="109728" indent="0" algn="r" rtl="1">
              <a:lnSpc>
                <a:spcPct val="80000"/>
              </a:lnSpc>
              <a:buNone/>
            </a:pPr>
            <a:endParaRPr lang="ar-IQ" altLang="ar-IQ" sz="2800" b="1" dirty="0"/>
          </a:p>
        </p:txBody>
      </p:sp>
    </p:spTree>
    <p:extLst>
      <p:ext uri="{BB962C8B-B14F-4D97-AF65-F5344CB8AC3E}">
        <p14:creationId xmlns:p14="http://schemas.microsoft.com/office/powerpoint/2010/main" val="21102564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4"/>
          <p:cNvSpPr>
            <a:spLocks noGrp="1"/>
          </p:cNvSpPr>
          <p:nvPr>
            <p:ph type="sldNum" sz="quarter" idx="12"/>
          </p:nvPr>
        </p:nvSpPr>
        <p:spPr>
          <a:xfrm>
            <a:off x="9829800" y="6407945"/>
            <a:ext cx="707232" cy="365125"/>
          </a:xfrm>
          <a:noFill/>
        </p:spPr>
        <p:txBody>
          <a:bodyPr/>
          <a:lstStyle>
            <a:lvl1pPr>
              <a:defRPr sz="3200">
                <a:solidFill>
                  <a:schemeClr val="tx1"/>
                </a:solidFill>
                <a:latin typeface="Arial" pitchFamily="34" charset="0"/>
                <a:cs typeface="Arial" pitchFamily="34" charset="0"/>
              </a:defRPr>
            </a:lvl1pPr>
            <a:lvl2pPr>
              <a:defRPr sz="2800">
                <a:solidFill>
                  <a:schemeClr val="tx1"/>
                </a:solidFill>
                <a:latin typeface="Arial" pitchFamily="34" charset="0"/>
                <a:cs typeface="Arial" pitchFamily="34" charset="0"/>
              </a:defRPr>
            </a:lvl2pPr>
            <a:lvl3pPr>
              <a:defRPr sz="2400">
                <a:solidFill>
                  <a:schemeClr val="tx1"/>
                </a:solidFill>
                <a:latin typeface="Arial" pitchFamily="34" charset="0"/>
                <a:cs typeface="Arial" pitchFamily="34" charset="0"/>
              </a:defRPr>
            </a:lvl3pPr>
            <a:lvl4pPr>
              <a:defRPr sz="2000">
                <a:solidFill>
                  <a:schemeClr val="tx1"/>
                </a:solidFill>
                <a:latin typeface="Arial" pitchFamily="34" charset="0"/>
                <a:cs typeface="Arial" pitchFamily="34" charset="0"/>
              </a:defRPr>
            </a:lvl4pPr>
            <a:lvl5pPr>
              <a:defRPr sz="2000">
                <a:solidFill>
                  <a:schemeClr val="tx1"/>
                </a:solidFill>
                <a:latin typeface="Arial" pitchFamily="34" charset="0"/>
                <a:cs typeface="Arial" pitchFamily="34" charset="0"/>
              </a:defRPr>
            </a:lvl5pPr>
            <a:lvl6pPr eaLnBrk="0" hangingPunct="0">
              <a:defRPr sz="2000">
                <a:solidFill>
                  <a:schemeClr val="tx1"/>
                </a:solidFill>
                <a:latin typeface="Arial" pitchFamily="34" charset="0"/>
                <a:cs typeface="Arial" pitchFamily="34" charset="0"/>
              </a:defRPr>
            </a:lvl6pPr>
            <a:lvl7pPr eaLnBrk="0" hangingPunct="0">
              <a:defRPr sz="2000">
                <a:solidFill>
                  <a:schemeClr val="tx1"/>
                </a:solidFill>
                <a:latin typeface="Arial" pitchFamily="34" charset="0"/>
                <a:cs typeface="Arial" pitchFamily="34" charset="0"/>
              </a:defRPr>
            </a:lvl7pPr>
            <a:lvl8pPr eaLnBrk="0" hangingPunct="0">
              <a:defRPr sz="2000">
                <a:solidFill>
                  <a:schemeClr val="tx1"/>
                </a:solidFill>
                <a:latin typeface="Arial" pitchFamily="34" charset="0"/>
                <a:cs typeface="Arial" pitchFamily="34" charset="0"/>
              </a:defRPr>
            </a:lvl8pPr>
            <a:lvl9pPr eaLnBrk="0" hangingPunct="0">
              <a:defRPr sz="2000">
                <a:solidFill>
                  <a:schemeClr val="tx1"/>
                </a:solidFill>
                <a:latin typeface="Arial" pitchFamily="34" charset="0"/>
                <a:cs typeface="Arial" pitchFamily="34" charset="0"/>
              </a:defRPr>
            </a:lvl9pPr>
          </a:lstStyle>
          <a:p>
            <a:fld id="{E7292D31-E431-4AC2-9279-0A216B706FAA}" type="slidenum">
              <a:rPr lang="ar-SA" altLang="ar-IQ" sz="1200">
                <a:latin typeface="Arial Black" pitchFamily="34" charset="0"/>
              </a:rPr>
              <a:pPr/>
              <a:t>87</a:t>
            </a:fld>
            <a:endParaRPr lang="en-US" altLang="ar-IQ" sz="1200">
              <a:latin typeface="Arial Black" pitchFamily="34" charset="0"/>
            </a:endParaRPr>
          </a:p>
        </p:txBody>
      </p:sp>
      <p:sp>
        <p:nvSpPr>
          <p:cNvPr id="69636" name="Rectangle 3"/>
          <p:cNvSpPr>
            <a:spLocks noGrp="1" noChangeArrowheads="1"/>
          </p:cNvSpPr>
          <p:nvPr>
            <p:ph type="body" idx="4294967295"/>
          </p:nvPr>
        </p:nvSpPr>
        <p:spPr>
          <a:xfrm>
            <a:off x="1676400" y="228600"/>
            <a:ext cx="8839200" cy="6172200"/>
          </a:xfrm>
        </p:spPr>
        <p:txBody>
          <a:bodyPr>
            <a:noAutofit/>
          </a:bodyPr>
          <a:lstStyle/>
          <a:p>
            <a:pPr marL="109728" indent="0" algn="r" rtl="1">
              <a:lnSpc>
                <a:spcPct val="80000"/>
              </a:lnSpc>
              <a:buNone/>
            </a:pPr>
            <a:r>
              <a:rPr lang="ar-IQ" altLang="ar-IQ" sz="2800" b="1" dirty="0"/>
              <a:t>2 -  المحكمة الادارية :</a:t>
            </a:r>
          </a:p>
          <a:p>
            <a:pPr marL="109728" indent="0" algn="r" rtl="1">
              <a:lnSpc>
                <a:spcPct val="80000"/>
              </a:lnSpc>
              <a:buNone/>
            </a:pPr>
            <a:r>
              <a:rPr lang="ar-IQ" altLang="ar-IQ" sz="2400" dirty="0"/>
              <a:t>أشارت المادة (12) الى ان لوزير العدل تشكيل المحاكم الادارية (محكمة القضاء الاداري) في مراكز المحافظات فـي الاقليم بحسب مقتضيات المصلحة العامة . </a:t>
            </a:r>
          </a:p>
          <a:p>
            <a:pPr marL="109728" indent="0" algn="r" rtl="1">
              <a:lnSpc>
                <a:spcPct val="80000"/>
              </a:lnSpc>
              <a:buNone/>
            </a:pPr>
            <a:r>
              <a:rPr lang="ar-IQ" altLang="ar-IQ" sz="2400" dirty="0"/>
              <a:t>    وتشكل المحكمة برئاسة </a:t>
            </a:r>
            <a:r>
              <a:rPr lang="ar-IQ" altLang="ar-IQ" sz="2400" b="1" dirty="0"/>
              <a:t>قاضٍ من الصنف الاول وعضوية قاضيين من الصنف الثاني او الثالث او عضوية قاضٍ ومستشار، ولوزير العدل انتداب قضاة الى محكمة القضاء الاداري من غير المنتدبين الى مجلس شورى الاقليم من رئاسة مجلس القضاء .</a:t>
            </a:r>
          </a:p>
          <a:p>
            <a:pPr marL="109728" indent="0" algn="r" rtl="1">
              <a:lnSpc>
                <a:spcPct val="80000"/>
              </a:lnSpc>
              <a:buNone/>
            </a:pPr>
            <a:r>
              <a:rPr lang="ar-IQ" altLang="ar-IQ" sz="2400" b="1" dirty="0"/>
              <a:t> </a:t>
            </a:r>
          </a:p>
          <a:p>
            <a:pPr marL="109728" indent="0" algn="r" rtl="1">
              <a:lnSpc>
                <a:spcPct val="80000"/>
              </a:lnSpc>
              <a:buNone/>
            </a:pPr>
            <a:r>
              <a:rPr lang="ar-IQ" altLang="ar-IQ" sz="3200" b="1" dirty="0"/>
              <a:t>اختصاص المحكمة:</a:t>
            </a:r>
            <a:r>
              <a:rPr lang="ar-IQ" altLang="ar-IQ" sz="2400" dirty="0"/>
              <a:t> تختص محكمة القضاء الاداري بما يأتي (م/13) : </a:t>
            </a:r>
          </a:p>
          <a:p>
            <a:pPr marL="109728" indent="0" algn="r" rtl="1">
              <a:lnSpc>
                <a:spcPct val="80000"/>
              </a:lnSpc>
              <a:buNone/>
            </a:pPr>
            <a:endParaRPr lang="ar-IQ" altLang="ar-IQ" sz="2400" b="1" dirty="0"/>
          </a:p>
          <a:p>
            <a:pPr marL="109728" indent="0" algn="r" rtl="1">
              <a:lnSpc>
                <a:spcPct val="90000"/>
              </a:lnSpc>
              <a:buNone/>
            </a:pPr>
            <a:r>
              <a:rPr lang="ar-IQ" altLang="ar-IQ" sz="2400" b="1" dirty="0"/>
              <a:t>اولاً : النظر في صحة الاوامر والقرارات الادارية التي تصدر من الموظفين والهيئآت في دوائر الاقليم </a:t>
            </a:r>
            <a:r>
              <a:rPr lang="ar-IQ" altLang="ar-IQ" sz="2400" dirty="0"/>
              <a:t>بعد نفاذ هذا القانون والتي لم يعين مرجع للطعن فيها بناءاً على طعن من ذي مصلحة محتملة ، وتكفي ان كان هناك ما يدعو الى التخوف من الحاق الضرر بذوي الشأن .</a:t>
            </a:r>
            <a:endParaRPr lang="ar-IQ" altLang="ar-IQ" sz="2400" b="1" dirty="0"/>
          </a:p>
          <a:p>
            <a:pPr marL="109728" indent="0" algn="r" rtl="1">
              <a:buNone/>
            </a:pPr>
            <a:r>
              <a:rPr lang="ar-IQ" altLang="ar-IQ" sz="2400" b="1" dirty="0"/>
              <a:t>ثانياً : الفصل في الطعون الخاصة بأنتخاب الهيئآت المحلية </a:t>
            </a:r>
            <a:r>
              <a:rPr lang="ar-IQ" altLang="ar-IQ" sz="2400" dirty="0"/>
              <a:t>. (اختص المحكمة بالنظر في الطعون في انتخابات الهيئات المحلية كافة مجالس المحافظات والاقضية والنواحي في الاقليم غرف التجارة والصناعة والنقابات والجمعيات والنوادي .</a:t>
            </a:r>
          </a:p>
          <a:p>
            <a:pPr algn="r" rtl="1">
              <a:buFont typeface="Wingdings" pitchFamily="2" charset="2"/>
              <a:buChar char="q"/>
            </a:pPr>
            <a:r>
              <a:rPr lang="ar-IQ" altLang="ar-IQ" sz="2400" dirty="0"/>
              <a:t>ولايشمل انتخابات برلمان كوردستان لانه يحكمه قانون المفوضية العليا المستقلة للانتخابات رقم 11 لسنة 2007).</a:t>
            </a:r>
            <a:endParaRPr lang="en-US" altLang="ar-IQ" sz="2400" dirty="0"/>
          </a:p>
          <a:p>
            <a:pPr marL="109728" indent="0" algn="r" rtl="1">
              <a:lnSpc>
                <a:spcPct val="90000"/>
              </a:lnSpc>
              <a:buNone/>
            </a:pPr>
            <a:endParaRPr lang="ar-IQ" altLang="ar-IQ" sz="2400" dirty="0"/>
          </a:p>
          <a:p>
            <a:pPr marL="109728" indent="0" algn="r" rtl="1">
              <a:lnSpc>
                <a:spcPct val="90000"/>
              </a:lnSpc>
              <a:buNone/>
            </a:pPr>
            <a:endParaRPr lang="ar-IQ" altLang="ar-IQ" sz="2400" b="1" dirty="0"/>
          </a:p>
          <a:p>
            <a:pPr marL="109728" indent="0" algn="r" rtl="1">
              <a:lnSpc>
                <a:spcPct val="80000"/>
              </a:lnSpc>
              <a:buNone/>
            </a:pPr>
            <a:endParaRPr lang="en-US" altLang="ar-IQ" sz="2400" b="1" dirty="0"/>
          </a:p>
          <a:p>
            <a:pPr algn="r" rtl="1" eaLnBrk="1" hangingPunct="1">
              <a:lnSpc>
                <a:spcPct val="80000"/>
              </a:lnSpc>
            </a:pPr>
            <a:endParaRPr lang="en-US" altLang="ar-IQ" sz="2400" b="1" dirty="0"/>
          </a:p>
        </p:txBody>
      </p:sp>
    </p:spTree>
    <p:extLst>
      <p:ext uri="{BB962C8B-B14F-4D97-AF65-F5344CB8AC3E}">
        <p14:creationId xmlns:p14="http://schemas.microsoft.com/office/powerpoint/2010/main" val="17316663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a:xfrm>
            <a:off x="1981200" y="274639"/>
            <a:ext cx="8229600" cy="706437"/>
          </a:xfrm>
        </p:spPr>
        <p:txBody>
          <a:bodyPr>
            <a:normAutofit fontScale="90000"/>
          </a:bodyPr>
          <a:lstStyle/>
          <a:p>
            <a:pPr algn="r"/>
            <a:r>
              <a:rPr lang="ar-IQ" altLang="ar-IQ" dirty="0">
                <a:solidFill>
                  <a:schemeClr val="tx1"/>
                </a:solidFill>
              </a:rPr>
              <a:t>ثالثا:طعون الافراد والهئيات بالغاء القرارات الادارية النهائية</a:t>
            </a:r>
            <a:r>
              <a:rPr lang="ar-IQ" altLang="ar-IQ" dirty="0"/>
              <a:t>.</a:t>
            </a:r>
            <a:endParaRPr lang="en-US" altLang="ar-IQ" dirty="0"/>
          </a:p>
        </p:txBody>
      </p:sp>
      <p:sp>
        <p:nvSpPr>
          <p:cNvPr id="75779" name="Content Placeholder 2"/>
          <p:cNvSpPr>
            <a:spLocks noGrp="1"/>
          </p:cNvSpPr>
          <p:nvPr>
            <p:ph idx="1"/>
          </p:nvPr>
        </p:nvSpPr>
        <p:spPr>
          <a:xfrm>
            <a:off x="1676400" y="914400"/>
            <a:ext cx="8839200" cy="5327650"/>
          </a:xfrm>
        </p:spPr>
        <p:txBody>
          <a:bodyPr>
            <a:normAutofit/>
          </a:bodyPr>
          <a:lstStyle/>
          <a:p>
            <a:pPr marL="109728" indent="0" algn="r" rtl="1">
              <a:buNone/>
            </a:pPr>
            <a:r>
              <a:rPr lang="ar-IQ" altLang="ar-IQ" dirty="0"/>
              <a:t>تختص المحكمة بالنظر في صحة القرارات الادارية التي تصدر من الموظفين والهيئات في دوائر الاقليم التي لم يعين مرجع للطعن فيها بناء على طعن ذي مصلحة وتكتفي المصلحة المحتملة او يدعو للتخوف من الحاق الضرر بذوي الشان أي :</a:t>
            </a:r>
          </a:p>
          <a:p>
            <a:pPr marL="109728" indent="0" algn="r" rtl="1">
              <a:buNone/>
            </a:pPr>
            <a:r>
              <a:rPr lang="ar-IQ" altLang="ar-IQ" dirty="0"/>
              <a:t> 1- ان يصدر القرار من سلطة ادارية من دوائر الاقليم. </a:t>
            </a:r>
          </a:p>
          <a:p>
            <a:pPr marL="109728" indent="0" algn="r" rtl="1">
              <a:buNone/>
            </a:pPr>
            <a:r>
              <a:rPr lang="ar-IQ" altLang="ar-IQ" dirty="0"/>
              <a:t> 2- صدور القرار بالارادة المنفردة للادارة  اي العقود لاينظر فيها.</a:t>
            </a:r>
          </a:p>
          <a:p>
            <a:pPr marL="109728" indent="0" algn="r" rtl="1">
              <a:buNone/>
            </a:pPr>
            <a:r>
              <a:rPr lang="ar-IQ" altLang="ar-IQ" dirty="0"/>
              <a:t>3- ترتيب القرار لاثار قانونية, اي اعمال التحضيرية والتمهيدية لاينظر فيها.</a:t>
            </a:r>
          </a:p>
          <a:p>
            <a:pPr marL="109728" indent="0" algn="r" rtl="1">
              <a:buNone/>
            </a:pPr>
            <a:r>
              <a:rPr lang="ar-IQ" altLang="ar-IQ" dirty="0"/>
              <a:t>4- ان يكون القرار الاداري نهائيا.</a:t>
            </a:r>
          </a:p>
          <a:p>
            <a:pPr marL="109728" indent="0" algn="r" rtl="1">
              <a:buNone/>
            </a:pPr>
            <a:r>
              <a:rPr lang="ar-IQ" altLang="ar-IQ" dirty="0"/>
              <a:t>5- ان لايكون القرار الاداري محصنا من الطعن بالالغاء.</a:t>
            </a:r>
          </a:p>
          <a:p>
            <a:pPr marL="109728" indent="0" algn="r" rtl="1">
              <a:buNone/>
            </a:pPr>
            <a:r>
              <a:rPr lang="ar-IQ" altLang="ar-IQ" dirty="0"/>
              <a:t>6- ان لايكون للقرار الاداري طريقا خاصا للطعن فيه.</a:t>
            </a:r>
          </a:p>
          <a:p>
            <a:pPr marL="109728" indent="0" algn="r" rtl="1">
              <a:buNone/>
            </a:pPr>
            <a:endParaRPr lang="en-US" altLang="ar-IQ" dirty="0"/>
          </a:p>
        </p:txBody>
      </p:sp>
      <p:sp>
        <p:nvSpPr>
          <p:cNvPr id="75780" name="Slide Number Placeholder 3"/>
          <p:cNvSpPr>
            <a:spLocks noGrp="1"/>
          </p:cNvSpPr>
          <p:nvPr>
            <p:ph type="sldNum" sz="quarter" idx="11"/>
          </p:nvPr>
        </p:nvSpPr>
        <p:spPr>
          <a:xfrm>
            <a:off x="8534400" y="6381750"/>
            <a:ext cx="2133600" cy="476250"/>
          </a:xfrm>
          <a:noFill/>
        </p:spPr>
        <p:txBody>
          <a:bodyPr/>
          <a:lstStyle>
            <a:lvl1pPr>
              <a:defRPr sz="3200">
                <a:solidFill>
                  <a:schemeClr val="tx1"/>
                </a:solidFill>
                <a:latin typeface="Arial" pitchFamily="34" charset="0"/>
                <a:cs typeface="Arial" pitchFamily="34" charset="0"/>
              </a:defRPr>
            </a:lvl1pPr>
            <a:lvl2pPr>
              <a:defRPr sz="2800">
                <a:solidFill>
                  <a:schemeClr val="tx1"/>
                </a:solidFill>
                <a:latin typeface="Arial" pitchFamily="34" charset="0"/>
                <a:cs typeface="Arial" pitchFamily="34" charset="0"/>
              </a:defRPr>
            </a:lvl2pPr>
            <a:lvl3pPr>
              <a:defRPr sz="2400">
                <a:solidFill>
                  <a:schemeClr val="tx1"/>
                </a:solidFill>
                <a:latin typeface="Arial" pitchFamily="34" charset="0"/>
                <a:cs typeface="Arial" pitchFamily="34" charset="0"/>
              </a:defRPr>
            </a:lvl3pPr>
            <a:lvl4pPr>
              <a:defRPr sz="2000">
                <a:solidFill>
                  <a:schemeClr val="tx1"/>
                </a:solidFill>
                <a:latin typeface="Arial" pitchFamily="34" charset="0"/>
                <a:cs typeface="Arial" pitchFamily="34" charset="0"/>
              </a:defRPr>
            </a:lvl4pPr>
            <a:lvl5pPr>
              <a:defRPr sz="2000">
                <a:solidFill>
                  <a:schemeClr val="tx1"/>
                </a:solidFill>
                <a:latin typeface="Arial" pitchFamily="34" charset="0"/>
                <a:cs typeface="Arial" pitchFamily="34" charset="0"/>
              </a:defRPr>
            </a:lvl5pPr>
            <a:lvl6pPr eaLnBrk="0" hangingPunct="0">
              <a:defRPr sz="2000">
                <a:solidFill>
                  <a:schemeClr val="tx1"/>
                </a:solidFill>
                <a:latin typeface="Arial" pitchFamily="34" charset="0"/>
                <a:cs typeface="Arial" pitchFamily="34" charset="0"/>
              </a:defRPr>
            </a:lvl6pPr>
            <a:lvl7pPr eaLnBrk="0" hangingPunct="0">
              <a:defRPr sz="2000">
                <a:solidFill>
                  <a:schemeClr val="tx1"/>
                </a:solidFill>
                <a:latin typeface="Arial" pitchFamily="34" charset="0"/>
                <a:cs typeface="Arial" pitchFamily="34" charset="0"/>
              </a:defRPr>
            </a:lvl7pPr>
            <a:lvl8pPr eaLnBrk="0" hangingPunct="0">
              <a:defRPr sz="2000">
                <a:solidFill>
                  <a:schemeClr val="tx1"/>
                </a:solidFill>
                <a:latin typeface="Arial" pitchFamily="34" charset="0"/>
                <a:cs typeface="Arial" pitchFamily="34" charset="0"/>
              </a:defRPr>
            </a:lvl8pPr>
            <a:lvl9pPr eaLnBrk="0" hangingPunct="0">
              <a:defRPr sz="2000">
                <a:solidFill>
                  <a:schemeClr val="tx1"/>
                </a:solidFill>
                <a:latin typeface="Arial" pitchFamily="34" charset="0"/>
                <a:cs typeface="Arial" pitchFamily="34" charset="0"/>
              </a:defRPr>
            </a:lvl9pPr>
          </a:lstStyle>
          <a:p>
            <a:fld id="{8D27EDB0-33A2-4660-A33F-AB4E294D214B}" type="slidenum">
              <a:rPr lang="ar-SA" altLang="ar-IQ" sz="1200"/>
              <a:pPr/>
              <a:t>88</a:t>
            </a:fld>
            <a:endParaRPr lang="en-US" altLang="ar-IQ" sz="1200"/>
          </a:p>
        </p:txBody>
      </p:sp>
    </p:spTree>
    <p:extLst>
      <p:ext uri="{BB962C8B-B14F-4D97-AF65-F5344CB8AC3E}">
        <p14:creationId xmlns:p14="http://schemas.microsoft.com/office/powerpoint/2010/main" val="6251984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Number Placeholder 4"/>
          <p:cNvSpPr>
            <a:spLocks noGrp="1"/>
          </p:cNvSpPr>
          <p:nvPr>
            <p:ph type="sldNum" sz="quarter" idx="12"/>
          </p:nvPr>
        </p:nvSpPr>
        <p:spPr>
          <a:xfrm>
            <a:off x="9906000" y="6407945"/>
            <a:ext cx="631032" cy="365125"/>
          </a:xfrm>
          <a:noFill/>
        </p:spPr>
        <p:txBody>
          <a:bodyPr/>
          <a:lstStyle>
            <a:lvl1pPr>
              <a:defRPr sz="3200">
                <a:solidFill>
                  <a:schemeClr val="tx1"/>
                </a:solidFill>
                <a:latin typeface="Arial" pitchFamily="34" charset="0"/>
                <a:cs typeface="Arial" pitchFamily="34" charset="0"/>
              </a:defRPr>
            </a:lvl1pPr>
            <a:lvl2pPr>
              <a:defRPr sz="2800">
                <a:solidFill>
                  <a:schemeClr val="tx1"/>
                </a:solidFill>
                <a:latin typeface="Arial" pitchFamily="34" charset="0"/>
                <a:cs typeface="Arial" pitchFamily="34" charset="0"/>
              </a:defRPr>
            </a:lvl2pPr>
            <a:lvl3pPr>
              <a:defRPr sz="2400">
                <a:solidFill>
                  <a:schemeClr val="tx1"/>
                </a:solidFill>
                <a:latin typeface="Arial" pitchFamily="34" charset="0"/>
                <a:cs typeface="Arial" pitchFamily="34" charset="0"/>
              </a:defRPr>
            </a:lvl3pPr>
            <a:lvl4pPr>
              <a:defRPr sz="2000">
                <a:solidFill>
                  <a:schemeClr val="tx1"/>
                </a:solidFill>
                <a:latin typeface="Arial" pitchFamily="34" charset="0"/>
                <a:cs typeface="Arial" pitchFamily="34" charset="0"/>
              </a:defRPr>
            </a:lvl4pPr>
            <a:lvl5pPr>
              <a:defRPr sz="2000">
                <a:solidFill>
                  <a:schemeClr val="tx1"/>
                </a:solidFill>
                <a:latin typeface="Arial" pitchFamily="34" charset="0"/>
                <a:cs typeface="Arial" pitchFamily="34" charset="0"/>
              </a:defRPr>
            </a:lvl5pPr>
            <a:lvl6pPr eaLnBrk="0" hangingPunct="0">
              <a:defRPr sz="2000">
                <a:solidFill>
                  <a:schemeClr val="tx1"/>
                </a:solidFill>
                <a:latin typeface="Arial" pitchFamily="34" charset="0"/>
                <a:cs typeface="Arial" pitchFamily="34" charset="0"/>
              </a:defRPr>
            </a:lvl6pPr>
            <a:lvl7pPr eaLnBrk="0" hangingPunct="0">
              <a:defRPr sz="2000">
                <a:solidFill>
                  <a:schemeClr val="tx1"/>
                </a:solidFill>
                <a:latin typeface="Arial" pitchFamily="34" charset="0"/>
                <a:cs typeface="Arial" pitchFamily="34" charset="0"/>
              </a:defRPr>
            </a:lvl7pPr>
            <a:lvl8pPr eaLnBrk="0" hangingPunct="0">
              <a:defRPr sz="2000">
                <a:solidFill>
                  <a:schemeClr val="tx1"/>
                </a:solidFill>
                <a:latin typeface="Arial" pitchFamily="34" charset="0"/>
                <a:cs typeface="Arial" pitchFamily="34" charset="0"/>
              </a:defRPr>
            </a:lvl8pPr>
            <a:lvl9pPr eaLnBrk="0" hangingPunct="0">
              <a:defRPr sz="2000">
                <a:solidFill>
                  <a:schemeClr val="tx1"/>
                </a:solidFill>
                <a:latin typeface="Arial" pitchFamily="34" charset="0"/>
                <a:cs typeface="Arial" pitchFamily="34" charset="0"/>
              </a:defRPr>
            </a:lvl9pPr>
          </a:lstStyle>
          <a:p>
            <a:fld id="{51D75B25-5E5E-4B72-B61F-0DA5188E0CB8}" type="slidenum">
              <a:rPr lang="ar-SA" altLang="ar-IQ" sz="1200">
                <a:latin typeface="Arial Black" pitchFamily="34" charset="0"/>
              </a:rPr>
              <a:pPr/>
              <a:t>89</a:t>
            </a:fld>
            <a:endParaRPr lang="en-US" altLang="ar-IQ" sz="1200">
              <a:latin typeface="Arial Black" pitchFamily="34" charset="0"/>
            </a:endParaRPr>
          </a:p>
        </p:txBody>
      </p:sp>
      <p:sp>
        <p:nvSpPr>
          <p:cNvPr id="70660" name="Rectangle 3"/>
          <p:cNvSpPr>
            <a:spLocks noGrp="1" noChangeArrowheads="1"/>
          </p:cNvSpPr>
          <p:nvPr>
            <p:ph type="body" idx="4294967295"/>
          </p:nvPr>
        </p:nvSpPr>
        <p:spPr>
          <a:xfrm>
            <a:off x="1676400" y="228601"/>
            <a:ext cx="8839200" cy="6227763"/>
          </a:xfrm>
        </p:spPr>
        <p:txBody>
          <a:bodyPr>
            <a:normAutofit/>
          </a:bodyPr>
          <a:lstStyle/>
          <a:p>
            <a:pPr marL="109728" indent="0" algn="r" rtl="1">
              <a:buNone/>
            </a:pPr>
            <a:r>
              <a:rPr lang="ar-IQ" altLang="ar-IQ" sz="2400" b="1" dirty="0"/>
              <a:t>رابعا: دعاوى الجنسية </a:t>
            </a:r>
            <a:r>
              <a:rPr lang="ar-IQ" altLang="ar-IQ" sz="3200" dirty="0">
                <a:solidFill>
                  <a:schemeClr val="accent2"/>
                </a:solidFill>
              </a:rPr>
              <a:t>(</a:t>
            </a:r>
            <a:r>
              <a:rPr lang="ar-IQ" altLang="ar-IQ" sz="2400" dirty="0"/>
              <a:t>هذا ما اورده في قانون الجنسية العراقية رقم (26) لسنة 2006 في (م/19)  التي نصت (تختص المحاكم الادارية بالنظر في الدعاوى الناشئة عن تطبيق هذا القانون) ويبين في (م /20) الطعن في القرارات الصادرة من محكمة تمييزا لدى المحكمة الاتحادية .</a:t>
            </a:r>
          </a:p>
          <a:p>
            <a:pPr marL="109728" indent="0" algn="r" rtl="1">
              <a:buNone/>
            </a:pPr>
            <a:r>
              <a:rPr lang="ar-IQ" altLang="ar-IQ" sz="2400" dirty="0"/>
              <a:t>ولكن الطعن في الاقليم  وفق (م/18) من  قانون مجلس  الاقليم يكون امام الهيئة العامة خلال (30) يوما من اليوم التالي لتبليغ او اعتباره مبلغا بقرار المحكمة  وقرار الهئية باتا.</a:t>
            </a:r>
          </a:p>
          <a:p>
            <a:pPr marL="109728" indent="0" algn="r" rtl="1">
              <a:buNone/>
            </a:pPr>
            <a:r>
              <a:rPr lang="ar-IQ" altLang="ar-IQ" sz="2400" dirty="0"/>
              <a:t>وهذا مخالف لنص المادة (110) من الدستور 2005 الذي بين ان تنظيم امور الجنسية من اختصاصات الحصرية للسلطات الاتحادية </a:t>
            </a:r>
            <a:r>
              <a:rPr lang="ar-IQ" altLang="ar-IQ" sz="3200" dirty="0">
                <a:solidFill>
                  <a:schemeClr val="accent2"/>
                </a:solidFill>
              </a:rPr>
              <a:t>)</a:t>
            </a:r>
            <a:r>
              <a:rPr lang="ar-IQ" altLang="ar-IQ" sz="2400" dirty="0"/>
              <a:t>.</a:t>
            </a:r>
          </a:p>
          <a:p>
            <a:pPr marL="109728" indent="0" algn="r" rtl="1">
              <a:lnSpc>
                <a:spcPct val="90000"/>
              </a:lnSpc>
              <a:buNone/>
            </a:pPr>
            <a:r>
              <a:rPr lang="ar-IQ" altLang="ar-IQ" sz="2400" dirty="0"/>
              <a:t> </a:t>
            </a:r>
          </a:p>
          <a:p>
            <a:pPr marL="109728" indent="0" algn="r" rtl="1">
              <a:buNone/>
            </a:pPr>
            <a:r>
              <a:rPr lang="ar-IQ" altLang="ar-IQ" sz="2400" b="1" dirty="0"/>
              <a:t>خامسا: طلبات التعويض من الاضرار الناجمة من القرارات الادارية الصادرة خلافا للقانون: </a:t>
            </a:r>
            <a:r>
              <a:rPr lang="ar-IQ" altLang="ar-IQ" sz="2400" dirty="0"/>
              <a:t>(في العراق لايوجد مثل هذا النص اي اذا رفعت دعوى التعويض بصفة اصلية  وانما يجب الجمع بين دعوى الالغاء والقضاء الكامل في طلب واحد فيكون التعويض تابعا للالغاء ان كان له مقتضى ).</a:t>
            </a:r>
          </a:p>
        </p:txBody>
      </p:sp>
    </p:spTree>
    <p:extLst>
      <p:ext uri="{BB962C8B-B14F-4D97-AF65-F5344CB8AC3E}">
        <p14:creationId xmlns:p14="http://schemas.microsoft.com/office/powerpoint/2010/main" val="85080591"/>
      </p:ext>
    </p:extLst>
  </p:cSld>
  <p:clrMapOvr>
    <a:masterClrMapping/>
  </p:clrMapOvr>
  <p:transition advTm="20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DF577C-AE84-EADC-1579-7930F999C3B6}"/>
              </a:ext>
            </a:extLst>
          </p:cNvPr>
          <p:cNvSpPr>
            <a:spLocks noGrp="1"/>
          </p:cNvSpPr>
          <p:nvPr>
            <p:ph idx="1"/>
          </p:nvPr>
        </p:nvSpPr>
        <p:spPr>
          <a:xfrm>
            <a:off x="2231136" y="1127760"/>
            <a:ext cx="7729728" cy="5242560"/>
          </a:xfrm>
        </p:spPr>
        <p:txBody>
          <a:bodyPr numCol="2" rtlCol="1">
            <a:noAutofit/>
          </a:bodyPr>
          <a:lstStyle/>
          <a:p>
            <a:pPr algn="justLow" rtl="1">
              <a:lnSpc>
                <a:spcPct val="150000"/>
              </a:lnSpc>
            </a:pPr>
            <a:r>
              <a:rPr lang="ar-IQ" altLang="ar-IQ" sz="1600" b="1" dirty="0">
                <a:latin typeface="Tahoma" panose="020B0604030504040204" pitchFamily="34" charset="0"/>
                <a:ea typeface="Tahoma" panose="020B0604030504040204" pitchFamily="34" charset="0"/>
                <a:cs typeface="Tahoma" panose="020B0604030504040204" pitchFamily="34" charset="0"/>
              </a:rPr>
              <a:t>الجهة المختصة بالفصل بين القضاء الاداري والعادي في حالات تنازع الاختصاص: </a:t>
            </a:r>
            <a:endParaRPr lang="ar-IQ" altLang="ar-IQ" sz="1600" b="1" u="sng" dirty="0">
              <a:latin typeface="Tahoma" panose="020B0604030504040204" pitchFamily="34" charset="0"/>
              <a:ea typeface="Tahoma" panose="020B0604030504040204" pitchFamily="34" charset="0"/>
              <a:cs typeface="Tahoma" panose="020B0604030504040204" pitchFamily="34" charset="0"/>
            </a:endParaRPr>
          </a:p>
          <a:p>
            <a:pPr marL="342900" indent="-342900" algn="justLow" rtl="1">
              <a:lnSpc>
                <a:spcPct val="150000"/>
              </a:lnSpc>
              <a:buFont typeface="Wingdings" pitchFamily="2" charset="2"/>
              <a:buChar char="v"/>
            </a:pPr>
            <a:r>
              <a:rPr lang="ar-IQ" altLang="ar-IQ" sz="1200" b="1" dirty="0">
                <a:latin typeface="Tahoma" panose="020B0604030504040204" pitchFamily="34" charset="0"/>
                <a:ea typeface="Tahoma" panose="020B0604030504040204" pitchFamily="34" charset="0"/>
                <a:cs typeface="Tahoma" panose="020B0604030504040204" pitchFamily="34" charset="0"/>
              </a:rPr>
              <a:t>ظلت الادارة في فرنسا تحسم اشكالات تنازع الاختصاص بنفسها وتحدد اختصاصها بالطريقة التي تراها مناسبة الى ان صدر القانون 24 ايار 1872 الذي انشأ محكمة التنازع للفصل في مسائل تنازع الاختصاص.</a:t>
            </a:r>
          </a:p>
          <a:p>
            <a:pPr marL="342900" indent="-342900" algn="justLow" rtl="1">
              <a:lnSpc>
                <a:spcPct val="150000"/>
              </a:lnSpc>
              <a:buFont typeface="Wingdings" pitchFamily="2" charset="2"/>
              <a:buChar char="v"/>
            </a:pPr>
            <a:endParaRPr lang="ar-IQ" sz="1200" b="1" dirty="0">
              <a:latin typeface="Tahoma" panose="020B0604030504040204" pitchFamily="34" charset="0"/>
              <a:ea typeface="Tahoma" panose="020B0604030504040204" pitchFamily="34" charset="0"/>
              <a:cs typeface="Tahoma" panose="020B0604030504040204" pitchFamily="34" charset="0"/>
            </a:endParaRPr>
          </a:p>
          <a:p>
            <a:pPr algn="justLow" rtl="1">
              <a:lnSpc>
                <a:spcPct val="150000"/>
              </a:lnSpc>
            </a:pPr>
            <a:r>
              <a:rPr lang="ar-IQ" altLang="ar-IQ" sz="1200" b="1" u="sng"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محكمة التنازع</a:t>
            </a:r>
          </a:p>
          <a:p>
            <a:pPr algn="justLow" rtl="1">
              <a:lnSpc>
                <a:spcPct val="150000"/>
              </a:lnSpc>
            </a:pPr>
            <a:endParaRPr lang="ar-IQ" altLang="ar-IQ" sz="1200" b="1" u="sng" dirty="0">
              <a:latin typeface="Tahoma" panose="020B0604030504040204" pitchFamily="34" charset="0"/>
              <a:ea typeface="Tahoma" panose="020B0604030504040204" pitchFamily="34" charset="0"/>
              <a:cs typeface="Tahoma" panose="020B0604030504040204" pitchFamily="34" charset="0"/>
            </a:endParaRPr>
          </a:p>
          <a:p>
            <a:pPr algn="justLow" rtl="1">
              <a:lnSpc>
                <a:spcPct val="150000"/>
              </a:lnSpc>
            </a:pPr>
            <a:r>
              <a:rPr lang="ar-IQ" altLang="ar-IQ" sz="1200" b="1" dirty="0">
                <a:latin typeface="Tahoma" panose="020B0604030504040204" pitchFamily="34" charset="0"/>
                <a:ea typeface="Tahoma" panose="020B0604030504040204" pitchFamily="34" charset="0"/>
                <a:cs typeface="Tahoma" panose="020B0604030504040204" pitchFamily="34" charset="0"/>
              </a:rPr>
              <a:t>1- تشكيل المحكمة :</a:t>
            </a:r>
          </a:p>
          <a:p>
            <a:pPr algn="justLow" rtl="1">
              <a:lnSpc>
                <a:spcPct val="150000"/>
              </a:lnSpc>
            </a:pPr>
            <a:r>
              <a:rPr lang="ar-IQ" altLang="ar-IQ" sz="1200" b="1" dirty="0">
                <a:latin typeface="Tahoma" panose="020B0604030504040204" pitchFamily="34" charset="0"/>
                <a:ea typeface="Tahoma" panose="020B0604030504040204" pitchFamily="34" charset="0"/>
                <a:cs typeface="Tahoma" panose="020B0604030504040204" pitchFamily="34" charset="0"/>
              </a:rPr>
              <a:t>       راعى المشرع الفرنسي في تشكيل هذه المحكمة تمثيل جهتي القضاء الاداري والعادي على قدم المساواة ليضمن لها الحيدة والاستقلال ، وتشكل المحكمة على النحو الاتي : </a:t>
            </a:r>
          </a:p>
          <a:p>
            <a:pPr algn="justLow" rtl="1">
              <a:lnSpc>
                <a:spcPct val="150000"/>
              </a:lnSpc>
            </a:pPr>
            <a:r>
              <a:rPr lang="ar-IQ" altLang="ar-IQ" sz="1200" b="1" dirty="0">
                <a:latin typeface="Tahoma" panose="020B0604030504040204" pitchFamily="34" charset="0"/>
                <a:ea typeface="Tahoma" panose="020B0604030504040204" pitchFamily="34" charset="0"/>
                <a:cs typeface="Tahoma" panose="020B0604030504040204" pitchFamily="34" charset="0"/>
              </a:rPr>
              <a:t>- وزير العدل ويتولى رئاسة المحكمة بحكم القانون .</a:t>
            </a:r>
          </a:p>
          <a:p>
            <a:pPr algn="justLow" rtl="1">
              <a:lnSpc>
                <a:spcPct val="150000"/>
              </a:lnSpc>
            </a:pPr>
            <a:r>
              <a:rPr lang="ar-IQ" altLang="ar-IQ" sz="1200" b="1" dirty="0">
                <a:latin typeface="Tahoma" panose="020B0604030504040204" pitchFamily="34" charset="0"/>
                <a:ea typeface="Tahoma" panose="020B0604030504040204" pitchFamily="34" charset="0"/>
                <a:cs typeface="Tahoma" panose="020B0604030504040204" pitchFamily="34" charset="0"/>
              </a:rPr>
              <a:t>- ثلاثة من مستشاري مجلس الدولة يختارهم زملائهم بالانتخاب .</a:t>
            </a:r>
          </a:p>
          <a:p>
            <a:pPr algn="justLow" rtl="1">
              <a:lnSpc>
                <a:spcPct val="150000"/>
              </a:lnSpc>
            </a:pPr>
            <a:r>
              <a:rPr lang="ar-IQ" altLang="ar-IQ" sz="1200" b="1" dirty="0">
                <a:latin typeface="Tahoma" panose="020B0604030504040204" pitchFamily="34" charset="0"/>
                <a:ea typeface="Tahoma" panose="020B0604030504040204" pitchFamily="34" charset="0"/>
                <a:cs typeface="Tahoma" panose="020B0604030504040204" pitchFamily="34" charset="0"/>
              </a:rPr>
              <a:t>- ثلاثة من مستشاري محكمة التمييز ينتخبون ايضاً من قبل زملائهم . </a:t>
            </a:r>
          </a:p>
          <a:p>
            <a:pPr marL="342900" indent="-342900" algn="justLow" rtl="1">
              <a:lnSpc>
                <a:spcPct val="150000"/>
              </a:lnSpc>
              <a:buFontTx/>
              <a:buChar char="-"/>
            </a:pPr>
            <a:r>
              <a:rPr lang="ar-IQ" altLang="ar-IQ" sz="1200" b="1" dirty="0">
                <a:latin typeface="Tahoma" panose="020B0604030504040204" pitchFamily="34" charset="0"/>
                <a:ea typeface="Tahoma" panose="020B0604030504040204" pitchFamily="34" charset="0"/>
                <a:cs typeface="Tahoma" panose="020B0604030504040204" pitchFamily="34" charset="0"/>
              </a:rPr>
              <a:t>عضوان اصليان يتم انتخابهما من الاعضاء السبعة المذكورين .</a:t>
            </a:r>
          </a:p>
          <a:p>
            <a:pPr algn="justLow" rtl="1">
              <a:lnSpc>
                <a:spcPct val="150000"/>
              </a:lnSpc>
            </a:pPr>
            <a:r>
              <a:rPr lang="ar-IQ" altLang="ar-IQ" sz="1200" b="1" dirty="0">
                <a:latin typeface="Tahoma" panose="020B0604030504040204" pitchFamily="34" charset="0"/>
                <a:ea typeface="Tahoma" panose="020B0604030504040204" pitchFamily="34" charset="0"/>
                <a:cs typeface="Tahoma" panose="020B0604030504040204" pitchFamily="34" charset="0"/>
              </a:rPr>
              <a:t>ومدة العضوية في المحكمة </a:t>
            </a:r>
            <a:r>
              <a:rPr lang="ar-IQ" altLang="ar-IQ" sz="1200" b="1" dirty="0">
                <a:solidFill>
                  <a:schemeClr val="accent3">
                    <a:lumMod val="75000"/>
                  </a:schemeClr>
                </a:solidFill>
                <a:latin typeface="Tahoma" panose="020B0604030504040204" pitchFamily="34" charset="0"/>
                <a:ea typeface="Tahoma" panose="020B0604030504040204" pitchFamily="34" charset="0"/>
                <a:cs typeface="Tahoma" panose="020B0604030504040204" pitchFamily="34" charset="0"/>
              </a:rPr>
              <a:t>ثلاث سنوات </a:t>
            </a:r>
            <a:r>
              <a:rPr lang="ar-IQ" altLang="ar-IQ" sz="1200" b="1" dirty="0">
                <a:latin typeface="Tahoma" panose="020B0604030504040204" pitchFamily="34" charset="0"/>
                <a:ea typeface="Tahoma" panose="020B0604030504040204" pitchFamily="34" charset="0"/>
                <a:cs typeface="Tahoma" panose="020B0604030504040204" pitchFamily="34" charset="0"/>
              </a:rPr>
              <a:t>قابلة للتجديد وتجدر الاشارة هنا الى ان المشرع </a:t>
            </a:r>
            <a:r>
              <a:rPr lang="ar-IQ" altLang="ar-IQ" sz="1200" b="1" dirty="0">
                <a:solidFill>
                  <a:srgbClr val="00B050"/>
                </a:solidFill>
                <a:latin typeface="Tahoma" panose="020B0604030504040204" pitchFamily="34" charset="0"/>
                <a:ea typeface="Tahoma" panose="020B0604030504040204" pitchFamily="34" charset="0"/>
                <a:cs typeface="Tahoma" panose="020B0604030504040204" pitchFamily="34" charset="0"/>
              </a:rPr>
              <a:t>المصري</a:t>
            </a:r>
            <a:r>
              <a:rPr lang="ar-IQ" altLang="ar-IQ" sz="1200" b="1" dirty="0">
                <a:latin typeface="Tahoma" panose="020B0604030504040204" pitchFamily="34" charset="0"/>
                <a:ea typeface="Tahoma" panose="020B0604030504040204" pitchFamily="34" charset="0"/>
                <a:cs typeface="Tahoma" panose="020B0604030504040204" pitchFamily="34" charset="0"/>
              </a:rPr>
              <a:t>  قد حذا حذو المشرع الفرنسي عندما أنشأ المحكمة الدستورية العليا بموجب القانون رقم 48 لسنة 1979 وعقد الاختصاص لها دون غيرها بالفصل في تنازع الاختصاص . </a:t>
            </a:r>
          </a:p>
          <a:p>
            <a:pPr lvl="1" algn="justLow" rtl="1">
              <a:lnSpc>
                <a:spcPct val="150000"/>
              </a:lnSpc>
            </a:pPr>
            <a:endParaRPr lang="en-US" sz="12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672743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Number Placeholder 4"/>
          <p:cNvSpPr>
            <a:spLocks noGrp="1"/>
          </p:cNvSpPr>
          <p:nvPr>
            <p:ph type="sldNum" sz="quarter" idx="12"/>
          </p:nvPr>
        </p:nvSpPr>
        <p:spPr>
          <a:xfrm>
            <a:off x="9829800" y="6407945"/>
            <a:ext cx="707232" cy="365125"/>
          </a:xfrm>
          <a:noFill/>
        </p:spPr>
        <p:txBody>
          <a:bodyPr/>
          <a:lstStyle>
            <a:lvl1pPr>
              <a:defRPr sz="3200">
                <a:solidFill>
                  <a:schemeClr val="tx1"/>
                </a:solidFill>
                <a:latin typeface="Arial" pitchFamily="34" charset="0"/>
                <a:cs typeface="Arial" pitchFamily="34" charset="0"/>
              </a:defRPr>
            </a:lvl1pPr>
            <a:lvl2pPr>
              <a:defRPr sz="2800">
                <a:solidFill>
                  <a:schemeClr val="tx1"/>
                </a:solidFill>
                <a:latin typeface="Arial" pitchFamily="34" charset="0"/>
                <a:cs typeface="Arial" pitchFamily="34" charset="0"/>
              </a:defRPr>
            </a:lvl2pPr>
            <a:lvl3pPr>
              <a:defRPr sz="2400">
                <a:solidFill>
                  <a:schemeClr val="tx1"/>
                </a:solidFill>
                <a:latin typeface="Arial" pitchFamily="34" charset="0"/>
                <a:cs typeface="Arial" pitchFamily="34" charset="0"/>
              </a:defRPr>
            </a:lvl3pPr>
            <a:lvl4pPr>
              <a:defRPr sz="2000">
                <a:solidFill>
                  <a:schemeClr val="tx1"/>
                </a:solidFill>
                <a:latin typeface="Arial" pitchFamily="34" charset="0"/>
                <a:cs typeface="Arial" pitchFamily="34" charset="0"/>
              </a:defRPr>
            </a:lvl4pPr>
            <a:lvl5pPr>
              <a:defRPr sz="2000">
                <a:solidFill>
                  <a:schemeClr val="tx1"/>
                </a:solidFill>
                <a:latin typeface="Arial" pitchFamily="34" charset="0"/>
                <a:cs typeface="Arial" pitchFamily="34" charset="0"/>
              </a:defRPr>
            </a:lvl5pPr>
            <a:lvl6pPr eaLnBrk="0" hangingPunct="0">
              <a:defRPr sz="2000">
                <a:solidFill>
                  <a:schemeClr val="tx1"/>
                </a:solidFill>
                <a:latin typeface="Arial" pitchFamily="34" charset="0"/>
                <a:cs typeface="Arial" pitchFamily="34" charset="0"/>
              </a:defRPr>
            </a:lvl6pPr>
            <a:lvl7pPr eaLnBrk="0" hangingPunct="0">
              <a:defRPr sz="2000">
                <a:solidFill>
                  <a:schemeClr val="tx1"/>
                </a:solidFill>
                <a:latin typeface="Arial" pitchFamily="34" charset="0"/>
                <a:cs typeface="Arial" pitchFamily="34" charset="0"/>
              </a:defRPr>
            </a:lvl7pPr>
            <a:lvl8pPr eaLnBrk="0" hangingPunct="0">
              <a:defRPr sz="2000">
                <a:solidFill>
                  <a:schemeClr val="tx1"/>
                </a:solidFill>
                <a:latin typeface="Arial" pitchFamily="34" charset="0"/>
                <a:cs typeface="Arial" pitchFamily="34" charset="0"/>
              </a:defRPr>
            </a:lvl8pPr>
            <a:lvl9pPr eaLnBrk="0" hangingPunct="0">
              <a:defRPr sz="2000">
                <a:solidFill>
                  <a:schemeClr val="tx1"/>
                </a:solidFill>
                <a:latin typeface="Arial" pitchFamily="34" charset="0"/>
                <a:cs typeface="Arial" pitchFamily="34" charset="0"/>
              </a:defRPr>
            </a:lvl9pPr>
          </a:lstStyle>
          <a:p>
            <a:fld id="{51D75B25-5E5E-4B72-B61F-0DA5188E0CB8}" type="slidenum">
              <a:rPr lang="ar-SA" altLang="ar-IQ" sz="1200">
                <a:latin typeface="Arial Black" pitchFamily="34" charset="0"/>
              </a:rPr>
              <a:pPr/>
              <a:t>90</a:t>
            </a:fld>
            <a:endParaRPr lang="en-US" altLang="ar-IQ" sz="1200" dirty="0">
              <a:latin typeface="Arial Black" pitchFamily="34" charset="0"/>
            </a:endParaRPr>
          </a:p>
        </p:txBody>
      </p:sp>
      <p:sp>
        <p:nvSpPr>
          <p:cNvPr id="70660" name="Rectangle 3"/>
          <p:cNvSpPr>
            <a:spLocks noGrp="1" noChangeArrowheads="1"/>
          </p:cNvSpPr>
          <p:nvPr>
            <p:ph type="body" idx="4294967295"/>
          </p:nvPr>
        </p:nvSpPr>
        <p:spPr>
          <a:xfrm>
            <a:off x="1676400" y="228601"/>
            <a:ext cx="8839200" cy="6227763"/>
          </a:xfrm>
        </p:spPr>
        <p:txBody>
          <a:bodyPr>
            <a:normAutofit fontScale="92500" lnSpcReduction="10000"/>
          </a:bodyPr>
          <a:lstStyle/>
          <a:p>
            <a:pPr marL="109728" indent="0" algn="r" rtl="1">
              <a:buNone/>
            </a:pPr>
            <a:r>
              <a:rPr lang="ar-IQ" altLang="ar-IQ" sz="2800" b="1" dirty="0"/>
              <a:t>سادسا: الطعون في القرارات النهائية الصادرة من الجهات الادارية في قضايا الضرائب والرسوم:</a:t>
            </a:r>
          </a:p>
          <a:p>
            <a:pPr marL="109728" indent="0" algn="r" rtl="1">
              <a:buNone/>
            </a:pPr>
            <a:r>
              <a:rPr lang="ar-IQ" altLang="ar-IQ" sz="2800" b="1" dirty="0"/>
              <a:t> </a:t>
            </a:r>
            <a:r>
              <a:rPr lang="ar-IQ" altLang="ar-IQ" sz="2800" dirty="0"/>
              <a:t>وفق القانون الذي ينظم كيفية النظر في هذه المنازعات . </a:t>
            </a:r>
            <a:r>
              <a:rPr lang="ar-IQ" altLang="ar-IQ" sz="3200" dirty="0">
                <a:solidFill>
                  <a:schemeClr val="accent3"/>
                </a:solidFill>
              </a:rPr>
              <a:t>(</a:t>
            </a:r>
            <a:r>
              <a:rPr lang="ar-IQ" altLang="ar-IQ" sz="2800" dirty="0"/>
              <a:t>جاء في  قانون ضريبة الدخل رقم 113) لسنة 1982 في (م/55)  (لاتسمع المحاكم اية دعوى متعلقة بتقدير الضريبة ......) ورسم المشرع في الاعتراضا ت الى دوائر الهيئة العامة للضرائب  ويستانف القرار لدى لجنة التدقيق. </a:t>
            </a:r>
          </a:p>
          <a:p>
            <a:pPr algn="r" rtl="1">
              <a:buFont typeface="Arial" pitchFamily="34" charset="0"/>
              <a:buChar char="•"/>
            </a:pPr>
            <a:r>
              <a:rPr lang="ar-IQ" altLang="ar-IQ" sz="2800" dirty="0"/>
              <a:t>ولكن في قانون الاقليم نص على ان تنظر المحكمة الادارية طعون  في قضايا الضرائب والرسوم  اي القرار الصادرمن هئية التمييزية الخاصة في وزارة المالية يعد قرار نهائيا صالحا للطعن امام المحكمة دون تظلم لان التظلم كان امام الهيئة التميزية</a:t>
            </a:r>
            <a:r>
              <a:rPr lang="ar-IQ" altLang="ar-IQ" sz="3200" dirty="0">
                <a:solidFill>
                  <a:schemeClr val="accent3"/>
                </a:solidFill>
              </a:rPr>
              <a:t>)</a:t>
            </a:r>
            <a:r>
              <a:rPr lang="ar-IQ" altLang="ar-IQ" sz="2800" dirty="0"/>
              <a:t>.</a:t>
            </a:r>
          </a:p>
          <a:p>
            <a:pPr marL="109728" indent="0" algn="r" rtl="1">
              <a:lnSpc>
                <a:spcPct val="90000"/>
              </a:lnSpc>
              <a:buNone/>
            </a:pPr>
            <a:endParaRPr lang="ar-IQ" altLang="ar-IQ" sz="2800" b="1" dirty="0"/>
          </a:p>
          <a:p>
            <a:pPr marL="109728" indent="0" algn="r" rtl="1">
              <a:lnSpc>
                <a:spcPct val="90000"/>
              </a:lnSpc>
              <a:buNone/>
            </a:pPr>
            <a:r>
              <a:rPr lang="ar-IQ" altLang="ar-IQ" sz="2800" b="1" dirty="0"/>
              <a:t>سابعا</a:t>
            </a:r>
            <a:r>
              <a:rPr lang="ar-IQ" altLang="ar-IQ" sz="2800" dirty="0"/>
              <a:t>:</a:t>
            </a:r>
            <a:r>
              <a:rPr lang="ar-IQ" altLang="ar-IQ" sz="2800" b="1" dirty="0"/>
              <a:t> الطعن في رفض او امتناع الموظف او الهيئآت في الدوائر واجهزة الاقليم </a:t>
            </a:r>
            <a:r>
              <a:rPr lang="ar-IQ" altLang="ar-IQ" sz="2800" dirty="0"/>
              <a:t>عن اتخاذ قرار او امر كان من الواجب عليه اتخاذه قانوناً:</a:t>
            </a:r>
          </a:p>
          <a:p>
            <a:pPr marL="109728" indent="0" algn="r" rtl="1">
              <a:lnSpc>
                <a:spcPct val="90000"/>
              </a:lnSpc>
              <a:buNone/>
            </a:pPr>
            <a:endParaRPr lang="ar-IQ" altLang="ar-IQ" sz="2800" dirty="0"/>
          </a:p>
          <a:p>
            <a:pPr marL="109728" indent="0" algn="r" rtl="1">
              <a:buNone/>
            </a:pPr>
            <a:r>
              <a:rPr lang="ar-IQ" altLang="ar-IQ" sz="2800" dirty="0"/>
              <a:t>ان المشرع في مادة (13) من قانون مجلس الشورى الاقليم قد اغفل بيان اسباب الطعن اواوجه الطعن بالالغاء التي يستند اليها الطاعن لالغاء القرار الاداري. وبالنسبة للاعمال المادية للادارة تركها للقضاء العادي </a:t>
            </a:r>
            <a:endParaRPr lang="en-US" altLang="ar-IQ" sz="2800" dirty="0"/>
          </a:p>
          <a:p>
            <a:pPr marL="109728" indent="0" algn="r" rtl="1">
              <a:lnSpc>
                <a:spcPct val="90000"/>
              </a:lnSpc>
              <a:buNone/>
            </a:pPr>
            <a:endParaRPr lang="ar-IQ" altLang="ar-IQ" sz="2800" b="1" dirty="0"/>
          </a:p>
        </p:txBody>
      </p:sp>
    </p:spTree>
    <p:extLst>
      <p:ext uri="{BB962C8B-B14F-4D97-AF65-F5344CB8AC3E}">
        <p14:creationId xmlns:p14="http://schemas.microsoft.com/office/powerpoint/2010/main" val="2948521331"/>
      </p:ext>
    </p:extLst>
  </p:cSld>
  <p:clrMapOvr>
    <a:masterClrMapping/>
  </p:clrMapOvr>
  <p:transition advTm="20000"/>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Number Placeholder 4"/>
          <p:cNvSpPr>
            <a:spLocks noGrp="1"/>
          </p:cNvSpPr>
          <p:nvPr>
            <p:ph type="sldNum" sz="quarter" idx="11"/>
          </p:nvPr>
        </p:nvSpPr>
        <p:spPr>
          <a:xfrm>
            <a:off x="8077201" y="6324601"/>
            <a:ext cx="2350681" cy="365125"/>
          </a:xfrm>
          <a:noFill/>
        </p:spPr>
        <p:txBody>
          <a:bodyPr/>
          <a:lstStyle>
            <a:lvl1pPr>
              <a:defRPr sz="3200">
                <a:solidFill>
                  <a:schemeClr val="tx1"/>
                </a:solidFill>
                <a:latin typeface="Arial" pitchFamily="34" charset="0"/>
                <a:cs typeface="Arial" pitchFamily="34" charset="0"/>
              </a:defRPr>
            </a:lvl1pPr>
            <a:lvl2pPr>
              <a:defRPr sz="2800">
                <a:solidFill>
                  <a:schemeClr val="tx1"/>
                </a:solidFill>
                <a:latin typeface="Arial" pitchFamily="34" charset="0"/>
                <a:cs typeface="Arial" pitchFamily="34" charset="0"/>
              </a:defRPr>
            </a:lvl2pPr>
            <a:lvl3pPr>
              <a:defRPr sz="2400">
                <a:solidFill>
                  <a:schemeClr val="tx1"/>
                </a:solidFill>
                <a:latin typeface="Arial" pitchFamily="34" charset="0"/>
                <a:cs typeface="Arial" pitchFamily="34" charset="0"/>
              </a:defRPr>
            </a:lvl3pPr>
            <a:lvl4pPr>
              <a:defRPr sz="2000">
                <a:solidFill>
                  <a:schemeClr val="tx1"/>
                </a:solidFill>
                <a:latin typeface="Arial" pitchFamily="34" charset="0"/>
                <a:cs typeface="Arial" pitchFamily="34" charset="0"/>
              </a:defRPr>
            </a:lvl4pPr>
            <a:lvl5pPr>
              <a:defRPr sz="2000">
                <a:solidFill>
                  <a:schemeClr val="tx1"/>
                </a:solidFill>
                <a:latin typeface="Arial" pitchFamily="34" charset="0"/>
                <a:cs typeface="Arial" pitchFamily="34" charset="0"/>
              </a:defRPr>
            </a:lvl5pPr>
            <a:lvl6pPr eaLnBrk="0" hangingPunct="0">
              <a:defRPr sz="2000">
                <a:solidFill>
                  <a:schemeClr val="tx1"/>
                </a:solidFill>
                <a:latin typeface="Arial" pitchFamily="34" charset="0"/>
                <a:cs typeface="Arial" pitchFamily="34" charset="0"/>
              </a:defRPr>
            </a:lvl6pPr>
            <a:lvl7pPr eaLnBrk="0" hangingPunct="0">
              <a:defRPr sz="2000">
                <a:solidFill>
                  <a:schemeClr val="tx1"/>
                </a:solidFill>
                <a:latin typeface="Arial" pitchFamily="34" charset="0"/>
                <a:cs typeface="Arial" pitchFamily="34" charset="0"/>
              </a:defRPr>
            </a:lvl7pPr>
            <a:lvl8pPr eaLnBrk="0" hangingPunct="0">
              <a:defRPr sz="2000">
                <a:solidFill>
                  <a:schemeClr val="tx1"/>
                </a:solidFill>
                <a:latin typeface="Arial" pitchFamily="34" charset="0"/>
                <a:cs typeface="Arial" pitchFamily="34" charset="0"/>
              </a:defRPr>
            </a:lvl8pPr>
            <a:lvl9pPr eaLnBrk="0" hangingPunct="0">
              <a:defRPr sz="2000">
                <a:solidFill>
                  <a:schemeClr val="tx1"/>
                </a:solidFill>
                <a:latin typeface="Arial" pitchFamily="34" charset="0"/>
                <a:cs typeface="Arial" pitchFamily="34" charset="0"/>
              </a:defRPr>
            </a:lvl9pPr>
          </a:lstStyle>
          <a:p>
            <a:fld id="{3421347F-71D9-409A-8338-D00008C574E5}" type="slidenum">
              <a:rPr lang="ar-SA" altLang="ar-IQ" sz="1200">
                <a:latin typeface="Arial Black" pitchFamily="34" charset="0"/>
              </a:rPr>
              <a:pPr/>
              <a:t>91</a:t>
            </a:fld>
            <a:endParaRPr lang="en-US" altLang="ar-IQ" sz="1200" dirty="0">
              <a:latin typeface="Arial Black" pitchFamily="34" charset="0"/>
            </a:endParaRPr>
          </a:p>
        </p:txBody>
      </p:sp>
      <p:sp>
        <p:nvSpPr>
          <p:cNvPr id="77827" name="Rectangle 2"/>
          <p:cNvSpPr>
            <a:spLocks noGrp="1" noChangeArrowheads="1"/>
          </p:cNvSpPr>
          <p:nvPr>
            <p:ph type="title"/>
          </p:nvPr>
        </p:nvSpPr>
        <p:spPr>
          <a:xfrm>
            <a:off x="1981200" y="152400"/>
            <a:ext cx="8229600" cy="609600"/>
          </a:xfrm>
        </p:spPr>
        <p:txBody>
          <a:bodyPr>
            <a:normAutofit fontScale="90000"/>
          </a:bodyPr>
          <a:lstStyle/>
          <a:p>
            <a:pPr algn="r" eaLnBrk="1" hangingPunct="1"/>
            <a:r>
              <a:rPr lang="ar-IQ" altLang="ar-IQ" b="1" dirty="0"/>
              <a:t>اجراءات الطعن امام المحكمة الادارية:</a:t>
            </a:r>
            <a:endParaRPr lang="en-US" altLang="ar-IQ" b="1" dirty="0"/>
          </a:p>
        </p:txBody>
      </p:sp>
      <p:sp>
        <p:nvSpPr>
          <p:cNvPr id="77828" name="Rectangle 3"/>
          <p:cNvSpPr>
            <a:spLocks noGrp="1" noChangeArrowheads="1"/>
          </p:cNvSpPr>
          <p:nvPr>
            <p:ph type="body" idx="1"/>
          </p:nvPr>
        </p:nvSpPr>
        <p:spPr>
          <a:xfrm>
            <a:off x="1676400" y="914400"/>
            <a:ext cx="8839200" cy="5105400"/>
          </a:xfrm>
        </p:spPr>
        <p:txBody>
          <a:bodyPr>
            <a:normAutofit/>
          </a:bodyPr>
          <a:lstStyle/>
          <a:p>
            <a:pPr marL="109728" indent="0" algn="r" rtl="1">
              <a:buNone/>
            </a:pPr>
            <a:r>
              <a:rPr lang="ar-IQ" altLang="ar-IQ" sz="2800" dirty="0"/>
              <a:t> اشترطت المادة (17)من القانون قبل تقديم الطعن الى المحكمة ان يتظلم صاحب الطعن لدى الجهة الادارية المختصة, التي عليها ان تبت فيه خلال (15) خمسة عشر يوماً من تاريخ تسجيل التظلم لديها ، كما اعطت للمتظلم عند رفض تظلمه او عدم البت ، ان يطعن لدى محكمة القضاء الاداري خلال مدة (30) ثلاثين يوماً من تاريخ انتهاء المدة المحددة لتقديم التظلم، والا سقط حقه في الطعن .</a:t>
            </a:r>
          </a:p>
          <a:p>
            <a:pPr marL="109728" indent="0" algn="r" rtl="1">
              <a:buNone/>
            </a:pPr>
            <a:endParaRPr lang="ar-IQ" altLang="ar-IQ" sz="2800" dirty="0"/>
          </a:p>
          <a:p>
            <a:pPr marL="109728" indent="0" algn="r" rtl="1">
              <a:buNone/>
            </a:pPr>
            <a:r>
              <a:rPr lang="ar-IQ" altLang="ar-IQ" sz="2800" dirty="0"/>
              <a:t>  وحسناً فعل المشرع عندما أوجب ضرورة التظلم لدى الجهة الادارية التي اصدرت القرار قبل الطعن امام محكمة القضاء الاداري ، الا ان المشرع لم يحدد المدة التي يجب التظلم فيها امام الجهة الادارية المختصة ، وكان حرياً بالمشرع ان يقوم بتحديد هذه المدة من اجل استقرار الاوضاع القانونية . </a:t>
            </a:r>
            <a:endParaRPr lang="en-US" altLang="ar-IQ" sz="2800" dirty="0"/>
          </a:p>
          <a:p>
            <a:pPr algn="r" rtl="1" eaLnBrk="1" hangingPunct="1">
              <a:lnSpc>
                <a:spcPct val="80000"/>
              </a:lnSpc>
            </a:pPr>
            <a:endParaRPr lang="en-US" altLang="ar-IQ" sz="2800" dirty="0"/>
          </a:p>
        </p:txBody>
      </p:sp>
    </p:spTree>
    <p:extLst>
      <p:ext uri="{BB962C8B-B14F-4D97-AF65-F5344CB8AC3E}">
        <p14:creationId xmlns:p14="http://schemas.microsoft.com/office/powerpoint/2010/main" val="19337942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Number Placeholder 4"/>
          <p:cNvSpPr>
            <a:spLocks noGrp="1"/>
          </p:cNvSpPr>
          <p:nvPr>
            <p:ph type="sldNum" sz="quarter" idx="11"/>
          </p:nvPr>
        </p:nvSpPr>
        <p:spPr>
          <a:xfrm>
            <a:off x="8153401" y="6324601"/>
            <a:ext cx="2350681" cy="365125"/>
          </a:xfrm>
          <a:noFill/>
        </p:spPr>
        <p:txBody>
          <a:bodyPr/>
          <a:lstStyle>
            <a:lvl1pPr>
              <a:defRPr sz="3200">
                <a:solidFill>
                  <a:schemeClr val="tx1"/>
                </a:solidFill>
                <a:latin typeface="Arial" pitchFamily="34" charset="0"/>
                <a:cs typeface="Arial" pitchFamily="34" charset="0"/>
              </a:defRPr>
            </a:lvl1pPr>
            <a:lvl2pPr>
              <a:defRPr sz="2800">
                <a:solidFill>
                  <a:schemeClr val="tx1"/>
                </a:solidFill>
                <a:latin typeface="Arial" pitchFamily="34" charset="0"/>
                <a:cs typeface="Arial" pitchFamily="34" charset="0"/>
              </a:defRPr>
            </a:lvl2pPr>
            <a:lvl3pPr>
              <a:defRPr sz="2400">
                <a:solidFill>
                  <a:schemeClr val="tx1"/>
                </a:solidFill>
                <a:latin typeface="Arial" pitchFamily="34" charset="0"/>
                <a:cs typeface="Arial" pitchFamily="34" charset="0"/>
              </a:defRPr>
            </a:lvl3pPr>
            <a:lvl4pPr>
              <a:defRPr sz="2000">
                <a:solidFill>
                  <a:schemeClr val="tx1"/>
                </a:solidFill>
                <a:latin typeface="Arial" pitchFamily="34" charset="0"/>
                <a:cs typeface="Arial" pitchFamily="34" charset="0"/>
              </a:defRPr>
            </a:lvl4pPr>
            <a:lvl5pPr>
              <a:defRPr sz="2000">
                <a:solidFill>
                  <a:schemeClr val="tx1"/>
                </a:solidFill>
                <a:latin typeface="Arial" pitchFamily="34" charset="0"/>
                <a:cs typeface="Arial" pitchFamily="34" charset="0"/>
              </a:defRPr>
            </a:lvl5pPr>
            <a:lvl6pPr eaLnBrk="0" hangingPunct="0">
              <a:defRPr sz="2000">
                <a:solidFill>
                  <a:schemeClr val="tx1"/>
                </a:solidFill>
                <a:latin typeface="Arial" pitchFamily="34" charset="0"/>
                <a:cs typeface="Arial" pitchFamily="34" charset="0"/>
              </a:defRPr>
            </a:lvl6pPr>
            <a:lvl7pPr eaLnBrk="0" hangingPunct="0">
              <a:defRPr sz="2000">
                <a:solidFill>
                  <a:schemeClr val="tx1"/>
                </a:solidFill>
                <a:latin typeface="Arial" pitchFamily="34" charset="0"/>
                <a:cs typeface="Arial" pitchFamily="34" charset="0"/>
              </a:defRPr>
            </a:lvl7pPr>
            <a:lvl8pPr eaLnBrk="0" hangingPunct="0">
              <a:defRPr sz="2000">
                <a:solidFill>
                  <a:schemeClr val="tx1"/>
                </a:solidFill>
                <a:latin typeface="Arial" pitchFamily="34" charset="0"/>
                <a:cs typeface="Arial" pitchFamily="34" charset="0"/>
              </a:defRPr>
            </a:lvl8pPr>
            <a:lvl9pPr eaLnBrk="0" hangingPunct="0">
              <a:defRPr sz="2000">
                <a:solidFill>
                  <a:schemeClr val="tx1"/>
                </a:solidFill>
                <a:latin typeface="Arial" pitchFamily="34" charset="0"/>
                <a:cs typeface="Arial" pitchFamily="34" charset="0"/>
              </a:defRPr>
            </a:lvl9pPr>
          </a:lstStyle>
          <a:p>
            <a:fld id="{F7CE62DE-EE2D-47F1-AB43-FA566E19F88C}" type="slidenum">
              <a:rPr lang="ar-SA" altLang="ar-IQ" sz="1200">
                <a:latin typeface="Arial Black" pitchFamily="34" charset="0"/>
              </a:rPr>
              <a:pPr/>
              <a:t>92</a:t>
            </a:fld>
            <a:endParaRPr lang="en-US" altLang="ar-IQ" sz="1200">
              <a:latin typeface="Arial Black" pitchFamily="34" charset="0"/>
            </a:endParaRPr>
          </a:p>
        </p:txBody>
      </p:sp>
      <p:sp>
        <p:nvSpPr>
          <p:cNvPr id="79876" name="Rectangle 3"/>
          <p:cNvSpPr>
            <a:spLocks noGrp="1" noChangeArrowheads="1"/>
          </p:cNvSpPr>
          <p:nvPr>
            <p:ph type="body" idx="1"/>
          </p:nvPr>
        </p:nvSpPr>
        <p:spPr>
          <a:xfrm>
            <a:off x="1981200" y="228600"/>
            <a:ext cx="8534400" cy="5149850"/>
          </a:xfrm>
        </p:spPr>
        <p:txBody>
          <a:bodyPr>
            <a:normAutofit fontScale="70000" lnSpcReduction="20000"/>
          </a:bodyPr>
          <a:lstStyle/>
          <a:p>
            <a:pPr marL="109728" indent="0" algn="r" rtl="1">
              <a:lnSpc>
                <a:spcPct val="170000"/>
              </a:lnSpc>
              <a:buNone/>
            </a:pPr>
            <a:r>
              <a:rPr lang="ar-IQ" sz="2800" b="1" dirty="0"/>
              <a:t>القيود التي ترد على اختصاص المحكمة :</a:t>
            </a:r>
          </a:p>
          <a:p>
            <a:pPr marL="109728" indent="0" algn="r" rtl="1">
              <a:lnSpc>
                <a:spcPct val="170000"/>
              </a:lnSpc>
              <a:buNone/>
            </a:pPr>
            <a:r>
              <a:rPr lang="ar-IQ" sz="2800" dirty="0"/>
              <a:t>    </a:t>
            </a:r>
            <a:r>
              <a:rPr lang="ar-IQ" sz="2600" b="1" dirty="0"/>
              <a:t> بموجب المادة ( 16) فأن محكمة القضاء الاداري لا يجوز لها النظر في الطعون المتعلقة بما يأتي :</a:t>
            </a:r>
          </a:p>
          <a:p>
            <a:pPr marL="109728" indent="0" algn="r" rtl="1">
              <a:lnSpc>
                <a:spcPct val="170000"/>
              </a:lnSpc>
              <a:buNone/>
            </a:pPr>
            <a:r>
              <a:rPr lang="ar-IQ" sz="2600" b="1" dirty="0"/>
              <a:t>اولاً : اعمال السيادة </a:t>
            </a:r>
            <a:r>
              <a:rPr lang="ar-IQ" sz="2600" dirty="0"/>
              <a:t>، وتعد من اعمال السيادة صلاحيات رئيس الاقليم المنصوص عليها في المادة (10) من قانون رئاسة الاقليم رقم (1) لسنة 2005 المعدلة بالقانون رقم (1) لسنة 2009 ،( ويمكن تقسيم هذه الصلاحيات الى ميدانين ، اولهما صلاحيات رئيس الاقليم في  الظروف العادية ، وثانيهما صلاحيات رئيس الاقليم فـــي الظروف الاستثنائيـــة او فــي حالـة  الضرورة).</a:t>
            </a:r>
          </a:p>
          <a:p>
            <a:pPr marL="109728" indent="0" algn="r" rtl="1">
              <a:lnSpc>
                <a:spcPct val="170000"/>
              </a:lnSpc>
              <a:buNone/>
            </a:pPr>
            <a:r>
              <a:rPr lang="ar-IQ" sz="2600" b="1" dirty="0"/>
              <a:t> ثانيا: القرارات الادارية التي رسم القانون طريقا للتظلم منها او الاعتراض عليها او الطعن فيها.</a:t>
            </a:r>
          </a:p>
          <a:p>
            <a:pPr marL="109728" indent="0" algn="r" rtl="1">
              <a:lnSpc>
                <a:spcPct val="170000"/>
              </a:lnSpc>
              <a:buNone/>
            </a:pPr>
            <a:endParaRPr lang="ar-IQ" sz="2800" dirty="0"/>
          </a:p>
          <a:p>
            <a:pPr marL="109728" indent="0" algn="r" rtl="1">
              <a:buNone/>
            </a:pPr>
            <a:r>
              <a:rPr lang="ar-IQ" sz="2800" dirty="0"/>
              <a:t>الاستثناءات ا</a:t>
            </a:r>
            <a:r>
              <a:rPr lang="ar-IQ" altLang="ar-IQ" sz="2800" dirty="0"/>
              <a:t>لواردة على اختصاصات محكمة القضاء الاداري تعد خرقاً لنص المادة (100) من دستور جمهورية العراق الدائم لعام 2005 والتي منعت تحصين اي عمل او قرار من الطعن فيه امام القضاء ، كما ان هذه القيود الواردة على الطعن القضائي تعد خروجاً على المشروعية ، وتتعارض مع مبدأ الولاية العامة للقضاء الاداري على اعمال الادارة . </a:t>
            </a:r>
            <a:endParaRPr lang="ar-IQ" altLang="ar-IQ" sz="2800" b="1" dirty="0"/>
          </a:p>
          <a:p>
            <a:pPr algn="r" rtl="1" eaLnBrk="1" hangingPunct="1"/>
            <a:endParaRPr lang="ar-IQ" altLang="ar-IQ" sz="2800" dirty="0"/>
          </a:p>
        </p:txBody>
      </p:sp>
    </p:spTree>
    <p:extLst>
      <p:ext uri="{BB962C8B-B14F-4D97-AF65-F5344CB8AC3E}">
        <p14:creationId xmlns:p14="http://schemas.microsoft.com/office/powerpoint/2010/main" val="1797292948"/>
      </p:ext>
    </p:extLst>
  </p:cSld>
  <p:clrMapOvr>
    <a:masterClrMapping/>
  </p:clrMapOvr>
  <p:transition advTm="20000"/>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Number Placeholder 4"/>
          <p:cNvSpPr>
            <a:spLocks noGrp="1"/>
          </p:cNvSpPr>
          <p:nvPr>
            <p:ph type="sldNum" sz="quarter" idx="11"/>
          </p:nvPr>
        </p:nvSpPr>
        <p:spPr>
          <a:xfrm>
            <a:off x="8229601" y="6400801"/>
            <a:ext cx="2350681" cy="365125"/>
          </a:xfrm>
          <a:noFill/>
        </p:spPr>
        <p:txBody>
          <a:bodyPr/>
          <a:lstStyle>
            <a:lvl1pPr>
              <a:defRPr sz="3200">
                <a:solidFill>
                  <a:schemeClr val="tx1"/>
                </a:solidFill>
                <a:latin typeface="Arial" pitchFamily="34" charset="0"/>
                <a:cs typeface="Arial" pitchFamily="34" charset="0"/>
              </a:defRPr>
            </a:lvl1pPr>
            <a:lvl2pPr>
              <a:defRPr sz="2800">
                <a:solidFill>
                  <a:schemeClr val="tx1"/>
                </a:solidFill>
                <a:latin typeface="Arial" pitchFamily="34" charset="0"/>
                <a:cs typeface="Arial" pitchFamily="34" charset="0"/>
              </a:defRPr>
            </a:lvl2pPr>
            <a:lvl3pPr>
              <a:defRPr sz="2400">
                <a:solidFill>
                  <a:schemeClr val="tx1"/>
                </a:solidFill>
                <a:latin typeface="Arial" pitchFamily="34" charset="0"/>
                <a:cs typeface="Arial" pitchFamily="34" charset="0"/>
              </a:defRPr>
            </a:lvl3pPr>
            <a:lvl4pPr>
              <a:defRPr sz="2000">
                <a:solidFill>
                  <a:schemeClr val="tx1"/>
                </a:solidFill>
                <a:latin typeface="Arial" pitchFamily="34" charset="0"/>
                <a:cs typeface="Arial" pitchFamily="34" charset="0"/>
              </a:defRPr>
            </a:lvl4pPr>
            <a:lvl5pPr>
              <a:defRPr sz="2000">
                <a:solidFill>
                  <a:schemeClr val="tx1"/>
                </a:solidFill>
                <a:latin typeface="Arial" pitchFamily="34" charset="0"/>
                <a:cs typeface="Arial" pitchFamily="34" charset="0"/>
              </a:defRPr>
            </a:lvl5pPr>
            <a:lvl6pPr eaLnBrk="0" hangingPunct="0">
              <a:defRPr sz="2000">
                <a:solidFill>
                  <a:schemeClr val="tx1"/>
                </a:solidFill>
                <a:latin typeface="Arial" pitchFamily="34" charset="0"/>
                <a:cs typeface="Arial" pitchFamily="34" charset="0"/>
              </a:defRPr>
            </a:lvl6pPr>
            <a:lvl7pPr eaLnBrk="0" hangingPunct="0">
              <a:defRPr sz="2000">
                <a:solidFill>
                  <a:schemeClr val="tx1"/>
                </a:solidFill>
                <a:latin typeface="Arial" pitchFamily="34" charset="0"/>
                <a:cs typeface="Arial" pitchFamily="34" charset="0"/>
              </a:defRPr>
            </a:lvl7pPr>
            <a:lvl8pPr eaLnBrk="0" hangingPunct="0">
              <a:defRPr sz="2000">
                <a:solidFill>
                  <a:schemeClr val="tx1"/>
                </a:solidFill>
                <a:latin typeface="Arial" pitchFamily="34" charset="0"/>
                <a:cs typeface="Arial" pitchFamily="34" charset="0"/>
              </a:defRPr>
            </a:lvl8pPr>
            <a:lvl9pPr eaLnBrk="0" hangingPunct="0">
              <a:defRPr sz="2000">
                <a:solidFill>
                  <a:schemeClr val="tx1"/>
                </a:solidFill>
                <a:latin typeface="Arial" pitchFamily="34" charset="0"/>
                <a:cs typeface="Arial" pitchFamily="34" charset="0"/>
              </a:defRPr>
            </a:lvl9pPr>
          </a:lstStyle>
          <a:p>
            <a:fld id="{0ABE4E18-C46D-46B6-92EA-5552F260FC82}" type="slidenum">
              <a:rPr lang="ar-SA" altLang="ar-IQ" sz="1200">
                <a:latin typeface="Arial Black" pitchFamily="34" charset="0"/>
              </a:rPr>
              <a:pPr/>
              <a:t>93</a:t>
            </a:fld>
            <a:endParaRPr lang="en-US" altLang="ar-IQ" sz="1200" dirty="0">
              <a:latin typeface="Arial Black" pitchFamily="34" charset="0"/>
            </a:endParaRPr>
          </a:p>
        </p:txBody>
      </p:sp>
      <p:sp>
        <p:nvSpPr>
          <p:cNvPr id="78851" name="Rectangle 2"/>
          <p:cNvSpPr>
            <a:spLocks noGrp="1" noChangeArrowheads="1"/>
          </p:cNvSpPr>
          <p:nvPr>
            <p:ph type="title"/>
          </p:nvPr>
        </p:nvSpPr>
        <p:spPr>
          <a:xfrm>
            <a:off x="1981200" y="457200"/>
            <a:ext cx="8229600" cy="331788"/>
          </a:xfrm>
        </p:spPr>
        <p:txBody>
          <a:bodyPr>
            <a:normAutofit fontScale="90000"/>
          </a:bodyPr>
          <a:lstStyle/>
          <a:p>
            <a:pPr algn="r" eaLnBrk="1" hangingPunct="1"/>
            <a:r>
              <a:rPr lang="ar-IQ" altLang="ar-IQ" sz="3600" b="1"/>
              <a:t>صلاحية المحكمة :</a:t>
            </a:r>
            <a:endParaRPr lang="en-US" altLang="ar-IQ" sz="3600" b="1"/>
          </a:p>
        </p:txBody>
      </p:sp>
      <p:sp>
        <p:nvSpPr>
          <p:cNvPr id="78852" name="Rectangle 3"/>
          <p:cNvSpPr>
            <a:spLocks noGrp="1" noChangeArrowheads="1"/>
          </p:cNvSpPr>
          <p:nvPr>
            <p:ph type="body" idx="1"/>
          </p:nvPr>
        </p:nvSpPr>
        <p:spPr>
          <a:xfrm>
            <a:off x="1676400" y="908051"/>
            <a:ext cx="8915400" cy="5438775"/>
          </a:xfrm>
        </p:spPr>
        <p:txBody>
          <a:bodyPr>
            <a:normAutofit fontScale="55000" lnSpcReduction="20000"/>
          </a:bodyPr>
          <a:lstStyle/>
          <a:p>
            <a:pPr algn="r" rtl="1" eaLnBrk="1" hangingPunct="1">
              <a:lnSpc>
                <a:spcPct val="80000"/>
              </a:lnSpc>
            </a:pPr>
            <a:endParaRPr lang="ar-IQ" altLang="ar-IQ" sz="1400" dirty="0"/>
          </a:p>
          <a:p>
            <a:pPr marL="109728" indent="0" algn="r" rtl="1">
              <a:lnSpc>
                <a:spcPct val="80000"/>
              </a:lnSpc>
              <a:buNone/>
            </a:pPr>
            <a:r>
              <a:rPr lang="ar-IQ" altLang="ar-IQ" sz="1400" dirty="0"/>
              <a:t>  </a:t>
            </a:r>
            <a:r>
              <a:rPr lang="ar-IQ" altLang="ar-IQ" sz="2800" dirty="0"/>
              <a:t>تبت المحكمة في الطعن المقدم اليها ولها ان تقرر</a:t>
            </a:r>
          </a:p>
          <a:p>
            <a:pPr marL="109728" indent="0" algn="r" rtl="1">
              <a:lnSpc>
                <a:spcPct val="170000"/>
              </a:lnSpc>
              <a:buNone/>
            </a:pPr>
            <a:r>
              <a:rPr lang="ar-IQ" altLang="ar-IQ" sz="2800" dirty="0"/>
              <a:t>1- </a:t>
            </a:r>
            <a:r>
              <a:rPr lang="ar-IQ" altLang="ar-IQ" sz="2800" b="1" dirty="0"/>
              <a:t>رد الطعن, أو</a:t>
            </a:r>
          </a:p>
          <a:p>
            <a:pPr marL="109728" indent="0" algn="r" rtl="1">
              <a:lnSpc>
                <a:spcPct val="170000"/>
              </a:lnSpc>
              <a:buNone/>
            </a:pPr>
            <a:r>
              <a:rPr lang="ar-IQ" altLang="ar-IQ" sz="2800" b="1" dirty="0"/>
              <a:t> 2-  الغاء الامر او القرار، أو</a:t>
            </a:r>
          </a:p>
          <a:p>
            <a:pPr marL="109728" indent="0" algn="r" rtl="1">
              <a:lnSpc>
                <a:spcPct val="170000"/>
              </a:lnSpc>
              <a:buNone/>
            </a:pPr>
            <a:r>
              <a:rPr lang="ar-IQ" altLang="ar-IQ" sz="2800" b="1" dirty="0"/>
              <a:t>3-  تعديل الامر أو القرار المطعون به .</a:t>
            </a:r>
          </a:p>
          <a:p>
            <a:pPr marL="109728" indent="0" algn="r" rtl="1">
              <a:lnSpc>
                <a:spcPct val="170000"/>
              </a:lnSpc>
              <a:buNone/>
            </a:pPr>
            <a:r>
              <a:rPr lang="ar-IQ" altLang="ar-IQ" sz="2800" b="1" dirty="0"/>
              <a:t>4- الحكم بالتعويض ان كان له مقتضى (</a:t>
            </a:r>
            <a:r>
              <a:rPr lang="ar-IQ" altLang="ar-IQ" sz="2800" b="1" u="sng" dirty="0"/>
              <a:t>بناءً على طلب الطاعن</a:t>
            </a:r>
            <a:r>
              <a:rPr lang="ar-IQ" altLang="ar-IQ" sz="2800" b="1" dirty="0"/>
              <a:t> ) (م/18) .</a:t>
            </a:r>
          </a:p>
          <a:p>
            <a:pPr marL="109728" indent="0" algn="r" rtl="1">
              <a:lnSpc>
                <a:spcPct val="80000"/>
              </a:lnSpc>
              <a:buNone/>
            </a:pPr>
            <a:endParaRPr lang="ar-IQ" altLang="ar-IQ" sz="2800" b="1" dirty="0"/>
          </a:p>
          <a:p>
            <a:pPr marL="109728" indent="0" algn="r" rtl="1">
              <a:lnSpc>
                <a:spcPct val="80000"/>
              </a:lnSpc>
              <a:buNone/>
            </a:pPr>
            <a:r>
              <a:rPr lang="ar-IQ" altLang="ar-IQ" sz="2800" b="1" dirty="0"/>
              <a:t>تمييز قرار المحكمة :</a:t>
            </a:r>
          </a:p>
          <a:p>
            <a:pPr marL="109728" indent="0" algn="r" rtl="1">
              <a:lnSpc>
                <a:spcPct val="160000"/>
              </a:lnSpc>
              <a:buNone/>
            </a:pPr>
            <a:r>
              <a:rPr lang="ar-IQ" altLang="ar-IQ" sz="2800" dirty="0"/>
              <a:t>  استناداً الى المادة (14 و 18) يكون قرار محكمة القضاء الاداري قابلاً للطعن به تمييزاً </a:t>
            </a:r>
            <a:r>
              <a:rPr lang="ar-IQ" altLang="ar-IQ" sz="2800" b="1" dirty="0"/>
              <a:t>لدى الهيأة العامة</a:t>
            </a:r>
            <a:r>
              <a:rPr lang="ar-IQ" altLang="ar-IQ" sz="2800" dirty="0"/>
              <a:t> لمجلس شورى الاقليم خلال مدة (30) ثلاثين يوماً من اليوم التالي للتبليغ او اعتباره مبلغاً ، ويكون قرار المحكمة غير المطعون فيه ، </a:t>
            </a:r>
          </a:p>
          <a:p>
            <a:pPr marL="109728" indent="0" algn="r" rtl="1">
              <a:lnSpc>
                <a:spcPct val="160000"/>
              </a:lnSpc>
              <a:buNone/>
            </a:pPr>
            <a:r>
              <a:rPr lang="ar-IQ" altLang="ar-IQ" sz="2800" dirty="0"/>
              <a:t>وقرار الهيأة العامة لمجلس شورى الاقليم الصادر بنتيجة الطعن باتا.</a:t>
            </a:r>
          </a:p>
          <a:p>
            <a:pPr marL="109728" indent="0" algn="r" rtl="1">
              <a:lnSpc>
                <a:spcPct val="80000"/>
              </a:lnSpc>
              <a:buNone/>
            </a:pPr>
            <a:endParaRPr lang="ar-IQ" altLang="ar-IQ" sz="2800" b="1" dirty="0"/>
          </a:p>
          <a:p>
            <a:pPr marL="109728" indent="0" algn="r" rtl="1">
              <a:lnSpc>
                <a:spcPct val="80000"/>
              </a:lnSpc>
              <a:buNone/>
            </a:pPr>
            <a:endParaRPr lang="ar-IQ" altLang="ar-IQ" sz="2800" b="1" dirty="0"/>
          </a:p>
          <a:p>
            <a:pPr marL="109728" indent="0" algn="r" rtl="1">
              <a:lnSpc>
                <a:spcPct val="80000"/>
              </a:lnSpc>
              <a:buNone/>
            </a:pPr>
            <a:br>
              <a:rPr lang="en-US" altLang="ar-IQ" sz="2800" dirty="0"/>
            </a:br>
            <a:endParaRPr lang="en-US" altLang="ar-IQ" sz="1400" dirty="0"/>
          </a:p>
        </p:txBody>
      </p:sp>
    </p:spTree>
    <p:extLst>
      <p:ext uri="{BB962C8B-B14F-4D97-AF65-F5344CB8AC3E}">
        <p14:creationId xmlns:p14="http://schemas.microsoft.com/office/powerpoint/2010/main" val="2730378059"/>
      </p:ext>
    </p:extLst>
  </p:cSld>
  <p:clrMapOvr>
    <a:masterClrMapping/>
  </p:clrMapOvr>
  <p:transition advTm="20000"/>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Number Placeholder 4"/>
          <p:cNvSpPr>
            <a:spLocks noGrp="1"/>
          </p:cNvSpPr>
          <p:nvPr>
            <p:ph type="sldNum" sz="quarter" idx="11"/>
          </p:nvPr>
        </p:nvSpPr>
        <p:spPr>
          <a:xfrm>
            <a:off x="8229601" y="6400801"/>
            <a:ext cx="2350681" cy="365125"/>
          </a:xfrm>
          <a:noFill/>
        </p:spPr>
        <p:txBody>
          <a:bodyPr/>
          <a:lstStyle>
            <a:lvl1pPr>
              <a:defRPr sz="3200">
                <a:solidFill>
                  <a:schemeClr val="tx1"/>
                </a:solidFill>
                <a:latin typeface="Arial" pitchFamily="34" charset="0"/>
                <a:cs typeface="Arial" pitchFamily="34" charset="0"/>
              </a:defRPr>
            </a:lvl1pPr>
            <a:lvl2pPr>
              <a:defRPr sz="2800">
                <a:solidFill>
                  <a:schemeClr val="tx1"/>
                </a:solidFill>
                <a:latin typeface="Arial" pitchFamily="34" charset="0"/>
                <a:cs typeface="Arial" pitchFamily="34" charset="0"/>
              </a:defRPr>
            </a:lvl2pPr>
            <a:lvl3pPr>
              <a:defRPr sz="2400">
                <a:solidFill>
                  <a:schemeClr val="tx1"/>
                </a:solidFill>
                <a:latin typeface="Arial" pitchFamily="34" charset="0"/>
                <a:cs typeface="Arial" pitchFamily="34" charset="0"/>
              </a:defRPr>
            </a:lvl3pPr>
            <a:lvl4pPr>
              <a:defRPr sz="2000">
                <a:solidFill>
                  <a:schemeClr val="tx1"/>
                </a:solidFill>
                <a:latin typeface="Arial" pitchFamily="34" charset="0"/>
                <a:cs typeface="Arial" pitchFamily="34" charset="0"/>
              </a:defRPr>
            </a:lvl4pPr>
            <a:lvl5pPr>
              <a:defRPr sz="2000">
                <a:solidFill>
                  <a:schemeClr val="tx1"/>
                </a:solidFill>
                <a:latin typeface="Arial" pitchFamily="34" charset="0"/>
                <a:cs typeface="Arial" pitchFamily="34" charset="0"/>
              </a:defRPr>
            </a:lvl5pPr>
            <a:lvl6pPr eaLnBrk="0" hangingPunct="0">
              <a:defRPr sz="2000">
                <a:solidFill>
                  <a:schemeClr val="tx1"/>
                </a:solidFill>
                <a:latin typeface="Arial" pitchFamily="34" charset="0"/>
                <a:cs typeface="Arial" pitchFamily="34" charset="0"/>
              </a:defRPr>
            </a:lvl6pPr>
            <a:lvl7pPr eaLnBrk="0" hangingPunct="0">
              <a:defRPr sz="2000">
                <a:solidFill>
                  <a:schemeClr val="tx1"/>
                </a:solidFill>
                <a:latin typeface="Arial" pitchFamily="34" charset="0"/>
                <a:cs typeface="Arial" pitchFamily="34" charset="0"/>
              </a:defRPr>
            </a:lvl7pPr>
            <a:lvl8pPr eaLnBrk="0" hangingPunct="0">
              <a:defRPr sz="2000">
                <a:solidFill>
                  <a:schemeClr val="tx1"/>
                </a:solidFill>
                <a:latin typeface="Arial" pitchFamily="34" charset="0"/>
                <a:cs typeface="Arial" pitchFamily="34" charset="0"/>
              </a:defRPr>
            </a:lvl8pPr>
            <a:lvl9pPr eaLnBrk="0" hangingPunct="0">
              <a:defRPr sz="2000">
                <a:solidFill>
                  <a:schemeClr val="tx1"/>
                </a:solidFill>
                <a:latin typeface="Arial" pitchFamily="34" charset="0"/>
                <a:cs typeface="Arial" pitchFamily="34" charset="0"/>
              </a:defRPr>
            </a:lvl9pPr>
          </a:lstStyle>
          <a:p>
            <a:fld id="{0ABE4E18-C46D-46B6-92EA-5552F260FC82}" type="slidenum">
              <a:rPr lang="ar-SA" altLang="ar-IQ" sz="1200">
                <a:solidFill>
                  <a:prstClr val="black"/>
                </a:solidFill>
                <a:latin typeface="Arial Black" pitchFamily="34" charset="0"/>
              </a:rPr>
              <a:pPr/>
              <a:t>94</a:t>
            </a:fld>
            <a:endParaRPr lang="en-US" altLang="ar-IQ" sz="1200" dirty="0">
              <a:solidFill>
                <a:prstClr val="black"/>
              </a:solidFill>
              <a:latin typeface="Arial Black" pitchFamily="34" charset="0"/>
            </a:endParaRPr>
          </a:p>
        </p:txBody>
      </p:sp>
      <p:sp>
        <p:nvSpPr>
          <p:cNvPr id="78852" name="Rectangle 3"/>
          <p:cNvSpPr>
            <a:spLocks noGrp="1" noChangeArrowheads="1"/>
          </p:cNvSpPr>
          <p:nvPr>
            <p:ph type="body" idx="1"/>
          </p:nvPr>
        </p:nvSpPr>
        <p:spPr>
          <a:xfrm>
            <a:off x="1741227" y="228601"/>
            <a:ext cx="8915400" cy="5438775"/>
          </a:xfrm>
        </p:spPr>
        <p:txBody>
          <a:bodyPr>
            <a:normAutofit lnSpcReduction="10000"/>
          </a:bodyPr>
          <a:lstStyle/>
          <a:p>
            <a:pPr algn="r" rtl="1" eaLnBrk="1" hangingPunct="1">
              <a:lnSpc>
                <a:spcPct val="80000"/>
              </a:lnSpc>
            </a:pPr>
            <a:endParaRPr lang="ar-IQ" altLang="ar-IQ" sz="1400" dirty="0"/>
          </a:p>
          <a:p>
            <a:pPr marL="109728" indent="0" algn="r" rtl="1">
              <a:lnSpc>
                <a:spcPct val="80000"/>
              </a:lnSpc>
              <a:buNone/>
            </a:pPr>
            <a:r>
              <a:rPr lang="ar-IQ" altLang="ar-IQ" sz="1400" dirty="0"/>
              <a:t>  </a:t>
            </a:r>
            <a:endParaRPr lang="ar-IQ" altLang="ar-IQ" sz="2800" b="1" dirty="0"/>
          </a:p>
          <a:p>
            <a:pPr marL="109728" indent="0" algn="r" rtl="1">
              <a:lnSpc>
                <a:spcPct val="80000"/>
              </a:lnSpc>
              <a:buNone/>
            </a:pPr>
            <a:r>
              <a:rPr lang="ar-IQ" altLang="ar-IQ" sz="2800" b="1" dirty="0"/>
              <a:t>تمييز قرار المحكمة الادارية:</a:t>
            </a:r>
          </a:p>
          <a:p>
            <a:pPr marL="109728" indent="0" algn="r" rtl="1">
              <a:lnSpc>
                <a:spcPct val="160000"/>
              </a:lnSpc>
              <a:buNone/>
            </a:pPr>
            <a:r>
              <a:rPr lang="ar-IQ" altLang="ar-IQ" sz="2800" dirty="0"/>
              <a:t>  استناداً الى المادة (14 و 18) يكون قرار محكمة القضاء الاداري قابلاً للطعن به تمييزاً </a:t>
            </a:r>
            <a:r>
              <a:rPr lang="ar-IQ" altLang="ar-IQ" sz="2800" b="1" dirty="0"/>
              <a:t>لدى الهيأة العامة</a:t>
            </a:r>
            <a:r>
              <a:rPr lang="ar-IQ" altLang="ar-IQ" sz="2800" dirty="0"/>
              <a:t> لمجلس شورى الاقليم خلال مدة (30) ثلاثين يوماً من اليوم التالي للتبليغ او اعتباره مبلغاً ، ويكون قرار المحكمة غير المطعون فيه ، </a:t>
            </a:r>
          </a:p>
          <a:p>
            <a:pPr marL="109728" indent="0" algn="r" rtl="1">
              <a:lnSpc>
                <a:spcPct val="160000"/>
              </a:lnSpc>
              <a:buNone/>
            </a:pPr>
            <a:r>
              <a:rPr lang="ar-IQ" altLang="ar-IQ" sz="2800" dirty="0"/>
              <a:t>وقرار الهيأة العامة لمجلس شورى الاقليم الصادر بنتيجة الطعن باتا.</a:t>
            </a:r>
          </a:p>
          <a:p>
            <a:pPr marL="109728" indent="0" algn="r" rtl="1">
              <a:lnSpc>
                <a:spcPct val="80000"/>
              </a:lnSpc>
              <a:buNone/>
            </a:pPr>
            <a:endParaRPr lang="ar-IQ" altLang="ar-IQ" sz="2800" b="1" dirty="0"/>
          </a:p>
          <a:p>
            <a:pPr marL="109728" indent="0" algn="r" rtl="1">
              <a:lnSpc>
                <a:spcPct val="80000"/>
              </a:lnSpc>
              <a:buNone/>
            </a:pPr>
            <a:endParaRPr lang="ar-IQ" altLang="ar-IQ" sz="2800" b="1" dirty="0"/>
          </a:p>
          <a:p>
            <a:pPr marL="109728" indent="0" algn="r" rtl="1">
              <a:lnSpc>
                <a:spcPct val="80000"/>
              </a:lnSpc>
              <a:buNone/>
            </a:pPr>
            <a:br>
              <a:rPr lang="en-US" altLang="ar-IQ" sz="2800" dirty="0"/>
            </a:br>
            <a:endParaRPr lang="en-US" altLang="ar-IQ" sz="1400" dirty="0"/>
          </a:p>
        </p:txBody>
      </p:sp>
    </p:spTree>
    <p:extLst>
      <p:ext uri="{BB962C8B-B14F-4D97-AF65-F5344CB8AC3E}">
        <p14:creationId xmlns:p14="http://schemas.microsoft.com/office/powerpoint/2010/main" val="3711172553"/>
      </p:ext>
    </p:extLst>
  </p:cSld>
  <p:clrMapOvr>
    <a:masterClrMapping/>
  </p:clrMapOvr>
  <p:transition advTm="20000"/>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4"/>
          <p:cNvSpPr>
            <a:spLocks noGrp="1"/>
          </p:cNvSpPr>
          <p:nvPr>
            <p:ph type="sldNum" sz="quarter" idx="11"/>
          </p:nvPr>
        </p:nvSpPr>
        <p:spPr>
          <a:xfrm>
            <a:off x="8317320" y="6324601"/>
            <a:ext cx="2350681" cy="365125"/>
          </a:xfrm>
          <a:noFill/>
        </p:spPr>
        <p:txBody>
          <a:bodyPr/>
          <a:lstStyle>
            <a:lvl1pPr>
              <a:defRPr sz="3200">
                <a:solidFill>
                  <a:schemeClr val="tx1"/>
                </a:solidFill>
                <a:latin typeface="Arial" pitchFamily="34" charset="0"/>
                <a:cs typeface="Arial" pitchFamily="34" charset="0"/>
              </a:defRPr>
            </a:lvl1pPr>
            <a:lvl2pPr>
              <a:defRPr sz="2800">
                <a:solidFill>
                  <a:schemeClr val="tx1"/>
                </a:solidFill>
                <a:latin typeface="Arial" pitchFamily="34" charset="0"/>
                <a:cs typeface="Arial" pitchFamily="34" charset="0"/>
              </a:defRPr>
            </a:lvl2pPr>
            <a:lvl3pPr>
              <a:defRPr sz="2400">
                <a:solidFill>
                  <a:schemeClr val="tx1"/>
                </a:solidFill>
                <a:latin typeface="Arial" pitchFamily="34" charset="0"/>
                <a:cs typeface="Arial" pitchFamily="34" charset="0"/>
              </a:defRPr>
            </a:lvl3pPr>
            <a:lvl4pPr>
              <a:defRPr sz="2000">
                <a:solidFill>
                  <a:schemeClr val="tx1"/>
                </a:solidFill>
                <a:latin typeface="Arial" pitchFamily="34" charset="0"/>
                <a:cs typeface="Arial" pitchFamily="34" charset="0"/>
              </a:defRPr>
            </a:lvl4pPr>
            <a:lvl5pPr>
              <a:defRPr sz="2000">
                <a:solidFill>
                  <a:schemeClr val="tx1"/>
                </a:solidFill>
                <a:latin typeface="Arial" pitchFamily="34" charset="0"/>
                <a:cs typeface="Arial" pitchFamily="34" charset="0"/>
              </a:defRPr>
            </a:lvl5pPr>
            <a:lvl6pPr eaLnBrk="0" hangingPunct="0">
              <a:defRPr sz="2000">
                <a:solidFill>
                  <a:schemeClr val="tx1"/>
                </a:solidFill>
                <a:latin typeface="Arial" pitchFamily="34" charset="0"/>
                <a:cs typeface="Arial" pitchFamily="34" charset="0"/>
              </a:defRPr>
            </a:lvl6pPr>
            <a:lvl7pPr eaLnBrk="0" hangingPunct="0">
              <a:defRPr sz="2000">
                <a:solidFill>
                  <a:schemeClr val="tx1"/>
                </a:solidFill>
                <a:latin typeface="Arial" pitchFamily="34" charset="0"/>
                <a:cs typeface="Arial" pitchFamily="34" charset="0"/>
              </a:defRPr>
            </a:lvl7pPr>
            <a:lvl8pPr eaLnBrk="0" hangingPunct="0">
              <a:defRPr sz="2000">
                <a:solidFill>
                  <a:schemeClr val="tx1"/>
                </a:solidFill>
                <a:latin typeface="Arial" pitchFamily="34" charset="0"/>
                <a:cs typeface="Arial" pitchFamily="34" charset="0"/>
              </a:defRPr>
            </a:lvl8pPr>
            <a:lvl9pPr eaLnBrk="0" hangingPunct="0">
              <a:defRPr sz="2000">
                <a:solidFill>
                  <a:schemeClr val="tx1"/>
                </a:solidFill>
                <a:latin typeface="Arial" pitchFamily="34" charset="0"/>
                <a:cs typeface="Arial" pitchFamily="34" charset="0"/>
              </a:defRPr>
            </a:lvl9pPr>
          </a:lstStyle>
          <a:p>
            <a:fld id="{9E0A3906-20B6-4E38-B189-CE9994F454FD}" type="slidenum">
              <a:rPr lang="ar-SA" altLang="ar-IQ" sz="1200">
                <a:solidFill>
                  <a:prstClr val="black"/>
                </a:solidFill>
                <a:latin typeface="Arial Black" pitchFamily="34" charset="0"/>
              </a:rPr>
              <a:pPr/>
              <a:t>95</a:t>
            </a:fld>
            <a:endParaRPr lang="en-US" altLang="ar-IQ" sz="1200">
              <a:solidFill>
                <a:prstClr val="black"/>
              </a:solidFill>
              <a:latin typeface="Arial Black" pitchFamily="34" charset="0"/>
            </a:endParaRPr>
          </a:p>
        </p:txBody>
      </p:sp>
      <p:sp>
        <p:nvSpPr>
          <p:cNvPr id="60419" name="Rectangle 2"/>
          <p:cNvSpPr>
            <a:spLocks noGrp="1" noChangeArrowheads="1"/>
          </p:cNvSpPr>
          <p:nvPr>
            <p:ph type="title"/>
          </p:nvPr>
        </p:nvSpPr>
        <p:spPr>
          <a:xfrm>
            <a:off x="1981200" y="152400"/>
            <a:ext cx="8229600" cy="412750"/>
          </a:xfrm>
        </p:spPr>
        <p:txBody>
          <a:bodyPr>
            <a:normAutofit fontScale="90000"/>
          </a:bodyPr>
          <a:lstStyle/>
          <a:p>
            <a:pPr algn="r" eaLnBrk="1" hangingPunct="1"/>
            <a:r>
              <a:rPr lang="ar-IQ" altLang="ar-IQ" sz="3600" dirty="0"/>
              <a:t>: صلاحية الهيئة العامة</a:t>
            </a:r>
            <a:endParaRPr lang="en-US" altLang="ar-IQ" sz="3600" b="1" dirty="0"/>
          </a:p>
        </p:txBody>
      </p:sp>
      <p:sp>
        <p:nvSpPr>
          <p:cNvPr id="60420" name="Rectangle 3"/>
          <p:cNvSpPr>
            <a:spLocks noGrp="1" noChangeArrowheads="1"/>
          </p:cNvSpPr>
          <p:nvPr>
            <p:ph type="body" idx="1"/>
          </p:nvPr>
        </p:nvSpPr>
        <p:spPr>
          <a:xfrm>
            <a:off x="1676401" y="609600"/>
            <a:ext cx="8839199" cy="6019800"/>
          </a:xfrm>
        </p:spPr>
        <p:txBody>
          <a:bodyPr>
            <a:noAutofit/>
          </a:bodyPr>
          <a:lstStyle/>
          <a:p>
            <a:pPr algn="r" rtl="1" eaLnBrk="1" hangingPunct="1">
              <a:buFont typeface="Wingdings" pitchFamily="2" charset="2"/>
              <a:buNone/>
            </a:pPr>
            <a:endParaRPr lang="ar-IQ" altLang="ar-IQ" sz="2000" b="1" dirty="0"/>
          </a:p>
          <a:p>
            <a:pPr marL="109728" indent="0" algn="r" rtl="1">
              <a:buNone/>
            </a:pPr>
            <a:r>
              <a:rPr lang="ar-IQ" altLang="ar-IQ" sz="2200" dirty="0"/>
              <a:t>تنظر الهيئة العامة في الطعن المقدم لها بأحكام وقرارات محكمة القضاء الاداري وهيئة </a:t>
            </a:r>
            <a:r>
              <a:rPr lang="ar-IQ" altLang="ar-IQ" sz="2200" dirty="0" err="1"/>
              <a:t>انظباط</a:t>
            </a:r>
            <a:r>
              <a:rPr lang="ar-IQ" altLang="ar-IQ" sz="2200" dirty="0"/>
              <a:t> الاقليم في مجال الخدمة المدنية بأجراء التدقيقات لاوراق الدعوى دون ان تجمع الطرفين، ولها عند الاقتضاء دعوة الخصوم للاستيضاح منهم عن بعض النقاط التي تروم الاستيضاح عنها  (م/209 ق.م.م)، وبعد اكمال التدقيقات التميزية تصدر المحكمة قرارها على احد الوجوه الاتية (م/210): </a:t>
            </a:r>
          </a:p>
          <a:p>
            <a:pPr marL="109728" indent="0" algn="r" rtl="1">
              <a:buNone/>
            </a:pPr>
            <a:endParaRPr lang="ar-IQ" altLang="ar-IQ" sz="2200" dirty="0"/>
          </a:p>
          <a:p>
            <a:pPr algn="r" rtl="1" eaLnBrk="1" hangingPunct="1">
              <a:buFont typeface="Wingdings" pitchFamily="2" charset="2"/>
              <a:buNone/>
            </a:pPr>
            <a:r>
              <a:rPr lang="ar-IQ" altLang="ar-IQ" sz="2200" dirty="0"/>
              <a:t>1- رد العريضة التمييزية اذا كانت العريضة مقدمة بعد مضي مدة التمييز ، او اذا وجدت المحكمة انها مقدمة في موعدها ولكنها خالية من الاسباب التي بني عليها الطعن .</a:t>
            </a:r>
          </a:p>
          <a:p>
            <a:pPr algn="r" rtl="1" eaLnBrk="1" hangingPunct="1">
              <a:buFont typeface="Wingdings" pitchFamily="2" charset="2"/>
              <a:buNone/>
            </a:pPr>
            <a:r>
              <a:rPr lang="ar-IQ" altLang="ar-IQ" sz="2200" dirty="0"/>
              <a:t>2- تصديق الحكم المميز اذا كان موافقاً للقانون.</a:t>
            </a:r>
            <a:endParaRPr lang="en-US" altLang="ar-IQ" sz="2200" dirty="0"/>
          </a:p>
          <a:p>
            <a:pPr algn="r" rtl="1" eaLnBrk="1" hangingPunct="1">
              <a:buFont typeface="Wingdings" pitchFamily="2" charset="2"/>
              <a:buNone/>
            </a:pPr>
            <a:r>
              <a:rPr lang="ar-IQ" altLang="ar-IQ" sz="2200" dirty="0"/>
              <a:t>3-نقض الحكم المميز اذا توافر سبب من الاسباب المذكورة . (وفقا لمادة 203)</a:t>
            </a:r>
          </a:p>
          <a:p>
            <a:pPr algn="r" rtl="1" eaLnBrk="1" hangingPunct="1">
              <a:buFont typeface="Wingdings" pitchFamily="2" charset="2"/>
              <a:buNone/>
            </a:pPr>
            <a:endParaRPr lang="ar-IQ" altLang="ar-IQ" sz="2400" dirty="0"/>
          </a:p>
        </p:txBody>
      </p:sp>
    </p:spTree>
    <p:extLst>
      <p:ext uri="{BB962C8B-B14F-4D97-AF65-F5344CB8AC3E}">
        <p14:creationId xmlns:p14="http://schemas.microsoft.com/office/powerpoint/2010/main" val="4260792012"/>
      </p:ext>
    </p:extLst>
  </p:cSld>
  <p:clrMapOvr>
    <a:masterClrMapping/>
  </p:clrMapOvr>
  <p:transition advTm="20000"/>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4"/>
          <p:cNvSpPr>
            <a:spLocks noGrp="1"/>
          </p:cNvSpPr>
          <p:nvPr>
            <p:ph type="sldNum" sz="quarter" idx="12"/>
          </p:nvPr>
        </p:nvSpPr>
        <p:spPr>
          <a:xfrm>
            <a:off x="9829800" y="6407945"/>
            <a:ext cx="707232" cy="365125"/>
          </a:xfrm>
          <a:noFill/>
        </p:spPr>
        <p:txBody>
          <a:bodyPr/>
          <a:lstStyle>
            <a:lvl1pPr>
              <a:defRPr sz="3200">
                <a:solidFill>
                  <a:schemeClr val="tx1"/>
                </a:solidFill>
                <a:latin typeface="Arial" pitchFamily="34" charset="0"/>
                <a:cs typeface="Arial" pitchFamily="34" charset="0"/>
              </a:defRPr>
            </a:lvl1pPr>
            <a:lvl2pPr>
              <a:defRPr sz="2800">
                <a:solidFill>
                  <a:schemeClr val="tx1"/>
                </a:solidFill>
                <a:latin typeface="Arial" pitchFamily="34" charset="0"/>
                <a:cs typeface="Arial" pitchFamily="34" charset="0"/>
              </a:defRPr>
            </a:lvl2pPr>
            <a:lvl3pPr>
              <a:defRPr sz="2400">
                <a:solidFill>
                  <a:schemeClr val="tx1"/>
                </a:solidFill>
                <a:latin typeface="Arial" pitchFamily="34" charset="0"/>
                <a:cs typeface="Arial" pitchFamily="34" charset="0"/>
              </a:defRPr>
            </a:lvl3pPr>
            <a:lvl4pPr>
              <a:defRPr sz="2000">
                <a:solidFill>
                  <a:schemeClr val="tx1"/>
                </a:solidFill>
                <a:latin typeface="Arial" pitchFamily="34" charset="0"/>
                <a:cs typeface="Arial" pitchFamily="34" charset="0"/>
              </a:defRPr>
            </a:lvl4pPr>
            <a:lvl5pPr>
              <a:defRPr sz="2000">
                <a:solidFill>
                  <a:schemeClr val="tx1"/>
                </a:solidFill>
                <a:latin typeface="Arial" pitchFamily="34" charset="0"/>
                <a:cs typeface="Arial" pitchFamily="34" charset="0"/>
              </a:defRPr>
            </a:lvl5pPr>
            <a:lvl6pPr eaLnBrk="0" hangingPunct="0">
              <a:defRPr sz="2000">
                <a:solidFill>
                  <a:schemeClr val="tx1"/>
                </a:solidFill>
                <a:latin typeface="Arial" pitchFamily="34" charset="0"/>
                <a:cs typeface="Arial" pitchFamily="34" charset="0"/>
              </a:defRPr>
            </a:lvl6pPr>
            <a:lvl7pPr eaLnBrk="0" hangingPunct="0">
              <a:defRPr sz="2000">
                <a:solidFill>
                  <a:schemeClr val="tx1"/>
                </a:solidFill>
                <a:latin typeface="Arial" pitchFamily="34" charset="0"/>
                <a:cs typeface="Arial" pitchFamily="34" charset="0"/>
              </a:defRPr>
            </a:lvl7pPr>
            <a:lvl8pPr eaLnBrk="0" hangingPunct="0">
              <a:defRPr sz="2000">
                <a:solidFill>
                  <a:schemeClr val="tx1"/>
                </a:solidFill>
                <a:latin typeface="Arial" pitchFamily="34" charset="0"/>
                <a:cs typeface="Arial" pitchFamily="34" charset="0"/>
              </a:defRPr>
            </a:lvl8pPr>
            <a:lvl9pPr eaLnBrk="0" hangingPunct="0">
              <a:defRPr sz="2000">
                <a:solidFill>
                  <a:schemeClr val="tx1"/>
                </a:solidFill>
                <a:latin typeface="Arial" pitchFamily="34" charset="0"/>
                <a:cs typeface="Arial" pitchFamily="34" charset="0"/>
              </a:defRPr>
            </a:lvl9pPr>
          </a:lstStyle>
          <a:p>
            <a:fld id="{9E0A3906-20B6-4E38-B189-CE9994F454FD}" type="slidenum">
              <a:rPr lang="ar-SA" altLang="ar-IQ" sz="1200">
                <a:solidFill>
                  <a:prstClr val="black"/>
                </a:solidFill>
                <a:latin typeface="Arial Black" pitchFamily="34" charset="0"/>
              </a:rPr>
              <a:pPr/>
              <a:t>96</a:t>
            </a:fld>
            <a:endParaRPr lang="en-US" altLang="ar-IQ" sz="1200" dirty="0">
              <a:solidFill>
                <a:prstClr val="black"/>
              </a:solidFill>
              <a:latin typeface="Arial Black" pitchFamily="34" charset="0"/>
            </a:endParaRPr>
          </a:p>
        </p:txBody>
      </p:sp>
      <p:sp>
        <p:nvSpPr>
          <p:cNvPr id="60420" name="Rectangle 3"/>
          <p:cNvSpPr>
            <a:spLocks noGrp="1" noChangeArrowheads="1"/>
          </p:cNvSpPr>
          <p:nvPr>
            <p:ph type="body" idx="4294967295"/>
          </p:nvPr>
        </p:nvSpPr>
        <p:spPr>
          <a:xfrm>
            <a:off x="1676400" y="37531"/>
            <a:ext cx="8839200" cy="6400800"/>
          </a:xfrm>
        </p:spPr>
        <p:txBody>
          <a:bodyPr>
            <a:noAutofit/>
          </a:bodyPr>
          <a:lstStyle/>
          <a:p>
            <a:pPr algn="r" rtl="1" eaLnBrk="1" hangingPunct="1">
              <a:lnSpc>
                <a:spcPct val="80000"/>
              </a:lnSpc>
              <a:buFont typeface="Wingdings" pitchFamily="2" charset="2"/>
              <a:buNone/>
            </a:pPr>
            <a:endParaRPr lang="ar-IQ" altLang="ar-IQ" sz="2000" b="1" dirty="0"/>
          </a:p>
          <a:p>
            <a:pPr marL="109728" indent="0" algn="r" rtl="1">
              <a:lnSpc>
                <a:spcPct val="80000"/>
              </a:lnSpc>
              <a:buNone/>
            </a:pPr>
            <a:r>
              <a:rPr lang="ar-IQ" altLang="ar-IQ" sz="2400" dirty="0">
                <a:solidFill>
                  <a:prstClr val="black"/>
                </a:solidFill>
                <a:latin typeface="Calibri"/>
              </a:rPr>
              <a:t>يعد من اسباب الطعن بوجه خاص ما يأتي </a:t>
            </a:r>
            <a:r>
              <a:rPr lang="ar-IQ" altLang="ar-IQ" sz="2400" dirty="0"/>
              <a:t>(م/203 قانون المرافعات المدنية):</a:t>
            </a:r>
          </a:p>
          <a:p>
            <a:pPr marL="109728" indent="0" algn="r" rtl="1">
              <a:lnSpc>
                <a:spcPct val="80000"/>
              </a:lnSpc>
              <a:buNone/>
            </a:pPr>
            <a:endParaRPr lang="ar-IQ" altLang="ar-IQ" sz="2400" dirty="0"/>
          </a:p>
          <a:p>
            <a:pPr marL="109728" indent="0" algn="r" rtl="1">
              <a:lnSpc>
                <a:spcPct val="80000"/>
              </a:lnSpc>
              <a:buNone/>
            </a:pPr>
            <a:r>
              <a:rPr lang="ar-IQ" sz="2400" dirty="0"/>
              <a:t>1- </a:t>
            </a:r>
            <a:r>
              <a:rPr lang="en-US" sz="2400" dirty="0"/>
              <a:t> </a:t>
            </a:r>
            <a:r>
              <a:rPr lang="ar-SA" sz="2400" dirty="0"/>
              <a:t>إذا كان الحكم قد بنى على مخالفة للقانون أو خطأ في تطبيقه أو عيب في تأويله</a:t>
            </a:r>
            <a:r>
              <a:rPr lang="ar-IQ" sz="2400" dirty="0"/>
              <a:t>.</a:t>
            </a:r>
          </a:p>
          <a:p>
            <a:pPr marL="109728" indent="0" algn="r" rtl="1">
              <a:lnSpc>
                <a:spcPct val="80000"/>
              </a:lnSpc>
              <a:buNone/>
            </a:pPr>
            <a:endParaRPr lang="ar-IQ" sz="2400" dirty="0"/>
          </a:p>
          <a:p>
            <a:pPr marL="109728" indent="0" algn="r" rtl="1">
              <a:lnSpc>
                <a:spcPct val="80000"/>
              </a:lnSpc>
              <a:buNone/>
            </a:pPr>
            <a:r>
              <a:rPr lang="ar-IQ" sz="2400" dirty="0"/>
              <a:t>2- </a:t>
            </a:r>
            <a:r>
              <a:rPr lang="en-US" sz="2400" dirty="0"/>
              <a:t> </a:t>
            </a:r>
            <a:r>
              <a:rPr lang="ar-SA" sz="2400" dirty="0"/>
              <a:t>إذا كان الحكم قد صدر على خلاف قواعد الاختصاص</a:t>
            </a:r>
            <a:r>
              <a:rPr lang="en-US" sz="2400" dirty="0"/>
              <a:t> . </a:t>
            </a:r>
            <a:endParaRPr lang="ar-IQ" sz="2400" dirty="0"/>
          </a:p>
          <a:p>
            <a:pPr marL="109728" indent="0" algn="r" rtl="1">
              <a:lnSpc>
                <a:spcPct val="80000"/>
              </a:lnSpc>
              <a:buNone/>
            </a:pPr>
            <a:br>
              <a:rPr lang="en-US" sz="2400" dirty="0"/>
            </a:br>
            <a:r>
              <a:rPr lang="ar-IQ" sz="2400" dirty="0"/>
              <a:t>3- </a:t>
            </a:r>
            <a:r>
              <a:rPr lang="en-US" sz="2400" dirty="0"/>
              <a:t> </a:t>
            </a:r>
            <a:r>
              <a:rPr lang="ar-SA" sz="2400" dirty="0"/>
              <a:t>إذا وقع في الاجراءات الأصولية التي اتبعت عند رؤية الدعوى خطأ مؤثر في صحة الحكم</a:t>
            </a:r>
            <a:r>
              <a:rPr lang="en-US" sz="2400" dirty="0"/>
              <a:t> . </a:t>
            </a:r>
            <a:endParaRPr lang="ar-IQ" sz="2400" dirty="0"/>
          </a:p>
          <a:p>
            <a:pPr marL="109728" indent="0" algn="r" rtl="1">
              <a:lnSpc>
                <a:spcPct val="80000"/>
              </a:lnSpc>
              <a:buNone/>
            </a:pPr>
            <a:br>
              <a:rPr lang="en-US" sz="2400" dirty="0"/>
            </a:br>
            <a:r>
              <a:rPr lang="ar-IQ" sz="2400" dirty="0"/>
              <a:t>4- </a:t>
            </a:r>
            <a:r>
              <a:rPr lang="en-US" sz="2400" dirty="0"/>
              <a:t> </a:t>
            </a:r>
            <a:r>
              <a:rPr lang="ar-SA" sz="2400" dirty="0"/>
              <a:t>إذا صدر حكم يتناقض حكما سابقا صدر في الدعوى نفسها بين الخصوم أنفسهم أو من قام مقامهم وحاز درجة البتات</a:t>
            </a:r>
            <a:r>
              <a:rPr lang="en-US" sz="2400" dirty="0"/>
              <a:t> . </a:t>
            </a:r>
            <a:endParaRPr lang="ar-IQ" sz="2400" dirty="0"/>
          </a:p>
          <a:p>
            <a:pPr marL="109728" indent="0" algn="r" rtl="1">
              <a:lnSpc>
                <a:spcPct val="80000"/>
              </a:lnSpc>
              <a:buNone/>
            </a:pPr>
            <a:br>
              <a:rPr lang="en-US" sz="2400" dirty="0"/>
            </a:br>
            <a:r>
              <a:rPr lang="ar-IQ" sz="2400" dirty="0"/>
              <a:t>5- </a:t>
            </a:r>
            <a:r>
              <a:rPr lang="ar-SA" sz="2400" dirty="0"/>
              <a:t>إذا وقع في الحكم خطأ جوهري</a:t>
            </a:r>
            <a:r>
              <a:rPr lang="en-US" sz="2400" dirty="0"/>
              <a:t> . </a:t>
            </a:r>
            <a:br>
              <a:rPr lang="en-US" sz="2400" dirty="0"/>
            </a:br>
            <a:endParaRPr lang="ar-IQ" sz="2400" dirty="0"/>
          </a:p>
          <a:p>
            <a:pPr marL="109728" indent="0" algn="r" rtl="1">
              <a:lnSpc>
                <a:spcPct val="80000"/>
              </a:lnSpc>
              <a:buNone/>
            </a:pPr>
            <a:r>
              <a:rPr lang="ar-SA" sz="2600" dirty="0"/>
              <a:t>ويعتبر </a:t>
            </a:r>
            <a:r>
              <a:rPr lang="ar-SA" sz="2600" b="1" dirty="0"/>
              <a:t>الخطأ جوهريا </a:t>
            </a:r>
            <a:r>
              <a:rPr lang="ar-SA" sz="2600" dirty="0"/>
              <a:t>إذا أخطأ الحكم في فهم الوقائع أو اغفل الفصل في جهة من جهات الدعوى أو فصل في شيء لم يدع به الخصوم أو قضى بأكثر مما طلبوه أو قضى على خلاف ما هو ثابت في محضر الدعوى أو على خلاف دلالة الأوراق والسندات المقدمة من الخصوم أو كان منطوق الحكم مناقضا بعضه لبعض أو كان الحكم غير جامع لشروطه القانونية</a:t>
            </a:r>
            <a:r>
              <a:rPr lang="en-US" sz="2600" dirty="0"/>
              <a:t> .</a:t>
            </a:r>
            <a:br>
              <a:rPr lang="en-US" altLang="ar-IQ" sz="2000" b="1" dirty="0"/>
            </a:br>
            <a:endParaRPr lang="en-US" altLang="ar-IQ" sz="2000" b="1" dirty="0"/>
          </a:p>
        </p:txBody>
      </p:sp>
    </p:spTree>
    <p:extLst>
      <p:ext uri="{BB962C8B-B14F-4D97-AF65-F5344CB8AC3E}">
        <p14:creationId xmlns:p14="http://schemas.microsoft.com/office/powerpoint/2010/main" val="1582118835"/>
      </p:ext>
    </p:extLst>
  </p:cSld>
  <p:clrMapOvr>
    <a:masterClrMapping/>
  </p:clrMapOvr>
  <p:transition advTm="20000"/>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916706" y="6407945"/>
            <a:ext cx="620326" cy="365125"/>
          </a:xfrm>
        </p:spPr>
        <p:txBody>
          <a:bodyPr/>
          <a:lstStyle/>
          <a:p>
            <a:r>
              <a:rPr lang="ar-OM" dirty="0"/>
              <a:t>107</a:t>
            </a:r>
            <a:endParaRPr lang="en-US" dirty="0"/>
          </a:p>
        </p:txBody>
      </p:sp>
      <p:sp>
        <p:nvSpPr>
          <p:cNvPr id="5" name="Rectangle 4"/>
          <p:cNvSpPr/>
          <p:nvPr/>
        </p:nvSpPr>
        <p:spPr>
          <a:xfrm>
            <a:off x="4670632" y="228600"/>
            <a:ext cx="3286206" cy="1569660"/>
          </a:xfrm>
          <a:prstGeom prst="rect">
            <a:avLst/>
          </a:prstGeom>
        </p:spPr>
        <p:txBody>
          <a:bodyPr wrap="square">
            <a:spAutoFit/>
          </a:bodyPr>
          <a:lstStyle/>
          <a:p>
            <a:pPr algn="ctr"/>
            <a:r>
              <a:rPr lang="ar-IQ" sz="2400" b="1" dirty="0"/>
              <a:t> مدة التظلم و الطعن في الاقليم</a:t>
            </a:r>
          </a:p>
          <a:p>
            <a:pPr algn="r"/>
            <a:endParaRPr lang="ar-IQ" sz="2400" b="1" dirty="0"/>
          </a:p>
          <a:p>
            <a:pPr algn="r"/>
            <a:endParaRPr lang="ar-IQ" sz="2400" b="1" dirty="0"/>
          </a:p>
          <a:p>
            <a:pPr algn="r"/>
            <a:endParaRPr lang="en-US" sz="2400" b="1" dirty="0"/>
          </a:p>
        </p:txBody>
      </p:sp>
      <p:cxnSp>
        <p:nvCxnSpPr>
          <p:cNvPr id="7" name="Straight Arrow Connector 6"/>
          <p:cNvCxnSpPr/>
          <p:nvPr/>
        </p:nvCxnSpPr>
        <p:spPr>
          <a:xfrm>
            <a:off x="6313736" y="685800"/>
            <a:ext cx="2220665"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4288811" y="685800"/>
            <a:ext cx="2009259"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7127113" y="1295400"/>
            <a:ext cx="3352800" cy="923330"/>
          </a:xfrm>
          <a:prstGeom prst="rect">
            <a:avLst/>
          </a:prstGeom>
          <a:noFill/>
        </p:spPr>
        <p:txBody>
          <a:bodyPr wrap="square" rtlCol="0">
            <a:spAutoFit/>
          </a:bodyPr>
          <a:lstStyle/>
          <a:p>
            <a:pPr algn="ctr"/>
            <a:r>
              <a:rPr lang="ar-IQ" dirty="0"/>
              <a:t>(امام المحكمة االقضاء لاداري)</a:t>
            </a:r>
          </a:p>
          <a:p>
            <a:pPr algn="ctr"/>
            <a:endParaRPr lang="ar-IQ" dirty="0"/>
          </a:p>
          <a:p>
            <a:pPr algn="ctr"/>
            <a:r>
              <a:rPr lang="ar-IQ" dirty="0"/>
              <a:t>من تأريخ التبليغ بصدور القرار</a:t>
            </a:r>
            <a:endParaRPr lang="en-US" dirty="0"/>
          </a:p>
        </p:txBody>
      </p:sp>
      <p:sp>
        <p:nvSpPr>
          <p:cNvPr id="16" name="TextBox 15"/>
          <p:cNvSpPr txBox="1"/>
          <p:nvPr/>
        </p:nvSpPr>
        <p:spPr>
          <a:xfrm>
            <a:off x="2297059" y="1367724"/>
            <a:ext cx="3352800" cy="369332"/>
          </a:xfrm>
          <a:prstGeom prst="rect">
            <a:avLst/>
          </a:prstGeom>
          <a:noFill/>
        </p:spPr>
        <p:txBody>
          <a:bodyPr wrap="square" rtlCol="0">
            <a:spAutoFit/>
          </a:bodyPr>
          <a:lstStyle/>
          <a:p>
            <a:pPr algn="r"/>
            <a:r>
              <a:rPr lang="ar-IQ" dirty="0"/>
              <a:t>(امام  هيئة انضباط الموظفي الاقليم )</a:t>
            </a:r>
            <a:endParaRPr lang="en-US" dirty="0"/>
          </a:p>
        </p:txBody>
      </p:sp>
      <p:cxnSp>
        <p:nvCxnSpPr>
          <p:cNvPr id="18" name="Elbow Connector 17"/>
          <p:cNvCxnSpPr/>
          <p:nvPr/>
        </p:nvCxnSpPr>
        <p:spPr>
          <a:xfrm rot="16200000" flipH="1">
            <a:off x="4373667" y="1744766"/>
            <a:ext cx="838202" cy="777669"/>
          </a:xfrm>
          <a:prstGeom prst="bentConnector3">
            <a:avLst>
              <a:gd name="adj1" fmla="val 43487"/>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Elbow Connector 18"/>
          <p:cNvCxnSpPr/>
          <p:nvPr/>
        </p:nvCxnSpPr>
        <p:spPr>
          <a:xfrm rot="5400000">
            <a:off x="3534626" y="1712963"/>
            <a:ext cx="877669" cy="838200"/>
          </a:xfrm>
          <a:prstGeom prst="bentConnector3">
            <a:avLst>
              <a:gd name="adj1" fmla="val 45335"/>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4484252" y="2578278"/>
            <a:ext cx="2514600" cy="1200329"/>
          </a:xfrm>
          <a:prstGeom prst="rect">
            <a:avLst/>
          </a:prstGeom>
          <a:noFill/>
        </p:spPr>
        <p:txBody>
          <a:bodyPr wrap="square" rtlCol="0">
            <a:spAutoFit/>
          </a:bodyPr>
          <a:lstStyle/>
          <a:p>
            <a:pPr algn="r"/>
            <a:r>
              <a:rPr lang="ar-IQ" dirty="0"/>
              <a:t>(في مجال انضباط الموظفين)</a:t>
            </a:r>
          </a:p>
          <a:p>
            <a:pPr algn="r"/>
            <a:r>
              <a:rPr lang="ar-IQ" dirty="0"/>
              <a:t> </a:t>
            </a:r>
          </a:p>
          <a:p>
            <a:pPr algn="r"/>
            <a:r>
              <a:rPr lang="ar-IQ" dirty="0"/>
              <a:t>من تأريخ التبليغ بصدور القرار</a:t>
            </a:r>
            <a:endParaRPr lang="en-US" dirty="0"/>
          </a:p>
          <a:p>
            <a:pPr algn="r"/>
            <a:endParaRPr lang="en-US" dirty="0"/>
          </a:p>
        </p:txBody>
      </p:sp>
      <p:sp>
        <p:nvSpPr>
          <p:cNvPr id="31" name="TextBox 30"/>
          <p:cNvSpPr txBox="1"/>
          <p:nvPr/>
        </p:nvSpPr>
        <p:spPr>
          <a:xfrm>
            <a:off x="1571768" y="2552701"/>
            <a:ext cx="2636293" cy="923330"/>
          </a:xfrm>
          <a:prstGeom prst="rect">
            <a:avLst/>
          </a:prstGeom>
          <a:noFill/>
        </p:spPr>
        <p:txBody>
          <a:bodyPr wrap="square" rtlCol="0">
            <a:spAutoFit/>
          </a:bodyPr>
          <a:lstStyle/>
          <a:p>
            <a:pPr algn="r"/>
            <a:r>
              <a:rPr lang="ar-IQ" dirty="0"/>
              <a:t>(في مجال حقوق الخدمة المدنية )</a:t>
            </a:r>
          </a:p>
          <a:p>
            <a:pPr algn="r"/>
            <a:endParaRPr lang="ar-IQ" dirty="0"/>
          </a:p>
          <a:p>
            <a:pPr algn="r"/>
            <a:r>
              <a:rPr lang="ar-IQ" dirty="0"/>
              <a:t>من تأريخ التبليغ بصدور القرار</a:t>
            </a:r>
            <a:endParaRPr lang="en-US" dirty="0"/>
          </a:p>
        </p:txBody>
      </p:sp>
      <p:cxnSp>
        <p:nvCxnSpPr>
          <p:cNvPr id="33" name="Straight Arrow Connector 32"/>
          <p:cNvCxnSpPr/>
          <p:nvPr/>
        </p:nvCxnSpPr>
        <p:spPr>
          <a:xfrm>
            <a:off x="8860661" y="2245145"/>
            <a:ext cx="0" cy="6897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7738944" y="2871531"/>
            <a:ext cx="2177762" cy="369332"/>
          </a:xfrm>
          <a:prstGeom prst="rect">
            <a:avLst/>
          </a:prstGeom>
          <a:noFill/>
        </p:spPr>
        <p:txBody>
          <a:bodyPr wrap="square" rtlCol="0">
            <a:spAutoFit/>
          </a:bodyPr>
          <a:lstStyle/>
          <a:p>
            <a:pPr algn="ctr"/>
            <a:r>
              <a:rPr lang="ar-IQ" dirty="0"/>
              <a:t>التظلم امام الجهة الادارية </a:t>
            </a:r>
            <a:endParaRPr lang="en-US" dirty="0"/>
          </a:p>
        </p:txBody>
      </p:sp>
      <p:sp>
        <p:nvSpPr>
          <p:cNvPr id="36" name="TextBox 35"/>
          <p:cNvSpPr txBox="1"/>
          <p:nvPr/>
        </p:nvSpPr>
        <p:spPr>
          <a:xfrm>
            <a:off x="8889721" y="2383424"/>
            <a:ext cx="1619252" cy="338554"/>
          </a:xfrm>
          <a:prstGeom prst="rect">
            <a:avLst/>
          </a:prstGeom>
          <a:noFill/>
        </p:spPr>
        <p:txBody>
          <a:bodyPr wrap="square" rtlCol="0">
            <a:spAutoFit/>
          </a:bodyPr>
          <a:lstStyle/>
          <a:p>
            <a:pPr algn="r"/>
            <a:r>
              <a:rPr lang="ar-IQ" sz="1600" b="1" dirty="0"/>
              <a:t>لم يحدد المشرع المدة</a:t>
            </a:r>
            <a:endParaRPr lang="en-US" sz="1600" b="1" dirty="0"/>
          </a:p>
        </p:txBody>
      </p:sp>
      <p:cxnSp>
        <p:nvCxnSpPr>
          <p:cNvPr id="38" name="Straight Arrow Connector 37"/>
          <p:cNvCxnSpPr/>
          <p:nvPr/>
        </p:nvCxnSpPr>
        <p:spPr>
          <a:xfrm>
            <a:off x="8860662" y="3240863"/>
            <a:ext cx="0" cy="7063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8974208" y="3367250"/>
            <a:ext cx="1088881" cy="369332"/>
          </a:xfrm>
          <a:prstGeom prst="rect">
            <a:avLst/>
          </a:prstGeom>
          <a:noFill/>
        </p:spPr>
        <p:txBody>
          <a:bodyPr wrap="square" rtlCol="0">
            <a:spAutoFit/>
          </a:bodyPr>
          <a:lstStyle/>
          <a:p>
            <a:pPr algn="r"/>
            <a:r>
              <a:rPr lang="ar-IQ" dirty="0"/>
              <a:t>15 يوما</a:t>
            </a:r>
            <a:endParaRPr lang="en-US" dirty="0"/>
          </a:p>
        </p:txBody>
      </p:sp>
      <p:sp>
        <p:nvSpPr>
          <p:cNvPr id="42" name="TextBox 41"/>
          <p:cNvSpPr txBox="1"/>
          <p:nvPr/>
        </p:nvSpPr>
        <p:spPr>
          <a:xfrm>
            <a:off x="7298563" y="4059747"/>
            <a:ext cx="3124199" cy="369332"/>
          </a:xfrm>
          <a:prstGeom prst="rect">
            <a:avLst/>
          </a:prstGeom>
          <a:noFill/>
        </p:spPr>
        <p:txBody>
          <a:bodyPr wrap="square" rtlCol="0">
            <a:spAutoFit/>
          </a:bodyPr>
          <a:lstStyle/>
          <a:p>
            <a:pPr algn="ctr"/>
            <a:r>
              <a:rPr lang="ar-IQ" dirty="0"/>
              <a:t>على الجهة الادارية ان تبت في التظلم  </a:t>
            </a:r>
            <a:endParaRPr lang="en-US" dirty="0"/>
          </a:p>
        </p:txBody>
      </p:sp>
      <p:cxnSp>
        <p:nvCxnSpPr>
          <p:cNvPr id="44" name="Straight Arrow Connector 43"/>
          <p:cNvCxnSpPr/>
          <p:nvPr/>
        </p:nvCxnSpPr>
        <p:spPr>
          <a:xfrm>
            <a:off x="8865367" y="4303411"/>
            <a:ext cx="0" cy="6206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9009798" y="4429079"/>
            <a:ext cx="1088881" cy="369332"/>
          </a:xfrm>
          <a:prstGeom prst="rect">
            <a:avLst/>
          </a:prstGeom>
          <a:noFill/>
        </p:spPr>
        <p:txBody>
          <a:bodyPr wrap="square" rtlCol="0">
            <a:spAutoFit/>
          </a:bodyPr>
          <a:lstStyle/>
          <a:p>
            <a:pPr algn="r"/>
            <a:r>
              <a:rPr lang="ar-IQ" dirty="0"/>
              <a:t>30 يوما</a:t>
            </a:r>
            <a:endParaRPr lang="en-US" dirty="0"/>
          </a:p>
        </p:txBody>
      </p:sp>
      <p:sp>
        <p:nvSpPr>
          <p:cNvPr id="49" name="TextBox 48"/>
          <p:cNvSpPr txBox="1"/>
          <p:nvPr/>
        </p:nvSpPr>
        <p:spPr>
          <a:xfrm>
            <a:off x="7627157" y="4954442"/>
            <a:ext cx="2852757" cy="369332"/>
          </a:xfrm>
          <a:prstGeom prst="rect">
            <a:avLst/>
          </a:prstGeom>
          <a:noFill/>
        </p:spPr>
        <p:txBody>
          <a:bodyPr wrap="square" rtlCol="0">
            <a:spAutoFit/>
          </a:bodyPr>
          <a:lstStyle/>
          <a:p>
            <a:pPr algn="ctr"/>
            <a:r>
              <a:rPr lang="ar-IQ" dirty="0"/>
              <a:t>الطعن امام محكمة القضاء الاداري </a:t>
            </a:r>
            <a:endParaRPr lang="en-US" dirty="0"/>
          </a:p>
        </p:txBody>
      </p:sp>
      <p:cxnSp>
        <p:nvCxnSpPr>
          <p:cNvPr id="50" name="Straight Arrow Connector 49"/>
          <p:cNvCxnSpPr/>
          <p:nvPr/>
        </p:nvCxnSpPr>
        <p:spPr>
          <a:xfrm>
            <a:off x="8827825" y="5287494"/>
            <a:ext cx="0" cy="7063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9100450" y="5368960"/>
            <a:ext cx="1088881" cy="369332"/>
          </a:xfrm>
          <a:prstGeom prst="rect">
            <a:avLst/>
          </a:prstGeom>
          <a:noFill/>
        </p:spPr>
        <p:txBody>
          <a:bodyPr wrap="square" rtlCol="0">
            <a:spAutoFit/>
          </a:bodyPr>
          <a:lstStyle/>
          <a:p>
            <a:pPr algn="r"/>
            <a:r>
              <a:rPr lang="ar-IQ" dirty="0"/>
              <a:t>30 يوما</a:t>
            </a:r>
            <a:endParaRPr lang="en-US" dirty="0"/>
          </a:p>
        </p:txBody>
      </p:sp>
      <p:sp>
        <p:nvSpPr>
          <p:cNvPr id="25" name="TextBox 24"/>
          <p:cNvSpPr txBox="1"/>
          <p:nvPr/>
        </p:nvSpPr>
        <p:spPr>
          <a:xfrm>
            <a:off x="7424899" y="5943614"/>
            <a:ext cx="2997862" cy="369332"/>
          </a:xfrm>
          <a:prstGeom prst="rect">
            <a:avLst/>
          </a:prstGeom>
          <a:noFill/>
        </p:spPr>
        <p:txBody>
          <a:bodyPr wrap="square" rtlCol="0">
            <a:spAutoFit/>
          </a:bodyPr>
          <a:lstStyle/>
          <a:p>
            <a:pPr algn="r"/>
            <a:r>
              <a:rPr lang="ar-IQ" dirty="0"/>
              <a:t>الطعن تمييزا امام الهيئة العامة</a:t>
            </a:r>
            <a:endParaRPr lang="en-US" dirty="0"/>
          </a:p>
        </p:txBody>
      </p:sp>
      <p:sp>
        <p:nvSpPr>
          <p:cNvPr id="26" name="TextBox 25"/>
          <p:cNvSpPr txBox="1"/>
          <p:nvPr/>
        </p:nvSpPr>
        <p:spPr>
          <a:xfrm>
            <a:off x="4329408" y="3431766"/>
            <a:ext cx="2590801" cy="923330"/>
          </a:xfrm>
          <a:prstGeom prst="rect">
            <a:avLst/>
          </a:prstGeom>
          <a:noFill/>
        </p:spPr>
        <p:txBody>
          <a:bodyPr wrap="square" rtlCol="0">
            <a:spAutoFit/>
          </a:bodyPr>
          <a:lstStyle/>
          <a:p>
            <a:pPr algn="ctr" rtl="1"/>
            <a:endParaRPr lang="ar-IQ" dirty="0"/>
          </a:p>
          <a:p>
            <a:pPr algn="ctr" rtl="1"/>
            <a:r>
              <a:rPr lang="ar-IQ" dirty="0"/>
              <a:t> التظلم امام الجهة الادارية </a:t>
            </a:r>
            <a:endParaRPr lang="en-US" dirty="0"/>
          </a:p>
          <a:p>
            <a:pPr algn="ctr" rtl="1"/>
            <a:endParaRPr lang="en-US" dirty="0"/>
          </a:p>
        </p:txBody>
      </p:sp>
      <p:cxnSp>
        <p:nvCxnSpPr>
          <p:cNvPr id="27" name="Straight Arrow Connector 26"/>
          <p:cNvCxnSpPr/>
          <p:nvPr/>
        </p:nvCxnSpPr>
        <p:spPr>
          <a:xfrm>
            <a:off x="5492185" y="3367250"/>
            <a:ext cx="13583" cy="4113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5519351" y="3978762"/>
            <a:ext cx="3651" cy="4995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2514600" y="3383383"/>
            <a:ext cx="0" cy="7063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2515737" y="4429079"/>
            <a:ext cx="0" cy="7063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5560391" y="3413416"/>
            <a:ext cx="1088881" cy="369332"/>
          </a:xfrm>
          <a:prstGeom prst="rect">
            <a:avLst/>
          </a:prstGeom>
          <a:noFill/>
        </p:spPr>
        <p:txBody>
          <a:bodyPr wrap="square" rtlCol="0">
            <a:spAutoFit/>
          </a:bodyPr>
          <a:lstStyle/>
          <a:p>
            <a:pPr algn="r"/>
            <a:r>
              <a:rPr lang="ar-IQ" dirty="0"/>
              <a:t>30 يوما</a:t>
            </a:r>
            <a:endParaRPr lang="en-US" dirty="0"/>
          </a:p>
        </p:txBody>
      </p:sp>
      <p:sp>
        <p:nvSpPr>
          <p:cNvPr id="40" name="TextBox 39"/>
          <p:cNvSpPr txBox="1"/>
          <p:nvPr/>
        </p:nvSpPr>
        <p:spPr>
          <a:xfrm>
            <a:off x="4228958" y="4554747"/>
            <a:ext cx="3124199" cy="369332"/>
          </a:xfrm>
          <a:prstGeom prst="rect">
            <a:avLst/>
          </a:prstGeom>
          <a:noFill/>
        </p:spPr>
        <p:txBody>
          <a:bodyPr wrap="square" rtlCol="0">
            <a:spAutoFit/>
          </a:bodyPr>
          <a:lstStyle/>
          <a:p>
            <a:pPr algn="ctr"/>
            <a:r>
              <a:rPr lang="ar-IQ" dirty="0"/>
              <a:t>على الجهة الادارية ان تبت في التظلم  </a:t>
            </a:r>
            <a:endParaRPr lang="en-US" dirty="0"/>
          </a:p>
        </p:txBody>
      </p:sp>
      <p:sp>
        <p:nvSpPr>
          <p:cNvPr id="43" name="TextBox 42"/>
          <p:cNvSpPr txBox="1"/>
          <p:nvPr/>
        </p:nvSpPr>
        <p:spPr>
          <a:xfrm>
            <a:off x="5523002" y="4059747"/>
            <a:ext cx="1088881" cy="369332"/>
          </a:xfrm>
          <a:prstGeom prst="rect">
            <a:avLst/>
          </a:prstGeom>
          <a:noFill/>
        </p:spPr>
        <p:txBody>
          <a:bodyPr wrap="square" rtlCol="0">
            <a:spAutoFit/>
          </a:bodyPr>
          <a:lstStyle/>
          <a:p>
            <a:pPr algn="r"/>
            <a:r>
              <a:rPr lang="ar-IQ" dirty="0"/>
              <a:t>30 يوما</a:t>
            </a:r>
            <a:endParaRPr lang="en-US" dirty="0"/>
          </a:p>
        </p:txBody>
      </p:sp>
      <p:sp>
        <p:nvSpPr>
          <p:cNvPr id="45" name="TextBox 44"/>
          <p:cNvSpPr txBox="1"/>
          <p:nvPr/>
        </p:nvSpPr>
        <p:spPr>
          <a:xfrm>
            <a:off x="4329408" y="5648097"/>
            <a:ext cx="2852757" cy="369332"/>
          </a:xfrm>
          <a:prstGeom prst="rect">
            <a:avLst/>
          </a:prstGeom>
          <a:noFill/>
        </p:spPr>
        <p:txBody>
          <a:bodyPr wrap="square" rtlCol="0">
            <a:spAutoFit/>
          </a:bodyPr>
          <a:lstStyle/>
          <a:p>
            <a:pPr algn="ctr"/>
            <a:r>
              <a:rPr lang="ar-IQ" dirty="0"/>
              <a:t>الطعن امام هيئة انضباط موظفي الاقليم </a:t>
            </a:r>
            <a:endParaRPr lang="en-US" dirty="0"/>
          </a:p>
        </p:txBody>
      </p:sp>
      <p:cxnSp>
        <p:nvCxnSpPr>
          <p:cNvPr id="23" name="Straight Arrow Connector 22"/>
          <p:cNvCxnSpPr/>
          <p:nvPr/>
        </p:nvCxnSpPr>
        <p:spPr>
          <a:xfrm>
            <a:off x="5649859" y="4867464"/>
            <a:ext cx="0" cy="7835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5530658" y="5039056"/>
            <a:ext cx="1638244" cy="369332"/>
          </a:xfrm>
          <a:prstGeom prst="rect">
            <a:avLst/>
          </a:prstGeom>
          <a:noFill/>
        </p:spPr>
        <p:txBody>
          <a:bodyPr wrap="square" rtlCol="0">
            <a:spAutoFit/>
          </a:bodyPr>
          <a:lstStyle/>
          <a:p>
            <a:pPr algn="ctr"/>
            <a:r>
              <a:rPr lang="ar-IQ" dirty="0"/>
              <a:t>30 يوما </a:t>
            </a:r>
            <a:endParaRPr lang="en-US" dirty="0"/>
          </a:p>
        </p:txBody>
      </p:sp>
      <p:sp>
        <p:nvSpPr>
          <p:cNvPr id="57" name="TextBox 56"/>
          <p:cNvSpPr txBox="1"/>
          <p:nvPr/>
        </p:nvSpPr>
        <p:spPr>
          <a:xfrm>
            <a:off x="2515738" y="3413417"/>
            <a:ext cx="2088815" cy="646331"/>
          </a:xfrm>
          <a:prstGeom prst="rect">
            <a:avLst/>
          </a:prstGeom>
          <a:noFill/>
        </p:spPr>
        <p:txBody>
          <a:bodyPr wrap="square" rtlCol="0">
            <a:spAutoFit/>
          </a:bodyPr>
          <a:lstStyle/>
          <a:p>
            <a:pPr algn="ctr"/>
            <a:r>
              <a:rPr lang="ar-IQ" dirty="0"/>
              <a:t>30 يوما/ داخل العراق</a:t>
            </a:r>
          </a:p>
          <a:p>
            <a:pPr algn="ctr"/>
            <a:r>
              <a:rPr lang="ar-IQ" dirty="0"/>
              <a:t>60 يوما/ خارج العراق </a:t>
            </a:r>
            <a:endParaRPr lang="en-US" dirty="0"/>
          </a:p>
        </p:txBody>
      </p:sp>
      <p:sp>
        <p:nvSpPr>
          <p:cNvPr id="60" name="TextBox 59"/>
          <p:cNvSpPr txBox="1"/>
          <p:nvPr/>
        </p:nvSpPr>
        <p:spPr>
          <a:xfrm>
            <a:off x="1524000" y="4120237"/>
            <a:ext cx="3146632" cy="369332"/>
          </a:xfrm>
          <a:prstGeom prst="rect">
            <a:avLst/>
          </a:prstGeom>
          <a:noFill/>
        </p:spPr>
        <p:txBody>
          <a:bodyPr wrap="square" rtlCol="0">
            <a:spAutoFit/>
          </a:bodyPr>
          <a:lstStyle/>
          <a:p>
            <a:pPr algn="ctr"/>
            <a:r>
              <a:rPr lang="ar-IQ" dirty="0"/>
              <a:t>الطعن امام هيئة انضباط موظفي الاقليم</a:t>
            </a:r>
            <a:endParaRPr lang="en-US" dirty="0"/>
          </a:p>
        </p:txBody>
      </p:sp>
      <p:sp>
        <p:nvSpPr>
          <p:cNvPr id="61" name="TextBox 60"/>
          <p:cNvSpPr txBox="1"/>
          <p:nvPr/>
        </p:nvSpPr>
        <p:spPr>
          <a:xfrm>
            <a:off x="1210198" y="5163033"/>
            <a:ext cx="2997862" cy="369332"/>
          </a:xfrm>
          <a:prstGeom prst="rect">
            <a:avLst/>
          </a:prstGeom>
          <a:noFill/>
        </p:spPr>
        <p:txBody>
          <a:bodyPr wrap="square" rtlCol="0">
            <a:spAutoFit/>
          </a:bodyPr>
          <a:lstStyle/>
          <a:p>
            <a:pPr algn="r"/>
            <a:r>
              <a:rPr lang="ar-IQ" dirty="0"/>
              <a:t>الطعن تمييزا امام الهيئة العامة</a:t>
            </a:r>
            <a:endParaRPr lang="en-US" dirty="0"/>
          </a:p>
        </p:txBody>
      </p:sp>
      <p:sp>
        <p:nvSpPr>
          <p:cNvPr id="62" name="TextBox 61"/>
          <p:cNvSpPr txBox="1"/>
          <p:nvPr/>
        </p:nvSpPr>
        <p:spPr>
          <a:xfrm>
            <a:off x="2539123" y="4600532"/>
            <a:ext cx="892397" cy="369332"/>
          </a:xfrm>
          <a:prstGeom prst="rect">
            <a:avLst/>
          </a:prstGeom>
          <a:noFill/>
        </p:spPr>
        <p:txBody>
          <a:bodyPr wrap="square" rtlCol="0">
            <a:spAutoFit/>
          </a:bodyPr>
          <a:lstStyle/>
          <a:p>
            <a:pPr algn="r"/>
            <a:r>
              <a:rPr lang="ar-IQ" dirty="0"/>
              <a:t>15 يوما</a:t>
            </a:r>
            <a:endParaRPr lang="en-US" dirty="0"/>
          </a:p>
        </p:txBody>
      </p:sp>
    </p:spTree>
    <p:extLst>
      <p:ext uri="{BB962C8B-B14F-4D97-AF65-F5344CB8AC3E}">
        <p14:creationId xmlns:p14="http://schemas.microsoft.com/office/powerpoint/2010/main" val="178572619"/>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4724</TotalTime>
  <Words>11926</Words>
  <Application>Microsoft Office PowerPoint</Application>
  <PresentationFormat>Widescreen</PresentationFormat>
  <Paragraphs>860</Paragraphs>
  <Slides>97</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97</vt:i4>
      </vt:variant>
    </vt:vector>
  </HeadingPairs>
  <TitlesOfParts>
    <vt:vector size="106" baseType="lpstr">
      <vt:lpstr>Arial</vt:lpstr>
      <vt:lpstr>Arial Black</vt:lpstr>
      <vt:lpstr>Calibri</vt:lpstr>
      <vt:lpstr>Courier New</vt:lpstr>
      <vt:lpstr>Gill Sans MT</vt:lpstr>
      <vt:lpstr>Tahoma</vt:lpstr>
      <vt:lpstr>Times New Roman</vt:lpstr>
      <vt:lpstr>Wingdings</vt:lpstr>
      <vt:lpstr>Parcel</vt:lpstr>
      <vt:lpstr>اسم المادة : القضاء الإداري تنظيم القضاء الإداري</vt:lpstr>
      <vt:lpstr>مفردات منهج القضاء الإداري</vt:lpstr>
      <vt:lpstr>مفردات منهج القضاء الإداري</vt:lpstr>
      <vt:lpstr>تنظيم القضاء الإداري </vt:lpstr>
      <vt:lpstr>تنظيم القضاء الإداري في فرنسا </vt:lpstr>
      <vt:lpstr>PowerPoint Presentation</vt:lpstr>
      <vt:lpstr>تنظيم القضاء الإداري في فرنسا</vt:lpstr>
      <vt:lpstr>PowerPoint Presentation</vt:lpstr>
      <vt:lpstr>PowerPoint Presentation</vt:lpstr>
      <vt:lpstr>PowerPoint Presentation</vt:lpstr>
      <vt:lpstr>PowerPoint Presentation</vt:lpstr>
      <vt:lpstr>ثالثا: حالة تعارض حكمين نهائيين.</vt:lpstr>
      <vt:lpstr>تنازع الإختصاص في قانون مجلس الدولة العراقي رقم (65) لسنة 1979 المعدل</vt:lpstr>
      <vt:lpstr>تنظيم القضاء الإداري في العراق</vt:lpstr>
      <vt:lpstr>PowerPoint Presentation</vt:lpstr>
      <vt:lpstr> القضاء الاداري في العراق</vt:lpstr>
      <vt:lpstr>PowerPoint Presentation</vt:lpstr>
      <vt:lpstr>1- تنظيم مجلس الدولة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ثانيا/ اختصاصات مجلس الدولة القضائية:          يتمثل الدور القضائي لمجلس الدولة بالاختصاصات التي يتولاها كل من محاكم قضاء الموظفين ومحاكم القضاء الاداري ومحكمة الادارية العليا، حيث سبق بيان تكوين كل منهما ، وفيما يأتي عرض مفصل لاختصاصاتهما القضائية :  1- محاكم قضاء الموظفين (م/7-تاسعا ق. مجلس الدولة ):      يختص محكمة قضاء الموظفين بنظر المنازعات المتعلقة ببعض شؤون الموظفين التي حددتها قوانين مختلفة، هي قانون مجلس الدولة، وقانون انضباط موظفي الدولة، وقانون الخدمة المدنية، وفي ضوء ذلك يمكن حصر هذه الاختصاصات وردها الى  مجموعتين، اولهما اختصاصات المحكمة في مجال انضباط موظفي الدولة، وثانيهما اختصاصات المحكمة في مجال النظر في دعاوى الموظفين الخاصة بحقوق الخدمة.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صلاحية محكمة الادارية العليا</vt:lpstr>
      <vt:lpstr>PowerPoint Presentation</vt:lpstr>
      <vt:lpstr>PowerPoint Presentation</vt:lpstr>
      <vt:lpstr> القضاء الاداري في اقليم كوردستان</vt:lpstr>
      <vt:lpstr>التنظيم مجلس الشورى لاقليم كوردستان –  العراق  </vt:lpstr>
      <vt:lpstr>PowerPoint Presentation</vt:lpstr>
      <vt:lpstr>PowerPoint Presentation</vt:lpstr>
      <vt:lpstr>PowerPoint Presentation</vt:lpstr>
      <vt:lpstr>PowerPoint Presentation</vt:lpstr>
      <vt:lpstr>4- المستشارون المساعدون:</vt:lpstr>
      <vt:lpstr>PowerPoint Presentation</vt:lpstr>
      <vt:lpstr>ثانيا/ تكوين (اقسام ) المجلس:</vt:lpstr>
      <vt:lpstr>PowerPoint Presentation</vt:lpstr>
      <vt:lpstr>PowerPoint Presentation</vt:lpstr>
      <vt:lpstr>هيئة التنازع ( م/15) :</vt:lpstr>
      <vt:lpstr>PowerPoint Presentation</vt:lpstr>
      <vt:lpstr>PowerPoint Presentation</vt:lpstr>
      <vt:lpstr>PowerPoint Presentation</vt:lpstr>
      <vt:lpstr>PowerPoint Presentation</vt:lpstr>
      <vt:lpstr>PowerPoint Presentation</vt:lpstr>
      <vt:lpstr>ثانيا/ اختصاص الهيأة في مجال انضباط موظفي الاقليم :</vt:lpstr>
      <vt:lpstr>PowerPoint Presentation</vt:lpstr>
      <vt:lpstr>ثالثا:طعون الافراد والهئيات بالغاء القرارات الادارية النهائية.</vt:lpstr>
      <vt:lpstr>PowerPoint Presentation</vt:lpstr>
      <vt:lpstr>PowerPoint Presentation</vt:lpstr>
      <vt:lpstr>اجراءات الطعن امام المحكمة الادارية:</vt:lpstr>
      <vt:lpstr>PowerPoint Presentation</vt:lpstr>
      <vt:lpstr>صلاحية المحكمة :</vt:lpstr>
      <vt:lpstr>PowerPoint Presentation</vt:lpstr>
      <vt:lpstr>: صلاحية الهيئة العامة</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اسم المادة : القضاء الإداري تنظيم القضاء الإداري</dc:title>
  <dc:creator>User</dc:creator>
  <cp:lastModifiedBy>User</cp:lastModifiedBy>
  <cp:revision>14</cp:revision>
  <dcterms:created xsi:type="dcterms:W3CDTF">2023-09-15T06:03:18Z</dcterms:created>
  <dcterms:modified xsi:type="dcterms:W3CDTF">2023-10-13T10:56:38Z</dcterms:modified>
</cp:coreProperties>
</file>