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39E5BE-AF93-4BD2-BBFF-449143E52B6A}"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B9F24-6D8A-4D17-A7C0-DFAFBC19C737}" type="slidenum">
              <a:rPr lang="en-US" smtClean="0"/>
              <a:t>‹#›</a:t>
            </a:fld>
            <a:endParaRPr lang="en-US"/>
          </a:p>
        </p:txBody>
      </p:sp>
    </p:spTree>
    <p:extLst>
      <p:ext uri="{BB962C8B-B14F-4D97-AF65-F5344CB8AC3E}">
        <p14:creationId xmlns:p14="http://schemas.microsoft.com/office/powerpoint/2010/main" val="2851498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39E5BE-AF93-4BD2-BBFF-449143E52B6A}"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B9F24-6D8A-4D17-A7C0-DFAFBC19C737}" type="slidenum">
              <a:rPr lang="en-US" smtClean="0"/>
              <a:t>‹#›</a:t>
            </a:fld>
            <a:endParaRPr lang="en-US"/>
          </a:p>
        </p:txBody>
      </p:sp>
    </p:spTree>
    <p:extLst>
      <p:ext uri="{BB962C8B-B14F-4D97-AF65-F5344CB8AC3E}">
        <p14:creationId xmlns:p14="http://schemas.microsoft.com/office/powerpoint/2010/main" val="395106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39E5BE-AF93-4BD2-BBFF-449143E52B6A}"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B9F24-6D8A-4D17-A7C0-DFAFBC19C737}" type="slidenum">
              <a:rPr lang="en-US" smtClean="0"/>
              <a:t>‹#›</a:t>
            </a:fld>
            <a:endParaRPr lang="en-US"/>
          </a:p>
        </p:txBody>
      </p:sp>
    </p:spTree>
    <p:extLst>
      <p:ext uri="{BB962C8B-B14F-4D97-AF65-F5344CB8AC3E}">
        <p14:creationId xmlns:p14="http://schemas.microsoft.com/office/powerpoint/2010/main" val="329967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39E5BE-AF93-4BD2-BBFF-449143E52B6A}"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B9F24-6D8A-4D17-A7C0-DFAFBC19C737}" type="slidenum">
              <a:rPr lang="en-US" smtClean="0"/>
              <a:t>‹#›</a:t>
            </a:fld>
            <a:endParaRPr lang="en-US"/>
          </a:p>
        </p:txBody>
      </p:sp>
    </p:spTree>
    <p:extLst>
      <p:ext uri="{BB962C8B-B14F-4D97-AF65-F5344CB8AC3E}">
        <p14:creationId xmlns:p14="http://schemas.microsoft.com/office/powerpoint/2010/main" val="1267513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39E5BE-AF93-4BD2-BBFF-449143E52B6A}" type="datetimeFigureOut">
              <a:rPr lang="en-US" smtClean="0"/>
              <a:t>9/19/2021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B9F24-6D8A-4D17-A7C0-DFAFBC19C737}" type="slidenum">
              <a:rPr lang="en-US" smtClean="0"/>
              <a:t>‹#›</a:t>
            </a:fld>
            <a:endParaRPr lang="en-US"/>
          </a:p>
        </p:txBody>
      </p:sp>
    </p:spTree>
    <p:extLst>
      <p:ext uri="{BB962C8B-B14F-4D97-AF65-F5344CB8AC3E}">
        <p14:creationId xmlns:p14="http://schemas.microsoft.com/office/powerpoint/2010/main" val="2664309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39E5BE-AF93-4BD2-BBFF-449143E52B6A}" type="datetimeFigureOut">
              <a:rPr lang="en-US" smtClean="0"/>
              <a:t>9/19/2021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B9F24-6D8A-4D17-A7C0-DFAFBC19C737}" type="slidenum">
              <a:rPr lang="en-US" smtClean="0"/>
              <a:t>‹#›</a:t>
            </a:fld>
            <a:endParaRPr lang="en-US"/>
          </a:p>
        </p:txBody>
      </p:sp>
    </p:spTree>
    <p:extLst>
      <p:ext uri="{BB962C8B-B14F-4D97-AF65-F5344CB8AC3E}">
        <p14:creationId xmlns:p14="http://schemas.microsoft.com/office/powerpoint/2010/main" val="3660030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39E5BE-AF93-4BD2-BBFF-449143E52B6A}" type="datetimeFigureOut">
              <a:rPr lang="en-US" smtClean="0"/>
              <a:t>9/19/2021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DB9F24-6D8A-4D17-A7C0-DFAFBC19C737}" type="slidenum">
              <a:rPr lang="en-US" smtClean="0"/>
              <a:t>‹#›</a:t>
            </a:fld>
            <a:endParaRPr lang="en-US"/>
          </a:p>
        </p:txBody>
      </p:sp>
    </p:spTree>
    <p:extLst>
      <p:ext uri="{BB962C8B-B14F-4D97-AF65-F5344CB8AC3E}">
        <p14:creationId xmlns:p14="http://schemas.microsoft.com/office/powerpoint/2010/main" val="2936256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39E5BE-AF93-4BD2-BBFF-449143E52B6A}" type="datetimeFigureOut">
              <a:rPr lang="en-US" smtClean="0"/>
              <a:t>9/19/2021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DB9F24-6D8A-4D17-A7C0-DFAFBC19C737}" type="slidenum">
              <a:rPr lang="en-US" smtClean="0"/>
              <a:t>‹#›</a:t>
            </a:fld>
            <a:endParaRPr lang="en-US"/>
          </a:p>
        </p:txBody>
      </p:sp>
    </p:spTree>
    <p:extLst>
      <p:ext uri="{BB962C8B-B14F-4D97-AF65-F5344CB8AC3E}">
        <p14:creationId xmlns:p14="http://schemas.microsoft.com/office/powerpoint/2010/main" val="196098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9E5BE-AF93-4BD2-BBFF-449143E52B6A}" type="datetimeFigureOut">
              <a:rPr lang="en-US" smtClean="0"/>
              <a:t>9/19/2021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DB9F24-6D8A-4D17-A7C0-DFAFBC19C737}" type="slidenum">
              <a:rPr lang="en-US" smtClean="0"/>
              <a:t>‹#›</a:t>
            </a:fld>
            <a:endParaRPr lang="en-US"/>
          </a:p>
        </p:txBody>
      </p:sp>
    </p:spTree>
    <p:extLst>
      <p:ext uri="{BB962C8B-B14F-4D97-AF65-F5344CB8AC3E}">
        <p14:creationId xmlns:p14="http://schemas.microsoft.com/office/powerpoint/2010/main" val="3385947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E5BE-AF93-4BD2-BBFF-449143E52B6A}" type="datetimeFigureOut">
              <a:rPr lang="en-US" smtClean="0"/>
              <a:t>9/19/2021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B9F24-6D8A-4D17-A7C0-DFAFBC19C737}" type="slidenum">
              <a:rPr lang="en-US" smtClean="0"/>
              <a:t>‹#›</a:t>
            </a:fld>
            <a:endParaRPr lang="en-US"/>
          </a:p>
        </p:txBody>
      </p:sp>
    </p:spTree>
    <p:extLst>
      <p:ext uri="{BB962C8B-B14F-4D97-AF65-F5344CB8AC3E}">
        <p14:creationId xmlns:p14="http://schemas.microsoft.com/office/powerpoint/2010/main" val="3585804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E5BE-AF93-4BD2-BBFF-449143E52B6A}" type="datetimeFigureOut">
              <a:rPr lang="en-US" smtClean="0"/>
              <a:t>9/19/2021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B9F24-6D8A-4D17-A7C0-DFAFBC19C737}" type="slidenum">
              <a:rPr lang="en-US" smtClean="0"/>
              <a:t>‹#›</a:t>
            </a:fld>
            <a:endParaRPr lang="en-US"/>
          </a:p>
        </p:txBody>
      </p:sp>
    </p:spTree>
    <p:extLst>
      <p:ext uri="{BB962C8B-B14F-4D97-AF65-F5344CB8AC3E}">
        <p14:creationId xmlns:p14="http://schemas.microsoft.com/office/powerpoint/2010/main" val="18902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9E5BE-AF93-4BD2-BBFF-449143E52B6A}" type="datetimeFigureOut">
              <a:rPr lang="en-US" smtClean="0"/>
              <a:t>9/19/2021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B9F24-6D8A-4D17-A7C0-DFAFBC19C737}" type="slidenum">
              <a:rPr lang="en-US" smtClean="0"/>
              <a:t>‹#›</a:t>
            </a:fld>
            <a:endParaRPr lang="en-US"/>
          </a:p>
        </p:txBody>
      </p:sp>
    </p:spTree>
    <p:extLst>
      <p:ext uri="{BB962C8B-B14F-4D97-AF65-F5344CB8AC3E}">
        <p14:creationId xmlns:p14="http://schemas.microsoft.com/office/powerpoint/2010/main" val="2497291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0"/>
            <a:ext cx="7772400" cy="836712"/>
          </a:xfrm>
        </p:spPr>
        <p:txBody>
          <a:bodyPr>
            <a:noAutofit/>
          </a:bodyPr>
          <a:lstStyle/>
          <a:p>
            <a:r>
              <a:rPr lang="ar-IQ" sz="4000" dirty="0">
                <a:cs typeface="Ali-A-Alwand" pitchFamily="2" charset="-78"/>
              </a:rPr>
              <a:t>إستخدامات الطاقة وأهم القضايا </a:t>
            </a:r>
            <a:r>
              <a:rPr lang="ar-IQ" sz="4000" dirty="0" smtClean="0">
                <a:cs typeface="Ali-A-Alwand" pitchFamily="2" charset="-78"/>
              </a:rPr>
              <a:t>المعاصرة </a:t>
            </a:r>
            <a:r>
              <a:rPr lang="ar-IQ" sz="4000" dirty="0">
                <a:cs typeface="Ali-A-Alwand" pitchFamily="2" charset="-78"/>
              </a:rPr>
              <a:t>حولها</a:t>
            </a:r>
            <a:endParaRPr lang="en-US" sz="4000" dirty="0">
              <a:cs typeface="Ali-A-Alwand" pitchFamily="2" charset="-78"/>
            </a:endParaRPr>
          </a:p>
        </p:txBody>
      </p:sp>
      <p:sp>
        <p:nvSpPr>
          <p:cNvPr id="3" name="Subtitle 2"/>
          <p:cNvSpPr>
            <a:spLocks noGrp="1"/>
          </p:cNvSpPr>
          <p:nvPr>
            <p:ph type="subTitle" idx="1"/>
          </p:nvPr>
        </p:nvSpPr>
        <p:spPr>
          <a:xfrm>
            <a:off x="251520" y="764704"/>
            <a:ext cx="8568952" cy="5760640"/>
          </a:xfrm>
        </p:spPr>
        <p:txBody>
          <a:bodyPr>
            <a:noAutofit/>
          </a:bodyPr>
          <a:lstStyle/>
          <a:p>
            <a:pPr algn="just" rtl="1"/>
            <a:r>
              <a:rPr lang="ar-IQ" sz="2600" dirty="0">
                <a:solidFill>
                  <a:schemeClr val="tx1"/>
                </a:solidFill>
                <a:cs typeface="Ali-A-Alwand" pitchFamily="2" charset="-78"/>
              </a:rPr>
              <a:t>1.استخدامات الطاقة عبر العصور: الطاقة عامل مهم في حياة الإنسان، فقد عرفها منذ القدم واستعمل مصادرها المختلفة في تلبية الكثير من حاجياته اليومية، ومع تطور حياته وتزايد إحتياجاته تطور إستغلاله لمختلف 12 مصادر الطاقة، وعموما تتركز إستخدامات الطاقة في ثلاثة أوجه هي: </a:t>
            </a:r>
            <a:endParaRPr lang="ar-IQ" sz="2600" dirty="0" smtClean="0">
              <a:solidFill>
                <a:schemeClr val="tx1"/>
              </a:solidFill>
              <a:cs typeface="Ali-A-Alwand" pitchFamily="2" charset="-78"/>
            </a:endParaRPr>
          </a:p>
          <a:p>
            <a:pPr algn="just" rtl="1"/>
            <a:r>
              <a:rPr lang="ar-IQ" sz="2600" dirty="0" smtClean="0">
                <a:solidFill>
                  <a:schemeClr val="tx1"/>
                </a:solidFill>
                <a:cs typeface="Ali-A-Alwand" pitchFamily="2" charset="-78"/>
              </a:rPr>
              <a:t>1- </a:t>
            </a:r>
            <a:r>
              <a:rPr lang="ar-IQ" sz="2600" dirty="0">
                <a:solidFill>
                  <a:schemeClr val="tx1"/>
                </a:solidFill>
                <a:cs typeface="Ali-A-Alwand" pitchFamily="2" charset="-78"/>
              </a:rPr>
              <a:t>مصدر يستخدم في الإنتاج </a:t>
            </a:r>
            <a:r>
              <a:rPr lang="ar-IQ" sz="2600" dirty="0" smtClean="0">
                <a:solidFill>
                  <a:schemeClr val="tx1"/>
                </a:solidFill>
                <a:cs typeface="Ali-A-Alwand" pitchFamily="2" charset="-78"/>
              </a:rPr>
              <a:t>والإستهلاك. </a:t>
            </a:r>
          </a:p>
          <a:p>
            <a:pPr algn="just" rtl="1"/>
            <a:r>
              <a:rPr lang="ar-IQ" sz="2600" dirty="0" smtClean="0">
                <a:solidFill>
                  <a:schemeClr val="tx1"/>
                </a:solidFill>
                <a:cs typeface="Ali-A-Alwand" pitchFamily="2" charset="-78"/>
              </a:rPr>
              <a:t>2- </a:t>
            </a:r>
            <a:r>
              <a:rPr lang="ar-IQ" sz="2600" dirty="0">
                <a:solidFill>
                  <a:schemeClr val="tx1"/>
                </a:solidFill>
                <a:cs typeface="Ali-A-Alwand" pitchFamily="2" charset="-78"/>
              </a:rPr>
              <a:t>مادة أولية تدخل في بعض الصناعات مثل البتروكيماويات والأسمدة...</a:t>
            </a:r>
            <a:r>
              <a:rPr lang="ar-IQ" sz="2600" dirty="0" smtClean="0">
                <a:solidFill>
                  <a:schemeClr val="tx1"/>
                </a:solidFill>
                <a:cs typeface="Ali-A-Alwand" pitchFamily="2" charset="-78"/>
              </a:rPr>
              <a:t>الخ.</a:t>
            </a:r>
          </a:p>
          <a:p>
            <a:pPr algn="just" rtl="1"/>
            <a:r>
              <a:rPr lang="ar-IQ" sz="2600" dirty="0" smtClean="0">
                <a:solidFill>
                  <a:schemeClr val="tx1"/>
                </a:solidFill>
                <a:cs typeface="Ali-A-Alwand" pitchFamily="2" charset="-78"/>
              </a:rPr>
              <a:t>3- مصدر </a:t>
            </a:r>
            <a:r>
              <a:rPr lang="ar-IQ" sz="2600" dirty="0">
                <a:solidFill>
                  <a:schemeClr val="tx1"/>
                </a:solidFill>
                <a:cs typeface="Ali-A-Alwand" pitchFamily="2" charset="-78"/>
              </a:rPr>
              <a:t>مالي بتصديرها مباشرة. و بما أن إستعمال الطاقة أصبح ضرورة في كل ميادين ومناحي الحياة فإنه يمكننا تقسيمها حسب القطاعات إلى </a:t>
            </a:r>
            <a:r>
              <a:rPr lang="ar-IQ" sz="2600" dirty="0" smtClean="0">
                <a:solidFill>
                  <a:schemeClr val="tx1"/>
                </a:solidFill>
                <a:cs typeface="Ali-A-Alwand" pitchFamily="2" charset="-78"/>
              </a:rPr>
              <a:t>أربعة استخدامات أساسية وهي: </a:t>
            </a:r>
          </a:p>
          <a:p>
            <a:pPr algn="just" rtl="1"/>
            <a:r>
              <a:rPr lang="ar-IQ" u="sng" dirty="0" smtClean="0">
                <a:solidFill>
                  <a:schemeClr val="tx1"/>
                </a:solidFill>
                <a:cs typeface="Ali-A-Alwand" pitchFamily="2" charset="-78"/>
              </a:rPr>
              <a:t>أ. الإستعمال المنزلي: </a:t>
            </a:r>
            <a:r>
              <a:rPr lang="ar-IQ" sz="2600" dirty="0" smtClean="0">
                <a:solidFill>
                  <a:schemeClr val="tx1"/>
                </a:solidFill>
                <a:cs typeface="Ali-A-Alwand" pitchFamily="2" charset="-78"/>
              </a:rPr>
              <a:t>الكهرباء، الغاز الطبيعي، الفحم، الخشب،و أيضا البطاريات الكهربائية، وهي أسس الطاقة في قطاع العائلات والتي نستطيع تصنيفها إلى أربع استخدامات أساسية وهي: </a:t>
            </a:r>
          </a:p>
          <a:p>
            <a:pPr algn="just" rtl="1"/>
            <a:r>
              <a:rPr lang="ar-IQ" sz="2600" dirty="0" smtClean="0">
                <a:solidFill>
                  <a:schemeClr val="tx1"/>
                </a:solidFill>
                <a:cs typeface="Ali-A-Alwand" pitchFamily="2" charset="-78"/>
              </a:rPr>
              <a:t>1- التدفئة: تمثل الأكثر استعمالا في المنزل، وتقدر بحوالي 60 بالمائة من هذه الاستخدامات .</a:t>
            </a:r>
          </a:p>
          <a:p>
            <a:pPr algn="just" rtl="1"/>
            <a:r>
              <a:rPr lang="ar-IQ" sz="2600" dirty="0" smtClean="0">
                <a:solidFill>
                  <a:schemeClr val="tx1"/>
                </a:solidFill>
                <a:cs typeface="Ali-A-Alwand" pitchFamily="2" charset="-78"/>
              </a:rPr>
              <a:t>2- الإنارة، الأدوات الكهرومنزلية، السمعي البصري أو التبريد تقدر حوالي 20 بالمائة.</a:t>
            </a:r>
            <a:endParaRPr lang="en-US" sz="2600" dirty="0">
              <a:solidFill>
                <a:schemeClr val="tx1"/>
              </a:solidFill>
              <a:cs typeface="Ali-A-Alwand" pitchFamily="2" charset="-78"/>
            </a:endParaRPr>
          </a:p>
        </p:txBody>
      </p:sp>
    </p:spTree>
    <p:extLst>
      <p:ext uri="{BB962C8B-B14F-4D97-AF65-F5344CB8AC3E}">
        <p14:creationId xmlns:p14="http://schemas.microsoft.com/office/powerpoint/2010/main" val="3517720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464"/>
            <a:ext cx="8229600" cy="360040"/>
          </a:xfrm>
        </p:spPr>
        <p:txBody>
          <a:bodyPr>
            <a:normAutofit fontScale="90000"/>
          </a:bodyPr>
          <a:lstStyle/>
          <a:p>
            <a:endParaRPr lang="en-US" dirty="0"/>
          </a:p>
        </p:txBody>
      </p:sp>
      <p:sp>
        <p:nvSpPr>
          <p:cNvPr id="3" name="Content Placeholder 2"/>
          <p:cNvSpPr>
            <a:spLocks noGrp="1"/>
          </p:cNvSpPr>
          <p:nvPr>
            <p:ph idx="1"/>
          </p:nvPr>
        </p:nvSpPr>
        <p:spPr>
          <a:xfrm>
            <a:off x="323528" y="404664"/>
            <a:ext cx="8363272" cy="6120680"/>
          </a:xfrm>
        </p:spPr>
        <p:txBody>
          <a:bodyPr>
            <a:noAutofit/>
          </a:bodyPr>
          <a:lstStyle/>
          <a:p>
            <a:pPr marL="0" indent="0" algn="just" rtl="1">
              <a:buNone/>
            </a:pPr>
            <a:r>
              <a:rPr lang="ar-IQ" u="sng" dirty="0">
                <a:cs typeface="Ali-A-Alwand" pitchFamily="2" charset="-78"/>
              </a:rPr>
              <a:t>أنواع الفحم الحجري: </a:t>
            </a:r>
            <a:endParaRPr lang="ar-IQ" u="sng" dirty="0" smtClean="0">
              <a:cs typeface="Ali-A-Alwand" pitchFamily="2" charset="-78"/>
            </a:endParaRPr>
          </a:p>
          <a:p>
            <a:pPr marL="0" indent="0" algn="just" rtl="1">
              <a:buNone/>
            </a:pPr>
            <a:r>
              <a:rPr lang="ar-IQ" sz="2500" dirty="0" smtClean="0">
                <a:cs typeface="Ali-A-Alwand" pitchFamily="2" charset="-78"/>
              </a:rPr>
              <a:t>للفحم </a:t>
            </a:r>
            <a:r>
              <a:rPr lang="ar-IQ" sz="2500" dirty="0">
                <a:cs typeface="Ali-A-Alwand" pitchFamily="2" charset="-78"/>
              </a:rPr>
              <a:t>أنواع كثيرة، تختلف هذه الأنواع باختلاف المحتوى الحراري لكل نوع، وعادة ما تتخذ إحصاءات الأمم المتحدة القيمة الحرارية للفحم البيتوميني، وهي 7000 كيلو كالوري لكل كيلوغرام، أساسا لحساب الطن من مكافئ الفحم. </a:t>
            </a:r>
            <a:endParaRPr lang="ar-IQ" sz="2500" dirty="0" smtClean="0">
              <a:cs typeface="Ali-A-Alwand" pitchFamily="2" charset="-78"/>
            </a:endParaRPr>
          </a:p>
          <a:p>
            <a:pPr marL="0" indent="0" algn="just" rtl="1">
              <a:buNone/>
            </a:pPr>
            <a:r>
              <a:rPr lang="ar-IQ" sz="2500" dirty="0" smtClean="0">
                <a:cs typeface="Ali-A-Alwand" pitchFamily="2" charset="-78"/>
              </a:rPr>
              <a:t>حيث </a:t>
            </a:r>
            <a:r>
              <a:rPr lang="ar-IQ" sz="2500" dirty="0">
                <a:cs typeface="Ali-A-Alwand" pitchFamily="2" charset="-78"/>
              </a:rPr>
              <a:t>يمكن تقسيم </a:t>
            </a:r>
            <a:r>
              <a:rPr lang="ar-IQ" sz="2500" dirty="0" smtClean="0">
                <a:cs typeface="Ali-A-Alwand" pitchFamily="2" charset="-78"/>
              </a:rPr>
              <a:t>الفحم </a:t>
            </a:r>
          </a:p>
          <a:p>
            <a:pPr marL="0" indent="0" algn="just" rtl="1">
              <a:buNone/>
            </a:pPr>
            <a:r>
              <a:rPr lang="ar-IQ" sz="2500" u="sng" dirty="0" smtClean="0">
                <a:cs typeface="Ali-A-Alwand" pitchFamily="2" charset="-78"/>
              </a:rPr>
              <a:t>حسب </a:t>
            </a:r>
            <a:r>
              <a:rPr lang="ar-IQ" sz="2500" u="sng" dirty="0">
                <a:cs typeface="Ali-A-Alwand" pitchFamily="2" charset="-78"/>
              </a:rPr>
              <a:t>خصائصه البنيوية </a:t>
            </a:r>
            <a:r>
              <a:rPr lang="ar-IQ" sz="2500" dirty="0">
                <a:cs typeface="Ali-A-Alwand" pitchFamily="2" charset="-78"/>
              </a:rPr>
              <a:t>إلى: فحم الإنتراسيت، البيتومين، اللجنيت. </a:t>
            </a:r>
            <a:endParaRPr lang="ar-IQ" sz="2500" dirty="0" smtClean="0">
              <a:cs typeface="Ali-A-Alwand" pitchFamily="2" charset="-78"/>
            </a:endParaRPr>
          </a:p>
          <a:p>
            <a:pPr marL="0" indent="0" algn="just" rtl="1">
              <a:buNone/>
            </a:pPr>
            <a:r>
              <a:rPr lang="ar-IQ" sz="2500" u="sng" dirty="0" smtClean="0">
                <a:cs typeface="Ali-A-Alwand" pitchFamily="2" charset="-78"/>
              </a:rPr>
              <a:t>أما </a:t>
            </a:r>
            <a:r>
              <a:rPr lang="ar-IQ" sz="2500" u="sng" dirty="0">
                <a:cs typeface="Ali-A-Alwand" pitchFamily="2" charset="-78"/>
              </a:rPr>
              <a:t>من حيث الإستخدام </a:t>
            </a:r>
            <a:r>
              <a:rPr lang="ar-IQ" sz="2500" dirty="0">
                <a:cs typeface="Ali-A-Alwand" pitchFamily="2" charset="-78"/>
              </a:rPr>
              <a:t>فنميز الأنواع التالية: الفحم المستخدم في إنتاج فحم الكوك، الفحم المستخدم في إنتاج 15 الغازات الصناعية، الفحم المستخدم في إدارة الماكينات، والفحم المستخدم في الأغراض المنزلية. </a:t>
            </a:r>
            <a:endParaRPr lang="ar-IQ" sz="2500" dirty="0" smtClean="0">
              <a:cs typeface="Ali-A-Alwand" pitchFamily="2" charset="-78"/>
            </a:endParaRPr>
          </a:p>
          <a:p>
            <a:pPr marL="0" indent="0" algn="just" rtl="1">
              <a:buNone/>
            </a:pPr>
            <a:r>
              <a:rPr lang="ar-IQ" sz="2500" u="sng" dirty="0" smtClean="0">
                <a:cs typeface="Ali-A-Alwand" pitchFamily="2" charset="-78"/>
              </a:rPr>
              <a:t>ومن </a:t>
            </a:r>
            <a:r>
              <a:rPr lang="ar-IQ" sz="2500" u="sng" dirty="0">
                <a:cs typeface="Ali-A-Alwand" pitchFamily="2" charset="-78"/>
              </a:rPr>
              <a:t>حيث جودته </a:t>
            </a:r>
            <a:r>
              <a:rPr lang="ar-IQ" sz="2500" dirty="0">
                <a:cs typeface="Ali-A-Alwand" pitchFamily="2" charset="-78"/>
              </a:rPr>
              <a:t>محتواه الحراري وموقعه ضمن سلسلة تكون الفحم نميز الأنواع التالية: </a:t>
            </a:r>
            <a:endParaRPr lang="ar-IQ" sz="2500" dirty="0" smtClean="0">
              <a:cs typeface="Ali-A-Alwand" pitchFamily="2" charset="-78"/>
            </a:endParaRPr>
          </a:p>
          <a:p>
            <a:pPr marL="0" indent="0" algn="just" rtl="1">
              <a:buNone/>
            </a:pPr>
            <a:r>
              <a:rPr lang="ar-IQ" sz="2500" u="sng" dirty="0" smtClean="0">
                <a:cs typeface="Ali-A-Alwand" pitchFamily="2" charset="-78"/>
              </a:rPr>
              <a:t>أ</a:t>
            </a:r>
            <a:r>
              <a:rPr lang="ar-IQ" sz="2500" u="sng" dirty="0">
                <a:cs typeface="Ali-A-Alwand" pitchFamily="2" charset="-78"/>
              </a:rPr>
              <a:t>. الخث: </a:t>
            </a:r>
            <a:r>
              <a:rPr lang="ar-IQ" sz="2500" dirty="0">
                <a:cs typeface="Ali-A-Alwand" pitchFamily="2" charset="-78"/>
              </a:rPr>
              <a:t>يعتبر الحلقة الأولى في سلسلة تكون الفحم، بمعنى أنه لم يتحول إلى فحم بصورة </a:t>
            </a:r>
            <a:r>
              <a:rPr lang="ar-IQ" sz="2500" dirty="0" smtClean="0">
                <a:cs typeface="Ali-A-Alwand" pitchFamily="2" charset="-78"/>
              </a:rPr>
              <a:t>نهائية </a:t>
            </a:r>
            <a:r>
              <a:rPr lang="ar-IQ" sz="2500" dirty="0">
                <a:cs typeface="Ali-A-Alwand" pitchFamily="2" charset="-78"/>
              </a:rPr>
              <a:t>بل يتميز بوجود بقايا النباتات فيه لذلك يسمى أيضا الفحم الخشبي، والخث مادة طرية بالمقارنة مع أنواع الفحم الأخرى، ويحتوي على نسبة كبيرة من الماء تصل </a:t>
            </a:r>
            <a:r>
              <a:rPr lang="ar-IQ" sz="2500" dirty="0" smtClean="0">
                <a:cs typeface="Ali-A-Alwand" pitchFamily="2" charset="-78"/>
              </a:rPr>
              <a:t>إلى </a:t>
            </a:r>
          </a:p>
          <a:p>
            <a:pPr marL="0" indent="0" algn="just" rtl="1">
              <a:buNone/>
            </a:pPr>
            <a:r>
              <a:rPr lang="ar-IQ" sz="2500" dirty="0" smtClean="0">
                <a:cs typeface="Ali-A-Alwand" pitchFamily="2" charset="-78"/>
              </a:rPr>
              <a:t>90 </a:t>
            </a:r>
            <a:r>
              <a:rPr lang="ar-IQ" sz="2500" dirty="0">
                <a:cs typeface="Ali-A-Alwand" pitchFamily="2" charset="-78"/>
              </a:rPr>
              <a:t>%ونسبة قليلة من الكربون وبعض المواد المتطايرة لذلك تعد قيمته الحرارية منخفضة.</a:t>
            </a:r>
            <a:endParaRPr lang="en-US" sz="2500" dirty="0">
              <a:cs typeface="Ali-A-Alwand" pitchFamily="2" charset="-78"/>
            </a:endParaRPr>
          </a:p>
        </p:txBody>
      </p:sp>
    </p:spTree>
    <p:extLst>
      <p:ext uri="{BB962C8B-B14F-4D97-AF65-F5344CB8AC3E}">
        <p14:creationId xmlns:p14="http://schemas.microsoft.com/office/powerpoint/2010/main" val="609429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819472"/>
            <a:ext cx="8229600" cy="360040"/>
          </a:xfrm>
        </p:spPr>
        <p:txBody>
          <a:bodyPr>
            <a:normAutofit fontScale="90000"/>
          </a:bodyPr>
          <a:lstStyle/>
          <a:p>
            <a:endParaRPr lang="en-US" dirty="0"/>
          </a:p>
        </p:txBody>
      </p:sp>
      <p:sp>
        <p:nvSpPr>
          <p:cNvPr id="3" name="Content Placeholder 2"/>
          <p:cNvSpPr>
            <a:spLocks noGrp="1"/>
          </p:cNvSpPr>
          <p:nvPr>
            <p:ph idx="1"/>
          </p:nvPr>
        </p:nvSpPr>
        <p:spPr>
          <a:xfrm>
            <a:off x="457200" y="548680"/>
            <a:ext cx="8229600" cy="5577483"/>
          </a:xfrm>
        </p:spPr>
        <p:txBody>
          <a:bodyPr>
            <a:normAutofit fontScale="92500" lnSpcReduction="10000"/>
          </a:bodyPr>
          <a:lstStyle/>
          <a:p>
            <a:pPr marL="0" indent="0" algn="r" rtl="1">
              <a:buNone/>
            </a:pPr>
            <a:r>
              <a:rPr lang="ar-IQ" dirty="0">
                <a:cs typeface="Ali-A-Alwand" pitchFamily="2" charset="-78"/>
              </a:rPr>
              <a:t>وتتركز إستعمالات الخث على تزويد المنازل ببعض احتياجا</a:t>
            </a:r>
            <a:r>
              <a:rPr lang="en-US" dirty="0">
                <a:cs typeface="Ali-A-Alwand" pitchFamily="2" charset="-78"/>
              </a:rPr>
              <a:t>ē</a:t>
            </a:r>
            <a:r>
              <a:rPr lang="ar-IQ" dirty="0">
                <a:cs typeface="Ali-A-Alwand" pitchFamily="2" charset="-78"/>
              </a:rPr>
              <a:t>ا من الطاقة الحرارية وفي محطات توليد الكهرباء. يبلغ احتياطي العالم من الخث حوالي 300 ألف مليون طن، ويقدر معدل الإستهلاك بحوالي 9 مليون طن سنويا، ويمتلك الاتحاد السوفيتي وأوروبا وشمال أمريكا معظم الخث الموجود في العالم حوالي 97 %ويملك الإتحاد السوفيتي وحده منها 61</a:t>
            </a:r>
            <a:r>
              <a:rPr lang="ar-IQ" dirty="0" smtClean="0">
                <a:cs typeface="Ali-A-Alwand" pitchFamily="2" charset="-78"/>
              </a:rPr>
              <a:t>%.</a:t>
            </a:r>
          </a:p>
          <a:p>
            <a:pPr marL="0" indent="0" algn="r" rtl="1">
              <a:buNone/>
            </a:pPr>
            <a:r>
              <a:rPr lang="ar-IQ" u="sng" dirty="0">
                <a:cs typeface="Ali-A-Alwand" pitchFamily="2" charset="-78"/>
              </a:rPr>
              <a:t>ب. الفحم البني</a:t>
            </a:r>
            <a:r>
              <a:rPr lang="ar-IQ" dirty="0">
                <a:cs typeface="Ali-A-Alwand" pitchFamily="2" charset="-78"/>
              </a:rPr>
              <a:t>: يقع الفحم البني في الحلقة الثانية من سلسلة تكون الفحم بعد الخث، وهو يحمل الكثير من خصائصه كاحتوائه على نسبة عالية من الماء والمواد المتطايرة، يستعمل الفحم البني في العديد من الأغراض الصناعية وفي محطات توليد الطاقة الكهربائية، ويقدر مخزون الفحم البني في العالم بنحو 2تر يليون طن، يوجد منه حوالي 70 %بالإتحاد السوفيتي وحوالي 20 %بالولايات المتحدة الأمريكية، ويتوزع الباقي بين كندا ودول </a:t>
            </a:r>
            <a:r>
              <a:rPr lang="ar-IQ" dirty="0" smtClean="0">
                <a:cs typeface="Ali-A-Alwand" pitchFamily="2" charset="-78"/>
              </a:rPr>
              <a:t>أوروبا.</a:t>
            </a:r>
            <a:endParaRPr lang="en-US" dirty="0">
              <a:cs typeface="Ali-A-Alwand" pitchFamily="2" charset="-78"/>
            </a:endParaRPr>
          </a:p>
        </p:txBody>
      </p:sp>
    </p:spTree>
    <p:extLst>
      <p:ext uri="{BB962C8B-B14F-4D97-AF65-F5344CB8AC3E}">
        <p14:creationId xmlns:p14="http://schemas.microsoft.com/office/powerpoint/2010/main" val="693512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67544" y="-891480"/>
            <a:ext cx="8229600" cy="504056"/>
          </a:xfrm>
        </p:spPr>
        <p:txBody>
          <a:bodyPr>
            <a:normAutofit fontScale="90000"/>
          </a:bodyPr>
          <a:lstStyle/>
          <a:p>
            <a:endParaRPr lang="en-US" dirty="0"/>
          </a:p>
        </p:txBody>
      </p:sp>
      <p:sp>
        <p:nvSpPr>
          <p:cNvPr id="3" name="Content Placeholder 2"/>
          <p:cNvSpPr>
            <a:spLocks noGrp="1"/>
          </p:cNvSpPr>
          <p:nvPr>
            <p:ph idx="1"/>
          </p:nvPr>
        </p:nvSpPr>
        <p:spPr>
          <a:xfrm>
            <a:off x="457200" y="692696"/>
            <a:ext cx="8229600" cy="5433467"/>
          </a:xfrm>
        </p:spPr>
        <p:txBody>
          <a:bodyPr>
            <a:normAutofit lnSpcReduction="10000"/>
          </a:bodyPr>
          <a:lstStyle/>
          <a:p>
            <a:pPr marL="0" indent="0" algn="just" rtl="1">
              <a:buNone/>
            </a:pPr>
            <a:r>
              <a:rPr lang="vi-VN" dirty="0">
                <a:cs typeface="Ali-A-Alwand" pitchFamily="2" charset="-78"/>
              </a:rPr>
              <a:t>ت. الفحم القطراني: يسمى كذلك الفحم الأسود، يدعى </a:t>
            </a:r>
            <a:r>
              <a:rPr lang="ar-IQ" dirty="0" smtClean="0">
                <a:cs typeface="Ali-A-Alwand" pitchFamily="2" charset="-78"/>
              </a:rPr>
              <a:t>به</a:t>
            </a:r>
            <a:r>
              <a:rPr lang="vi-VN" dirty="0" smtClean="0">
                <a:cs typeface="Ali-A-Alwand" pitchFamily="2" charset="-78"/>
              </a:rPr>
              <a:t>ذا </a:t>
            </a:r>
            <a:r>
              <a:rPr lang="vi-VN" dirty="0">
                <a:cs typeface="Ali-A-Alwand" pitchFamily="2" charset="-78"/>
              </a:rPr>
              <a:t>الإسم لأنه ينتج مادة قطرانية عند تقطيره لإنتاج الغاز وفحم الكوك، ويحتوي الفحم القطراني على 30-40 %من المواد المتطايرة المتكونة من مواد هيدروكربونية، والتي تستعمل في إنتاج الغاز، كما يحتوي على نسبة قليلة من الماء. ويشكل الفحم القطراني الجزء الأكبر من احتياطي العالم من الفحم، وهو أكثر الأنواع استعمالا وانتشارا، كما يبلغ مخزون العالم من الفحم القطراني حوالي 7.6 تريليون طن، يمتلك الاتحاد السوفيتي حوالي 62 %منها بينما تمتلك الو.م الأمريكية نحو 17 %وتمتلك الصين نسبة مقاربة، أما الجزء المتبقي والذي يبلغ حوالي 5 %من المخزون فينتشر في أوروبا واستراليا واليابان والهند ومناطق أخرى من العالم.</a:t>
            </a:r>
            <a:endParaRPr lang="en-US" dirty="0">
              <a:cs typeface="Ali-A-Alwand" pitchFamily="2" charset="-78"/>
            </a:endParaRPr>
          </a:p>
        </p:txBody>
      </p:sp>
    </p:spTree>
    <p:extLst>
      <p:ext uri="{BB962C8B-B14F-4D97-AF65-F5344CB8AC3E}">
        <p14:creationId xmlns:p14="http://schemas.microsoft.com/office/powerpoint/2010/main" val="4037920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459432"/>
            <a:ext cx="8229600" cy="360040"/>
          </a:xfrm>
        </p:spPr>
        <p:txBody>
          <a:bodyPr>
            <a:normAutofit fontScale="90000"/>
          </a:bodyPr>
          <a:lstStyle/>
          <a:p>
            <a:endParaRPr lang="en-US" dirty="0"/>
          </a:p>
        </p:txBody>
      </p:sp>
      <p:sp>
        <p:nvSpPr>
          <p:cNvPr id="3" name="Content Placeholder 2"/>
          <p:cNvSpPr>
            <a:spLocks noGrp="1"/>
          </p:cNvSpPr>
          <p:nvPr>
            <p:ph idx="1"/>
          </p:nvPr>
        </p:nvSpPr>
        <p:spPr>
          <a:xfrm>
            <a:off x="395536" y="188640"/>
            <a:ext cx="8229600" cy="6264696"/>
          </a:xfrm>
        </p:spPr>
        <p:txBody>
          <a:bodyPr>
            <a:normAutofit fontScale="92500" lnSpcReduction="10000"/>
          </a:bodyPr>
          <a:lstStyle/>
          <a:p>
            <a:pPr marL="0" indent="0" algn="just" rtl="1">
              <a:buNone/>
            </a:pPr>
            <a:r>
              <a:rPr lang="ar-IQ" dirty="0" smtClean="0">
                <a:cs typeface="Ali-A-Alwand" pitchFamily="2" charset="-78"/>
              </a:rPr>
              <a:t>3- </a:t>
            </a:r>
            <a:r>
              <a:rPr lang="ar-IQ" dirty="0" smtClean="0">
                <a:cs typeface="Ali-A-Alwand" pitchFamily="2" charset="-78"/>
              </a:rPr>
              <a:t>الماء </a:t>
            </a:r>
            <a:r>
              <a:rPr lang="ar-IQ" dirty="0">
                <a:cs typeface="Ali-A-Alwand" pitchFamily="2" charset="-78"/>
              </a:rPr>
              <a:t>الساخن الصحي: يقدر حوالي 15 </a:t>
            </a:r>
            <a:r>
              <a:rPr lang="ar-IQ" dirty="0" smtClean="0">
                <a:cs typeface="Ali-A-Alwand" pitchFamily="2" charset="-78"/>
              </a:rPr>
              <a:t>بالمائة.</a:t>
            </a:r>
          </a:p>
          <a:p>
            <a:pPr marL="0" indent="0" algn="just" rtl="1">
              <a:buNone/>
            </a:pPr>
            <a:r>
              <a:rPr lang="ar-IQ" dirty="0" smtClean="0">
                <a:cs typeface="Ali-A-Alwand" pitchFamily="2" charset="-78"/>
              </a:rPr>
              <a:t>4- الطبخ</a:t>
            </a:r>
            <a:r>
              <a:rPr lang="ar-IQ" dirty="0">
                <a:cs typeface="Ali-A-Alwand" pitchFamily="2" charset="-78"/>
              </a:rPr>
              <a:t>: يستعمل حوالي </a:t>
            </a:r>
            <a:r>
              <a:rPr lang="ar-IQ" dirty="0" smtClean="0">
                <a:cs typeface="Ali-A-Alwand" pitchFamily="2" charset="-78"/>
              </a:rPr>
              <a:t>5 </a:t>
            </a:r>
            <a:r>
              <a:rPr lang="ar-IQ" dirty="0">
                <a:cs typeface="Ali-A-Alwand" pitchFamily="2" charset="-78"/>
              </a:rPr>
              <a:t>بالمائة. </a:t>
            </a:r>
            <a:endParaRPr lang="ar-IQ" dirty="0" smtClean="0">
              <a:cs typeface="Ali-A-Alwand" pitchFamily="2" charset="-78"/>
            </a:endParaRPr>
          </a:p>
          <a:p>
            <a:pPr marL="0" indent="0" algn="just" rtl="1">
              <a:buNone/>
            </a:pPr>
            <a:r>
              <a:rPr lang="ar-IQ" dirty="0" smtClean="0">
                <a:cs typeface="Ali-A-Alwand" pitchFamily="2" charset="-78"/>
              </a:rPr>
              <a:t>الإستخدام </a:t>
            </a:r>
            <a:r>
              <a:rPr lang="ar-IQ" dirty="0">
                <a:cs typeface="Ali-A-Alwand" pitchFamily="2" charset="-78"/>
              </a:rPr>
              <a:t>المنزلي للطاقة لا يمثل إلا حوالي 20 بالمائة من الطاقة المستهلكة في الدول المتطورة، وهي مختلفة كما ونوعا عنها في الدول النامية. </a:t>
            </a:r>
            <a:endParaRPr lang="ar-IQ" dirty="0" smtClean="0">
              <a:cs typeface="Ali-A-Alwand" pitchFamily="2" charset="-78"/>
            </a:endParaRPr>
          </a:p>
          <a:p>
            <a:pPr marL="0" indent="0" algn="just" rtl="1">
              <a:buNone/>
            </a:pPr>
            <a:r>
              <a:rPr lang="ar-IQ" dirty="0" smtClean="0">
                <a:cs typeface="Ali-A-Alwand" pitchFamily="2" charset="-78"/>
              </a:rPr>
              <a:t>ب</a:t>
            </a:r>
            <a:r>
              <a:rPr lang="ar-IQ" dirty="0">
                <a:cs typeface="Ali-A-Alwand" pitchFamily="2" charset="-78"/>
              </a:rPr>
              <a:t>. </a:t>
            </a:r>
            <a:r>
              <a:rPr lang="ar-IQ" sz="3500" u="sng" dirty="0">
                <a:cs typeface="Ali-A-Alwand" pitchFamily="2" charset="-78"/>
              </a:rPr>
              <a:t>الاستعمال الفلاحي</a:t>
            </a:r>
            <a:r>
              <a:rPr lang="ar-IQ" dirty="0">
                <a:cs typeface="Ali-A-Alwand" pitchFamily="2" charset="-78"/>
              </a:rPr>
              <a:t>: قبل قيام النهضة الصناعية، لم يكن الإنسان يملك إلا الطاقة المتجددة المتمثلة في الطاقة الشمسية، عناصر الجو، الكتلة الحيوية التي تتكثف وتصبح قابلة للاشتعال، وبطريقة غير مباشرة استعمال الجهد الحيواني والبشري</a:t>
            </a:r>
            <a:r>
              <a:rPr lang="ar-IQ" dirty="0" smtClean="0">
                <a:cs typeface="Ali-A-Alwand" pitchFamily="2" charset="-78"/>
              </a:rPr>
              <a:t>، ليتغير </a:t>
            </a:r>
            <a:r>
              <a:rPr lang="ar-IQ" dirty="0">
                <a:cs typeface="Ali-A-Alwand" pitchFamily="2" charset="-78"/>
              </a:rPr>
              <a:t>الحال بعد الثورة الصناعية ونستطيع تقسيم استهلاك الطاقة </a:t>
            </a:r>
            <a:r>
              <a:rPr lang="ar-IQ" dirty="0" smtClean="0">
                <a:cs typeface="Ali-A-Alwand" pitchFamily="2" charset="-78"/>
              </a:rPr>
              <a:t>في هذا المجال </a:t>
            </a:r>
            <a:r>
              <a:rPr lang="ar-IQ" dirty="0">
                <a:cs typeface="Ali-A-Alwand" pitchFamily="2" charset="-78"/>
              </a:rPr>
              <a:t>إلى قسمين: </a:t>
            </a:r>
            <a:endParaRPr lang="ar-IQ" dirty="0" smtClean="0">
              <a:cs typeface="Ali-A-Alwand" pitchFamily="2" charset="-78"/>
            </a:endParaRPr>
          </a:p>
          <a:p>
            <a:pPr marL="0" indent="0" algn="just" rtl="1">
              <a:buNone/>
            </a:pPr>
            <a:r>
              <a:rPr lang="ar-IQ" dirty="0" smtClean="0">
                <a:cs typeface="Ali-A-Alwand" pitchFamily="2" charset="-78"/>
              </a:rPr>
              <a:t>1- </a:t>
            </a:r>
            <a:r>
              <a:rPr lang="ar-IQ" dirty="0">
                <a:cs typeface="Ali-A-Alwand" pitchFamily="2" charset="-78"/>
              </a:rPr>
              <a:t>الإستخدام المباشر: مثل الوقود للآلات، الكهرباء للإنارة، الخشب من أجل التدفئة وطبخ </a:t>
            </a:r>
            <a:r>
              <a:rPr lang="ar-IQ" dirty="0" smtClean="0">
                <a:cs typeface="Ali-A-Alwand" pitchFamily="2" charset="-78"/>
              </a:rPr>
              <a:t>الأغذية.</a:t>
            </a:r>
          </a:p>
          <a:p>
            <a:pPr marL="0" indent="0" algn="just" rtl="1">
              <a:buNone/>
            </a:pPr>
            <a:r>
              <a:rPr lang="ar-IQ" dirty="0" smtClean="0">
                <a:cs typeface="Ali-A-Alwand" pitchFamily="2" charset="-78"/>
              </a:rPr>
              <a:t> 2 - </a:t>
            </a:r>
            <a:r>
              <a:rPr lang="ar-IQ" dirty="0">
                <a:cs typeface="Ali-A-Alwand" pitchFamily="2" charset="-78"/>
              </a:rPr>
              <a:t>الإستخدام غير المباشر: يتمثل فيما هو ضروري لصناعة الوسائل والمواد المستعملة في صناعة أغذية الأنعام والأسمدة...الخ.</a:t>
            </a:r>
            <a:endParaRPr lang="en-US" dirty="0">
              <a:cs typeface="Ali-A-Alwand" pitchFamily="2" charset="-78"/>
            </a:endParaRPr>
          </a:p>
        </p:txBody>
      </p:sp>
    </p:spTree>
    <p:extLst>
      <p:ext uri="{BB962C8B-B14F-4D97-AF65-F5344CB8AC3E}">
        <p14:creationId xmlns:p14="http://schemas.microsoft.com/office/powerpoint/2010/main" val="3864349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459432"/>
            <a:ext cx="8229600" cy="288032"/>
          </a:xfrm>
        </p:spPr>
        <p:txBody>
          <a:bodyPr>
            <a:normAutofit fontScale="90000"/>
          </a:bodyPr>
          <a:lstStyle/>
          <a:p>
            <a:endParaRPr lang="en-US" dirty="0"/>
          </a:p>
        </p:txBody>
      </p:sp>
      <p:sp>
        <p:nvSpPr>
          <p:cNvPr id="3" name="Content Placeholder 2"/>
          <p:cNvSpPr>
            <a:spLocks noGrp="1"/>
          </p:cNvSpPr>
          <p:nvPr>
            <p:ph idx="1"/>
          </p:nvPr>
        </p:nvSpPr>
        <p:spPr>
          <a:xfrm>
            <a:off x="179512" y="692696"/>
            <a:ext cx="8640960" cy="5328592"/>
          </a:xfrm>
        </p:spPr>
        <p:txBody>
          <a:bodyPr>
            <a:noAutofit/>
          </a:bodyPr>
          <a:lstStyle/>
          <a:p>
            <a:pPr marL="0" indent="0" algn="just" rtl="1">
              <a:buNone/>
            </a:pPr>
            <a:r>
              <a:rPr lang="ar-IQ" dirty="0">
                <a:cs typeface="Ali-A-Alwand" pitchFamily="2" charset="-78"/>
              </a:rPr>
              <a:t>ج. </a:t>
            </a:r>
            <a:r>
              <a:rPr lang="ar-IQ" u="sng" dirty="0">
                <a:cs typeface="Ali-A-Alwand" pitchFamily="2" charset="-78"/>
              </a:rPr>
              <a:t>الاستعمال الصناعي: </a:t>
            </a:r>
            <a:r>
              <a:rPr lang="ar-IQ" dirty="0">
                <a:cs typeface="Ali-A-Alwand" pitchFamily="2" charset="-78"/>
              </a:rPr>
              <a:t>منذ قديم الزمان، كان الإنسان ومازال يستعمل قواه العضلية لإنتاج الطاقة الميكانيكية ،ومن أجل الحصول على الحرارة ، الإضاءة ، صنع الغذاء ...الخ ، في العصر الحديث أصبحت تكنولوجيا تحويل الطاقة تلعب دورا مهما في الدول الصناعية ،استعمال الكهرباء عمم في كل الصناعات و في قطاعات أخرى كالنقل، التغذية ، الإنارة ...الخ. في الميزان الطاقوي للدول الصناعية حصة استهلاك القطاع الصناعي من الطاقة في سنوات الخمسينات من القرن الماضي كانت أكثر من 50 بالمائة من الاستهلاك الكلي للطاقة وهو يتغير في يومنا من دولة إلى أخرى بـ 35 بالمائة و45 بالمائة. </a:t>
            </a:r>
            <a:endParaRPr lang="ar-IQ" dirty="0" smtClean="0">
              <a:cs typeface="Ali-A-Alwand" pitchFamily="2" charset="-78"/>
            </a:endParaRPr>
          </a:p>
        </p:txBody>
      </p:sp>
    </p:spTree>
    <p:extLst>
      <p:ext uri="{BB962C8B-B14F-4D97-AF65-F5344CB8AC3E}">
        <p14:creationId xmlns:p14="http://schemas.microsoft.com/office/powerpoint/2010/main" val="2117184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72008"/>
          </a:xfrm>
        </p:spPr>
        <p:txBody>
          <a:bodyPr>
            <a:normAutofit fontScale="90000"/>
          </a:bodyPr>
          <a:lstStyle/>
          <a:p>
            <a:endParaRPr lang="en-US" dirty="0"/>
          </a:p>
        </p:txBody>
      </p:sp>
      <p:sp>
        <p:nvSpPr>
          <p:cNvPr id="3" name="Content Placeholder 2"/>
          <p:cNvSpPr>
            <a:spLocks noGrp="1"/>
          </p:cNvSpPr>
          <p:nvPr>
            <p:ph idx="1"/>
          </p:nvPr>
        </p:nvSpPr>
        <p:spPr>
          <a:xfrm>
            <a:off x="457200" y="548680"/>
            <a:ext cx="8229600" cy="5577483"/>
          </a:xfrm>
        </p:spPr>
        <p:txBody>
          <a:bodyPr/>
          <a:lstStyle/>
          <a:p>
            <a:pPr marL="0" indent="0" algn="r" rtl="1">
              <a:buNone/>
            </a:pPr>
            <a:r>
              <a:rPr lang="ar-IQ" dirty="0">
                <a:cs typeface="Ali-A-Alwand" pitchFamily="2" charset="-78"/>
              </a:rPr>
              <a:t>د. </a:t>
            </a:r>
            <a:r>
              <a:rPr lang="ar-IQ" u="sng" dirty="0">
                <a:cs typeface="Ali-A-Alwand" pitchFamily="2" charset="-78"/>
              </a:rPr>
              <a:t>الاستعمال في قطاع النقل</a:t>
            </a:r>
            <a:r>
              <a:rPr lang="ar-IQ" dirty="0">
                <a:cs typeface="Ali-A-Alwand" pitchFamily="2" charset="-78"/>
              </a:rPr>
              <a:t>: تطورت مبادلات السلع والبضائع بين الناس مع تطور الحضارة البشرية حيث كان النقل البحري مفضلا لنقل البضائع الثقيلة، بعد استعمال الحيوانات طبعا، ثم يأتي النقل البري بعد اكتشاف الآلات البخارية لندخل عهد الآلات الحديثة بداية القرن العشرين متمثلة في السيارات، والنقل الجوي، واستعمال الوقود السائل، ويتدخل الكهرباء في قطاع النقل باستعمالها في القطارات الكهربائية وقطارات الأنفاق...الخ. إن الاستهلاك الرئيسي للطاقة في قطاع النقل يتمثل حوالي 80 بالمائة منه في وقود السيارات، و قطاع النقل يستحمل حوالي الربع من إجمالي الطاقة المستهلكة في الدول المتقدمة مثل الولايات المتحدة الأمريكية.</a:t>
            </a:r>
            <a:endParaRPr lang="en-US" dirty="0">
              <a:cs typeface="Ali-A-Alwand" pitchFamily="2" charset="-78"/>
            </a:endParaRPr>
          </a:p>
          <a:p>
            <a:pPr marL="0" indent="0" algn="r" rtl="1">
              <a:buNone/>
            </a:pPr>
            <a:endParaRPr lang="en-US" dirty="0"/>
          </a:p>
        </p:txBody>
      </p:sp>
    </p:spTree>
    <p:extLst>
      <p:ext uri="{BB962C8B-B14F-4D97-AF65-F5344CB8AC3E}">
        <p14:creationId xmlns:p14="http://schemas.microsoft.com/office/powerpoint/2010/main" val="1240307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459432"/>
            <a:ext cx="8229600" cy="288032"/>
          </a:xfrm>
        </p:spPr>
        <p:txBody>
          <a:bodyPr>
            <a:normAutofit fontScale="90000"/>
          </a:bodyPr>
          <a:lstStyle/>
          <a:p>
            <a:endParaRPr lang="en-US" dirty="0"/>
          </a:p>
        </p:txBody>
      </p:sp>
      <p:sp>
        <p:nvSpPr>
          <p:cNvPr id="3" name="Content Placeholder 2"/>
          <p:cNvSpPr>
            <a:spLocks noGrp="1"/>
          </p:cNvSpPr>
          <p:nvPr>
            <p:ph idx="1"/>
          </p:nvPr>
        </p:nvSpPr>
        <p:spPr>
          <a:xfrm>
            <a:off x="457200" y="548680"/>
            <a:ext cx="8229600" cy="5760640"/>
          </a:xfrm>
        </p:spPr>
        <p:txBody>
          <a:bodyPr>
            <a:normAutofit fontScale="92500" lnSpcReduction="20000"/>
          </a:bodyPr>
          <a:lstStyle/>
          <a:p>
            <a:pPr marL="0" indent="0" algn="ctr" rtl="1">
              <a:buNone/>
            </a:pPr>
            <a:r>
              <a:rPr lang="ar-IQ" sz="3900" u="sng" dirty="0">
                <a:cs typeface="Ali-A-Alwand" pitchFamily="2" charset="-78"/>
              </a:rPr>
              <a:t>قضايا معاصرة في </a:t>
            </a:r>
            <a:r>
              <a:rPr lang="ar-IQ" sz="3900" u="sng" dirty="0" smtClean="0">
                <a:cs typeface="Ali-A-Alwand" pitchFamily="2" charset="-78"/>
              </a:rPr>
              <a:t>الطاقة</a:t>
            </a:r>
          </a:p>
          <a:p>
            <a:pPr marL="0" indent="0" algn="r" rtl="1">
              <a:buNone/>
            </a:pPr>
            <a:r>
              <a:rPr lang="ar-IQ" dirty="0" smtClean="0">
                <a:cs typeface="Ali-A-Alwand" pitchFamily="2" charset="-78"/>
              </a:rPr>
              <a:t> </a:t>
            </a:r>
            <a:r>
              <a:rPr lang="ar-IQ" dirty="0">
                <a:cs typeface="Ali-A-Alwand" pitchFamily="2" charset="-78"/>
              </a:rPr>
              <a:t>تثار حديثا حول المصادر الطاقوية جملة من القضايا أبرزها</a:t>
            </a:r>
            <a:r>
              <a:rPr lang="ar-IQ" dirty="0" smtClean="0">
                <a:cs typeface="Ali-A-Alwand" pitchFamily="2" charset="-78"/>
              </a:rPr>
              <a:t>:- </a:t>
            </a:r>
          </a:p>
          <a:p>
            <a:pPr marL="0" indent="0" algn="r" rtl="1">
              <a:buNone/>
            </a:pPr>
            <a:r>
              <a:rPr lang="ar-IQ" dirty="0" smtClean="0">
                <a:cs typeface="Ali-A-Alwand" pitchFamily="2" charset="-78"/>
              </a:rPr>
              <a:t>أ</a:t>
            </a:r>
            <a:r>
              <a:rPr lang="ar-IQ" dirty="0">
                <a:cs typeface="Ali-A-Alwand" pitchFamily="2" charset="-78"/>
              </a:rPr>
              <a:t>. مشكلة الطاقة: يضع ريتشارد سمولي( الحائز على جائزة نوبل في الكيمياء و الفيزياء عام 1996 (الطاقة على رأس قائمة لأكبر عشرة مشاكل تواجه البشري،. و المشاكل هي: الطاقة، المياه، الغذاء، البيئة، الفقر، الحروب، الأمراض، التعليم، الديموقراطيةو السكان، ويرى سمولي أن حل مشكلة الطاقة يساهم في حل المشاكل </a:t>
            </a:r>
            <a:r>
              <a:rPr lang="ar-IQ" dirty="0" smtClean="0">
                <a:cs typeface="Ali-A-Alwand" pitchFamily="2" charset="-78"/>
              </a:rPr>
              <a:t>الأخرى.  </a:t>
            </a:r>
          </a:p>
          <a:p>
            <a:pPr marL="0" indent="0" algn="r" rtl="1">
              <a:buNone/>
            </a:pPr>
            <a:r>
              <a:rPr lang="ar-IQ" dirty="0" smtClean="0">
                <a:cs typeface="Ali-A-Alwand" pitchFamily="2" charset="-78"/>
              </a:rPr>
              <a:t>ب</a:t>
            </a:r>
            <a:r>
              <a:rPr lang="ar-IQ" dirty="0">
                <a:cs typeface="Ali-A-Alwand" pitchFamily="2" charset="-78"/>
              </a:rPr>
              <a:t>. مزيج مصادر الطاقة: مصادر تقليدية(قديمة) عرفها </a:t>
            </a:r>
            <a:r>
              <a:rPr lang="ar-IQ" dirty="0" smtClean="0">
                <a:cs typeface="Ali-A-Alwand" pitchFamily="2" charset="-78"/>
              </a:rPr>
              <a:t>الإنسان تاريخياً </a:t>
            </a:r>
            <a:r>
              <a:rPr lang="ar-IQ" dirty="0">
                <a:cs typeface="Ali-A-Alwand" pitchFamily="2" charset="-78"/>
              </a:rPr>
              <a:t>ومصادر حديثة استخدمت منذ بداية الثورة الصناعية ومصادر مكملة وهي إعادة تطوير للمصادر التقليدية لكن بشكل </a:t>
            </a:r>
            <a:r>
              <a:rPr lang="ar-IQ" dirty="0" smtClean="0">
                <a:cs typeface="Ali-A-Alwand" pitchFamily="2" charset="-78"/>
              </a:rPr>
              <a:t>تجاري. </a:t>
            </a:r>
          </a:p>
          <a:p>
            <a:pPr marL="0" indent="0" algn="r" rtl="1">
              <a:buNone/>
            </a:pPr>
            <a:r>
              <a:rPr lang="ar-IQ" dirty="0" smtClean="0">
                <a:cs typeface="Ali-A-Alwand" pitchFamily="2" charset="-78"/>
              </a:rPr>
              <a:t>ج</a:t>
            </a:r>
            <a:r>
              <a:rPr lang="ar-IQ" dirty="0">
                <a:cs typeface="Ali-A-Alwand" pitchFamily="2" charset="-78"/>
              </a:rPr>
              <a:t>. طفرة النفط والغاز الصخريين: يوصفان </a:t>
            </a:r>
            <a:r>
              <a:rPr lang="ar-IQ" dirty="0" smtClean="0">
                <a:cs typeface="Ali-A-Alwand" pitchFamily="2" charset="-78"/>
              </a:rPr>
              <a:t>بأنهما </a:t>
            </a:r>
            <a:r>
              <a:rPr lang="ar-IQ" dirty="0">
                <a:cs typeface="Ali-A-Alwand" pitchFamily="2" charset="-78"/>
              </a:rPr>
              <a:t>غير تقليديين وذلك لأن التقنيات المستخدمة في استخراجهما وإنتاجهما مختلفة عن التقنيات المستخدمة في إنتاج النفط الخام والغاز </a:t>
            </a:r>
            <a:r>
              <a:rPr lang="ar-IQ" dirty="0" smtClean="0">
                <a:cs typeface="Ali-A-Alwand" pitchFamily="2" charset="-78"/>
              </a:rPr>
              <a:t>الطبيعي.</a:t>
            </a:r>
            <a:endParaRPr lang="en-US" dirty="0">
              <a:cs typeface="Ali-A-Alwand" pitchFamily="2" charset="-78"/>
            </a:endParaRPr>
          </a:p>
        </p:txBody>
      </p:sp>
    </p:spTree>
    <p:extLst>
      <p:ext uri="{BB962C8B-B14F-4D97-AF65-F5344CB8AC3E}">
        <p14:creationId xmlns:p14="http://schemas.microsoft.com/office/powerpoint/2010/main" val="1220025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1440"/>
            <a:ext cx="8229600" cy="144016"/>
          </a:xfrm>
        </p:spPr>
        <p:txBody>
          <a:bodyPr>
            <a:normAutofit fontScale="90000"/>
          </a:bodyPr>
          <a:lstStyle/>
          <a:p>
            <a:endParaRPr lang="en-US" dirty="0"/>
          </a:p>
        </p:txBody>
      </p:sp>
      <p:sp>
        <p:nvSpPr>
          <p:cNvPr id="3" name="Content Placeholder 2"/>
          <p:cNvSpPr>
            <a:spLocks noGrp="1"/>
          </p:cNvSpPr>
          <p:nvPr>
            <p:ph idx="1"/>
          </p:nvPr>
        </p:nvSpPr>
        <p:spPr>
          <a:xfrm>
            <a:off x="467544" y="692696"/>
            <a:ext cx="8229600" cy="5328592"/>
          </a:xfrm>
        </p:spPr>
        <p:txBody>
          <a:bodyPr>
            <a:noAutofit/>
          </a:bodyPr>
          <a:lstStyle/>
          <a:p>
            <a:pPr marL="0" indent="0" algn="r" rtl="1">
              <a:buNone/>
            </a:pPr>
            <a:r>
              <a:rPr lang="ar-IQ" dirty="0">
                <a:cs typeface="Ali-A-Alwand" pitchFamily="2" charset="-78"/>
              </a:rPr>
              <a:t>د. تقنيات الطاقة: يتوقع أن يستمر دور التطورات التقنية مستقبلا في تغيير خارطة الطاقة العالمية بشكل واسع ومتسارع مثال: تقنية النانو ودورها في مجال الطاقة عموما والنفط </a:t>
            </a:r>
            <a:r>
              <a:rPr lang="ar-IQ" dirty="0" smtClean="0">
                <a:cs typeface="Ali-A-Alwand" pitchFamily="2" charset="-78"/>
              </a:rPr>
              <a:t>خصوصا.</a:t>
            </a:r>
          </a:p>
          <a:p>
            <a:pPr marL="0" indent="0" algn="r" rtl="1">
              <a:buNone/>
            </a:pPr>
            <a:r>
              <a:rPr lang="ar-IQ" dirty="0" smtClean="0">
                <a:cs typeface="Ali-A-Alwand" pitchFamily="2" charset="-78"/>
              </a:rPr>
              <a:t> </a:t>
            </a:r>
            <a:r>
              <a:rPr lang="ar-IQ" dirty="0">
                <a:cs typeface="Ali-A-Alwand" pitchFamily="2" charset="-78"/>
              </a:rPr>
              <a:t>ه. تحرير أسواق الكهرباء: عملية تحرير أسواق الكهرباء بدأت تنتشر في الدول المتقدمة وبعض الدول النامية، حيث أن الكهرباء مصدر ثانوي فقد تم تفضيل الغاز الطبيعي على غيره كوقود لمحطات التوليد بسبب انخفاض أسعاره وارتفاع كفاءته الحرارية.كما أن محطات التوليد الغازية ذات حجم صغير و تتصف بمرونة تشغيلها وانخفاض </a:t>
            </a:r>
            <a:r>
              <a:rPr lang="ar-IQ" dirty="0" smtClean="0">
                <a:cs typeface="Ali-A-Alwand" pitchFamily="2" charset="-78"/>
              </a:rPr>
              <a:t>تكلفتها. </a:t>
            </a:r>
          </a:p>
          <a:p>
            <a:pPr marL="0" indent="0" algn="r" rtl="1">
              <a:buNone/>
            </a:pPr>
            <a:r>
              <a:rPr lang="ar-IQ" dirty="0" smtClean="0">
                <a:cs typeface="Ali-A-Alwand" pitchFamily="2" charset="-78"/>
              </a:rPr>
              <a:t>و</a:t>
            </a:r>
            <a:r>
              <a:rPr lang="ar-IQ" dirty="0">
                <a:cs typeface="Ali-A-Alwand" pitchFamily="2" charset="-78"/>
              </a:rPr>
              <a:t>. الطاقة والبيئة: الإستخدام المتزايد لموارد الطاقة يحمل البيئة الطبيعية مخرجات أكثر من طاقتها </a:t>
            </a:r>
            <a:r>
              <a:rPr lang="ar-IQ" dirty="0" smtClean="0">
                <a:cs typeface="Ali-A-Alwand" pitchFamily="2" charset="-78"/>
              </a:rPr>
              <a:t>الإستعابية</a:t>
            </a:r>
            <a:r>
              <a:rPr lang="ar-IQ" dirty="0">
                <a:cs typeface="Ali-A-Alwand" pitchFamily="2" charset="-78"/>
              </a:rPr>
              <a:t>.</a:t>
            </a:r>
            <a:endParaRPr lang="en-US" dirty="0">
              <a:cs typeface="Ali-A-Alwand" pitchFamily="2" charset="-78"/>
            </a:endParaRPr>
          </a:p>
        </p:txBody>
      </p:sp>
    </p:spTree>
    <p:extLst>
      <p:ext uri="{BB962C8B-B14F-4D97-AF65-F5344CB8AC3E}">
        <p14:creationId xmlns:p14="http://schemas.microsoft.com/office/powerpoint/2010/main" val="504763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43408"/>
            <a:ext cx="8229600" cy="72008"/>
          </a:xfrm>
        </p:spPr>
        <p:txBody>
          <a:bodyPr>
            <a:normAutofit fontScale="90000"/>
          </a:bodyPr>
          <a:lstStyle/>
          <a:p>
            <a:endParaRPr lang="en-US" dirty="0"/>
          </a:p>
        </p:txBody>
      </p:sp>
      <p:sp>
        <p:nvSpPr>
          <p:cNvPr id="3" name="Content Placeholder 2"/>
          <p:cNvSpPr>
            <a:spLocks noGrp="1"/>
          </p:cNvSpPr>
          <p:nvPr>
            <p:ph idx="1"/>
          </p:nvPr>
        </p:nvSpPr>
        <p:spPr>
          <a:xfrm>
            <a:off x="457200" y="764704"/>
            <a:ext cx="8229600" cy="5361459"/>
          </a:xfrm>
        </p:spPr>
        <p:txBody>
          <a:bodyPr/>
          <a:lstStyle/>
          <a:p>
            <a:pPr marL="0" indent="0" algn="r" rtl="1">
              <a:buNone/>
            </a:pPr>
            <a:r>
              <a:rPr lang="ar-IQ" dirty="0">
                <a:cs typeface="Ali-A-Alwand" pitchFamily="2" charset="-78"/>
              </a:rPr>
              <a:t>وتشير الدراسات إلى ثلاثة تطورات أساسية في إستخدام الموارد الطاقوية، أخذت مكانا هاما في إقرار آثارها بشكل متزايد على نوعية البيئة، يمكن تلخيصها فيما يلي: </a:t>
            </a:r>
            <a:endParaRPr lang="ar-IQ" dirty="0" smtClean="0">
              <a:cs typeface="Ali-A-Alwand" pitchFamily="2" charset="-78"/>
            </a:endParaRPr>
          </a:p>
          <a:p>
            <a:pPr marL="0" indent="0" algn="r" rtl="1">
              <a:buNone/>
            </a:pPr>
            <a:r>
              <a:rPr lang="ar-IQ" dirty="0" smtClean="0">
                <a:cs typeface="Ali-A-Alwand" pitchFamily="2" charset="-78"/>
              </a:rPr>
              <a:t>1- </a:t>
            </a:r>
            <a:r>
              <a:rPr lang="ar-IQ" dirty="0">
                <a:cs typeface="Ali-A-Alwand" pitchFamily="2" charset="-78"/>
              </a:rPr>
              <a:t>الإستخدام المفرط للموارد غير المتجددة، مما أدى إلى حدوث تدهور خطير في نوعية الموارد والبيئة المحيطة. </a:t>
            </a:r>
          </a:p>
          <a:p>
            <a:pPr marL="0" indent="0" algn="r" rtl="1">
              <a:buNone/>
            </a:pPr>
            <a:r>
              <a:rPr lang="ar-IQ" dirty="0">
                <a:cs typeface="Ali-A-Alwand" pitchFamily="2" charset="-78"/>
              </a:rPr>
              <a:t> 2 - الإستخدام المكثف لمصادر الطاقة في مختلف قطاعات الإنتاج والإستهلاك، مما أدى إلى إرتفاع درجة حرارة الأرض الناتجة عن الإحتباس الحرار </a:t>
            </a:r>
            <a:r>
              <a:rPr lang="ar-IQ" dirty="0" smtClean="0">
                <a:cs typeface="Ali-A-Alwand" pitchFamily="2" charset="-78"/>
              </a:rPr>
              <a:t>ي.  </a:t>
            </a:r>
          </a:p>
          <a:p>
            <a:pPr marL="0" indent="0" algn="r" rtl="1">
              <a:buNone/>
            </a:pPr>
            <a:r>
              <a:rPr lang="ar-IQ" dirty="0" smtClean="0">
                <a:cs typeface="Ali-A-Alwand" pitchFamily="2" charset="-78"/>
              </a:rPr>
              <a:t>3- </a:t>
            </a:r>
            <a:r>
              <a:rPr lang="ar-IQ" dirty="0">
                <a:cs typeface="Ali-A-Alwand" pitchFamily="2" charset="-78"/>
              </a:rPr>
              <a:t>التوسع في إنتاج الكيماويات. </a:t>
            </a:r>
            <a:endParaRPr lang="en-US" dirty="0">
              <a:cs typeface="Ali-A-Alwand" pitchFamily="2" charset="-78"/>
            </a:endParaRPr>
          </a:p>
          <a:p>
            <a:pPr marL="0" indent="0" algn="r" rtl="1">
              <a:buNone/>
            </a:pPr>
            <a:endParaRPr lang="en-US" dirty="0"/>
          </a:p>
        </p:txBody>
      </p:sp>
    </p:spTree>
    <p:extLst>
      <p:ext uri="{BB962C8B-B14F-4D97-AF65-F5344CB8AC3E}">
        <p14:creationId xmlns:p14="http://schemas.microsoft.com/office/powerpoint/2010/main" val="3662333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9472"/>
            <a:ext cx="8229600" cy="432048"/>
          </a:xfrm>
        </p:spPr>
        <p:txBody>
          <a:bodyPr>
            <a:normAutofit fontScale="90000"/>
          </a:bodyPr>
          <a:lstStyle/>
          <a:p>
            <a:endParaRPr lang="en-US" dirty="0"/>
          </a:p>
        </p:txBody>
      </p:sp>
      <p:sp>
        <p:nvSpPr>
          <p:cNvPr id="3" name="Content Placeholder 2"/>
          <p:cNvSpPr>
            <a:spLocks noGrp="1"/>
          </p:cNvSpPr>
          <p:nvPr>
            <p:ph idx="1"/>
          </p:nvPr>
        </p:nvSpPr>
        <p:spPr>
          <a:xfrm>
            <a:off x="443345" y="678842"/>
            <a:ext cx="8229600" cy="5433467"/>
          </a:xfrm>
        </p:spPr>
        <p:txBody>
          <a:bodyPr>
            <a:normAutofit fontScale="92500" lnSpcReduction="20000"/>
          </a:bodyPr>
          <a:lstStyle/>
          <a:p>
            <a:pPr marL="0" indent="0" algn="ctr" rtl="1">
              <a:buNone/>
            </a:pPr>
            <a:r>
              <a:rPr lang="ar-IQ" sz="3900" dirty="0">
                <a:cs typeface="Ali-A-Alwand" pitchFamily="2" charset="-78"/>
              </a:rPr>
              <a:t>الفصل الثاني: الطاقـات التقـليدية </a:t>
            </a:r>
            <a:endParaRPr lang="ar-IQ" sz="3900" dirty="0" smtClean="0">
              <a:cs typeface="Ali-A-Alwand" pitchFamily="2" charset="-78"/>
            </a:endParaRPr>
          </a:p>
          <a:p>
            <a:pPr marL="0" indent="0" algn="just" rtl="1">
              <a:buNone/>
            </a:pPr>
            <a:r>
              <a:rPr lang="ar-IQ" dirty="0" smtClean="0">
                <a:cs typeface="Ali-A-Alwand" pitchFamily="2" charset="-78"/>
              </a:rPr>
              <a:t>نقصد </a:t>
            </a:r>
            <a:r>
              <a:rPr lang="ar-IQ" dirty="0">
                <a:cs typeface="Ali-A-Alwand" pitchFamily="2" charset="-78"/>
              </a:rPr>
              <a:t>بالطاقات التقليدية تلك الموارد الطاقوية التي عرفها الإنسان منذ القدم، ونخص بالدراسة في هذا الفصل الطاقات التقليدية الناضبة، و هي الطاقات التي يستحيل تشكيل وتكوين أرصدة جديدة منها أو يحتاج هذا التكوين لفترات زمنية طويلة قد تصل إلى مئات الآلاف من السنين أو أكثر، وقد تكون مخزنة فوق الأرض أو تحتها. وتصنف الطاقات التقليدية إلى: طاقات أحفورية تتمثل في الفحم الحجري، البترول والغاز الطبيعي، وطاقات غير أحفورية وتتمثل في الطاقة النووية. إنطلاقا مما سبق ذكره، سوف تتوزع عناصر هذا الفصل على النقاط التالية: </a:t>
            </a:r>
            <a:endParaRPr lang="ar-IQ" dirty="0" smtClean="0">
              <a:cs typeface="Ali-A-Alwand" pitchFamily="2" charset="-78"/>
            </a:endParaRPr>
          </a:p>
          <a:p>
            <a:pPr algn="just" rtl="1">
              <a:buFont typeface="Wingdings" panose="05000000000000000000" pitchFamily="2" charset="2"/>
              <a:buChar char="v"/>
            </a:pPr>
            <a:r>
              <a:rPr lang="ar-IQ" dirty="0" smtClean="0">
                <a:cs typeface="Ali-A-Alwand" pitchFamily="2" charset="-78"/>
              </a:rPr>
              <a:t>  الفحم الحجري </a:t>
            </a:r>
          </a:p>
          <a:p>
            <a:pPr algn="just" rtl="1">
              <a:buFont typeface="Wingdings" panose="05000000000000000000" pitchFamily="2" charset="2"/>
              <a:buChar char="v"/>
            </a:pPr>
            <a:r>
              <a:rPr lang="ar-IQ" b="1" dirty="0" smtClean="0">
                <a:cs typeface="Ali-A-Alwand" pitchFamily="2" charset="-78"/>
              </a:rPr>
              <a:t>  البترول</a:t>
            </a:r>
          </a:p>
          <a:p>
            <a:pPr algn="just" rtl="1">
              <a:buFont typeface="Wingdings" panose="05000000000000000000" pitchFamily="2" charset="2"/>
              <a:buChar char="v"/>
            </a:pPr>
            <a:r>
              <a:rPr lang="ar-IQ" dirty="0" smtClean="0">
                <a:cs typeface="Ali-A-Alwand" pitchFamily="2" charset="-78"/>
              </a:rPr>
              <a:t>  الغاز الطبيعي </a:t>
            </a:r>
          </a:p>
          <a:p>
            <a:pPr algn="just" rtl="1">
              <a:buFont typeface="Wingdings" panose="05000000000000000000" pitchFamily="2" charset="2"/>
              <a:buChar char="v"/>
            </a:pPr>
            <a:r>
              <a:rPr lang="ar-IQ" dirty="0" smtClean="0">
                <a:cs typeface="Ali-A-Alwand" pitchFamily="2" charset="-78"/>
              </a:rPr>
              <a:t>  الطاقة النووية</a:t>
            </a:r>
            <a:endParaRPr lang="en-US" dirty="0">
              <a:cs typeface="Ali-A-Alwand" pitchFamily="2" charset="-78"/>
            </a:endParaRPr>
          </a:p>
        </p:txBody>
      </p:sp>
    </p:spTree>
    <p:extLst>
      <p:ext uri="{BB962C8B-B14F-4D97-AF65-F5344CB8AC3E}">
        <p14:creationId xmlns:p14="http://schemas.microsoft.com/office/powerpoint/2010/main" val="4149427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354603" flipV="1">
            <a:off x="325912" y="-828939"/>
            <a:ext cx="8329342" cy="364261"/>
          </a:xfrm>
        </p:spPr>
        <p:txBody>
          <a:bodyPr>
            <a:normAutofit fontScale="90000"/>
          </a:bodyPr>
          <a:lstStyle/>
          <a:p>
            <a:endParaRPr lang="en-US" dirty="0"/>
          </a:p>
        </p:txBody>
      </p:sp>
      <p:sp>
        <p:nvSpPr>
          <p:cNvPr id="3" name="Content Placeholder 2"/>
          <p:cNvSpPr>
            <a:spLocks noGrp="1"/>
          </p:cNvSpPr>
          <p:nvPr>
            <p:ph idx="1"/>
          </p:nvPr>
        </p:nvSpPr>
        <p:spPr>
          <a:xfrm>
            <a:off x="251520" y="188640"/>
            <a:ext cx="8568952" cy="6408712"/>
          </a:xfrm>
        </p:spPr>
        <p:txBody>
          <a:bodyPr>
            <a:noAutofit/>
          </a:bodyPr>
          <a:lstStyle/>
          <a:p>
            <a:pPr marL="0" indent="0" algn="just" rtl="1">
              <a:buNone/>
            </a:pPr>
            <a:r>
              <a:rPr lang="ar-IQ" sz="3600" u="sng" dirty="0">
                <a:cs typeface="Ali-A-Alwand" pitchFamily="2" charset="-78"/>
              </a:rPr>
              <a:t>أولا: الفحم الحجري </a:t>
            </a:r>
            <a:endParaRPr lang="ar-IQ" sz="3600" u="sng" dirty="0" smtClean="0">
              <a:cs typeface="Ali-A-Alwand" pitchFamily="2" charset="-78"/>
            </a:endParaRPr>
          </a:p>
          <a:p>
            <a:pPr marL="0" indent="0" algn="just" rtl="1">
              <a:buNone/>
            </a:pPr>
            <a:r>
              <a:rPr lang="ar-IQ" sz="2800" dirty="0" smtClean="0">
                <a:cs typeface="Ali-A-Alwand" pitchFamily="2" charset="-78"/>
              </a:rPr>
              <a:t>يعدالفحم </a:t>
            </a:r>
            <a:r>
              <a:rPr lang="ar-IQ" sz="2800" dirty="0">
                <a:cs typeface="Ali-A-Alwand" pitchFamily="2" charset="-78"/>
              </a:rPr>
              <a:t>الحجري من أقدم مصادر الطاقة في العالم، وهو من الطاقات الأحفورية التقليدية الناضبة، ومن خلال هذا العنصر سنحاول التعرف على أصل الفحم ومفهومه، أهم أنواعه، طرق ومكامن إستخراجه، مجالاته الإستخدامية، أوضاع إستغلاله في العالم، مع التطرق في الأخير لمعوقات إعتماده كمصدر أساسي للطاقة عالميا. </a:t>
            </a:r>
            <a:endParaRPr lang="ar-IQ" sz="2800" dirty="0" smtClean="0">
              <a:cs typeface="Ali-A-Alwand" pitchFamily="2" charset="-78"/>
            </a:endParaRPr>
          </a:p>
          <a:p>
            <a:pPr marL="0" indent="0" algn="just" rtl="1">
              <a:buNone/>
            </a:pPr>
            <a:r>
              <a:rPr lang="ar-IQ" sz="2800" dirty="0" smtClean="0">
                <a:cs typeface="Ali-A-Alwand" pitchFamily="2" charset="-78"/>
              </a:rPr>
              <a:t>1. </a:t>
            </a:r>
            <a:r>
              <a:rPr lang="ar-IQ" sz="2800" u="sng" dirty="0" smtClean="0">
                <a:cs typeface="Ali-A-Alwand" pitchFamily="2" charset="-78"/>
              </a:rPr>
              <a:t>الطبيعة </a:t>
            </a:r>
            <a:r>
              <a:rPr lang="ar-IQ" sz="2800" u="sng" dirty="0">
                <a:cs typeface="Ali-A-Alwand" pitchFamily="2" charset="-78"/>
              </a:rPr>
              <a:t>التكوينية للفحم الحجري: </a:t>
            </a:r>
            <a:r>
              <a:rPr lang="ar-IQ" sz="2800" dirty="0">
                <a:cs typeface="Ali-A-Alwand" pitchFamily="2" charset="-78"/>
              </a:rPr>
              <a:t>تكون الفحم في باطن الأرض على مدى ملايين السنين من خلال تحلل مصادر نباتية ومواد عضوية بسبب العمليات البيولوجية في أماكن ذات ضغط شديد وحرارة وتكون معزولة عن الهواء. وهو صخر أسود أو بني قابل للاشتعال والإحتراق، ويعطي جراء احتراقه طاقة على شكل حرارة. ولا يوجد للفحم تركيبة محددة وثابتة فهو مزيج من مواد متعددة، وبصفة عامة يحتوي الفحم على قدر معين ومتغير من الكربون وعليه تتوقف نوعيته ورتبته، كما يحتوي على بعض المواد المتطايرة بالإضافة إلى قدر قليل من المواد المعدنية وبعض الشوائب.</a:t>
            </a:r>
            <a:endParaRPr lang="en-US" sz="2800" dirty="0">
              <a:cs typeface="Ali-A-Alwand" pitchFamily="2" charset="-78"/>
            </a:endParaRPr>
          </a:p>
        </p:txBody>
      </p:sp>
    </p:spTree>
    <p:extLst>
      <p:ext uri="{BB962C8B-B14F-4D97-AF65-F5344CB8AC3E}">
        <p14:creationId xmlns:p14="http://schemas.microsoft.com/office/powerpoint/2010/main" val="4211086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1532</Words>
  <Application>Microsoft Office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إستخدامات الطاقة وأهم القضايا المعاصرة حولها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DIDAM</dc:creator>
  <cp:lastModifiedBy>DIDAM</cp:lastModifiedBy>
  <cp:revision>16</cp:revision>
  <dcterms:created xsi:type="dcterms:W3CDTF">2021-09-05T20:48:50Z</dcterms:created>
  <dcterms:modified xsi:type="dcterms:W3CDTF">2021-09-18T21:43:47Z</dcterms:modified>
</cp:coreProperties>
</file>