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33D45B-BC9F-4191-9D64-CB5029C98A64}" type="datetimeFigureOut">
              <a:rPr lang="en-US" smtClean="0"/>
              <a:t>11/2/2021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2E40D-436D-483A-9F2C-5214FA48B6BA}" type="slidenum">
              <a:rPr lang="en-US" smtClean="0"/>
              <a:t>‹#›</a:t>
            </a:fld>
            <a:endParaRPr lang="en-US"/>
          </a:p>
        </p:txBody>
      </p:sp>
    </p:spTree>
    <p:extLst>
      <p:ext uri="{BB962C8B-B14F-4D97-AF65-F5344CB8AC3E}">
        <p14:creationId xmlns:p14="http://schemas.microsoft.com/office/powerpoint/2010/main" val="1883519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32E40D-436D-483A-9F2C-5214FA48B6BA}" type="slidenum">
              <a:rPr lang="en-US" smtClean="0"/>
              <a:t>15</a:t>
            </a:fld>
            <a:endParaRPr lang="en-US"/>
          </a:p>
        </p:txBody>
      </p:sp>
    </p:spTree>
    <p:extLst>
      <p:ext uri="{BB962C8B-B14F-4D97-AF65-F5344CB8AC3E}">
        <p14:creationId xmlns:p14="http://schemas.microsoft.com/office/powerpoint/2010/main" val="1079172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246B81-2BD5-4A91-9135-6BFEF310573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308692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46B81-2BD5-4A91-9135-6BFEF310573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364991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46B81-2BD5-4A91-9135-6BFEF310573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162488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46B81-2BD5-4A91-9135-6BFEF310573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3190777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246B81-2BD5-4A91-9135-6BFEF310573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167951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246B81-2BD5-4A91-9135-6BFEF310573F}"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131688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46B81-2BD5-4A91-9135-6BFEF310573F}"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230990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246B81-2BD5-4A91-9135-6BFEF310573F}"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3525767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246B81-2BD5-4A91-9135-6BFEF310573F}"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37010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46B81-2BD5-4A91-9135-6BFEF310573F}"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397421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46B81-2BD5-4A91-9135-6BFEF310573F}"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110A9-6EC7-4CD6-BB66-C2F1B759A195}" type="slidenum">
              <a:rPr lang="en-US" smtClean="0"/>
              <a:t>‹#›</a:t>
            </a:fld>
            <a:endParaRPr lang="en-US"/>
          </a:p>
        </p:txBody>
      </p:sp>
    </p:spTree>
    <p:extLst>
      <p:ext uri="{BB962C8B-B14F-4D97-AF65-F5344CB8AC3E}">
        <p14:creationId xmlns:p14="http://schemas.microsoft.com/office/powerpoint/2010/main" val="146004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246B81-2BD5-4A91-9135-6BFEF310573F}" type="datetimeFigureOut">
              <a:rPr lang="en-US" smtClean="0"/>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110A9-6EC7-4CD6-BB66-C2F1B759A195}" type="slidenum">
              <a:rPr lang="en-US" smtClean="0"/>
              <a:t>‹#›</a:t>
            </a:fld>
            <a:endParaRPr lang="en-US"/>
          </a:p>
        </p:txBody>
      </p:sp>
    </p:spTree>
    <p:extLst>
      <p:ext uri="{BB962C8B-B14F-4D97-AF65-F5344CB8AC3E}">
        <p14:creationId xmlns:p14="http://schemas.microsoft.com/office/powerpoint/2010/main" val="4080385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603448"/>
            <a:ext cx="7772400" cy="432049"/>
          </a:xfrm>
        </p:spPr>
        <p:txBody>
          <a:bodyPr>
            <a:normAutofit fontScale="90000"/>
          </a:bodyPr>
          <a:lstStyle/>
          <a:p>
            <a:endParaRPr lang="en-US" sz="2700" dirty="0"/>
          </a:p>
        </p:txBody>
      </p:sp>
      <p:sp>
        <p:nvSpPr>
          <p:cNvPr id="3" name="Subtitle 2"/>
          <p:cNvSpPr>
            <a:spLocks noGrp="1"/>
          </p:cNvSpPr>
          <p:nvPr>
            <p:ph type="subTitle" idx="1"/>
          </p:nvPr>
        </p:nvSpPr>
        <p:spPr>
          <a:xfrm>
            <a:off x="395536" y="260648"/>
            <a:ext cx="8496944" cy="6120680"/>
          </a:xfrm>
        </p:spPr>
        <p:txBody>
          <a:bodyPr>
            <a:noAutofit/>
          </a:bodyPr>
          <a:lstStyle/>
          <a:p>
            <a:pPr algn="just" rtl="1"/>
            <a:r>
              <a:rPr lang="ar-IQ" sz="3600" b="1" u="sng" dirty="0" smtClean="0">
                <a:solidFill>
                  <a:schemeClr val="tx1"/>
                </a:solidFill>
                <a:cs typeface="Ali-A-Alwand" pitchFamily="2" charset="-78"/>
              </a:rPr>
              <a:t>مراحل الصناعة البترولية: </a:t>
            </a:r>
            <a:endParaRPr lang="en-US" sz="3600" b="1" u="sng" dirty="0" smtClean="0">
              <a:solidFill>
                <a:schemeClr val="tx1"/>
              </a:solidFill>
              <a:cs typeface="Ali-A-Alwand" pitchFamily="2" charset="-78"/>
            </a:endParaRPr>
          </a:p>
          <a:p>
            <a:pPr algn="just" rtl="1"/>
            <a:r>
              <a:rPr lang="ar-IQ" sz="2700" dirty="0" smtClean="0">
                <a:solidFill>
                  <a:schemeClr val="tx1"/>
                </a:solidFill>
                <a:cs typeface="Ali-A-Alwand" pitchFamily="2" charset="-78"/>
              </a:rPr>
              <a:t>تلخص دورة إستغلال البترول في المراحل التالية: -</a:t>
            </a:r>
            <a:endParaRPr lang="en-US" sz="2700" dirty="0" smtClean="0">
              <a:solidFill>
                <a:schemeClr val="tx1"/>
              </a:solidFill>
              <a:cs typeface="Ali-A-Alwand" pitchFamily="2" charset="-78"/>
            </a:endParaRPr>
          </a:p>
          <a:p>
            <a:pPr algn="just" rtl="1"/>
            <a:r>
              <a:rPr lang="ar-IQ" sz="2700" dirty="0" smtClean="0">
                <a:solidFill>
                  <a:schemeClr val="tx1"/>
                </a:solidFill>
                <a:cs typeface="Ali-A-Alwand" pitchFamily="2" charset="-78"/>
              </a:rPr>
              <a:t>اولا : -مرحلة البحث والإستكشاف: وتتضمن هذه المرحلة وجوب تحديد المواضع التي تشتمل على تراكيب بيولوجية تشير إلى وجود البترول، من خلال إجراء مختلف الدراسات التحليلية والأعمال التطبيقية في الجوانب الفنية والجيولوجية والإقتصادية والتكنولوجية، وذلك بغية تحديد أنسب المواقع لحفر الآبار. وتتمثل هذه الطرق فيما يلي: </a:t>
            </a:r>
          </a:p>
          <a:p>
            <a:pPr algn="just" rtl="1"/>
            <a:r>
              <a:rPr lang="ar-IQ" sz="2700" dirty="0" smtClean="0">
                <a:solidFill>
                  <a:schemeClr val="tx1"/>
                </a:solidFill>
                <a:cs typeface="Ali-A-Alwand" pitchFamily="2" charset="-78"/>
              </a:rPr>
              <a:t> 1 - طريقة المسح الجوي والإستشعار عن بعد: تبدأ هذه الطريقة بإستخدام الطائرات للإستشعار من بعد أو الأقمار الصناعية إن وجدت، حيث يتم تصوير المنطقة من الجو ثم يتم دراسة هذه الصور حتى يمكن وضع خرائط جيولوجية توضح ملامح السطح الجيولوجية وبذلك يتمكن الجيولوجيون والفنيون من تحديد أفضل هذه الأماكن للبحث عن البترول فيها.</a:t>
            </a:r>
          </a:p>
          <a:p>
            <a:pPr algn="just" rtl="1"/>
            <a:r>
              <a:rPr lang="ar-IQ" sz="2700" dirty="0" smtClean="0">
                <a:solidFill>
                  <a:schemeClr val="tx1"/>
                </a:solidFill>
                <a:cs typeface="Ali-A-Alwand" pitchFamily="2" charset="-78"/>
              </a:rPr>
              <a:t> </a:t>
            </a:r>
            <a:endParaRPr lang="en-US" sz="2700" dirty="0">
              <a:solidFill>
                <a:schemeClr val="tx1"/>
              </a:solidFill>
              <a:cs typeface="Ali-A-Alwand" pitchFamily="2" charset="-78"/>
            </a:endParaRPr>
          </a:p>
        </p:txBody>
      </p:sp>
    </p:spTree>
    <p:extLst>
      <p:ext uri="{BB962C8B-B14F-4D97-AF65-F5344CB8AC3E}">
        <p14:creationId xmlns:p14="http://schemas.microsoft.com/office/powerpoint/2010/main" val="2062010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47464"/>
            <a:ext cx="8229600" cy="576064"/>
          </a:xfrm>
        </p:spPr>
        <p:txBody>
          <a:bodyPr>
            <a:normAutofit fontScale="90000"/>
          </a:bodyPr>
          <a:lstStyle/>
          <a:p>
            <a:endParaRPr lang="en-US" dirty="0"/>
          </a:p>
        </p:txBody>
      </p:sp>
      <p:sp>
        <p:nvSpPr>
          <p:cNvPr id="3" name="Content Placeholder 2"/>
          <p:cNvSpPr>
            <a:spLocks noGrp="1"/>
          </p:cNvSpPr>
          <p:nvPr>
            <p:ph idx="1"/>
          </p:nvPr>
        </p:nvSpPr>
        <p:spPr>
          <a:xfrm>
            <a:off x="179512" y="188640"/>
            <a:ext cx="8712968" cy="6408712"/>
          </a:xfrm>
        </p:spPr>
        <p:txBody>
          <a:bodyPr>
            <a:noAutofit/>
          </a:bodyPr>
          <a:lstStyle/>
          <a:p>
            <a:pPr marL="0" indent="0" algn="r">
              <a:buNone/>
            </a:pPr>
            <a:r>
              <a:rPr lang="ar-IQ" u="sng" dirty="0">
                <a:cs typeface="Ali-A-Alwand" pitchFamily="2" charset="-78"/>
              </a:rPr>
              <a:t>خصائص الصناعة </a:t>
            </a:r>
            <a:r>
              <a:rPr lang="ar-IQ" u="sng" dirty="0" smtClean="0">
                <a:cs typeface="Ali-A-Alwand" pitchFamily="2" charset="-78"/>
              </a:rPr>
              <a:t>النفطية</a:t>
            </a:r>
            <a:r>
              <a:rPr lang="ar-IQ" sz="2700" dirty="0" smtClean="0">
                <a:cs typeface="Ali-A-Alwand" pitchFamily="2" charset="-78"/>
              </a:rPr>
              <a:t> </a:t>
            </a:r>
          </a:p>
          <a:p>
            <a:pPr marL="0" indent="0" algn="r">
              <a:buNone/>
            </a:pPr>
            <a:r>
              <a:rPr lang="ar-IQ" sz="2700" dirty="0" smtClean="0">
                <a:cs typeface="Ali-A-Alwand" pitchFamily="2" charset="-78"/>
              </a:rPr>
              <a:t>تتميز </a:t>
            </a:r>
            <a:r>
              <a:rPr lang="ar-IQ" sz="2700" dirty="0">
                <a:cs typeface="Ali-A-Alwand" pitchFamily="2" charset="-78"/>
              </a:rPr>
              <a:t>الصناعة النفطية بمجموعة من الخصائص : </a:t>
            </a:r>
            <a:endParaRPr lang="ar-IQ" sz="2700" dirty="0" smtClean="0">
              <a:cs typeface="Ali-A-Alwand" pitchFamily="2" charset="-78"/>
            </a:endParaRPr>
          </a:p>
          <a:p>
            <a:pPr marL="0" indent="0" algn="r">
              <a:buNone/>
            </a:pPr>
            <a:r>
              <a:rPr lang="ar-IQ" sz="2700" dirty="0" smtClean="0">
                <a:cs typeface="Ali-A-Alwand" pitchFamily="2" charset="-78"/>
              </a:rPr>
              <a:t>1.ضخامة </a:t>
            </a:r>
            <a:r>
              <a:rPr lang="ar-IQ" sz="2700" dirty="0">
                <a:cs typeface="Ali-A-Alwand" pitchFamily="2" charset="-78"/>
              </a:rPr>
              <a:t>رؤوس االموال المستثمرة : تعتبر الصناعة النفطية من الصناعات التي يتطلب القيام بها استثمارات كبيرة بحكم تعدد وتنوع مراحل وعمليات </a:t>
            </a:r>
            <a:r>
              <a:rPr lang="ar-IQ" sz="2700" dirty="0" smtClean="0">
                <a:cs typeface="Ali-A-Alwand" pitchFamily="2" charset="-78"/>
              </a:rPr>
              <a:t>استغلال </a:t>
            </a:r>
            <a:r>
              <a:rPr lang="ar-IQ" sz="2700" dirty="0">
                <a:cs typeface="Ali-A-Alwand" pitchFamily="2" charset="-78"/>
              </a:rPr>
              <a:t>النفط الى جانب الطبيعة الجغرافية للحقول النفطية البرية والبحرية . </a:t>
            </a:r>
            <a:endParaRPr lang="ar-IQ" sz="2700" dirty="0" smtClean="0">
              <a:cs typeface="Ali-A-Alwand" pitchFamily="2" charset="-78"/>
            </a:endParaRPr>
          </a:p>
          <a:p>
            <a:pPr marL="0" indent="0" algn="r">
              <a:buNone/>
            </a:pPr>
            <a:r>
              <a:rPr lang="ar-IQ" sz="2700" dirty="0">
                <a:cs typeface="Ali-A-Alwand" pitchFamily="2" charset="-78"/>
              </a:rPr>
              <a:t>2.تحمل مستوى مرتفع من المخاطرة : تتسم الصناعة النفطية بارتفاع هوامش المخاطرة في معظم المراحل </a:t>
            </a:r>
            <a:r>
              <a:rPr lang="ar-IQ" sz="2700" dirty="0" smtClean="0">
                <a:cs typeface="Ali-A-Alwand" pitchFamily="2" charset="-78"/>
              </a:rPr>
              <a:t>الانتاجية </a:t>
            </a:r>
            <a:r>
              <a:rPr lang="ar-IQ" sz="2700" dirty="0">
                <a:cs typeface="Ali-A-Alwand" pitchFamily="2" charset="-78"/>
              </a:rPr>
              <a:t>، وهذه المخاطرة قد تكون طبيعية مثل </a:t>
            </a:r>
            <a:r>
              <a:rPr lang="ar-IQ" sz="2700" dirty="0" smtClean="0">
                <a:cs typeface="Ali-A-Alwand" pitchFamily="2" charset="-78"/>
              </a:rPr>
              <a:t>تزا يد </a:t>
            </a:r>
            <a:r>
              <a:rPr lang="ar-IQ" sz="2700" dirty="0">
                <a:cs typeface="Ali-A-Alwand" pitchFamily="2" charset="-78"/>
              </a:rPr>
              <a:t>ظاهرة </a:t>
            </a:r>
            <a:r>
              <a:rPr lang="ar-IQ" sz="2700" dirty="0" smtClean="0">
                <a:cs typeface="Ali-A-Alwand" pitchFamily="2" charset="-78"/>
              </a:rPr>
              <a:t>الابار </a:t>
            </a:r>
            <a:r>
              <a:rPr lang="ar-IQ" sz="2700" dirty="0">
                <a:cs typeface="Ali-A-Alwand" pitchFamily="2" charset="-78"/>
              </a:rPr>
              <a:t>الجافة او فنية مثل الحوادث او المعقبات الفنية اضافة الى المخاطر السياسية واالقتصادية التي تعمل على توقف االنتاج </a:t>
            </a:r>
            <a:r>
              <a:rPr lang="ar-IQ" sz="2700" dirty="0" smtClean="0">
                <a:cs typeface="Ali-A-Alwand" pitchFamily="2" charset="-78"/>
              </a:rPr>
              <a:t>.</a:t>
            </a:r>
          </a:p>
          <a:p>
            <a:pPr marL="0" indent="0" algn="r">
              <a:buNone/>
            </a:pPr>
            <a:r>
              <a:rPr lang="ar-IQ" sz="2700" dirty="0" smtClean="0">
                <a:cs typeface="Ali-A-Alwand" pitchFamily="2" charset="-78"/>
              </a:rPr>
              <a:t> 3.ارتفاع </a:t>
            </a:r>
            <a:r>
              <a:rPr lang="ar-IQ" sz="2700" dirty="0">
                <a:cs typeface="Ali-A-Alwand" pitchFamily="2" charset="-78"/>
              </a:rPr>
              <a:t>نسبة رأسمال الثابت/رأسمال المتغير : وتعني ان هيكل رأسمال الصناعة النفطية يكون اغلبه من العناصر الثابتة التي تشمل المكائن والمعدات واالنشاءات وتصل نسبة هذه المجموعة الى اكثر من 80 %مقارنة مع نسبة رأسمال المتغير بسبب طبيعة هذه الصناعة وخصائصها </a:t>
            </a:r>
            <a:r>
              <a:rPr lang="ar-IQ" sz="2700" dirty="0" smtClean="0">
                <a:cs typeface="Ali-A-Alwand" pitchFamily="2" charset="-78"/>
              </a:rPr>
              <a:t>.</a:t>
            </a:r>
          </a:p>
        </p:txBody>
      </p:sp>
    </p:spTree>
    <p:extLst>
      <p:ext uri="{BB962C8B-B14F-4D97-AF65-F5344CB8AC3E}">
        <p14:creationId xmlns:p14="http://schemas.microsoft.com/office/powerpoint/2010/main" val="2893127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5151"/>
            <a:ext cx="8229600" cy="45719"/>
          </a:xfrm>
        </p:spPr>
        <p:txBody>
          <a:bodyPr>
            <a:normAutofit fontScale="90000"/>
          </a:bodyPr>
          <a:lstStyle/>
          <a:p>
            <a:endParaRPr lang="en-US" dirty="0"/>
          </a:p>
        </p:txBody>
      </p:sp>
      <p:sp>
        <p:nvSpPr>
          <p:cNvPr id="3" name="Content Placeholder 2"/>
          <p:cNvSpPr>
            <a:spLocks noGrp="1"/>
          </p:cNvSpPr>
          <p:nvPr>
            <p:ph idx="1"/>
          </p:nvPr>
        </p:nvSpPr>
        <p:spPr>
          <a:xfrm>
            <a:off x="251520" y="260648"/>
            <a:ext cx="8640960" cy="6336704"/>
          </a:xfrm>
        </p:spPr>
        <p:txBody>
          <a:bodyPr>
            <a:noAutofit/>
          </a:bodyPr>
          <a:lstStyle/>
          <a:p>
            <a:pPr marL="0" indent="0" algn="just" rtl="1">
              <a:buNone/>
            </a:pPr>
            <a:r>
              <a:rPr lang="ar-IQ" sz="2900" dirty="0" smtClean="0">
                <a:cs typeface="Ali-A-Alwand" pitchFamily="2" charset="-78"/>
              </a:rPr>
              <a:t>4. ارتفاع </a:t>
            </a:r>
            <a:r>
              <a:rPr lang="ar-IQ" sz="2900" dirty="0">
                <a:cs typeface="Ali-A-Alwand" pitchFamily="2" charset="-78"/>
              </a:rPr>
              <a:t>درجة التطور التكنولوجي : التي تنعكس في امكانية خفض تكاليف الانتاج بالنسبة للنفط الخام او المنتجات المكررة مما يرفع من قيمة العوائد النفطية .</a:t>
            </a:r>
            <a:endParaRPr lang="en-US" sz="2900" dirty="0">
              <a:cs typeface="Ali-A-Alwand" pitchFamily="2" charset="-78"/>
            </a:endParaRPr>
          </a:p>
          <a:p>
            <a:pPr marL="0" indent="0" algn="just" rtl="1">
              <a:buNone/>
            </a:pPr>
            <a:r>
              <a:rPr lang="ar-IQ" sz="2900" dirty="0">
                <a:cs typeface="Ali-A-Alwand" pitchFamily="2" charset="-78"/>
              </a:rPr>
              <a:t>5</a:t>
            </a:r>
            <a:r>
              <a:rPr lang="ar-IQ" sz="2900" dirty="0" smtClean="0">
                <a:cs typeface="Ali-A-Alwand" pitchFamily="2" charset="-78"/>
              </a:rPr>
              <a:t>. انخفاض </a:t>
            </a:r>
            <a:r>
              <a:rPr lang="ar-IQ" sz="2900" dirty="0">
                <a:cs typeface="Ali-A-Alwand" pitchFamily="2" charset="-78"/>
              </a:rPr>
              <a:t>مرونة العرض والطلب في االجل القصير : وتختلف هذه المرونة من منطقة الى اخرى بالنسبة الى مرونة العرض في حين ان مرونة الطلب اقل من الواحد الصحيح بالنسبة لمرونة الطلب السعرية والدخلية والتبادلية مما يترك اثار واضحة على اسعار النفط الخام ومنتجاته المكررة. </a:t>
            </a:r>
            <a:endParaRPr lang="ar-IQ" sz="2900" dirty="0" smtClean="0">
              <a:cs typeface="Ali-A-Alwand" pitchFamily="2" charset="-78"/>
            </a:endParaRPr>
          </a:p>
          <a:p>
            <a:pPr marL="0" indent="0" algn="just" rtl="1">
              <a:buNone/>
            </a:pPr>
            <a:r>
              <a:rPr lang="ar-IQ" sz="2900" dirty="0" smtClean="0">
                <a:cs typeface="Ali-A-Alwand" pitchFamily="2" charset="-78"/>
              </a:rPr>
              <a:t>6 </a:t>
            </a:r>
            <a:r>
              <a:rPr lang="ar-IQ" sz="2900" dirty="0">
                <a:cs typeface="Ali-A-Alwand" pitchFamily="2" charset="-78"/>
              </a:rPr>
              <a:t>.</a:t>
            </a:r>
            <a:r>
              <a:rPr lang="ar-IQ" sz="2900" dirty="0" smtClean="0">
                <a:cs typeface="Ali-A-Alwand" pitchFamily="2" charset="-78"/>
              </a:rPr>
              <a:t>ان </a:t>
            </a:r>
            <a:r>
              <a:rPr lang="ar-IQ" sz="2900" dirty="0">
                <a:cs typeface="Ali-A-Alwand" pitchFamily="2" charset="-78"/>
              </a:rPr>
              <a:t>النفط الخام من الموارد الناضبة وبالتالي له سقف زمني محدد وهذا يتطلب الموازنة بين حجم االحتياطي ومعدالت االستخراج واالستهالك بما يؤدي الى اطالة سقف النضوب . </a:t>
            </a:r>
            <a:endParaRPr lang="ar-IQ" sz="2900" dirty="0" smtClean="0">
              <a:cs typeface="Ali-A-Alwand" pitchFamily="2" charset="-78"/>
            </a:endParaRPr>
          </a:p>
          <a:p>
            <a:pPr marL="0" indent="0" algn="just" rtl="1">
              <a:buNone/>
            </a:pPr>
            <a:r>
              <a:rPr lang="ar-IQ" sz="2900" dirty="0" smtClean="0">
                <a:cs typeface="Ali-A-Alwand" pitchFamily="2" charset="-78"/>
              </a:rPr>
              <a:t>7. ان </a:t>
            </a:r>
            <a:r>
              <a:rPr lang="ar-IQ" sz="2900" dirty="0">
                <a:cs typeface="Ali-A-Alwand" pitchFamily="2" charset="-78"/>
              </a:rPr>
              <a:t>الصناعة النفطية ذات طبيعة احتكارية اكثر من كونها تنافسية </a:t>
            </a:r>
            <a:r>
              <a:rPr lang="ar-IQ" sz="2900" dirty="0" smtClean="0">
                <a:cs typeface="Ali-A-Alwand" pitchFamily="2" charset="-78"/>
              </a:rPr>
              <a:t>.</a:t>
            </a:r>
          </a:p>
          <a:p>
            <a:pPr marL="0" indent="0" algn="just" rtl="1">
              <a:buNone/>
            </a:pPr>
            <a:r>
              <a:rPr lang="ar-IQ" sz="2900" dirty="0" smtClean="0">
                <a:cs typeface="Ali-A-Alwand" pitchFamily="2" charset="-78"/>
              </a:rPr>
              <a:t>8. تحتاج </a:t>
            </a:r>
            <a:r>
              <a:rPr lang="ar-IQ" sz="2900" dirty="0">
                <a:cs typeface="Ali-A-Alwand" pitchFamily="2" charset="-78"/>
              </a:rPr>
              <a:t>الصناعة النفطية الى كوادر ذات كفاءات ومهارات علمية مدربة وعلى درجة عالية من التحصيل العلمي و المهني . </a:t>
            </a:r>
            <a:endParaRPr lang="en-US" sz="2900" dirty="0">
              <a:cs typeface="Ali-A-Alwand" pitchFamily="2" charset="-78"/>
            </a:endParaRPr>
          </a:p>
        </p:txBody>
      </p:sp>
    </p:spTree>
    <p:extLst>
      <p:ext uri="{BB962C8B-B14F-4D97-AF65-F5344CB8AC3E}">
        <p14:creationId xmlns:p14="http://schemas.microsoft.com/office/powerpoint/2010/main" val="1091587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440"/>
            <a:ext cx="8229600" cy="144016"/>
          </a:xfrm>
        </p:spPr>
        <p:txBody>
          <a:bodyPr>
            <a:normAutofit fontScale="90000"/>
          </a:bodyPr>
          <a:lstStyle/>
          <a:p>
            <a:endParaRPr lang="en-US" dirty="0"/>
          </a:p>
        </p:txBody>
      </p:sp>
      <p:sp>
        <p:nvSpPr>
          <p:cNvPr id="3" name="Content Placeholder 2"/>
          <p:cNvSpPr>
            <a:spLocks noGrp="1"/>
          </p:cNvSpPr>
          <p:nvPr>
            <p:ph idx="1"/>
          </p:nvPr>
        </p:nvSpPr>
        <p:spPr>
          <a:xfrm>
            <a:off x="251520" y="404664"/>
            <a:ext cx="8568952" cy="6264696"/>
          </a:xfrm>
        </p:spPr>
        <p:txBody>
          <a:bodyPr>
            <a:normAutofit fontScale="92500" lnSpcReduction="20000"/>
          </a:bodyPr>
          <a:lstStyle/>
          <a:p>
            <a:pPr marL="0" indent="0" algn="r" rtl="1">
              <a:buNone/>
            </a:pPr>
            <a:r>
              <a:rPr lang="ar-IQ" sz="3900" dirty="0">
                <a:cs typeface="Ali-A-Alwand" pitchFamily="2" charset="-78"/>
              </a:rPr>
              <a:t>إحتياطي البترول</a:t>
            </a:r>
            <a:r>
              <a:rPr lang="ar-IQ" sz="3900" dirty="0" smtClean="0">
                <a:cs typeface="Ali-A-Alwand" pitchFamily="2" charset="-78"/>
              </a:rPr>
              <a:t>:</a:t>
            </a:r>
          </a:p>
          <a:p>
            <a:pPr marL="0" indent="0" algn="r" rtl="1">
              <a:buNone/>
            </a:pPr>
            <a:r>
              <a:rPr lang="ar-IQ" dirty="0" smtClean="0">
                <a:cs typeface="Ali-A-Alwand" pitchFamily="2" charset="-78"/>
              </a:rPr>
              <a:t> </a:t>
            </a:r>
            <a:r>
              <a:rPr lang="ar-IQ" dirty="0">
                <a:cs typeface="Ali-A-Alwand" pitchFamily="2" charset="-78"/>
              </a:rPr>
              <a:t>"هو الثروة البترولية التي يمكن استغلالها بصورة متكاملة على الصعيدين الإقتصادي والتقني، و الإحتياطي البترولي الكلي هو حجم البترول القابل للإنتاج من مصادر بترولية مخزونة بباطن الأرض، ويقدر هذا . تستخدم وحدة </a:t>
            </a:r>
            <a:r>
              <a:rPr lang="ar-IQ" dirty="0" smtClean="0">
                <a:cs typeface="Ali-A-Alwand" pitchFamily="2" charset="-78"/>
              </a:rPr>
              <a:t>الإحتياطي </a:t>
            </a:r>
            <a:r>
              <a:rPr lang="ar-IQ" dirty="0">
                <a:cs typeface="Ali-A-Alwand" pitchFamily="2" charset="-78"/>
              </a:rPr>
              <a:t>في وقت معين اعتمادا على أسس علمية </a:t>
            </a:r>
            <a:r>
              <a:rPr lang="ar-IQ" dirty="0" smtClean="0">
                <a:cs typeface="Ali-A-Alwand" pitchFamily="2" charset="-78"/>
              </a:rPr>
              <a:t>ومعاير </a:t>
            </a:r>
            <a:r>
              <a:rPr lang="ar-IQ" dirty="0">
                <a:cs typeface="Ali-A-Alwand" pitchFamily="2" charset="-78"/>
              </a:rPr>
              <a:t>اقتصادية تؤكد أنه ذو ربحية </a:t>
            </a:r>
            <a:r>
              <a:rPr lang="ar-IQ" dirty="0" smtClean="0">
                <a:cs typeface="Ali-A-Alwand" pitchFamily="2" charset="-78"/>
              </a:rPr>
              <a:t>تجارية.</a:t>
            </a:r>
          </a:p>
          <a:p>
            <a:pPr marL="0" indent="0" algn="r">
              <a:buNone/>
            </a:pPr>
            <a:r>
              <a:rPr lang="ar-IQ" dirty="0" smtClean="0">
                <a:cs typeface="Ali-A-Alwand" pitchFamily="2" charset="-78"/>
              </a:rPr>
              <a:t>ويمكن </a:t>
            </a:r>
            <a:r>
              <a:rPr lang="ar-IQ" dirty="0">
                <a:cs typeface="Ali-A-Alwand" pitchFamily="2" charset="-78"/>
              </a:rPr>
              <a:t>تقسيم الإحتياطي البترولي إلى ثلاثة أنواع هي: </a:t>
            </a:r>
            <a:endParaRPr lang="ar-IQ" dirty="0" smtClean="0">
              <a:cs typeface="Ali-A-Alwand" pitchFamily="2" charset="-78"/>
            </a:endParaRPr>
          </a:p>
          <a:p>
            <a:pPr marL="0" indent="0" algn="r" rtl="1">
              <a:buNone/>
            </a:pPr>
            <a:r>
              <a:rPr lang="ar-IQ" dirty="0" smtClean="0">
                <a:cs typeface="Ali-A-Alwand" pitchFamily="2" charset="-78"/>
              </a:rPr>
              <a:t>اولا -الإحتياطي </a:t>
            </a:r>
            <a:r>
              <a:rPr lang="ar-IQ" dirty="0">
                <a:cs typeface="Ali-A-Alwand" pitchFamily="2" charset="-78"/>
              </a:rPr>
              <a:t>المؤكد: عبارة عن كمية البترول التي يمكن استخراجها بصورة دقيقة من حقول البترول التي تم </a:t>
            </a:r>
            <a:r>
              <a:rPr lang="ar-IQ" dirty="0" smtClean="0">
                <a:cs typeface="Ali-A-Alwand" pitchFamily="2" charset="-78"/>
              </a:rPr>
              <a:t>اكتشافها </a:t>
            </a:r>
            <a:r>
              <a:rPr lang="ar-IQ" dirty="0">
                <a:cs typeface="Ali-A-Alwand" pitchFamily="2" charset="-78"/>
              </a:rPr>
              <a:t>ويعني بذلك كميات البترول الثابت وجودها فعلا في باطن الأرض حيث تؤكد لنا الدراسات والبيانات الجيولوجية والهندسية إمكانية استخراج هذه الكميات في المستقبل وذلك على أساس التكنو لوجيا السائدة وكذلك على أساس مستويات الطلب والتكاليف والأسعار السائدة في ذلك الوقت، تصل نسبة إحتماله إلى </a:t>
            </a:r>
            <a:r>
              <a:rPr lang="en-US" dirty="0" smtClean="0">
                <a:cs typeface="Ali-A-Alwand" pitchFamily="2" charset="-78"/>
              </a:rPr>
              <a:t>90</a:t>
            </a:r>
            <a:r>
              <a:rPr lang="ar-IQ" dirty="0" smtClean="0">
                <a:cs typeface="Ali-A-Alwand" pitchFamily="2" charset="-78"/>
              </a:rPr>
              <a:t>%.</a:t>
            </a:r>
          </a:p>
          <a:p>
            <a:pPr marL="0" indent="0" algn="r" rtl="1">
              <a:buNone/>
            </a:pPr>
            <a:r>
              <a:rPr lang="ar-IQ" dirty="0" smtClean="0">
                <a:cs typeface="Ali-A-Alwand" pitchFamily="2" charset="-78"/>
              </a:rPr>
              <a:t> </a:t>
            </a:r>
            <a:endParaRPr lang="en-US" dirty="0">
              <a:cs typeface="Ali-A-Alwand" pitchFamily="2" charset="-78"/>
            </a:endParaRPr>
          </a:p>
        </p:txBody>
      </p:sp>
    </p:spTree>
    <p:extLst>
      <p:ext uri="{BB962C8B-B14F-4D97-AF65-F5344CB8AC3E}">
        <p14:creationId xmlns:p14="http://schemas.microsoft.com/office/powerpoint/2010/main" val="305569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normAutofit/>
          </a:bodyPr>
          <a:lstStyle/>
          <a:p>
            <a:pPr marL="0" indent="0" algn="just" rtl="1">
              <a:buNone/>
            </a:pPr>
            <a:r>
              <a:rPr lang="ar-IQ" dirty="0">
                <a:cs typeface="Ali-A-Alwand" pitchFamily="2" charset="-78"/>
              </a:rPr>
              <a:t>ثانيا :-الإحتياطي المحتمل: وهو يمثل الكميات الإضافية التي يمكن استخراجها بعد استخراج كميات الإحتياطي المؤكد من البترو ل. وهذه الإحتياطيات تشمل البترول الممكن الحصول عليه عن طريق تطوير الحقول البترولية بحيث تنتج بطاقتها الكاملة إلى جانب اكتشاف وسائل تقنية حديثة في هذا، تصل نسبة إحتماله إلى </a:t>
            </a:r>
            <a:r>
              <a:rPr lang="en-US" dirty="0" smtClean="0">
                <a:cs typeface="Ali-A-Alwand" pitchFamily="2" charset="-78"/>
              </a:rPr>
              <a:t>50</a:t>
            </a:r>
            <a:r>
              <a:rPr lang="ar-IQ" dirty="0" smtClean="0">
                <a:cs typeface="Ali-A-Alwand" pitchFamily="2" charset="-78"/>
              </a:rPr>
              <a:t>% .</a:t>
            </a:r>
          </a:p>
          <a:p>
            <a:pPr marL="0" indent="0" algn="just" rtl="1">
              <a:buNone/>
            </a:pPr>
            <a:r>
              <a:rPr lang="ar-IQ" dirty="0" smtClean="0">
                <a:cs typeface="Ali-A-Alwand" pitchFamily="2" charset="-78"/>
              </a:rPr>
              <a:t>رابعا :-الإحتياطي </a:t>
            </a:r>
            <a:r>
              <a:rPr lang="ar-IQ" dirty="0">
                <a:cs typeface="Ali-A-Alwand" pitchFamily="2" charset="-78"/>
              </a:rPr>
              <a:t>غير المكتشف: وهو يعرف بكميات البترول التي لم يتم اكتشافها بعد والتي يتصور الجيولوجيون وجودها في أماكن و آبار غير معلومة حتى الآن ولم يتم مسحها جيولوجيا ولا البحث فيها عن البترول، تصل نسبة إحتماله إلى </a:t>
            </a:r>
            <a:r>
              <a:rPr lang="en-US" dirty="0" smtClean="0">
                <a:cs typeface="Ali-A-Alwand" pitchFamily="2" charset="-78"/>
              </a:rPr>
              <a:t>10</a:t>
            </a:r>
            <a:r>
              <a:rPr lang="ar-IQ" dirty="0" smtClean="0">
                <a:cs typeface="Ali-A-Alwand" pitchFamily="2" charset="-78"/>
              </a:rPr>
              <a:t>%</a:t>
            </a:r>
            <a:r>
              <a:rPr lang="en-US" dirty="0">
                <a:cs typeface="Ali-A-Alwand" pitchFamily="2" charset="-78"/>
              </a:rPr>
              <a:t> </a:t>
            </a:r>
            <a:r>
              <a:rPr lang="ar-IQ" dirty="0" smtClean="0">
                <a:cs typeface="Ali-A-Alwand" pitchFamily="2" charset="-78"/>
              </a:rPr>
              <a:t>.</a:t>
            </a:r>
            <a:endParaRPr lang="en-US" dirty="0">
              <a:cs typeface="Ali-A-Alwand" pitchFamily="2" charset="-78"/>
            </a:endParaRPr>
          </a:p>
        </p:txBody>
      </p:sp>
    </p:spTree>
    <p:extLst>
      <p:ext uri="{BB962C8B-B14F-4D97-AF65-F5344CB8AC3E}">
        <p14:creationId xmlns:p14="http://schemas.microsoft.com/office/powerpoint/2010/main" val="2539678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95536" y="-747464"/>
            <a:ext cx="8229600" cy="144016"/>
          </a:xfrm>
        </p:spPr>
        <p:txBody>
          <a:bodyPr>
            <a:normAutofit fontScale="90000"/>
          </a:bodyPr>
          <a:lstStyle/>
          <a:p>
            <a:endParaRPr lang="en-US" dirty="0"/>
          </a:p>
        </p:txBody>
      </p:sp>
      <p:sp>
        <p:nvSpPr>
          <p:cNvPr id="3" name="Content Placeholder 2"/>
          <p:cNvSpPr>
            <a:spLocks noGrp="1"/>
          </p:cNvSpPr>
          <p:nvPr>
            <p:ph idx="1"/>
          </p:nvPr>
        </p:nvSpPr>
        <p:spPr>
          <a:xfrm>
            <a:off x="457200" y="404664"/>
            <a:ext cx="8229600" cy="6192688"/>
          </a:xfrm>
        </p:spPr>
        <p:txBody>
          <a:bodyPr>
            <a:normAutofit fontScale="92500" lnSpcReduction="10000"/>
          </a:bodyPr>
          <a:lstStyle/>
          <a:p>
            <a:pPr marL="0" indent="0" algn="just" rtl="1">
              <a:buNone/>
            </a:pPr>
            <a:r>
              <a:rPr lang="ar-IQ" sz="3900" u="sng" dirty="0">
                <a:cs typeface="Ali-A-Alwand" pitchFamily="2" charset="-78"/>
              </a:rPr>
              <a:t>المخزون النفطي : </a:t>
            </a:r>
            <a:r>
              <a:rPr lang="ar-IQ" sz="3900" u="sng" dirty="0" smtClean="0">
                <a:cs typeface="Ali-A-Alwand" pitchFamily="2" charset="-78"/>
              </a:rPr>
              <a:t>-</a:t>
            </a:r>
          </a:p>
          <a:p>
            <a:pPr marL="0" indent="0" algn="just" rtl="1">
              <a:buNone/>
            </a:pPr>
            <a:r>
              <a:rPr lang="ar-IQ" dirty="0" smtClean="0">
                <a:cs typeface="Ali-A-Alwand" pitchFamily="2" charset="-78"/>
              </a:rPr>
              <a:t>هو </a:t>
            </a:r>
            <a:r>
              <a:rPr lang="ar-IQ" dirty="0">
                <a:cs typeface="Ali-A-Alwand" pitchFamily="2" charset="-78"/>
              </a:rPr>
              <a:t>حجم النفط الموجود بصورة فعلية، والمستخرج من باطن </a:t>
            </a:r>
            <a:r>
              <a:rPr lang="ar-IQ" dirty="0" smtClean="0">
                <a:cs typeface="Ali-A-Alwand" pitchFamily="2" charset="-78"/>
              </a:rPr>
              <a:t>الارض </a:t>
            </a:r>
            <a:r>
              <a:rPr lang="ar-IQ" dirty="0">
                <a:cs typeface="Ali-A-Alwand" pitchFamily="2" charset="-78"/>
              </a:rPr>
              <a:t>ليخزن في إحدى صورة التخزين، حيث تلجأ الدول وشركات النفط إلى تخزين كميات من النفط في صورته الخام وفي صورة منتجاته المكررة</a:t>
            </a:r>
            <a:r>
              <a:rPr lang="ar-IQ" dirty="0" smtClean="0">
                <a:cs typeface="Ali-A-Alwand" pitchFamily="2" charset="-78"/>
              </a:rPr>
              <a:t>.</a:t>
            </a:r>
          </a:p>
          <a:p>
            <a:pPr marL="0" indent="0" algn="just" rtl="1">
              <a:buNone/>
            </a:pPr>
            <a:r>
              <a:rPr lang="ar-IQ" dirty="0">
                <a:cs typeface="Ali-A-Alwand" pitchFamily="2" charset="-78"/>
              </a:rPr>
              <a:t>أنواع المخزون النفطي: وينقسم المخزون النفطي إلى </a:t>
            </a:r>
            <a:r>
              <a:rPr lang="ar-IQ" dirty="0" smtClean="0">
                <a:cs typeface="Ali-A-Alwand" pitchFamily="2" charset="-78"/>
              </a:rPr>
              <a:t>ثلاثة </a:t>
            </a:r>
            <a:r>
              <a:rPr lang="ar-IQ" dirty="0">
                <a:cs typeface="Ali-A-Alwand" pitchFamily="2" charset="-78"/>
              </a:rPr>
              <a:t>أنواع وهي : </a:t>
            </a:r>
            <a:endParaRPr lang="ar-IQ" dirty="0" smtClean="0">
              <a:cs typeface="Ali-A-Alwand" pitchFamily="2" charset="-78"/>
            </a:endParaRPr>
          </a:p>
          <a:p>
            <a:pPr marL="0" indent="0" algn="just" rtl="1">
              <a:buNone/>
            </a:pPr>
            <a:r>
              <a:rPr lang="ar-IQ" dirty="0" smtClean="0">
                <a:cs typeface="Ali-A-Alwand" pitchFamily="2" charset="-78"/>
              </a:rPr>
              <a:t>1- المخزون الاستراتيجي</a:t>
            </a:r>
            <a:r>
              <a:rPr lang="ar-IQ" dirty="0">
                <a:cs typeface="Ali-A-Alwand" pitchFamily="2" charset="-78"/>
              </a:rPr>
              <a:t>: وهو الكميات المخزونة لتحقيق أهداف متعلقة بتأمين وحماية الدول من التقلبات التي قد تحدث في </a:t>
            </a:r>
            <a:r>
              <a:rPr lang="ar-IQ" dirty="0" smtClean="0">
                <a:cs typeface="Ali-A-Alwand" pitchFamily="2" charset="-78"/>
              </a:rPr>
              <a:t>الامدادات </a:t>
            </a:r>
            <a:r>
              <a:rPr lang="ar-IQ" dirty="0">
                <a:cs typeface="Ali-A-Alwand" pitchFamily="2" charset="-78"/>
              </a:rPr>
              <a:t>النفطية، </a:t>
            </a:r>
            <a:r>
              <a:rPr lang="ar-IQ" dirty="0" smtClean="0">
                <a:cs typeface="Ali-A-Alwand" pitchFamily="2" charset="-78"/>
              </a:rPr>
              <a:t>بالاضافة </a:t>
            </a:r>
            <a:r>
              <a:rPr lang="ar-IQ" dirty="0">
                <a:cs typeface="Ali-A-Alwand" pitchFamily="2" charset="-78"/>
              </a:rPr>
              <a:t>إلى محاولة التأثير من جانب الدول المستهلكة على ظروف عرض وطلب النفط لخفض أسعاره. </a:t>
            </a:r>
            <a:endParaRPr lang="ar-IQ" dirty="0" smtClean="0">
              <a:cs typeface="Ali-A-Alwand" pitchFamily="2" charset="-78"/>
            </a:endParaRPr>
          </a:p>
          <a:p>
            <a:pPr marL="0" indent="0" algn="just" rtl="1">
              <a:buNone/>
            </a:pPr>
            <a:r>
              <a:rPr lang="ar-IQ" dirty="0" smtClean="0">
                <a:cs typeface="Ali-A-Alwand" pitchFamily="2" charset="-78"/>
              </a:rPr>
              <a:t>2- المخزون </a:t>
            </a:r>
            <a:r>
              <a:rPr lang="ar-IQ" dirty="0">
                <a:cs typeface="Ali-A-Alwand" pitchFamily="2" charset="-78"/>
              </a:rPr>
              <a:t>التجاري :وهو الكميات المخزونة لتحقيق أهداف تجارية متمثلة في الحصول على مستويات أعلى من </a:t>
            </a:r>
            <a:r>
              <a:rPr lang="ar-IQ" dirty="0" smtClean="0">
                <a:cs typeface="Ali-A-Alwand" pitchFamily="2" charset="-78"/>
              </a:rPr>
              <a:t>الارباح</a:t>
            </a:r>
            <a:r>
              <a:rPr lang="ar-IQ" dirty="0">
                <a:cs typeface="Ali-A-Alwand" pitchFamily="2" charset="-78"/>
              </a:rPr>
              <a:t>. </a:t>
            </a:r>
            <a:endParaRPr lang="ar-IQ" dirty="0" smtClean="0">
              <a:cs typeface="Ali-A-Alwand" pitchFamily="2" charset="-78"/>
            </a:endParaRPr>
          </a:p>
          <a:p>
            <a:pPr marL="0" indent="0" algn="just" rtl="1">
              <a:buNone/>
            </a:pPr>
            <a:r>
              <a:rPr lang="ar-IQ" dirty="0" smtClean="0">
                <a:cs typeface="Ali-A-Alwand" pitchFamily="2" charset="-78"/>
              </a:rPr>
              <a:t>3- المخزون </a:t>
            </a:r>
            <a:r>
              <a:rPr lang="ar-IQ" dirty="0">
                <a:cs typeface="Ali-A-Alwand" pitchFamily="2" charset="-78"/>
              </a:rPr>
              <a:t>النفطي العائم: وهو كميات النفط المخزونة في </a:t>
            </a:r>
            <a:r>
              <a:rPr lang="ar-IQ" dirty="0" smtClean="0">
                <a:cs typeface="Ali-A-Alwand" pitchFamily="2" charset="-78"/>
              </a:rPr>
              <a:t>الناقلات </a:t>
            </a:r>
            <a:r>
              <a:rPr lang="ar-IQ" dirty="0">
                <a:cs typeface="Ali-A-Alwand" pitchFamily="2" charset="-78"/>
              </a:rPr>
              <a:t>المتحركة أو الساكنة </a:t>
            </a:r>
            <a:r>
              <a:rPr lang="ar-IQ" dirty="0" smtClean="0">
                <a:cs typeface="Ali-A-Alwand" pitchFamily="2" charset="-78"/>
              </a:rPr>
              <a:t>كالناقلات </a:t>
            </a:r>
            <a:r>
              <a:rPr lang="ar-IQ" dirty="0">
                <a:cs typeface="Ali-A-Alwand" pitchFamily="2" charset="-78"/>
              </a:rPr>
              <a:t>التي انتهى عمرها التشغيلي وأصبحت أهلة </a:t>
            </a:r>
            <a:r>
              <a:rPr lang="ar-IQ" dirty="0" smtClean="0">
                <a:cs typeface="Ali-A-Alwand" pitchFamily="2" charset="-78"/>
              </a:rPr>
              <a:t>للتخريد.</a:t>
            </a:r>
            <a:endParaRPr lang="en-US" dirty="0">
              <a:cs typeface="Ali-A-Alwand" pitchFamily="2" charset="-78"/>
            </a:endParaRPr>
          </a:p>
        </p:txBody>
      </p:sp>
    </p:spTree>
    <p:extLst>
      <p:ext uri="{BB962C8B-B14F-4D97-AF65-F5344CB8AC3E}">
        <p14:creationId xmlns:p14="http://schemas.microsoft.com/office/powerpoint/2010/main" val="98769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72008"/>
          </a:xfrm>
        </p:spPr>
        <p:txBody>
          <a:bodyPr>
            <a:normAutofit fontScale="90000"/>
          </a:bodyPr>
          <a:lstStyle/>
          <a:p>
            <a:endParaRPr lang="en-US" dirty="0"/>
          </a:p>
        </p:txBody>
      </p:sp>
      <p:sp>
        <p:nvSpPr>
          <p:cNvPr id="3" name="Content Placeholder 2"/>
          <p:cNvSpPr>
            <a:spLocks noGrp="1"/>
          </p:cNvSpPr>
          <p:nvPr>
            <p:ph idx="1"/>
          </p:nvPr>
        </p:nvSpPr>
        <p:spPr>
          <a:xfrm>
            <a:off x="395536" y="548680"/>
            <a:ext cx="8229600" cy="5976664"/>
          </a:xfrm>
        </p:spPr>
        <p:txBody>
          <a:bodyPr/>
          <a:lstStyle/>
          <a:p>
            <a:pPr marL="0" indent="0" algn="r" rtl="1">
              <a:buNone/>
            </a:pPr>
            <a:r>
              <a:rPr lang="ar-IQ" sz="3600" u="sng" dirty="0">
                <a:cs typeface="Ali-A-Alwand" pitchFamily="2" charset="-78"/>
              </a:rPr>
              <a:t>صور المخزون النفطي: </a:t>
            </a:r>
            <a:endParaRPr lang="ar-IQ" sz="3600" u="sng" dirty="0" smtClean="0">
              <a:cs typeface="Ali-A-Alwand" pitchFamily="2" charset="-78"/>
            </a:endParaRPr>
          </a:p>
          <a:p>
            <a:pPr marL="0" indent="0" algn="r" rtl="1">
              <a:buNone/>
            </a:pPr>
            <a:r>
              <a:rPr lang="ar-IQ" dirty="0" smtClean="0">
                <a:cs typeface="Ali-A-Alwand" pitchFamily="2" charset="-78"/>
              </a:rPr>
              <a:t>ومن </a:t>
            </a:r>
            <a:r>
              <a:rPr lang="ar-IQ" dirty="0">
                <a:cs typeface="Ali-A-Alwand" pitchFamily="2" charset="-78"/>
              </a:rPr>
              <a:t>أهم صور المخزون النفطي نجد: </a:t>
            </a:r>
            <a:endParaRPr lang="ar-IQ" dirty="0" smtClean="0">
              <a:cs typeface="Ali-A-Alwand" pitchFamily="2" charset="-78"/>
            </a:endParaRPr>
          </a:p>
          <a:p>
            <a:pPr algn="r" rtl="1">
              <a:buFont typeface="Wingdings" panose="05000000000000000000" pitchFamily="2" charset="2"/>
              <a:buChar char="Ø"/>
            </a:pPr>
            <a:r>
              <a:rPr lang="ar-IQ" dirty="0" smtClean="0">
                <a:cs typeface="Ali-A-Alwand" pitchFamily="2" charset="-78"/>
              </a:rPr>
              <a:t>تخزين </a:t>
            </a:r>
            <a:r>
              <a:rPr lang="ar-IQ" dirty="0">
                <a:cs typeface="Ali-A-Alwand" pitchFamily="2" charset="-78"/>
              </a:rPr>
              <a:t>النفط في باطن </a:t>
            </a:r>
            <a:r>
              <a:rPr lang="ar-IQ" dirty="0" smtClean="0">
                <a:cs typeface="Ali-A-Alwand" pitchFamily="2" charset="-78"/>
              </a:rPr>
              <a:t>الارض </a:t>
            </a:r>
            <a:r>
              <a:rPr lang="ar-IQ" dirty="0">
                <a:cs typeface="Ali-A-Alwand" pitchFamily="2" charset="-78"/>
              </a:rPr>
              <a:t>عن طريق إعادة حقنه أو استخدام </a:t>
            </a:r>
            <a:r>
              <a:rPr lang="ar-IQ" dirty="0" smtClean="0">
                <a:cs typeface="Ali-A-Alwand" pitchFamily="2" charset="-78"/>
              </a:rPr>
              <a:t>الابار </a:t>
            </a:r>
            <a:r>
              <a:rPr lang="ar-IQ" dirty="0">
                <a:cs typeface="Ali-A-Alwand" pitchFamily="2" charset="-78"/>
              </a:rPr>
              <a:t>الجافة. </a:t>
            </a:r>
            <a:endParaRPr lang="ar-IQ" dirty="0" smtClean="0">
              <a:cs typeface="Ali-A-Alwand" pitchFamily="2" charset="-78"/>
            </a:endParaRPr>
          </a:p>
          <a:p>
            <a:pPr algn="r" rtl="1">
              <a:buFont typeface="Wingdings" panose="05000000000000000000" pitchFamily="2" charset="2"/>
              <a:buChar char="Ø"/>
            </a:pPr>
            <a:r>
              <a:rPr lang="ar-IQ" dirty="0" smtClean="0">
                <a:cs typeface="Ali-A-Alwand" pitchFamily="2" charset="-78"/>
              </a:rPr>
              <a:t>تخزين </a:t>
            </a:r>
            <a:r>
              <a:rPr lang="ar-IQ" dirty="0">
                <a:cs typeface="Ali-A-Alwand" pitchFamily="2" charset="-78"/>
              </a:rPr>
              <a:t>النفط في مستودعات وصهاريج ضخمة. </a:t>
            </a:r>
            <a:endParaRPr lang="ar-IQ" dirty="0" smtClean="0">
              <a:cs typeface="Ali-A-Alwand" pitchFamily="2" charset="-78"/>
            </a:endParaRPr>
          </a:p>
          <a:p>
            <a:pPr algn="r" rtl="1">
              <a:buFont typeface="Wingdings" panose="05000000000000000000" pitchFamily="2" charset="2"/>
              <a:buChar char="Ø"/>
            </a:pPr>
            <a:r>
              <a:rPr lang="ar-IQ" dirty="0" smtClean="0">
                <a:cs typeface="Ali-A-Alwand" pitchFamily="2" charset="-78"/>
              </a:rPr>
              <a:t>تخزين النفط في مستودعات معامل التكرير.</a:t>
            </a:r>
          </a:p>
          <a:p>
            <a:pPr algn="r" rtl="1">
              <a:buFont typeface="Wingdings" panose="05000000000000000000" pitchFamily="2" charset="2"/>
              <a:buChar char="Ø"/>
            </a:pPr>
            <a:r>
              <a:rPr lang="ar-IQ" dirty="0" smtClean="0">
                <a:cs typeface="Ali-A-Alwand" pitchFamily="2" charset="-78"/>
              </a:rPr>
              <a:t>تخزين النفط داخل خطوط أنابيب نقل النفط.</a:t>
            </a:r>
          </a:p>
          <a:p>
            <a:pPr algn="r" rtl="1">
              <a:buFont typeface="Wingdings" panose="05000000000000000000" pitchFamily="2" charset="2"/>
              <a:buChar char="Ø"/>
            </a:pPr>
            <a:r>
              <a:rPr lang="ar-IQ" dirty="0" smtClean="0">
                <a:cs typeface="Ali-A-Alwand" pitchFamily="2" charset="-78"/>
              </a:rPr>
              <a:t>تخزين النفط في ناقلات النفط سواء كانت متحركة أو ساكنة مثل الناقلات التي انتهى عمرها وأصبحت مؤهلة للتخزين ).</a:t>
            </a:r>
            <a:endParaRPr lang="en-US" dirty="0">
              <a:cs typeface="Ali-A-Alwand" pitchFamily="2" charset="-78"/>
            </a:endParaRPr>
          </a:p>
        </p:txBody>
      </p:sp>
    </p:spTree>
    <p:extLst>
      <p:ext uri="{BB962C8B-B14F-4D97-AF65-F5344CB8AC3E}">
        <p14:creationId xmlns:p14="http://schemas.microsoft.com/office/powerpoint/2010/main" val="321314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288032"/>
          </a:xfrm>
        </p:spPr>
        <p:txBody>
          <a:bodyPr>
            <a:normAutofit fontScale="90000"/>
          </a:bodyPr>
          <a:lstStyle/>
          <a:p>
            <a:endParaRPr lang="en-US" dirty="0"/>
          </a:p>
        </p:txBody>
      </p:sp>
      <p:sp>
        <p:nvSpPr>
          <p:cNvPr id="3" name="Content Placeholder 2"/>
          <p:cNvSpPr>
            <a:spLocks noGrp="1"/>
          </p:cNvSpPr>
          <p:nvPr>
            <p:ph idx="1"/>
          </p:nvPr>
        </p:nvSpPr>
        <p:spPr>
          <a:xfrm>
            <a:off x="457200" y="260648"/>
            <a:ext cx="8229600" cy="6264696"/>
          </a:xfrm>
        </p:spPr>
        <p:txBody>
          <a:bodyPr>
            <a:normAutofit fontScale="85000" lnSpcReduction="20000"/>
          </a:bodyPr>
          <a:lstStyle/>
          <a:p>
            <a:pPr marL="0" indent="0" algn="just" rtl="1">
              <a:buNone/>
            </a:pPr>
            <a:r>
              <a:rPr lang="ar-IQ" dirty="0" smtClean="0">
                <a:solidFill>
                  <a:schemeClr val="tx1"/>
                </a:solidFill>
                <a:cs typeface="Ali-A-Alwand" pitchFamily="2" charset="-78"/>
              </a:rPr>
              <a:t>2 - طريقة المسح الجيولوجي السطحي: بعد عمل المسح الجوي وتحديد أفضل الأماكن لإحتمال وجود البترول فيها، يقوم الجيولوجيون بوضع خرائط تبين ظواهر الصخور في هذه الأماكن، ثم يأخذون عينات من هذه الصخور لفحصها في المعامل ومن المعلومات المستخلصة من ذلك يتمكن الجيولوجيون من وضع خريطة تحدد الأماكن الملائمة لتجمع البترول .</a:t>
            </a:r>
          </a:p>
          <a:p>
            <a:pPr marL="0" indent="0" algn="just" rtl="1">
              <a:buNone/>
            </a:pPr>
            <a:r>
              <a:rPr lang="ar-IQ" dirty="0" smtClean="0">
                <a:cs typeface="Ali-A-Alwand" pitchFamily="2" charset="-78"/>
              </a:rPr>
              <a:t>3 - طريقة المسح الجيوفيزيائي: وتعتبر هذه الطريقة الأكثر إستعمالا عند الكشف عن البترول، وهي تنقسم بدورها إلى عدة طرق وهي كما يلي:</a:t>
            </a:r>
          </a:p>
          <a:p>
            <a:pPr algn="just" rtl="1">
              <a:buFont typeface="Wingdings" panose="05000000000000000000" pitchFamily="2" charset="2"/>
              <a:buChar char="v"/>
            </a:pPr>
            <a:r>
              <a:rPr lang="ar-IQ" dirty="0" smtClean="0">
                <a:cs typeface="Ali-A-Alwand" pitchFamily="2" charset="-78"/>
              </a:rPr>
              <a:t>طريقة الجاذبية: تعتمد على قياس التفاوت البسيط في قوة الجاذبية الأرضية وفقا لنوع الصخور الموجودة في منطقة البحث.</a:t>
            </a:r>
          </a:p>
          <a:p>
            <a:pPr algn="just" rtl="1">
              <a:buFont typeface="Wingdings" panose="05000000000000000000" pitchFamily="2" charset="2"/>
              <a:buChar char="v"/>
            </a:pPr>
            <a:r>
              <a:rPr lang="ar-IQ" dirty="0" smtClean="0">
                <a:cs typeface="Ali-A-Alwand" pitchFamily="2" charset="-78"/>
              </a:rPr>
              <a:t>الطريقة المغناطيسية: تعتمد على قياس درجة وإتجاه المغناطيسية للطبقات تحت الأرضية، هذه الطريقة لا تكفي منفردة في الكشف عن البترول.</a:t>
            </a:r>
          </a:p>
          <a:p>
            <a:pPr algn="just" rtl="1">
              <a:buFont typeface="Wingdings" panose="05000000000000000000" pitchFamily="2" charset="2"/>
              <a:buChar char="v"/>
            </a:pPr>
            <a:r>
              <a:rPr lang="ar-IQ" dirty="0" smtClean="0">
                <a:cs typeface="Ali-A-Alwand" pitchFamily="2" charset="-78"/>
              </a:rPr>
              <a:t>الطريقة السيزموجرافية: وتسمى أيضا الطريقة الزلزالية، وتقوم على إحداث هزات زلزالية صناعية في الطبقات الأرضية بإستخدام بعض المتفجرات كالديناميت مثلا، ثم العمل على إستقبال وتسجيل أجهزة الإستقبال لصدى صوت هذه الهزات التي يحدثها الزلزال الصناعي، وتعتبر هذه الطريقة من أدق الطرق المستخدمة في الكشف عن البترول. </a:t>
            </a:r>
            <a:endParaRPr lang="en-US" dirty="0">
              <a:solidFill>
                <a:schemeClr val="tx1"/>
              </a:solidFill>
              <a:cs typeface="Ali-A-Alwand" pitchFamily="2" charset="-78"/>
            </a:endParaRPr>
          </a:p>
        </p:txBody>
      </p:sp>
    </p:spTree>
    <p:extLst>
      <p:ext uri="{BB962C8B-B14F-4D97-AF65-F5344CB8AC3E}">
        <p14:creationId xmlns:p14="http://schemas.microsoft.com/office/powerpoint/2010/main" val="678759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688632"/>
          </a:xfrm>
        </p:spPr>
        <p:txBody>
          <a:bodyPr>
            <a:normAutofit lnSpcReduction="10000"/>
          </a:bodyPr>
          <a:lstStyle/>
          <a:p>
            <a:pPr marL="0" indent="0" algn="just" rtl="1">
              <a:buNone/>
            </a:pPr>
            <a:r>
              <a:rPr lang="ar-IQ" dirty="0" smtClean="0">
                <a:cs typeface="Ali-A-Alwand" pitchFamily="2" charset="-78"/>
              </a:rPr>
              <a:t>ثانيا :-مرحلة الحفر والإستخراج </a:t>
            </a:r>
          </a:p>
          <a:p>
            <a:pPr marL="0" indent="0" algn="just" rtl="1">
              <a:buNone/>
            </a:pPr>
            <a:r>
              <a:rPr lang="ar-IQ" dirty="0" smtClean="0">
                <a:cs typeface="Ali-A-Alwand" pitchFamily="2" charset="-78"/>
              </a:rPr>
              <a:t>تعتبر هذه المرحلة حاسمة لنجاح عملية الإستغلال الإقتصادي للثروة البترولية حيث أن الحفر هي الوسيلة التي يتم بموجبها التحقق من وجود البترول من عدمه، و تتمثل في عملية حفر الأبار البترولية بالنزول إلى مسافات بعيدة في جوف الأرض عن طريق أنابيب وحفارات خاصة، ثم إستخراج أو ضخ البترول إلى سطح الأرض، وذلك عن طريق التجهيزات والمعدات اللازمة.</a:t>
            </a:r>
          </a:p>
          <a:p>
            <a:pPr marL="0" indent="0" algn="just" rtl="1">
              <a:buNone/>
            </a:pPr>
            <a:r>
              <a:rPr lang="ar-IQ" dirty="0" smtClean="0">
                <a:cs typeface="Ali-A-Alwand" pitchFamily="2" charset="-78"/>
              </a:rPr>
              <a:t>ثالثا :- مرحلة النقل</a:t>
            </a:r>
          </a:p>
          <a:p>
            <a:pPr marL="0" indent="0" algn="just" rtl="1">
              <a:buNone/>
            </a:pPr>
            <a:r>
              <a:rPr lang="ar-IQ" dirty="0" smtClean="0">
                <a:cs typeface="Ali-A-Alwand" pitchFamily="2" charset="-78"/>
              </a:rPr>
              <a:t> وتتمثل في نقل البترول من مناطق إنتاجه إلى مراكز تكريره، وكذا نقله من مراكز التكرير إلى أماكن إستهلاكه، ويتم ذلك عن طريق الوسائل التالية حسب الحاجة:</a:t>
            </a:r>
            <a:endParaRPr lang="en-US" dirty="0">
              <a:cs typeface="Ali-A-Alwand" pitchFamily="2" charset="-78"/>
            </a:endParaRPr>
          </a:p>
        </p:txBody>
      </p:sp>
    </p:spTree>
    <p:extLst>
      <p:ext uri="{BB962C8B-B14F-4D97-AF65-F5344CB8AC3E}">
        <p14:creationId xmlns:p14="http://schemas.microsoft.com/office/powerpoint/2010/main" val="126949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5649491"/>
          </a:xfrm>
        </p:spPr>
        <p:txBody>
          <a:bodyPr/>
          <a:lstStyle/>
          <a:p>
            <a:pPr marL="0" indent="0" algn="just" rtl="1">
              <a:buNone/>
            </a:pPr>
            <a:r>
              <a:rPr lang="ar-IQ" dirty="0" smtClean="0">
                <a:cs typeface="Ali-A-Alwand" pitchFamily="2" charset="-78"/>
              </a:rPr>
              <a:t>1- الناقلات: هي أحد الوسائل الضرورية في نقل البترول من مناطق الإنتاج إلى مناطق التسويق وهي تحتل المكانة الأولى والأساسية من بين جميع وسائل نقل البترول . </a:t>
            </a:r>
          </a:p>
          <a:p>
            <a:pPr marL="0" indent="0" algn="just" rtl="1">
              <a:buNone/>
            </a:pPr>
            <a:r>
              <a:rPr lang="ar-IQ" dirty="0" smtClean="0">
                <a:cs typeface="Ali-A-Alwand" pitchFamily="2" charset="-78"/>
              </a:rPr>
              <a:t>2- الأنابيب: تستعمل الأنابيب خاصة في الخطوط التي يصعب على الناقلات التنقل فيها نظرا لعدم وجود البحار أو لصعوبة المنطقة جغرافيا أو لطول المسافة. إلى جانب ذلك تستخدم شاحنات نقل البترول وأحيانا السكك الحديدية لنقل البترول ومشتقاته داخليا من مناطق الإنتاج إلى المدن المجاورة ومناطق الإستهلاك.</a:t>
            </a:r>
            <a:endParaRPr lang="en-US" dirty="0">
              <a:cs typeface="Ali-A-Alwand" pitchFamily="2" charset="-78"/>
            </a:endParaRPr>
          </a:p>
        </p:txBody>
      </p:sp>
    </p:spTree>
    <p:extLst>
      <p:ext uri="{BB962C8B-B14F-4D97-AF65-F5344CB8AC3E}">
        <p14:creationId xmlns:p14="http://schemas.microsoft.com/office/powerpoint/2010/main" val="200002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72008"/>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normAutofit lnSpcReduction="10000"/>
          </a:bodyPr>
          <a:lstStyle/>
          <a:p>
            <a:pPr marL="0" indent="0" algn="just" rtl="1">
              <a:buNone/>
            </a:pPr>
            <a:r>
              <a:rPr lang="ar-IQ" dirty="0" smtClean="0">
                <a:cs typeface="Ali-A-Alwand" pitchFamily="2" charset="-78"/>
              </a:rPr>
              <a:t>ويتميز النقل بالانابيب</a:t>
            </a:r>
            <a:r>
              <a:rPr lang="en-US" dirty="0" smtClean="0">
                <a:cs typeface="Ali-A-Alwand" pitchFamily="2" charset="-78"/>
              </a:rPr>
              <a:t>:</a:t>
            </a:r>
            <a:r>
              <a:rPr lang="ar-IQ" dirty="0" smtClean="0">
                <a:cs typeface="Ali-A-Alwand" pitchFamily="2" charset="-78"/>
              </a:rPr>
              <a:t> -</a:t>
            </a:r>
          </a:p>
          <a:p>
            <a:pPr algn="just" rtl="1">
              <a:buFont typeface="Wingdings" panose="05000000000000000000" pitchFamily="2" charset="2"/>
              <a:buChar char="ü"/>
            </a:pPr>
            <a:r>
              <a:rPr lang="ar-IQ" dirty="0" smtClean="0">
                <a:cs typeface="Ali-A-Alwand" pitchFamily="2" charset="-78"/>
              </a:rPr>
              <a:t> ان فترة االسترداد اللازمة لرأسمال المستثمر لا تتجاوز </a:t>
            </a:r>
            <a:r>
              <a:rPr lang="en-US" dirty="0" smtClean="0">
                <a:cs typeface="Ali-A-Alwand" pitchFamily="2" charset="-78"/>
              </a:rPr>
              <a:t>5</a:t>
            </a:r>
            <a:r>
              <a:rPr lang="ar-IQ" dirty="0" smtClean="0">
                <a:cs typeface="Ali-A-Alwand" pitchFamily="2" charset="-78"/>
              </a:rPr>
              <a:t> سنوات وهي مدة قصيرة نسبيا </a:t>
            </a:r>
          </a:p>
          <a:p>
            <a:pPr algn="just" rtl="1">
              <a:buFont typeface="Wingdings" panose="05000000000000000000" pitchFamily="2" charset="2"/>
              <a:buChar char="ü"/>
            </a:pPr>
            <a:r>
              <a:rPr lang="ar-IQ" dirty="0" smtClean="0">
                <a:cs typeface="Ali-A-Alwand" pitchFamily="2" charset="-78"/>
              </a:rPr>
              <a:t> وانخفاض كلفة نقل النفط الخام المنقولة مقارنة بالوسائل االخرى اذ تقل كلفة النقل بالانابيب بمقدار </a:t>
            </a:r>
            <a:r>
              <a:rPr lang="en-US" dirty="0" smtClean="0">
                <a:cs typeface="Ali-A-Alwand" pitchFamily="2" charset="-78"/>
              </a:rPr>
              <a:t>25</a:t>
            </a:r>
            <a:r>
              <a:rPr lang="ar-IQ" dirty="0" smtClean="0">
                <a:cs typeface="Ali-A-Alwand" pitchFamily="2" charset="-78"/>
              </a:rPr>
              <a:t> مرة عن كلفة النقل لنفس الكمية بالسيارات الحوضية </a:t>
            </a:r>
          </a:p>
          <a:p>
            <a:pPr algn="just" rtl="1">
              <a:buFont typeface="Wingdings" panose="05000000000000000000" pitchFamily="2" charset="2"/>
              <a:buChar char="ü"/>
            </a:pPr>
            <a:r>
              <a:rPr lang="ar-IQ" dirty="0" smtClean="0">
                <a:cs typeface="Ali-A-Alwand" pitchFamily="2" charset="-78"/>
              </a:rPr>
              <a:t> كما ان كلفة نقل النفط الخام تتناسب عكسيا مع حجم او قطر </a:t>
            </a:r>
            <a:r>
              <a:rPr lang="ar-IQ" dirty="0" smtClean="0">
                <a:cs typeface="Ali-A-Alwand" pitchFamily="2" charset="-78"/>
              </a:rPr>
              <a:t>الانبوب</a:t>
            </a:r>
            <a:endParaRPr lang="ar-IQ" dirty="0" smtClean="0">
              <a:cs typeface="Ali-A-Alwand" pitchFamily="2" charset="-78"/>
            </a:endParaRPr>
          </a:p>
          <a:p>
            <a:pPr algn="just" rtl="1">
              <a:buFont typeface="Wingdings" panose="05000000000000000000" pitchFamily="2" charset="2"/>
              <a:buChar char="ü"/>
            </a:pPr>
            <a:r>
              <a:rPr lang="ar-IQ" dirty="0" smtClean="0">
                <a:cs typeface="Ali-A-Alwand" pitchFamily="2" charset="-78"/>
              </a:rPr>
              <a:t> فضلا عن السهولة والانتظام والاستمرارية في تدفق النفط الخام وضخامة الكميات المنقولة </a:t>
            </a:r>
          </a:p>
          <a:p>
            <a:pPr algn="just" rtl="1">
              <a:buFont typeface="Wingdings" panose="05000000000000000000" pitchFamily="2" charset="2"/>
              <a:buChar char="ü"/>
            </a:pPr>
            <a:r>
              <a:rPr lang="ar-IQ" dirty="0" smtClean="0">
                <a:cs typeface="Ali-A-Alwand" pitchFamily="2" charset="-78"/>
              </a:rPr>
              <a:t>واخيرا المرونة في نقل الخامات المنقولة عبر االنبوب .</a:t>
            </a:r>
            <a:endParaRPr lang="en-US" dirty="0">
              <a:cs typeface="Ali-A-Alwand" pitchFamily="2" charset="-78"/>
            </a:endParaRPr>
          </a:p>
        </p:txBody>
      </p:sp>
    </p:spTree>
    <p:extLst>
      <p:ext uri="{BB962C8B-B14F-4D97-AF65-F5344CB8AC3E}">
        <p14:creationId xmlns:p14="http://schemas.microsoft.com/office/powerpoint/2010/main" val="236124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360040"/>
          </a:xfrm>
        </p:spPr>
        <p:txBody>
          <a:bodyPr>
            <a:normAutofit fontScale="90000"/>
          </a:bodyPr>
          <a:lstStyle/>
          <a:p>
            <a:endParaRPr lang="en-US" dirty="0"/>
          </a:p>
        </p:txBody>
      </p:sp>
      <p:sp>
        <p:nvSpPr>
          <p:cNvPr id="3" name="Content Placeholder 2"/>
          <p:cNvSpPr>
            <a:spLocks noGrp="1"/>
          </p:cNvSpPr>
          <p:nvPr>
            <p:ph idx="1"/>
          </p:nvPr>
        </p:nvSpPr>
        <p:spPr>
          <a:xfrm>
            <a:off x="457200" y="332656"/>
            <a:ext cx="8229600" cy="5793507"/>
          </a:xfrm>
        </p:spPr>
        <p:txBody>
          <a:bodyPr>
            <a:normAutofit/>
          </a:bodyPr>
          <a:lstStyle/>
          <a:p>
            <a:pPr marL="0" indent="0" algn="just" rtl="1">
              <a:buNone/>
            </a:pPr>
            <a:r>
              <a:rPr lang="ar-IQ" dirty="0" smtClean="0">
                <a:cs typeface="Ali-A-Alwand" pitchFamily="2" charset="-78"/>
              </a:rPr>
              <a:t>ويتمتع النقل البحري بمميزات عديدة منها :-</a:t>
            </a:r>
          </a:p>
          <a:p>
            <a:pPr algn="just" rtl="1">
              <a:buFont typeface="Wingdings" panose="05000000000000000000" pitchFamily="2" charset="2"/>
              <a:buChar char="v"/>
            </a:pPr>
            <a:r>
              <a:rPr lang="ar-IQ" dirty="0" smtClean="0">
                <a:cs typeface="Ali-A-Alwand" pitchFamily="2" charset="-78"/>
              </a:rPr>
              <a:t> ارتفاع كميات النفط الخام المنقولة ومرونة </a:t>
            </a:r>
          </a:p>
          <a:p>
            <a:pPr algn="just" rtl="1">
              <a:buFont typeface="Wingdings" panose="05000000000000000000" pitchFamily="2" charset="2"/>
              <a:buChar char="v"/>
            </a:pPr>
            <a:r>
              <a:rPr lang="ar-IQ" dirty="0" smtClean="0">
                <a:cs typeface="Ali-A-Alwand" pitchFamily="2" charset="-78"/>
              </a:rPr>
              <a:t>سرعة حركة الناقلات وتغيير خطوطها الملاحية وجهة الطلب </a:t>
            </a:r>
            <a:endParaRPr lang="en-US" dirty="0">
              <a:cs typeface="Ali-A-Alwand" pitchFamily="2" charset="-78"/>
            </a:endParaRPr>
          </a:p>
          <a:p>
            <a:pPr algn="just" rtl="1">
              <a:buFont typeface="Wingdings" panose="05000000000000000000" pitchFamily="2" charset="2"/>
              <a:buChar char="v"/>
            </a:pPr>
            <a:r>
              <a:rPr lang="ar-IQ" dirty="0" smtClean="0">
                <a:cs typeface="Ali-A-Alwand" pitchFamily="2" charset="-78"/>
              </a:rPr>
              <a:t>تنوع </a:t>
            </a:r>
            <a:r>
              <a:rPr lang="ar-IQ" dirty="0" smtClean="0">
                <a:cs typeface="Ali-A-Alwand" pitchFamily="2" charset="-78"/>
              </a:rPr>
              <a:t>المواد السائلة التي يتم نقلها .</a:t>
            </a:r>
          </a:p>
          <a:p>
            <a:pPr marL="0" indent="0" algn="just" rtl="1">
              <a:buNone/>
            </a:pPr>
            <a:r>
              <a:rPr lang="ar-IQ" dirty="0" smtClean="0">
                <a:cs typeface="Ali-A-Alwand" pitchFamily="2" charset="-78"/>
              </a:rPr>
              <a:t>لكن يواجه النقل البحري مجموعة صعوبات تتعلق </a:t>
            </a:r>
            <a:r>
              <a:rPr lang="en-US" dirty="0" smtClean="0">
                <a:cs typeface="Ali-A-Alwand" pitchFamily="2" charset="-78"/>
              </a:rPr>
              <a:t>:</a:t>
            </a:r>
            <a:r>
              <a:rPr lang="ar-IQ" smtClean="0">
                <a:cs typeface="Ali-A-Alwand" pitchFamily="2" charset="-78"/>
              </a:rPr>
              <a:t>-</a:t>
            </a:r>
            <a:endParaRPr lang="en-US" dirty="0" smtClean="0">
              <a:cs typeface="Ali-A-Alwand" pitchFamily="2" charset="-78"/>
            </a:endParaRPr>
          </a:p>
          <a:p>
            <a:pPr marL="514350" indent="-514350" algn="just" rtl="1">
              <a:buFont typeface="+mj-lt"/>
              <a:buAutoNum type="alphaLcPeriod"/>
            </a:pPr>
            <a:r>
              <a:rPr lang="ar-IQ" dirty="0" smtClean="0">
                <a:cs typeface="Ali-A-Alwand" pitchFamily="2" charset="-78"/>
              </a:rPr>
              <a:t>بالتلوث </a:t>
            </a:r>
            <a:r>
              <a:rPr lang="ar-IQ" dirty="0" smtClean="0">
                <a:cs typeface="Ali-A-Alwand" pitchFamily="2" charset="-78"/>
              </a:rPr>
              <a:t>البحري </a:t>
            </a:r>
            <a:endParaRPr lang="en-US" dirty="0" smtClean="0">
              <a:cs typeface="Ali-A-Alwand" pitchFamily="2" charset="-78"/>
            </a:endParaRPr>
          </a:p>
          <a:p>
            <a:pPr marL="514350" indent="-514350" algn="just" rtl="1">
              <a:buFont typeface="+mj-lt"/>
              <a:buAutoNum type="alphaLcPeriod"/>
            </a:pPr>
            <a:r>
              <a:rPr lang="ar-IQ" dirty="0" smtClean="0">
                <a:cs typeface="Ali-A-Alwand" pitchFamily="2" charset="-78"/>
              </a:rPr>
              <a:t>وارتفاع </a:t>
            </a:r>
            <a:r>
              <a:rPr lang="ar-IQ" dirty="0" smtClean="0">
                <a:cs typeface="Ali-A-Alwand" pitchFamily="2" charset="-78"/>
              </a:rPr>
              <a:t>تكاليف القطر والسحب والمرور والانتظار في الموانئ </a:t>
            </a:r>
            <a:endParaRPr lang="en-US" dirty="0" smtClean="0">
              <a:cs typeface="Ali-A-Alwand" pitchFamily="2" charset="-78"/>
            </a:endParaRPr>
          </a:p>
          <a:p>
            <a:pPr marL="514350" indent="-514350" algn="just" rtl="1">
              <a:buFont typeface="+mj-lt"/>
              <a:buAutoNum type="alphaLcPeriod"/>
            </a:pPr>
            <a:r>
              <a:rPr lang="ar-IQ" dirty="0" smtClean="0">
                <a:cs typeface="Ali-A-Alwand" pitchFamily="2" charset="-78"/>
              </a:rPr>
              <a:t>تباين </a:t>
            </a:r>
            <a:r>
              <a:rPr lang="ar-IQ" dirty="0" smtClean="0">
                <a:cs typeface="Ali-A-Alwand" pitchFamily="2" charset="-78"/>
              </a:rPr>
              <a:t>تكاليف النقل والتأمين التي تتباين حسب حجم الناقلة </a:t>
            </a:r>
            <a:endParaRPr lang="en-US" dirty="0" smtClean="0">
              <a:cs typeface="Ali-A-Alwand" pitchFamily="2" charset="-78"/>
            </a:endParaRPr>
          </a:p>
          <a:p>
            <a:pPr marL="514350" indent="-514350" algn="just" rtl="1">
              <a:buFont typeface="+mj-lt"/>
              <a:buAutoNum type="alphaLcPeriod"/>
            </a:pPr>
            <a:r>
              <a:rPr lang="ar-IQ" dirty="0" smtClean="0">
                <a:cs typeface="Ali-A-Alwand" pitchFamily="2" charset="-78"/>
              </a:rPr>
              <a:t>طول </a:t>
            </a:r>
            <a:r>
              <a:rPr lang="ar-IQ" dirty="0" smtClean="0">
                <a:cs typeface="Ali-A-Alwand" pitchFamily="2" charset="-78"/>
              </a:rPr>
              <a:t>المسافة البحرية واجور الشحن البحري والاستقرار في سوق الناقلات واخيرا العرض والطلب العالميين .</a:t>
            </a:r>
            <a:endParaRPr lang="en-US" dirty="0">
              <a:cs typeface="Ali-A-Alwand" pitchFamily="2" charset="-78"/>
            </a:endParaRPr>
          </a:p>
        </p:txBody>
      </p:sp>
    </p:spTree>
    <p:extLst>
      <p:ext uri="{BB962C8B-B14F-4D97-AF65-F5344CB8AC3E}">
        <p14:creationId xmlns:p14="http://schemas.microsoft.com/office/powerpoint/2010/main" val="2946306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504056"/>
          </a:xfrm>
        </p:spPr>
        <p:txBody>
          <a:bodyPr>
            <a:normAutofit fontScale="90000"/>
          </a:bodyPr>
          <a:lstStyle/>
          <a:p>
            <a:endParaRPr lang="en-US" dirty="0"/>
          </a:p>
        </p:txBody>
      </p:sp>
      <p:sp>
        <p:nvSpPr>
          <p:cNvPr id="3" name="Content Placeholder 2"/>
          <p:cNvSpPr>
            <a:spLocks noGrp="1"/>
          </p:cNvSpPr>
          <p:nvPr>
            <p:ph idx="1"/>
          </p:nvPr>
        </p:nvSpPr>
        <p:spPr>
          <a:xfrm>
            <a:off x="179512" y="332656"/>
            <a:ext cx="8579296" cy="6264696"/>
          </a:xfrm>
        </p:spPr>
        <p:txBody>
          <a:bodyPr>
            <a:normAutofit fontScale="85000" lnSpcReduction="20000"/>
          </a:bodyPr>
          <a:lstStyle/>
          <a:p>
            <a:pPr marL="0" indent="0" algn="just" rtl="1">
              <a:buNone/>
            </a:pPr>
            <a:r>
              <a:rPr lang="ar-IQ" sz="3800" dirty="0" smtClean="0">
                <a:cs typeface="Ali-A-Alwand" pitchFamily="2" charset="-78"/>
              </a:rPr>
              <a:t>رابعا :- مرحلة التكرير</a:t>
            </a:r>
          </a:p>
          <a:p>
            <a:pPr marL="0" indent="0" algn="just" rtl="1">
              <a:buNone/>
            </a:pPr>
            <a:r>
              <a:rPr lang="ar-IQ" dirty="0" smtClean="0">
                <a:cs typeface="Ali-A-Alwand" pitchFamily="2" charset="-78"/>
              </a:rPr>
              <a:t> وهي المرحلة الهادفة إلى تصنيع البترول في المصافي التكريرية، بتحويله من صورته الخام إلى أشكال من المنتجات السلعية البترولية المتنوعة، وتشتمل تلك المنتجات الخفيفة (مثل الغاز والبنزين)، والمنتجات الوسطى (مثل الغازوال، وزيت التدفئة)، والمنتجات الثقيلة (مثل زيت الوقود). </a:t>
            </a:r>
          </a:p>
          <a:p>
            <a:pPr marL="0" indent="0" algn="just" rtl="1">
              <a:buNone/>
            </a:pPr>
            <a:r>
              <a:rPr lang="ar-IQ" sz="3800" dirty="0" smtClean="0">
                <a:cs typeface="Ali-A-Alwand" pitchFamily="2" charset="-78"/>
              </a:rPr>
              <a:t>خامسا :- مرحلة التسويق والتوزيع </a:t>
            </a:r>
          </a:p>
          <a:p>
            <a:pPr marL="0" indent="0" algn="just" rtl="1">
              <a:buNone/>
            </a:pPr>
            <a:r>
              <a:rPr lang="ar-IQ" dirty="0" smtClean="0">
                <a:cs typeface="Ali-A-Alwand" pitchFamily="2" charset="-78"/>
              </a:rPr>
              <a:t>وتشتمل هذه المرحلة على تصريف وتوزيع السلعة البترولية سواء في شكلها الخام أو منتجات بترولية على أسواق إستعمالها وإستهلاكها على الصعيد الوطني أو الإقليمي أو الدولي، ويتم ذلك عبر إجراءات متعددة وبأسعار مختلفة تحدد عادة لأي من المنتجات المكررة بناءا على إعتبارات فنية، بالإضافة إلى أخرى إقتصادية وجغرافية. </a:t>
            </a:r>
          </a:p>
          <a:p>
            <a:pPr marL="0" indent="0" algn="just" rtl="1">
              <a:buNone/>
            </a:pPr>
            <a:r>
              <a:rPr lang="ar-IQ" sz="3800" dirty="0" smtClean="0">
                <a:cs typeface="Ali-A-Alwand" pitchFamily="2" charset="-78"/>
              </a:rPr>
              <a:t>سادسا :- مرحلة التصنيع البتروكيمياوي</a:t>
            </a:r>
          </a:p>
          <a:p>
            <a:pPr marL="0" indent="0" algn="just" rtl="1">
              <a:buNone/>
            </a:pPr>
            <a:r>
              <a:rPr lang="ar-IQ" dirty="0" smtClean="0">
                <a:cs typeface="Ali-A-Alwand" pitchFamily="2" charset="-78"/>
              </a:rPr>
              <a:t> وهي المرحلة الهادفة إلى تحويل وتصنيع المنتجات البترولية إلى منتجات سلعية بتروكيمياوية مختلفة ومتنوعة. ويمكن إعتبار مرحلة التصنيع البتروكيمياوي من ضمن المراحل الأخرى نظرا للترابط فيما بينها وإعتماد نشاطها الصناعي كله على المادة البترولية بصورتها وبأشكالها المختلفة.</a:t>
            </a:r>
            <a:endParaRPr lang="en-US" dirty="0">
              <a:cs typeface="Ali-A-Alwand" pitchFamily="2" charset="-78"/>
            </a:endParaRPr>
          </a:p>
        </p:txBody>
      </p:sp>
    </p:spTree>
    <p:extLst>
      <p:ext uri="{BB962C8B-B14F-4D97-AF65-F5344CB8AC3E}">
        <p14:creationId xmlns:p14="http://schemas.microsoft.com/office/powerpoint/2010/main" val="1208992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5151"/>
            <a:ext cx="8229600" cy="45719"/>
          </a:xfrm>
        </p:spPr>
        <p:txBody>
          <a:bodyPr>
            <a:normAutofit fontScale="90000"/>
          </a:bodyPr>
          <a:lstStyle/>
          <a:p>
            <a:endParaRPr lang="en-US" dirty="0"/>
          </a:p>
        </p:txBody>
      </p:sp>
      <p:sp>
        <p:nvSpPr>
          <p:cNvPr id="3" name="Content Placeholder 2"/>
          <p:cNvSpPr>
            <a:spLocks noGrp="1"/>
          </p:cNvSpPr>
          <p:nvPr>
            <p:ph idx="1"/>
          </p:nvPr>
        </p:nvSpPr>
        <p:spPr>
          <a:xfrm>
            <a:off x="179512" y="332656"/>
            <a:ext cx="8507288" cy="6264696"/>
          </a:xfrm>
        </p:spPr>
        <p:txBody>
          <a:bodyPr>
            <a:normAutofit fontScale="92500" lnSpcReduction="20000"/>
          </a:bodyPr>
          <a:lstStyle/>
          <a:p>
            <a:pPr marL="0" indent="0" algn="r" rtl="1">
              <a:buNone/>
            </a:pPr>
            <a:r>
              <a:rPr lang="ar-IQ" u="sng" dirty="0">
                <a:cs typeface="Ali-A-Alwand" pitchFamily="2" charset="-78"/>
              </a:rPr>
              <a:t>ا</a:t>
            </a:r>
            <a:r>
              <a:rPr lang="ar-IQ" sz="3800" u="sng" dirty="0" smtClean="0">
                <a:cs typeface="Ali-A-Alwand" pitchFamily="2" charset="-78"/>
              </a:rPr>
              <a:t>لأهمية </a:t>
            </a:r>
            <a:r>
              <a:rPr lang="ar-IQ" sz="3800" u="sng" dirty="0">
                <a:cs typeface="Ali-A-Alwand" pitchFamily="2" charset="-78"/>
              </a:rPr>
              <a:t>الإقتصادية والإستخدامية </a:t>
            </a:r>
            <a:r>
              <a:rPr lang="ar-IQ" sz="3800" u="sng" dirty="0" smtClean="0">
                <a:cs typeface="Ali-A-Alwand" pitchFamily="2" charset="-78"/>
              </a:rPr>
              <a:t>للبترول</a:t>
            </a:r>
          </a:p>
          <a:p>
            <a:pPr marL="0" indent="0" algn="just" rtl="1">
              <a:buNone/>
            </a:pPr>
            <a:r>
              <a:rPr lang="ar-IQ" sz="3300" dirty="0" smtClean="0">
                <a:cs typeface="Ali-A-Alwand" pitchFamily="2" charset="-78"/>
              </a:rPr>
              <a:t>1- </a:t>
            </a:r>
            <a:r>
              <a:rPr lang="ar-IQ" sz="3300" dirty="0">
                <a:cs typeface="Ali-A-Alwand" pitchFamily="2" charset="-78"/>
              </a:rPr>
              <a:t>يعتبر البترول من أهم مصادر الطاقة في العالم حيث إحتل الصدارة في إنتاج الطاقة الأولية عالميا خلال القرن العشرون خاصة بعد تراجع إستخدام الفحم الذي كان المصدر الأساسي خلال القرن التاسع عشر، ويعود ذلك بالأساس إلى الإعتماد الكبير للتكنولوجيات الحديثة </a:t>
            </a:r>
            <a:r>
              <a:rPr lang="ar-IQ" sz="3300" dirty="0" smtClean="0">
                <a:cs typeface="Ali-A-Alwand" pitchFamily="2" charset="-78"/>
              </a:rPr>
              <a:t>عليه.</a:t>
            </a:r>
            <a:endParaRPr lang="en-US" sz="3300" u="sng" dirty="0" smtClean="0">
              <a:cs typeface="Ali-A-Alwand" pitchFamily="2" charset="-78"/>
            </a:endParaRPr>
          </a:p>
          <a:p>
            <a:pPr marL="0" indent="0" algn="just" rtl="1">
              <a:buNone/>
            </a:pPr>
            <a:r>
              <a:rPr lang="ar-IQ" sz="3300" dirty="0" smtClean="0">
                <a:cs typeface="Ali-A-Alwand" pitchFamily="2" charset="-78"/>
              </a:rPr>
              <a:t>2- </a:t>
            </a:r>
            <a:r>
              <a:rPr lang="ar-IQ" sz="3300" dirty="0">
                <a:cs typeface="Ali-A-Alwand" pitchFamily="2" charset="-78"/>
              </a:rPr>
              <a:t>للبترول ومنتجاته دورا كبيرا في تنشيط التبادل التجاري الدولي، ولعل المتصفح للموازين التجارية للدول سواء أكانت منتجة أو مستهلكة سيجد أن السلعة الرئيسية لهذا التبادل هي البترول، ومما يدعم ذلك هو عدم تركز غالبية الصناعات التحويلية للبترول في الدول المنتجة له، حيث تقوم الدول الصناعية والشركات الأجنبية بإستراد البترول الخام ثم تقوم بتحويله إلى منتجات إستهلاكية يتم تصديرها إلى العديد من البلدان في العالم محققة بذلك أرباح </a:t>
            </a:r>
            <a:r>
              <a:rPr lang="ar-IQ" sz="3300" dirty="0" smtClean="0">
                <a:cs typeface="Ali-A-Alwand" pitchFamily="2" charset="-78"/>
              </a:rPr>
              <a:t>خيالية</a:t>
            </a:r>
            <a:r>
              <a:rPr lang="en-US" sz="3300" dirty="0">
                <a:cs typeface="Ali-A-Alwand" pitchFamily="2" charset="-78"/>
              </a:rPr>
              <a:t> </a:t>
            </a:r>
            <a:r>
              <a:rPr lang="ar-IQ" sz="3300" dirty="0" smtClean="0">
                <a:cs typeface="Ali-A-Alwand" pitchFamily="2" charset="-78"/>
              </a:rPr>
              <a:t>.</a:t>
            </a:r>
          </a:p>
          <a:p>
            <a:pPr marL="0" indent="0" algn="just" rtl="1">
              <a:buNone/>
            </a:pPr>
            <a:r>
              <a:rPr lang="ar-IQ" sz="3300" dirty="0" smtClean="0">
                <a:cs typeface="Ali-A-Alwand" pitchFamily="2" charset="-78"/>
              </a:rPr>
              <a:t>3- </a:t>
            </a:r>
            <a:r>
              <a:rPr lang="ar-IQ" sz="3300" dirty="0">
                <a:cs typeface="Ali-A-Alwand" pitchFamily="2" charset="-78"/>
              </a:rPr>
              <a:t>تعد الثروة البترولية مصدرا لرأس المال السلعي والنقدي حيث تساهم بنسبة عالية في عملية التراكم الرأسمالي خاصة في الدول المنتجة والمصدرة للمنتجات البترولية بأشكالها </a:t>
            </a:r>
            <a:r>
              <a:rPr lang="ar-IQ" sz="3300" dirty="0" smtClean="0">
                <a:cs typeface="Ali-A-Alwand" pitchFamily="2" charset="-78"/>
              </a:rPr>
              <a:t>المختلفة.</a:t>
            </a:r>
          </a:p>
        </p:txBody>
      </p:sp>
    </p:spTree>
    <p:extLst>
      <p:ext uri="{BB962C8B-B14F-4D97-AF65-F5344CB8AC3E}">
        <p14:creationId xmlns:p14="http://schemas.microsoft.com/office/powerpoint/2010/main" val="92337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432048"/>
          </a:xfrm>
        </p:spPr>
        <p:txBody>
          <a:bodyPr>
            <a:normAutofit fontScale="90000"/>
          </a:bodyPr>
          <a:lstStyle/>
          <a:p>
            <a:endParaRPr lang="en-US" dirty="0"/>
          </a:p>
        </p:txBody>
      </p:sp>
      <p:sp>
        <p:nvSpPr>
          <p:cNvPr id="3" name="Content Placeholder 2"/>
          <p:cNvSpPr>
            <a:spLocks noGrp="1"/>
          </p:cNvSpPr>
          <p:nvPr>
            <p:ph idx="1"/>
          </p:nvPr>
        </p:nvSpPr>
        <p:spPr>
          <a:xfrm>
            <a:off x="251520" y="260648"/>
            <a:ext cx="8435280" cy="6264696"/>
          </a:xfrm>
        </p:spPr>
        <p:txBody>
          <a:bodyPr>
            <a:normAutofit/>
          </a:bodyPr>
          <a:lstStyle/>
          <a:p>
            <a:pPr marL="0" indent="0" algn="r">
              <a:buNone/>
            </a:pPr>
            <a:r>
              <a:rPr lang="ar-IQ" sz="2800" dirty="0" smtClean="0">
                <a:cs typeface="Ali-A-Alwand" pitchFamily="2" charset="-78"/>
              </a:rPr>
              <a:t>4- </a:t>
            </a:r>
            <a:r>
              <a:rPr lang="ar-IQ" sz="2800" dirty="0">
                <a:cs typeface="Ali-A-Alwand" pitchFamily="2" charset="-78"/>
              </a:rPr>
              <a:t>يتمثل الجانب المالي للبترول فيما يتحصل عليه من إيرادات مالية بترولية بصورها وأنواعها المختلفة، حيث تعتبر الثروة البترولية من أهم مصادر إيرادات الموازنة العامة للدولة والإحتياطيات الرسمية من العملات الأجنبية بالنسبة للإقتصاديات النفطية النامية والمتقدمة.</a:t>
            </a:r>
            <a:endParaRPr lang="en-US" sz="2800" dirty="0">
              <a:cs typeface="Ali-A-Alwand" pitchFamily="2" charset="-78"/>
            </a:endParaRPr>
          </a:p>
          <a:p>
            <a:pPr marL="0" indent="0" algn="r" rtl="1">
              <a:buNone/>
            </a:pPr>
            <a:r>
              <a:rPr lang="ar-IQ" sz="2800" dirty="0" smtClean="0">
                <a:cs typeface="Ali-A-Alwand" pitchFamily="2" charset="-78"/>
              </a:rPr>
              <a:t>5 -</a:t>
            </a:r>
            <a:r>
              <a:rPr lang="vi-VN" sz="2800" dirty="0" smtClean="0">
                <a:cs typeface="Ali-A-Alwand" pitchFamily="2" charset="-78"/>
              </a:rPr>
              <a:t> </a:t>
            </a:r>
            <a:r>
              <a:rPr lang="vi-VN" sz="2800" dirty="0">
                <a:cs typeface="Ali-A-Alwand" pitchFamily="2" charset="-78"/>
              </a:rPr>
              <a:t>يدخل االبترول كمادة أولية أو وسيطة أو مشاركة في إنتاج ألاف السلع لمختلف القطاعات الإقتصادية وكلما توسعت تشكيلة السلع المنتجة زادت مكانة وأهمية القطاع على المستوى الإنتاجي التصنيعي بالنسبة للقطاع الزراعي، الصناعي، قطاع الخدمات والفروع والأنشطة الصناعية المرتبطة </a:t>
            </a:r>
            <a:r>
              <a:rPr lang="ar-IQ" sz="2800" dirty="0" smtClean="0">
                <a:cs typeface="Ali-A-Alwand" pitchFamily="2" charset="-78"/>
              </a:rPr>
              <a:t>به</a:t>
            </a:r>
            <a:r>
              <a:rPr lang="vi-VN" sz="2800" dirty="0" smtClean="0">
                <a:cs typeface="Ali-A-Alwand" pitchFamily="2" charset="-78"/>
              </a:rPr>
              <a:t>ذه القطاعات</a:t>
            </a:r>
            <a:r>
              <a:rPr lang="ar-IQ" sz="2800" dirty="0" smtClean="0">
                <a:cs typeface="Ali-A-Alwand" pitchFamily="2" charset="-78"/>
              </a:rPr>
              <a:t>. </a:t>
            </a:r>
          </a:p>
          <a:p>
            <a:pPr marL="0" indent="0" algn="r" rtl="1">
              <a:buNone/>
            </a:pPr>
            <a:r>
              <a:rPr lang="ar-IQ" sz="2800" dirty="0">
                <a:cs typeface="Ali-A-Alwand" pitchFamily="2" charset="-78"/>
              </a:rPr>
              <a:t> </a:t>
            </a:r>
            <a:r>
              <a:rPr lang="ar-IQ" sz="2800" dirty="0" smtClean="0">
                <a:cs typeface="Ali-A-Alwand" pitchFamily="2" charset="-78"/>
              </a:rPr>
              <a:t>6</a:t>
            </a:r>
            <a:r>
              <a:rPr lang="vi-VN" sz="2800" dirty="0" smtClean="0">
                <a:cs typeface="Ali-A-Alwand" pitchFamily="2" charset="-78"/>
              </a:rPr>
              <a:t>- </a:t>
            </a:r>
            <a:r>
              <a:rPr lang="vi-VN" sz="2800" dirty="0">
                <a:cs typeface="Ali-A-Alwand" pitchFamily="2" charset="-78"/>
              </a:rPr>
              <a:t>للبترول دور هام في صنع القرارات السياسية ويشار له أنه أساس السلام في العالم كما انه يعتبر كسلاح ضغط حيث لا تنحصر مظاهر الأهمية السياسية في يد الدول المستهلكة له من خلال اعتباره غاية لتنافسها من اجل بسط النقود على مناطق البترول </a:t>
            </a:r>
            <a:r>
              <a:rPr lang="ar-IQ" sz="2800" dirty="0" smtClean="0">
                <a:cs typeface="Ali-A-Alwand" pitchFamily="2" charset="-78"/>
              </a:rPr>
              <a:t>.</a:t>
            </a:r>
            <a:endParaRPr lang="en-US" sz="2800" dirty="0">
              <a:cs typeface="Ali-A-Alwand" pitchFamily="2" charset="-78"/>
            </a:endParaRPr>
          </a:p>
        </p:txBody>
      </p:sp>
    </p:spTree>
    <p:extLst>
      <p:ext uri="{BB962C8B-B14F-4D97-AF65-F5344CB8AC3E}">
        <p14:creationId xmlns:p14="http://schemas.microsoft.com/office/powerpoint/2010/main" val="1383464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1755</Words>
  <Application>Microsoft Office PowerPoint</Application>
  <PresentationFormat>On-screen Show (4:3)</PresentationFormat>
  <Paragraphs>75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DIDAM</dc:creator>
  <cp:lastModifiedBy>DIDAM</cp:lastModifiedBy>
  <cp:revision>19</cp:revision>
  <dcterms:created xsi:type="dcterms:W3CDTF">2021-10-19T07:04:03Z</dcterms:created>
  <dcterms:modified xsi:type="dcterms:W3CDTF">2021-11-02T18:56:00Z</dcterms:modified>
</cp:coreProperties>
</file>