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handoutMasterIdLst>
    <p:handoutMasterId r:id="rId13"/>
  </p:handoutMasterIdLst>
  <p:sldIdLst>
    <p:sldId id="391" r:id="rId2"/>
    <p:sldId id="392" r:id="rId3"/>
    <p:sldId id="393" r:id="rId4"/>
    <p:sldId id="394" r:id="rId5"/>
    <p:sldId id="395" r:id="rId6"/>
    <p:sldId id="396" r:id="rId7"/>
    <p:sldId id="397" r:id="rId8"/>
    <p:sldId id="399" r:id="rId9"/>
    <p:sldId id="401" r:id="rId10"/>
    <p:sldId id="455" r:id="rId11"/>
  </p:sldIdLst>
  <p:sldSz cx="9144000" cy="6858000" type="screen4x3"/>
  <p:notesSz cx="7023100" cy="93091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6378" autoAdjust="0"/>
    <p:restoredTop sz="94624" autoAdjust="0"/>
  </p:normalViewPr>
  <p:slideViewPr>
    <p:cSldViewPr>
      <p:cViewPr>
        <p:scale>
          <a:sx n="70" d="100"/>
          <a:sy n="70" d="100"/>
        </p:scale>
        <p:origin x="-1230" y="-168"/>
      </p:cViewPr>
      <p:guideLst>
        <p:guide orient="horz" pos="2160"/>
        <p:guide pos="2880"/>
      </p:guideLst>
    </p:cSldViewPr>
  </p:slideViewPr>
  <p:outlineViewPr>
    <p:cViewPr>
      <p:scale>
        <a:sx n="33" d="100"/>
        <a:sy n="33" d="100"/>
      </p:scale>
      <p:origin x="36" y="3226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2852" cy="4652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611" y="0"/>
            <a:ext cx="3042852" cy="465232"/>
          </a:xfrm>
          <a:prstGeom prst="rect">
            <a:avLst/>
          </a:prstGeom>
        </p:spPr>
        <p:txBody>
          <a:bodyPr vert="horz" lIns="91440" tIns="45720" rIns="91440" bIns="45720" rtlCol="0"/>
          <a:lstStyle>
            <a:lvl1pPr algn="r">
              <a:defRPr sz="1200"/>
            </a:lvl1pPr>
          </a:lstStyle>
          <a:p>
            <a:fld id="{27EC6710-8365-45CA-B350-DC0C9CA059B6}" type="datetimeFigureOut">
              <a:rPr lang="en-US" smtClean="0"/>
              <a:pPr/>
              <a:t>4/9/2017</a:t>
            </a:fld>
            <a:endParaRPr lang="en-US"/>
          </a:p>
        </p:txBody>
      </p:sp>
      <p:sp>
        <p:nvSpPr>
          <p:cNvPr id="4" name="Footer Placeholder 3"/>
          <p:cNvSpPr>
            <a:spLocks noGrp="1"/>
          </p:cNvSpPr>
          <p:nvPr>
            <p:ph type="ftr" sz="quarter" idx="2"/>
          </p:nvPr>
        </p:nvSpPr>
        <p:spPr>
          <a:xfrm>
            <a:off x="0" y="8842382"/>
            <a:ext cx="3042852" cy="4652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611" y="8842382"/>
            <a:ext cx="3042852" cy="465232"/>
          </a:xfrm>
          <a:prstGeom prst="rect">
            <a:avLst/>
          </a:prstGeom>
        </p:spPr>
        <p:txBody>
          <a:bodyPr vert="horz" lIns="91440" tIns="45720" rIns="91440" bIns="45720" rtlCol="0" anchor="b"/>
          <a:lstStyle>
            <a:lvl1pPr algn="r">
              <a:defRPr sz="1200"/>
            </a:lvl1pPr>
          </a:lstStyle>
          <a:p>
            <a:fld id="{3F859D6D-02BA-4972-BCB2-2C1AE6767A4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979757" y="0"/>
            <a:ext cx="3043343" cy="465455"/>
          </a:xfrm>
          <a:prstGeom prst="rect">
            <a:avLst/>
          </a:prstGeom>
        </p:spPr>
        <p:txBody>
          <a:bodyPr vert="horz" lIns="91440" tIns="45720" rIns="91440" bIns="45720" rtlCol="1"/>
          <a:lstStyle>
            <a:lvl1pPr algn="r">
              <a:defRPr sz="1200"/>
            </a:lvl1pPr>
          </a:lstStyle>
          <a:p>
            <a:pPr>
              <a:defRPr/>
            </a:pPr>
            <a:endParaRPr lang="ar-IQ"/>
          </a:p>
        </p:txBody>
      </p:sp>
      <p:sp>
        <p:nvSpPr>
          <p:cNvPr id="3" name="Date Placeholder 2"/>
          <p:cNvSpPr>
            <a:spLocks noGrp="1"/>
          </p:cNvSpPr>
          <p:nvPr>
            <p:ph type="dt" idx="1"/>
          </p:nvPr>
        </p:nvSpPr>
        <p:spPr>
          <a:xfrm>
            <a:off x="1626" y="0"/>
            <a:ext cx="3043343" cy="465455"/>
          </a:xfrm>
          <a:prstGeom prst="rect">
            <a:avLst/>
          </a:prstGeom>
        </p:spPr>
        <p:txBody>
          <a:bodyPr vert="horz" lIns="91440" tIns="45720" rIns="91440" bIns="45720" rtlCol="1"/>
          <a:lstStyle>
            <a:lvl1pPr algn="l">
              <a:defRPr sz="1200"/>
            </a:lvl1pPr>
          </a:lstStyle>
          <a:p>
            <a:pPr>
              <a:defRPr/>
            </a:pPr>
            <a:fld id="{95B9813A-827F-4F5E-BB58-D0622E990DF0}" type="datetimeFigureOut">
              <a:rPr lang="ar-IQ"/>
              <a:pPr>
                <a:defRPr/>
              </a:pPr>
              <a:t>13/07/1438</a:t>
            </a:fld>
            <a:endParaRPr lang="ar-IQ"/>
          </a:p>
        </p:txBody>
      </p:sp>
      <p:sp>
        <p:nvSpPr>
          <p:cNvPr id="4" name="Slide Image Placeholder 3"/>
          <p:cNvSpPr>
            <a:spLocks noGrp="1" noRot="1" noChangeAspect="1"/>
          </p:cNvSpPr>
          <p:nvPr>
            <p:ph type="sldImg" idx="2"/>
          </p:nvPr>
        </p:nvSpPr>
        <p:spPr>
          <a:xfrm>
            <a:off x="1185863" y="698500"/>
            <a:ext cx="4652962" cy="3489325"/>
          </a:xfrm>
          <a:prstGeom prst="rect">
            <a:avLst/>
          </a:prstGeom>
          <a:noFill/>
          <a:ln w="12700">
            <a:solidFill>
              <a:prstClr val="black"/>
            </a:solidFill>
          </a:ln>
        </p:spPr>
        <p:txBody>
          <a:bodyPr vert="horz" lIns="91440" tIns="45720" rIns="91440" bIns="45720" rtlCol="1" anchor="ctr"/>
          <a:lstStyle/>
          <a:p>
            <a:pPr lvl="0"/>
            <a:endParaRPr lang="ar-IQ" noProof="0" smtClean="0"/>
          </a:p>
        </p:txBody>
      </p:sp>
      <p:sp>
        <p:nvSpPr>
          <p:cNvPr id="5" name="Notes Placeholder 4"/>
          <p:cNvSpPr>
            <a:spLocks noGrp="1"/>
          </p:cNvSpPr>
          <p:nvPr>
            <p:ph type="body" sz="quarter" idx="3"/>
          </p:nvPr>
        </p:nvSpPr>
        <p:spPr>
          <a:xfrm>
            <a:off x="702310" y="4421823"/>
            <a:ext cx="5618480" cy="4189095"/>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979757" y="8842030"/>
            <a:ext cx="3043343" cy="465455"/>
          </a:xfrm>
          <a:prstGeom prst="rect">
            <a:avLst/>
          </a:prstGeom>
        </p:spPr>
        <p:txBody>
          <a:bodyPr vert="horz" lIns="91440" tIns="45720" rIns="91440" bIns="45720" rtlCol="1" anchor="b"/>
          <a:lstStyle>
            <a:lvl1pPr algn="r">
              <a:defRPr sz="1200"/>
            </a:lvl1pPr>
          </a:lstStyle>
          <a:p>
            <a:pPr>
              <a:defRPr/>
            </a:pPr>
            <a:endParaRPr lang="ar-IQ"/>
          </a:p>
        </p:txBody>
      </p:sp>
      <p:sp>
        <p:nvSpPr>
          <p:cNvPr id="7" name="Slide Number Placeholder 6"/>
          <p:cNvSpPr>
            <a:spLocks noGrp="1"/>
          </p:cNvSpPr>
          <p:nvPr>
            <p:ph type="sldNum" sz="quarter" idx="5"/>
          </p:nvPr>
        </p:nvSpPr>
        <p:spPr>
          <a:xfrm>
            <a:off x="1626" y="8842030"/>
            <a:ext cx="3043343" cy="465455"/>
          </a:xfrm>
          <a:prstGeom prst="rect">
            <a:avLst/>
          </a:prstGeom>
        </p:spPr>
        <p:txBody>
          <a:bodyPr vert="horz" lIns="91440" tIns="45720" rIns="91440" bIns="45720" rtlCol="1" anchor="b"/>
          <a:lstStyle>
            <a:lvl1pPr algn="l">
              <a:defRPr sz="1200"/>
            </a:lvl1pPr>
          </a:lstStyle>
          <a:p>
            <a:pPr>
              <a:defRPr/>
            </a:pPr>
            <a:fld id="{3024BE51-E2C8-432E-A20A-E5DC09C7CD10}" type="slidenum">
              <a:rPr lang="ar-IQ"/>
              <a:pPr>
                <a:defRPr/>
              </a:pPr>
              <a:t>‹#›</a:t>
            </a:fld>
            <a:endParaRPr lang="ar-IQ"/>
          </a:p>
        </p:txBody>
      </p:sp>
    </p:spTree>
    <p:extLst>
      <p:ext uri="{BB962C8B-B14F-4D97-AF65-F5344CB8AC3E}">
        <p14:creationId xmlns:p14="http://schemas.microsoft.com/office/powerpoint/2010/main" xmlns="" val="1121787781"/>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33B4EA-E033-4308-BD63-2602F2E3F598}"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559648-D19C-42DA-A209-60AE09D4D5AA}"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55AAFC-5292-4894-BCF5-7106A516BB90}"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IQ"/>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A5BB7B-8BF3-48C9-A319-A50F8ECB586D}"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IQ"/>
          </a:p>
        </p:txBody>
      </p:sp>
      <p:sp>
        <p:nvSpPr>
          <p:cNvPr id="3" name="Table Placeholder 2"/>
          <p:cNvSpPr>
            <a:spLocks noGrp="1"/>
          </p:cNvSpPr>
          <p:nvPr>
            <p:ph type="tbl" idx="1"/>
          </p:nvPr>
        </p:nvSpPr>
        <p:spPr>
          <a:xfrm>
            <a:off x="457200" y="1600200"/>
            <a:ext cx="8229600" cy="4525963"/>
          </a:xfrm>
        </p:spPr>
        <p:txBody>
          <a:bodyPr/>
          <a:lstStyle/>
          <a:p>
            <a:pPr lvl="0"/>
            <a:endParaRPr lang="ar-IQ"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340871-FE24-49E0-975F-79D1D02B9F75}" type="slidenum">
              <a:rPr lang="ar-SA"/>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610228-D4BC-4089-96BE-7D81B42C8222}"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14346E-03DC-45BC-88C9-68C077ACF0EC}"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968C7D-BB56-457E-BECB-65B4E57BB4BE}"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98ABEE6-AC21-4172-8494-2C0195FD9A34}"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F33BB16-C536-4AAF-B9C5-080E21146BDB}"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5A27E62-40BC-401A-ACF8-9272284F830D}"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980E85-83B4-43E8-8EB7-06B6A7F2728C}"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370BD0-5F09-4157-8075-303B840B9C6D}"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2ABE11-FDDD-4DC6-B5A5-FC8EBF1A30F8}"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fld id="{DCC6D54A-065C-4599-930D-AED9B0DE6640}"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428596" y="0"/>
            <a:ext cx="8229600" cy="725470"/>
          </a:xfrm>
        </p:spPr>
        <p:txBody>
          <a:bodyPr/>
          <a:lstStyle/>
          <a:p>
            <a:r>
              <a:rPr lang="en-US" sz="3200" b="1" dirty="0" smtClean="0"/>
              <a:t>The Hydrograph</a:t>
            </a:r>
            <a:endParaRPr lang="ar-IQ" sz="3200" b="1" dirty="0" smtClean="0"/>
          </a:p>
        </p:txBody>
      </p:sp>
      <p:sp>
        <p:nvSpPr>
          <p:cNvPr id="75779" name="Content Placeholder 2"/>
          <p:cNvSpPr>
            <a:spLocks noGrp="1"/>
          </p:cNvSpPr>
          <p:nvPr>
            <p:ph idx="1"/>
          </p:nvPr>
        </p:nvSpPr>
        <p:spPr>
          <a:xfrm>
            <a:off x="0" y="714356"/>
            <a:ext cx="9144000" cy="5411807"/>
          </a:xfrm>
        </p:spPr>
        <p:txBody>
          <a:bodyPr/>
          <a:lstStyle/>
          <a:p>
            <a:pPr algn="l">
              <a:buFontTx/>
              <a:buNone/>
            </a:pPr>
            <a:r>
              <a:rPr lang="ar-IQ" sz="2000" b="1" dirty="0" smtClean="0"/>
              <a:t> </a:t>
            </a:r>
            <a:r>
              <a:rPr lang="en-US" sz="2000" b="1" dirty="0" smtClean="0"/>
              <a:t>Hydrograph : </a:t>
            </a:r>
            <a:r>
              <a:rPr lang="en-US" sz="2400" dirty="0" smtClean="0"/>
              <a:t>is the graph that represents the variation of stream discharge with time</a:t>
            </a:r>
            <a:r>
              <a:rPr lang="en-US" sz="1800" dirty="0" smtClean="0"/>
              <a:t>.</a:t>
            </a:r>
          </a:p>
          <a:p>
            <a:pPr algn="l">
              <a:buFontTx/>
              <a:buNone/>
            </a:pPr>
            <a:r>
              <a:rPr lang="en-US" sz="2400" b="1" dirty="0" smtClean="0"/>
              <a:t>Description of hydrograph:</a:t>
            </a:r>
            <a:endParaRPr lang="ar-IQ" sz="2400" b="1" dirty="0" smtClean="0"/>
          </a:p>
        </p:txBody>
      </p:sp>
      <p:pic>
        <p:nvPicPr>
          <p:cNvPr id="75780" name="Picture 1027" descr="Hydrograph_description2"/>
          <p:cNvPicPr>
            <a:picLocks noChangeAspect="1" noChangeArrowheads="1"/>
          </p:cNvPicPr>
          <p:nvPr/>
        </p:nvPicPr>
        <p:blipFill>
          <a:blip r:embed="rId2" cstate="print"/>
          <a:srcRect r="8524"/>
          <a:stretch>
            <a:fillRect/>
          </a:stretch>
        </p:blipFill>
        <p:spPr bwMode="auto">
          <a:xfrm>
            <a:off x="381000" y="2636838"/>
            <a:ext cx="4191000" cy="3960812"/>
          </a:xfrm>
          <a:prstGeom prst="rect">
            <a:avLst/>
          </a:prstGeom>
          <a:noFill/>
          <a:ln w="9525">
            <a:noFill/>
            <a:miter lim="800000"/>
            <a:headEnd/>
            <a:tailEnd/>
          </a:ln>
        </p:spPr>
      </p:pic>
      <p:pic>
        <p:nvPicPr>
          <p:cNvPr id="75781" name="Picture 1032" descr="hydrograph separation2"/>
          <p:cNvPicPr>
            <a:picLocks noChangeAspect="1" noChangeArrowheads="1"/>
          </p:cNvPicPr>
          <p:nvPr/>
        </p:nvPicPr>
        <p:blipFill>
          <a:blip r:embed="rId3" cstate="print"/>
          <a:srcRect/>
          <a:stretch>
            <a:fillRect/>
          </a:stretch>
        </p:blipFill>
        <p:spPr bwMode="auto">
          <a:xfrm>
            <a:off x="4648200" y="2971230"/>
            <a:ext cx="4191000" cy="3338512"/>
          </a:xfrm>
          <a:prstGeom prst="rect">
            <a:avLst/>
          </a:prstGeom>
          <a:ln>
            <a:noFill/>
            <a:headEnd/>
            <a:tailEnd/>
          </a:ln>
        </p:spPr>
        <p:style>
          <a:lnRef idx="2">
            <a:schemeClr val="dk1"/>
          </a:lnRef>
          <a:fillRef idx="1">
            <a:schemeClr val="lt1"/>
          </a:fillRef>
          <a:effectRef idx="0">
            <a:schemeClr val="dk1"/>
          </a:effectRef>
          <a:fontRef idx="minor">
            <a:schemeClr val="dk1"/>
          </a:fontRef>
        </p:style>
      </p:pic>
      <p:sp>
        <p:nvSpPr>
          <p:cNvPr id="6" name="Rectangle 5"/>
          <p:cNvSpPr/>
          <p:nvPr/>
        </p:nvSpPr>
        <p:spPr>
          <a:xfrm>
            <a:off x="683568" y="2708920"/>
            <a:ext cx="2592288" cy="108012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Rectangle 6"/>
          <p:cNvSpPr/>
          <p:nvPr/>
        </p:nvSpPr>
        <p:spPr>
          <a:xfrm rot="16200000">
            <a:off x="-392941" y="4393413"/>
            <a:ext cx="1928826"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Discharge (m</a:t>
            </a:r>
            <a:r>
              <a:rPr lang="en-US" sz="1400" b="1" baseline="30000" dirty="0" smtClean="0">
                <a:solidFill>
                  <a:schemeClr val="tx1"/>
                </a:solidFill>
              </a:rPr>
              <a:t>3</a:t>
            </a:r>
            <a:r>
              <a:rPr lang="en-US" sz="1400" b="1" dirty="0" smtClean="0">
                <a:solidFill>
                  <a:schemeClr val="tx1"/>
                </a:solidFill>
              </a:rPr>
              <a:t>)</a:t>
            </a:r>
            <a:endParaRPr lang="en-US" sz="1400" b="1" dirty="0">
              <a:solidFill>
                <a:schemeClr val="tx1"/>
              </a:solidFill>
            </a:endParaRPr>
          </a:p>
        </p:txBody>
      </p:sp>
      <p:sp>
        <p:nvSpPr>
          <p:cNvPr id="8" name="Rectangle 7"/>
          <p:cNvSpPr/>
          <p:nvPr/>
        </p:nvSpPr>
        <p:spPr>
          <a:xfrm>
            <a:off x="1928794" y="6429396"/>
            <a:ext cx="128588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Time (hr)</a:t>
            </a:r>
            <a:endParaRPr lang="en-US" sz="1400" b="1" dirty="0">
              <a:solidFill>
                <a:schemeClr val="tx1"/>
              </a:solidFill>
            </a:endParaRPr>
          </a:p>
        </p:txBody>
      </p:sp>
      <p:sp>
        <p:nvSpPr>
          <p:cNvPr id="9" name="Rectangle 8"/>
          <p:cNvSpPr/>
          <p:nvPr/>
        </p:nvSpPr>
        <p:spPr>
          <a:xfrm>
            <a:off x="2786050" y="4500570"/>
            <a:ext cx="785818" cy="21431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0" name="Rectangle 9"/>
          <p:cNvSpPr/>
          <p:nvPr/>
        </p:nvSpPr>
        <p:spPr>
          <a:xfrm>
            <a:off x="8215338" y="4643446"/>
            <a:ext cx="642942" cy="3571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dirty="0" smtClean="0"/>
              <a:t>ركود</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Aquifers</a:t>
            </a:r>
            <a:endParaRPr lang="ar-IQ" dirty="0"/>
          </a:p>
        </p:txBody>
      </p:sp>
      <p:pic>
        <p:nvPicPr>
          <p:cNvPr id="161794" name="Picture 2"/>
          <p:cNvPicPr>
            <a:picLocks noGrp="1" noChangeAspect="1" noChangeArrowheads="1"/>
          </p:cNvPicPr>
          <p:nvPr>
            <p:ph idx="1"/>
          </p:nvPr>
        </p:nvPicPr>
        <p:blipFill>
          <a:blip r:embed="rId2" cstate="print"/>
          <a:srcRect/>
          <a:stretch>
            <a:fillRect/>
          </a:stretch>
        </p:blipFill>
        <p:spPr bwMode="auto">
          <a:xfrm>
            <a:off x="179512" y="1268760"/>
            <a:ext cx="8784976" cy="5040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4"/>
          <p:cNvSpPr>
            <a:spLocks noGrp="1"/>
          </p:cNvSpPr>
          <p:nvPr>
            <p:ph type="title"/>
          </p:nvPr>
        </p:nvSpPr>
        <p:spPr>
          <a:xfrm>
            <a:off x="0" y="332656"/>
            <a:ext cx="9144000" cy="1943819"/>
          </a:xfrm>
        </p:spPr>
        <p:txBody>
          <a:bodyPr/>
          <a:lstStyle/>
          <a:p>
            <a:pPr algn="l"/>
            <a:r>
              <a:rPr lang="en-US" sz="1800" b="1" dirty="0" smtClean="0"/>
              <a:t>The </a:t>
            </a:r>
            <a:r>
              <a:rPr lang="en-US" sz="1800" b="1" u="sng" dirty="0" smtClean="0"/>
              <a:t>water of the stream represents </a:t>
            </a:r>
            <a:r>
              <a:rPr lang="en-US" sz="1800" b="1" dirty="0" smtClean="0"/>
              <a:t>the </a:t>
            </a:r>
            <a:r>
              <a:rPr lang="en-US" sz="1800" b="1" u="sng" dirty="0" smtClean="0"/>
              <a:t>surface runoff</a:t>
            </a:r>
            <a:r>
              <a:rPr lang="en-US" sz="1800" b="1" dirty="0" smtClean="0"/>
              <a:t>, </a:t>
            </a:r>
            <a:r>
              <a:rPr lang="en-US" sz="1800" b="1" u="sng" dirty="0" smtClean="0"/>
              <a:t>inter flow </a:t>
            </a:r>
            <a:r>
              <a:rPr lang="en-US" sz="1800" b="1" dirty="0" smtClean="0"/>
              <a:t>, and </a:t>
            </a:r>
            <a:r>
              <a:rPr lang="en-US" sz="1800" b="1" u="sng" dirty="0" smtClean="0"/>
              <a:t>base flow </a:t>
            </a:r>
            <a:r>
              <a:rPr lang="en-US" sz="1800" b="1" dirty="0" smtClean="0"/>
              <a:t>components</a:t>
            </a:r>
            <a:r>
              <a:rPr lang="en-US" sz="1800" dirty="0" smtClean="0"/>
              <a:t>.</a:t>
            </a:r>
            <a:br>
              <a:rPr lang="en-US" sz="1800" dirty="0" smtClean="0"/>
            </a:br>
            <a:r>
              <a:rPr lang="en-US" sz="1800" b="1" dirty="0" smtClean="0">
                <a:solidFill>
                  <a:srgbClr val="FF0000"/>
                </a:solidFill>
              </a:rPr>
              <a:t>Factors affecting flood hydrograph</a:t>
            </a:r>
            <a:r>
              <a:rPr lang="en-US" sz="1800" b="1" dirty="0" smtClean="0"/>
              <a:t>:</a:t>
            </a:r>
            <a:br>
              <a:rPr lang="en-US" sz="1800" b="1" dirty="0" smtClean="0"/>
            </a:br>
            <a:r>
              <a:rPr lang="en-US" sz="1800" b="1" dirty="0" smtClean="0"/>
              <a:t>There are two main groups of factors that affecting the shape of the hydrograph</a:t>
            </a:r>
            <a:r>
              <a:rPr lang="en-US" sz="1800" dirty="0" smtClean="0"/>
              <a:t>:</a:t>
            </a:r>
            <a:br>
              <a:rPr lang="en-US" sz="1800" dirty="0" smtClean="0"/>
            </a:br>
            <a:r>
              <a:rPr lang="en-US" sz="1800" b="1" dirty="0" smtClean="0">
                <a:solidFill>
                  <a:srgbClr val="002060"/>
                </a:solidFill>
              </a:rPr>
              <a:t>A. Natural geographic factors </a:t>
            </a:r>
            <a:br>
              <a:rPr lang="en-US" sz="1800" b="1" dirty="0" smtClean="0">
                <a:solidFill>
                  <a:srgbClr val="002060"/>
                </a:solidFill>
              </a:rPr>
            </a:br>
            <a:r>
              <a:rPr lang="en-US" sz="1800" b="1" dirty="0" smtClean="0">
                <a:solidFill>
                  <a:srgbClr val="002060"/>
                </a:solidFill>
              </a:rPr>
              <a:t>B. Climatic factors</a:t>
            </a:r>
            <a:r>
              <a:rPr lang="en-US" sz="1800" dirty="0" smtClean="0"/>
              <a:t>.</a:t>
            </a:r>
            <a:br>
              <a:rPr lang="en-US" sz="1800" dirty="0" smtClean="0"/>
            </a:br>
            <a:r>
              <a:rPr lang="en-US" sz="1800" b="1" u="sng" dirty="0" smtClean="0">
                <a:solidFill>
                  <a:srgbClr val="002060"/>
                </a:solidFill>
              </a:rPr>
              <a:t> Natural geographic factors includes</a:t>
            </a:r>
            <a:r>
              <a:rPr lang="en-US" sz="1800" b="1" u="sng" dirty="0" smtClean="0"/>
              <a:t>:</a:t>
            </a:r>
            <a:r>
              <a:rPr lang="en-US" sz="1800" dirty="0" smtClean="0"/>
              <a:t/>
            </a:r>
            <a:br>
              <a:rPr lang="en-US" sz="1800" dirty="0" smtClean="0"/>
            </a:br>
            <a:r>
              <a:rPr lang="en-US" sz="1800" b="1" dirty="0" smtClean="0"/>
              <a:t>1-The shape of the basin:</a:t>
            </a:r>
            <a:r>
              <a:rPr lang="en-US" sz="1800" dirty="0" smtClean="0"/>
              <a:t/>
            </a:r>
            <a:br>
              <a:rPr lang="en-US" sz="1800" dirty="0" smtClean="0"/>
            </a:br>
            <a:r>
              <a:rPr lang="en-US" sz="1800" dirty="0" smtClean="0"/>
              <a:t> </a:t>
            </a:r>
            <a:endParaRPr lang="ar-IQ" sz="1800" dirty="0" smtClean="0"/>
          </a:p>
        </p:txBody>
      </p:sp>
      <p:pic>
        <p:nvPicPr>
          <p:cNvPr id="76803" name="Picture 2"/>
          <p:cNvPicPr>
            <a:picLocks noChangeAspect="1" noChangeArrowheads="1"/>
          </p:cNvPicPr>
          <p:nvPr/>
        </p:nvPicPr>
        <p:blipFill>
          <a:blip r:embed="rId2" cstate="print"/>
          <a:srcRect/>
          <a:stretch>
            <a:fillRect/>
          </a:stretch>
        </p:blipFill>
        <p:spPr bwMode="auto">
          <a:xfrm>
            <a:off x="4319464" y="1960563"/>
            <a:ext cx="4824536" cy="4897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pPr algn="l"/>
            <a:r>
              <a:rPr lang="en-US" sz="1800" b="1" dirty="0" smtClean="0"/>
              <a:t>2-Drainage density: is</a:t>
            </a:r>
            <a:r>
              <a:rPr lang="en-US" sz="1800" dirty="0" smtClean="0"/>
              <a:t> </a:t>
            </a:r>
            <a:r>
              <a:rPr lang="en-US" sz="1800" b="1" dirty="0" smtClean="0"/>
              <a:t>the </a:t>
            </a:r>
            <a:r>
              <a:rPr lang="en-US" sz="1800" b="1" u="sng" dirty="0" smtClean="0"/>
              <a:t>ratio</a:t>
            </a:r>
            <a:r>
              <a:rPr lang="en-US" sz="1800" b="1" dirty="0" smtClean="0"/>
              <a:t> of the </a:t>
            </a:r>
            <a:r>
              <a:rPr lang="en-US" sz="1800" b="1" u="sng" dirty="0" smtClean="0"/>
              <a:t>total length </a:t>
            </a:r>
            <a:r>
              <a:rPr lang="en-US" sz="1800" b="1" dirty="0" smtClean="0"/>
              <a:t>of the </a:t>
            </a:r>
            <a:r>
              <a:rPr lang="en-US" sz="1800" b="1" u="sng" dirty="0" smtClean="0"/>
              <a:t>tributaries</a:t>
            </a:r>
            <a:r>
              <a:rPr lang="en-US" sz="1800" b="1" dirty="0" smtClean="0"/>
              <a:t> of the stream course </a:t>
            </a:r>
            <a:r>
              <a:rPr lang="en-US" sz="1800" b="1" u="sng" dirty="0" smtClean="0"/>
              <a:t>to the catchment area</a:t>
            </a:r>
            <a:r>
              <a:rPr lang="en-US" sz="1800" b="1" dirty="0" smtClean="0"/>
              <a:t>. As this ratio increases the peak of the hydrograph will be higher and sharper, and vise versa.</a:t>
            </a:r>
            <a:endParaRPr lang="ar-IQ" sz="1800" b="1" dirty="0" smtClean="0"/>
          </a:p>
        </p:txBody>
      </p:sp>
      <p:pic>
        <p:nvPicPr>
          <p:cNvPr id="77827" name="Picture 11" descr="Figure25b"/>
          <p:cNvPicPr>
            <a:picLocks noChangeAspect="1" noChangeArrowheads="1"/>
          </p:cNvPicPr>
          <p:nvPr/>
        </p:nvPicPr>
        <p:blipFill>
          <a:blip r:embed="rId2" cstate="print"/>
          <a:srcRect/>
          <a:stretch>
            <a:fillRect/>
          </a:stretch>
        </p:blipFill>
        <p:spPr bwMode="auto">
          <a:xfrm>
            <a:off x="1258888" y="1412875"/>
            <a:ext cx="6481762" cy="4606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467544" y="260648"/>
            <a:ext cx="8229600" cy="1417638"/>
          </a:xfrm>
        </p:spPr>
        <p:txBody>
          <a:bodyPr/>
          <a:lstStyle/>
          <a:p>
            <a:pPr algn="l"/>
            <a:r>
              <a:rPr lang="en-US" sz="2000" b="1" dirty="0" smtClean="0"/>
              <a:t>3-Basin Size: in. the </a:t>
            </a:r>
            <a:r>
              <a:rPr lang="en-US" sz="2000" b="1" u="sng" dirty="0" smtClean="0"/>
              <a:t>small basins </a:t>
            </a:r>
            <a:r>
              <a:rPr lang="en-US" sz="2000" b="1" dirty="0" smtClean="0"/>
              <a:t>the </a:t>
            </a:r>
            <a:r>
              <a:rPr lang="en-US" sz="2000" b="1" u="sng" dirty="0" smtClean="0"/>
              <a:t>flow is as sheet flow </a:t>
            </a:r>
            <a:r>
              <a:rPr lang="en-US" sz="2000" b="1" dirty="0" smtClean="0"/>
              <a:t>, while </a:t>
            </a:r>
            <a:r>
              <a:rPr lang="en-US" sz="2000" b="1" dirty="0" smtClean="0"/>
              <a:t>in </a:t>
            </a:r>
            <a:r>
              <a:rPr lang="en-US" sz="2000" b="1" u="sng" dirty="0" smtClean="0"/>
              <a:t>large area basins</a:t>
            </a:r>
            <a:r>
              <a:rPr lang="en-US" sz="2000" b="1" dirty="0" smtClean="0"/>
              <a:t> the flow is in stream </a:t>
            </a:r>
            <a:r>
              <a:rPr lang="en-US" sz="2000" b="1" dirty="0" smtClean="0"/>
              <a:t>courses </a:t>
            </a:r>
            <a:r>
              <a:rPr lang="en-US" sz="2000" b="1" dirty="0" smtClean="0"/>
              <a:t>(turbulent)</a:t>
            </a:r>
            <a:r>
              <a:rPr lang="en-US" sz="2000" dirty="0" smtClean="0"/>
              <a:t/>
            </a:r>
            <a:br>
              <a:rPr lang="en-US" sz="2000" dirty="0" smtClean="0"/>
            </a:br>
            <a:r>
              <a:rPr lang="en-US" sz="2000" dirty="0" smtClean="0"/>
              <a:t/>
            </a:r>
            <a:br>
              <a:rPr lang="en-US" sz="2000" dirty="0" smtClean="0"/>
            </a:br>
            <a:r>
              <a:rPr lang="en-US" sz="2000" b="1" dirty="0" smtClean="0"/>
              <a:t>4-Slope of the basin: </a:t>
            </a:r>
            <a:r>
              <a:rPr lang="en-US" sz="2000" b="1" u="sng" dirty="0" smtClean="0"/>
              <a:t>large slopes </a:t>
            </a:r>
            <a:r>
              <a:rPr lang="en-US" sz="2000" b="1" dirty="0" smtClean="0"/>
              <a:t>of land surface produces </a:t>
            </a:r>
            <a:r>
              <a:rPr lang="en-US" sz="2000" b="1" u="sng" dirty="0" smtClean="0"/>
              <a:t>high and sharp peak hydrographs</a:t>
            </a:r>
            <a:r>
              <a:rPr lang="en-US" sz="2000" b="1" dirty="0" smtClean="0"/>
              <a:t> </a:t>
            </a:r>
            <a:r>
              <a:rPr lang="en-US" sz="2000" dirty="0" smtClean="0"/>
              <a:t>.</a:t>
            </a:r>
            <a:endParaRPr lang="ar-IQ" sz="2000" dirty="0" smtClean="0"/>
          </a:p>
        </p:txBody>
      </p:sp>
      <p:grpSp>
        <p:nvGrpSpPr>
          <p:cNvPr id="11" name="Group 10"/>
          <p:cNvGrpSpPr/>
          <p:nvPr/>
        </p:nvGrpSpPr>
        <p:grpSpPr>
          <a:xfrm>
            <a:off x="827584" y="2060848"/>
            <a:ext cx="7488832" cy="4543399"/>
            <a:chOff x="755576" y="1628801"/>
            <a:chExt cx="6559624" cy="4543399"/>
          </a:xfrm>
        </p:grpSpPr>
        <p:pic>
          <p:nvPicPr>
            <p:cNvPr id="78851" name="Picture 3" descr="hydrograph1"/>
            <p:cNvPicPr>
              <a:picLocks noChangeAspect="1" noChangeArrowheads="1"/>
            </p:cNvPicPr>
            <p:nvPr/>
          </p:nvPicPr>
          <p:blipFill>
            <a:blip r:embed="rId2" cstate="print"/>
            <a:srcRect b="16763"/>
            <a:stretch>
              <a:fillRect/>
            </a:stretch>
          </p:blipFill>
          <p:spPr bwMode="auto">
            <a:xfrm>
              <a:off x="755576" y="1628801"/>
              <a:ext cx="2376487" cy="4320479"/>
            </a:xfrm>
            <a:prstGeom prst="rect">
              <a:avLst/>
            </a:prstGeom>
            <a:noFill/>
            <a:ln w="9525">
              <a:noFill/>
              <a:miter lim="800000"/>
              <a:headEnd/>
              <a:tailEnd/>
            </a:ln>
          </p:spPr>
        </p:pic>
        <p:sp>
          <p:nvSpPr>
            <p:cNvPr id="78852" name="Text Box 5"/>
            <p:cNvSpPr txBox="1">
              <a:spLocks noChangeArrowheads="1"/>
            </p:cNvSpPr>
            <p:nvPr/>
          </p:nvSpPr>
          <p:spPr bwMode="auto">
            <a:xfrm>
              <a:off x="3203575" y="2060575"/>
              <a:ext cx="1684338" cy="336550"/>
            </a:xfrm>
            <a:prstGeom prst="rect">
              <a:avLst/>
            </a:prstGeom>
            <a:noFill/>
            <a:ln w="9525">
              <a:noFill/>
              <a:miter lim="800000"/>
              <a:headEnd/>
              <a:tailEnd/>
            </a:ln>
          </p:spPr>
          <p:txBody>
            <a:bodyPr wrap="none">
              <a:spAutoFit/>
            </a:bodyPr>
            <a:lstStyle/>
            <a:p>
              <a:pPr eaLnBrk="0" hangingPunct="0">
                <a:spcBef>
                  <a:spcPct val="50000"/>
                </a:spcBef>
              </a:pPr>
              <a:r>
                <a:rPr lang="nl-NL" sz="1600" dirty="0">
                  <a:latin typeface="Times New Roman" pitchFamily="18" charset="0"/>
                  <a:cs typeface="Times New Roman" pitchFamily="18" charset="0"/>
                </a:rPr>
                <a:t>Steeper catchment</a:t>
              </a:r>
              <a:endParaRPr lang="en-GB" sz="1600" dirty="0">
                <a:latin typeface="Times New Roman" pitchFamily="18" charset="0"/>
                <a:cs typeface="Times New Roman" pitchFamily="18" charset="0"/>
              </a:endParaRPr>
            </a:p>
          </p:txBody>
        </p:sp>
        <p:sp>
          <p:nvSpPr>
            <p:cNvPr id="78853" name="Text Box 6"/>
            <p:cNvSpPr txBox="1">
              <a:spLocks noChangeArrowheads="1"/>
            </p:cNvSpPr>
            <p:nvPr/>
          </p:nvSpPr>
          <p:spPr bwMode="auto">
            <a:xfrm>
              <a:off x="3203575" y="3092450"/>
              <a:ext cx="1971675" cy="336550"/>
            </a:xfrm>
            <a:prstGeom prst="rect">
              <a:avLst/>
            </a:prstGeom>
            <a:noFill/>
            <a:ln w="9525">
              <a:noFill/>
              <a:miter lim="800000"/>
              <a:headEnd/>
              <a:tailEnd/>
            </a:ln>
          </p:spPr>
          <p:txBody>
            <a:bodyPr wrap="none">
              <a:spAutoFit/>
            </a:bodyPr>
            <a:lstStyle/>
            <a:p>
              <a:pPr eaLnBrk="0" hangingPunct="0">
                <a:spcBef>
                  <a:spcPct val="50000"/>
                </a:spcBef>
              </a:pPr>
              <a:r>
                <a:rPr lang="nl-NL" sz="1600">
                  <a:latin typeface="Times New Roman" pitchFamily="18" charset="0"/>
                  <a:cs typeface="Times New Roman" pitchFamily="18" charset="0"/>
                </a:rPr>
                <a:t>Less rough catchment</a:t>
              </a:r>
              <a:endParaRPr lang="en-GB" sz="1600">
                <a:latin typeface="Times New Roman" pitchFamily="18" charset="0"/>
                <a:cs typeface="Times New Roman" pitchFamily="18" charset="0"/>
              </a:endParaRPr>
            </a:p>
          </p:txBody>
        </p:sp>
        <p:sp>
          <p:nvSpPr>
            <p:cNvPr id="78854" name="Text Box 7"/>
            <p:cNvSpPr txBox="1">
              <a:spLocks noChangeArrowheads="1"/>
            </p:cNvSpPr>
            <p:nvPr/>
          </p:nvSpPr>
          <p:spPr bwMode="auto">
            <a:xfrm>
              <a:off x="3203575" y="4159250"/>
              <a:ext cx="2085975" cy="336550"/>
            </a:xfrm>
            <a:prstGeom prst="rect">
              <a:avLst/>
            </a:prstGeom>
            <a:noFill/>
            <a:ln w="9525">
              <a:noFill/>
              <a:miter lim="800000"/>
              <a:headEnd/>
              <a:tailEnd/>
            </a:ln>
          </p:spPr>
          <p:txBody>
            <a:bodyPr wrap="none">
              <a:spAutoFit/>
            </a:bodyPr>
            <a:lstStyle/>
            <a:p>
              <a:pPr eaLnBrk="0" hangingPunct="0">
                <a:spcBef>
                  <a:spcPct val="50000"/>
                </a:spcBef>
              </a:pPr>
              <a:r>
                <a:rPr lang="nl-NL" sz="1600" dirty="0">
                  <a:latin typeface="Times New Roman" pitchFamily="18" charset="0"/>
                  <a:cs typeface="Times New Roman" pitchFamily="18" charset="0"/>
                </a:rPr>
                <a:t>Lesser storage capacity</a:t>
              </a:r>
              <a:endParaRPr lang="en-GB" sz="1600" dirty="0">
                <a:latin typeface="Times New Roman" pitchFamily="18" charset="0"/>
                <a:cs typeface="Times New Roman" pitchFamily="18" charset="0"/>
              </a:endParaRPr>
            </a:p>
          </p:txBody>
        </p:sp>
        <p:sp>
          <p:nvSpPr>
            <p:cNvPr id="78855" name="Text Box 8"/>
            <p:cNvSpPr txBox="1">
              <a:spLocks noChangeArrowheads="1"/>
            </p:cNvSpPr>
            <p:nvPr/>
          </p:nvSpPr>
          <p:spPr bwMode="auto">
            <a:xfrm>
              <a:off x="3203575" y="5057775"/>
              <a:ext cx="2428875" cy="581025"/>
            </a:xfrm>
            <a:prstGeom prst="rect">
              <a:avLst/>
            </a:prstGeom>
            <a:noFill/>
            <a:ln w="9525">
              <a:noFill/>
              <a:miter lim="800000"/>
              <a:headEnd/>
              <a:tailEnd/>
            </a:ln>
          </p:spPr>
          <p:txBody>
            <a:bodyPr wrap="none">
              <a:spAutoFit/>
            </a:bodyPr>
            <a:lstStyle/>
            <a:p>
              <a:pPr eaLnBrk="0" hangingPunct="0"/>
              <a:r>
                <a:rPr lang="nl-NL" sz="1600">
                  <a:latin typeface="Times New Roman" pitchFamily="18" charset="0"/>
                  <a:cs typeface="Times New Roman" pitchFamily="18" charset="0"/>
                </a:rPr>
                <a:t>More connections between </a:t>
              </a:r>
            </a:p>
            <a:p>
              <a:pPr eaLnBrk="0" hangingPunct="0"/>
              <a:r>
                <a:rPr lang="nl-NL" sz="1600">
                  <a:latin typeface="Times New Roman" pitchFamily="18" charset="0"/>
                  <a:cs typeface="Times New Roman" pitchFamily="18" charset="0"/>
                </a:rPr>
                <a:t>impervious areas</a:t>
              </a:r>
              <a:endParaRPr lang="en-GB" sz="1600">
                <a:latin typeface="Times New Roman" pitchFamily="18" charset="0"/>
                <a:cs typeface="Times New Roman" pitchFamily="18" charset="0"/>
              </a:endParaRPr>
            </a:p>
          </p:txBody>
        </p:sp>
        <p:pic>
          <p:nvPicPr>
            <p:cNvPr id="9" name="Picture 4" descr="hydrograph2"/>
            <p:cNvPicPr>
              <a:picLocks noChangeAspect="1" noChangeArrowheads="1"/>
            </p:cNvPicPr>
            <p:nvPr/>
          </p:nvPicPr>
          <p:blipFill>
            <a:blip r:embed="rId3" cstate="print"/>
            <a:srcRect b="15335"/>
            <a:stretch>
              <a:fillRect/>
            </a:stretch>
          </p:blipFill>
          <p:spPr bwMode="auto">
            <a:xfrm>
              <a:off x="5867400" y="1812925"/>
              <a:ext cx="1447800" cy="4359275"/>
            </a:xfrm>
            <a:prstGeom prst="rect">
              <a:avLst/>
            </a:prstGeom>
            <a:noFill/>
            <a:ln w="9525">
              <a:noFill/>
              <a:miter lim="800000"/>
              <a:headEnd/>
              <a:tailEnd/>
            </a:ln>
          </p:spPr>
        </p:pic>
      </p:grpSp>
      <p:sp>
        <p:nvSpPr>
          <p:cNvPr id="10" name="Rectangle 9"/>
          <p:cNvSpPr/>
          <p:nvPr/>
        </p:nvSpPr>
        <p:spPr>
          <a:xfrm>
            <a:off x="4499992" y="3284984"/>
            <a:ext cx="648072" cy="36004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ar-IQ" b="1" dirty="0" smtClean="0"/>
              <a:t>خشن</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algn="l"/>
            <a:r>
              <a:rPr lang="en-US" sz="2000" b="1" dirty="0" smtClean="0">
                <a:solidFill>
                  <a:srgbClr val="002060"/>
                </a:solidFill>
              </a:rPr>
              <a:t>B-Climatic factors:</a:t>
            </a:r>
            <a:r>
              <a:rPr lang="en-US" sz="2000" b="1" dirty="0" smtClean="0"/>
              <a:t/>
            </a:r>
            <a:br>
              <a:rPr lang="en-US" sz="2000" b="1" dirty="0" smtClean="0"/>
            </a:br>
            <a:r>
              <a:rPr lang="en-US" sz="2000" b="1" dirty="0" smtClean="0"/>
              <a:t/>
            </a:r>
            <a:br>
              <a:rPr lang="en-US" sz="2000" b="1" dirty="0" smtClean="0"/>
            </a:br>
            <a:r>
              <a:rPr lang="en-US" sz="2000" dirty="0" smtClean="0"/>
              <a:t>1</a:t>
            </a:r>
            <a:r>
              <a:rPr lang="en-US" sz="2000" b="1" dirty="0" smtClean="0"/>
              <a:t>- The influence of partial rainfall:</a:t>
            </a:r>
            <a:r>
              <a:rPr lang="en-US" sz="2000" dirty="0" smtClean="0"/>
              <a:t>:</a:t>
            </a:r>
            <a:endParaRPr lang="ar-IQ" sz="2000" dirty="0" smtClean="0"/>
          </a:p>
        </p:txBody>
      </p:sp>
      <p:pic>
        <p:nvPicPr>
          <p:cNvPr id="79875" name="Picture 3" descr="partial_rain"/>
          <p:cNvPicPr>
            <a:picLocks noChangeAspect="1" noChangeArrowheads="1"/>
          </p:cNvPicPr>
          <p:nvPr/>
        </p:nvPicPr>
        <p:blipFill>
          <a:blip r:embed="rId2" cstate="print"/>
          <a:srcRect/>
          <a:stretch>
            <a:fillRect/>
          </a:stretch>
        </p:blipFill>
        <p:spPr bwMode="auto">
          <a:xfrm>
            <a:off x="838200" y="2133600"/>
            <a:ext cx="3048000" cy="2795588"/>
          </a:xfrm>
          <a:prstGeom prst="rect">
            <a:avLst/>
          </a:prstGeom>
          <a:noFill/>
          <a:ln w="9525">
            <a:noFill/>
            <a:miter lim="800000"/>
            <a:headEnd/>
            <a:tailEnd/>
          </a:ln>
        </p:spPr>
      </p:pic>
      <p:pic>
        <p:nvPicPr>
          <p:cNvPr id="4" name="Picture 4" descr="partial_rain_hydrograph"/>
          <p:cNvPicPr>
            <a:picLocks noChangeAspect="1" noChangeArrowheads="1"/>
          </p:cNvPicPr>
          <p:nvPr/>
        </p:nvPicPr>
        <p:blipFill>
          <a:blip r:embed="rId3" cstate="print"/>
          <a:srcRect/>
          <a:stretch>
            <a:fillRect/>
          </a:stretch>
        </p:blipFill>
        <p:spPr bwMode="auto">
          <a:xfrm>
            <a:off x="4499992" y="2060848"/>
            <a:ext cx="3810000" cy="2900362"/>
          </a:xfrm>
          <a:prstGeom prst="rect">
            <a:avLst/>
          </a:prstGeom>
          <a:noFill/>
          <a:ln w="9525">
            <a:noFill/>
            <a:miter lim="800000"/>
            <a:headEnd/>
            <a:tailEnd/>
          </a:ln>
        </p:spPr>
      </p:pic>
      <p:sp>
        <p:nvSpPr>
          <p:cNvPr id="5" name="Rectangle 4"/>
          <p:cNvSpPr/>
          <p:nvPr/>
        </p:nvSpPr>
        <p:spPr>
          <a:xfrm>
            <a:off x="4499992" y="980728"/>
            <a:ext cx="2160240" cy="50405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ar-IQ" b="1" dirty="0" smtClean="0"/>
              <a:t>تاثير الامطار الجزئي</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sz="2400" b="1" dirty="0" smtClean="0"/>
              <a:t>2-The influence of storm direction</a:t>
            </a:r>
            <a:endParaRPr lang="ar-IQ" sz="2400" b="1" dirty="0" smtClean="0"/>
          </a:p>
        </p:txBody>
      </p:sp>
      <p:pic>
        <p:nvPicPr>
          <p:cNvPr id="80899" name="Picture 9" descr="fig3_05"/>
          <p:cNvPicPr>
            <a:picLocks noChangeAspect="1" noChangeArrowheads="1"/>
          </p:cNvPicPr>
          <p:nvPr/>
        </p:nvPicPr>
        <p:blipFill>
          <a:blip r:embed="rId2" cstate="print"/>
          <a:srcRect r="62500"/>
          <a:stretch>
            <a:fillRect/>
          </a:stretch>
        </p:blipFill>
        <p:spPr bwMode="auto">
          <a:xfrm>
            <a:off x="323850" y="1844675"/>
            <a:ext cx="3311525" cy="3455988"/>
          </a:xfrm>
          <a:prstGeom prst="rect">
            <a:avLst/>
          </a:prstGeom>
          <a:noFill/>
          <a:ln w="9525">
            <a:noFill/>
            <a:miter lim="800000"/>
            <a:headEnd/>
            <a:tailEnd/>
          </a:ln>
        </p:spPr>
      </p:pic>
      <p:pic>
        <p:nvPicPr>
          <p:cNvPr id="4" name="Picture 11" descr="fig3_05"/>
          <p:cNvPicPr>
            <a:picLocks noChangeAspect="1" noChangeArrowheads="1"/>
          </p:cNvPicPr>
          <p:nvPr/>
        </p:nvPicPr>
        <p:blipFill>
          <a:blip r:embed="rId2" cstate="print"/>
          <a:srcRect l="37500"/>
          <a:stretch>
            <a:fillRect/>
          </a:stretch>
        </p:blipFill>
        <p:spPr bwMode="auto">
          <a:xfrm>
            <a:off x="4038600" y="1989138"/>
            <a:ext cx="3810000" cy="3098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a:xfrm>
            <a:off x="628680" y="23803"/>
            <a:ext cx="8229600" cy="2119313"/>
          </a:xfrm>
        </p:spPr>
        <p:txBody>
          <a:bodyPr/>
          <a:lstStyle/>
          <a:p>
            <a:pPr algn="l"/>
            <a:r>
              <a:rPr lang="en-US" sz="2000" b="1" dirty="0" smtClean="0"/>
              <a:t>Hydrograph </a:t>
            </a:r>
            <a:r>
              <a:rPr lang="en-US" sz="2000" b="1" dirty="0" smtClean="0"/>
              <a:t>Separation or Base flow Separation methods</a:t>
            </a:r>
            <a:r>
              <a:rPr lang="en-US" sz="2000" b="1" dirty="0" smtClean="0"/>
              <a:t>: </a:t>
            </a:r>
            <a:br>
              <a:rPr lang="en-US" sz="2000" b="1" dirty="0" smtClean="0"/>
            </a:br>
            <a:r>
              <a:rPr lang="en-US" sz="2000" b="1" dirty="0" smtClean="0"/>
              <a:t>T</a:t>
            </a:r>
            <a:r>
              <a:rPr lang="en-US" sz="2000" dirty="0" smtClean="0"/>
              <a:t>he </a:t>
            </a:r>
            <a:r>
              <a:rPr lang="en-US" sz="2000" dirty="0" smtClean="0"/>
              <a:t>following methods are used for this purpose</a:t>
            </a:r>
            <a:br>
              <a:rPr lang="en-US" sz="2000" dirty="0" smtClean="0"/>
            </a:br>
            <a:r>
              <a:rPr lang="en-US" sz="2000" dirty="0" smtClean="0"/>
              <a:t/>
            </a:r>
            <a:br>
              <a:rPr lang="en-US" sz="2000" dirty="0" smtClean="0"/>
            </a:br>
            <a:r>
              <a:rPr lang="en-US" sz="2000" dirty="0" smtClean="0"/>
              <a:t>a- </a:t>
            </a:r>
            <a:r>
              <a:rPr lang="en-US" sz="2000" dirty="0" err="1" smtClean="0"/>
              <a:t>Stright</a:t>
            </a:r>
            <a:r>
              <a:rPr lang="en-US" sz="2000" dirty="0" smtClean="0"/>
              <a:t> line or constant slope method.</a:t>
            </a:r>
            <a:br>
              <a:rPr lang="en-US" sz="2000" dirty="0" smtClean="0"/>
            </a:br>
            <a:r>
              <a:rPr lang="en-US" sz="2000" dirty="0" smtClean="0"/>
              <a:t>b- Fixed base length method.(N= 1.25 A </a:t>
            </a:r>
            <a:r>
              <a:rPr lang="en-US" sz="2000" baseline="30000" dirty="0" smtClean="0"/>
              <a:t>0.2</a:t>
            </a:r>
            <a:r>
              <a:rPr lang="en-US" sz="2000" dirty="0" smtClean="0"/>
              <a:t>)</a:t>
            </a:r>
            <a:br>
              <a:rPr lang="en-US" sz="2000" dirty="0" smtClean="0"/>
            </a:br>
            <a:r>
              <a:rPr lang="en-US" sz="2000" dirty="0" smtClean="0"/>
              <a:t>c- Variable slope method.</a:t>
            </a:r>
            <a:br>
              <a:rPr lang="en-US" sz="2000" dirty="0" smtClean="0"/>
            </a:br>
            <a:endParaRPr lang="ar-IQ" sz="2000" dirty="0" smtClean="0"/>
          </a:p>
        </p:txBody>
      </p:sp>
      <p:pic>
        <p:nvPicPr>
          <p:cNvPr id="81923" name="Picture 3" descr="hydrograph separation"/>
          <p:cNvPicPr>
            <a:picLocks noChangeAspect="1" noChangeArrowheads="1"/>
          </p:cNvPicPr>
          <p:nvPr/>
        </p:nvPicPr>
        <p:blipFill>
          <a:blip r:embed="rId2" cstate="print"/>
          <a:srcRect/>
          <a:stretch>
            <a:fillRect/>
          </a:stretch>
        </p:blipFill>
        <p:spPr bwMode="auto">
          <a:xfrm>
            <a:off x="1785918" y="2060575"/>
            <a:ext cx="6530995" cy="4608513"/>
          </a:xfrm>
          <a:prstGeom prst="rect">
            <a:avLst/>
          </a:prstGeom>
          <a:noFill/>
          <a:ln w="9525">
            <a:noFill/>
            <a:miter lim="800000"/>
            <a:headEnd/>
            <a:tailEnd/>
          </a:ln>
        </p:spPr>
      </p:pic>
      <p:cxnSp>
        <p:nvCxnSpPr>
          <p:cNvPr id="8" name="Straight Arrow Connector 7"/>
          <p:cNvCxnSpPr/>
          <p:nvPr/>
        </p:nvCxnSpPr>
        <p:spPr>
          <a:xfrm flipV="1">
            <a:off x="2143108" y="5500702"/>
            <a:ext cx="6286544" cy="7143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Straight Arrow Connector 14"/>
          <p:cNvCxnSpPr/>
          <p:nvPr/>
        </p:nvCxnSpPr>
        <p:spPr>
          <a:xfrm rot="5400000" flipH="1" flipV="1">
            <a:off x="392877" y="3821909"/>
            <a:ext cx="3500462"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a:xfrm>
            <a:off x="2143108" y="4786322"/>
            <a:ext cx="1428760" cy="214314"/>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p:cNvCxnSpPr/>
          <p:nvPr/>
        </p:nvCxnSpPr>
        <p:spPr>
          <a:xfrm flipV="1">
            <a:off x="3571868" y="4357694"/>
            <a:ext cx="1857388" cy="642942"/>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rot="16200000" flipV="1">
            <a:off x="2393141" y="3821909"/>
            <a:ext cx="2286016" cy="71438"/>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a:xfrm flipV="1">
            <a:off x="2786050" y="4786322"/>
            <a:ext cx="4143404" cy="71438"/>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3714744" y="4572008"/>
            <a:ext cx="3214710" cy="214314"/>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rot="5400000" flipH="1" flipV="1">
            <a:off x="3393273" y="4679165"/>
            <a:ext cx="428628" cy="214314"/>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a:xfrm>
            <a:off x="468313" y="260350"/>
            <a:ext cx="8229600" cy="882634"/>
          </a:xfrm>
        </p:spPr>
        <p:txBody>
          <a:bodyPr/>
          <a:lstStyle/>
          <a:p>
            <a:r>
              <a:rPr lang="en-US" sz="2800" b="1" dirty="0" smtClean="0"/>
              <a:t>Relationship Between GW &amp; SW</a:t>
            </a:r>
            <a:endParaRPr lang="ar-IQ" sz="2800" b="1" dirty="0" smtClean="0"/>
          </a:p>
        </p:txBody>
      </p:sp>
      <p:sp>
        <p:nvSpPr>
          <p:cNvPr id="83971" name="Content Placeholder 2"/>
          <p:cNvSpPr>
            <a:spLocks noGrp="1"/>
          </p:cNvSpPr>
          <p:nvPr>
            <p:ph idx="1"/>
          </p:nvPr>
        </p:nvSpPr>
        <p:spPr>
          <a:xfrm>
            <a:off x="0" y="1600200"/>
            <a:ext cx="9144000" cy="4525963"/>
          </a:xfrm>
        </p:spPr>
        <p:txBody>
          <a:bodyPr/>
          <a:lstStyle/>
          <a:p>
            <a:pPr algn="l" eaLnBrk="1" hangingPunct="1">
              <a:buFontTx/>
              <a:buNone/>
            </a:pPr>
            <a:r>
              <a:rPr lang="en-US" sz="2000" b="1" dirty="0" smtClean="0">
                <a:solidFill>
                  <a:srgbClr val="000000"/>
                </a:solidFill>
              </a:rPr>
              <a:t>Gaining and Losing streams</a:t>
            </a:r>
            <a:endParaRPr lang="en-US" sz="2000" dirty="0" smtClean="0">
              <a:solidFill>
                <a:srgbClr val="000000"/>
              </a:solidFill>
            </a:endParaRPr>
          </a:p>
          <a:p>
            <a:pPr algn="l" eaLnBrk="1" hangingPunct="1">
              <a:buFontTx/>
              <a:buNone/>
            </a:pPr>
            <a:endParaRPr lang="en-US" sz="1600" dirty="0" smtClean="0">
              <a:solidFill>
                <a:srgbClr val="000000"/>
              </a:solidFill>
            </a:endParaRPr>
          </a:p>
          <a:p>
            <a:pPr algn="l" eaLnBrk="1" hangingPunct="1">
              <a:buFontTx/>
              <a:buNone/>
            </a:pPr>
            <a:r>
              <a:rPr lang="en-US" sz="1800" dirty="0" smtClean="0">
                <a:solidFill>
                  <a:srgbClr val="000000"/>
                </a:solidFill>
              </a:rPr>
              <a:t>Gaining (</a:t>
            </a:r>
            <a:r>
              <a:rPr lang="en-US" sz="1800" b="1" dirty="0" smtClean="0">
                <a:solidFill>
                  <a:srgbClr val="000000"/>
                </a:solidFill>
              </a:rPr>
              <a:t>effluent</a:t>
            </a:r>
            <a:r>
              <a:rPr lang="en-US" sz="1800" dirty="0" smtClean="0">
                <a:solidFill>
                  <a:srgbClr val="000000"/>
                </a:solidFill>
              </a:rPr>
              <a:t>) stream – base flow entering stream</a:t>
            </a:r>
          </a:p>
          <a:p>
            <a:pPr algn="l" eaLnBrk="1" hangingPunct="1">
              <a:buFontTx/>
              <a:buNone/>
            </a:pPr>
            <a:r>
              <a:rPr lang="en-US" sz="1800" dirty="0" smtClean="0">
                <a:solidFill>
                  <a:srgbClr val="000000"/>
                </a:solidFill>
              </a:rPr>
              <a:t>- typical in </a:t>
            </a:r>
            <a:r>
              <a:rPr lang="en-US" sz="1800" b="1" dirty="0" smtClean="0">
                <a:solidFill>
                  <a:srgbClr val="000000"/>
                </a:solidFill>
              </a:rPr>
              <a:t>humid regions</a:t>
            </a:r>
          </a:p>
          <a:p>
            <a:pPr algn="l" eaLnBrk="1" hangingPunct="1">
              <a:buFontTx/>
              <a:buNone/>
            </a:pPr>
            <a:r>
              <a:rPr lang="en-US" sz="1800" dirty="0" smtClean="0">
                <a:solidFill>
                  <a:srgbClr val="000000"/>
                </a:solidFill>
              </a:rPr>
              <a:t>- as you </a:t>
            </a:r>
            <a:r>
              <a:rPr lang="en-US" sz="1800" b="1" dirty="0" smtClean="0">
                <a:solidFill>
                  <a:srgbClr val="000000"/>
                </a:solidFill>
              </a:rPr>
              <a:t>move down stream</a:t>
            </a:r>
            <a:r>
              <a:rPr lang="en-US" sz="1800" dirty="0" smtClean="0">
                <a:solidFill>
                  <a:srgbClr val="000000"/>
                </a:solidFill>
              </a:rPr>
              <a:t>, </a:t>
            </a:r>
            <a:r>
              <a:rPr lang="en-US" sz="1800" b="1" dirty="0" smtClean="0">
                <a:solidFill>
                  <a:srgbClr val="000000"/>
                </a:solidFill>
              </a:rPr>
              <a:t>more water in stream </a:t>
            </a:r>
            <a:r>
              <a:rPr lang="en-US" sz="1800" dirty="0" smtClean="0">
                <a:solidFill>
                  <a:srgbClr val="000000"/>
                </a:solidFill>
              </a:rPr>
              <a:t>even though no tributaries exist</a:t>
            </a:r>
          </a:p>
          <a:p>
            <a:pPr algn="l" eaLnBrk="1" hangingPunct="1">
              <a:buFontTx/>
              <a:buNone/>
            </a:pPr>
            <a:endParaRPr lang="en-US" sz="1600" dirty="0" smtClean="0">
              <a:solidFill>
                <a:srgbClr val="000000"/>
              </a:solidFill>
            </a:endParaRPr>
          </a:p>
          <a:p>
            <a:pPr algn="l" eaLnBrk="1" hangingPunct="1">
              <a:buFontTx/>
              <a:buNone/>
            </a:pPr>
            <a:r>
              <a:rPr lang="en-US" sz="1800" dirty="0" smtClean="0">
                <a:solidFill>
                  <a:srgbClr val="000000"/>
                </a:solidFill>
              </a:rPr>
              <a:t>Losing </a:t>
            </a:r>
            <a:r>
              <a:rPr lang="en-US" sz="1800" b="1" dirty="0" smtClean="0">
                <a:solidFill>
                  <a:srgbClr val="000000"/>
                </a:solidFill>
              </a:rPr>
              <a:t>(influent</a:t>
            </a:r>
            <a:r>
              <a:rPr lang="en-US" sz="1800" dirty="0" smtClean="0">
                <a:solidFill>
                  <a:srgbClr val="000000"/>
                </a:solidFill>
              </a:rPr>
              <a:t>) stream</a:t>
            </a:r>
          </a:p>
          <a:p>
            <a:pPr algn="l" eaLnBrk="1" hangingPunct="1">
              <a:buFontTx/>
              <a:buNone/>
            </a:pPr>
            <a:r>
              <a:rPr lang="en-US" sz="1800" u="sng" dirty="0" smtClean="0">
                <a:solidFill>
                  <a:srgbClr val="000000"/>
                </a:solidFill>
              </a:rPr>
              <a:t>- </a:t>
            </a:r>
            <a:r>
              <a:rPr lang="en-US" sz="1800" b="1" dirty="0" smtClean="0">
                <a:solidFill>
                  <a:srgbClr val="000000"/>
                </a:solidFill>
              </a:rPr>
              <a:t>water table lower </a:t>
            </a:r>
            <a:r>
              <a:rPr lang="en-US" sz="1800" dirty="0" smtClean="0">
                <a:solidFill>
                  <a:srgbClr val="000000"/>
                </a:solidFill>
              </a:rPr>
              <a:t>than </a:t>
            </a:r>
            <a:r>
              <a:rPr lang="en-US" sz="1800" b="1" dirty="0" smtClean="0">
                <a:solidFill>
                  <a:srgbClr val="000000"/>
                </a:solidFill>
              </a:rPr>
              <a:t>bottom of stream channel</a:t>
            </a:r>
          </a:p>
          <a:p>
            <a:pPr algn="l" eaLnBrk="1" hangingPunct="1">
              <a:buFontTx/>
              <a:buNone/>
            </a:pPr>
            <a:r>
              <a:rPr lang="en-US" sz="1800" dirty="0" smtClean="0">
                <a:solidFill>
                  <a:srgbClr val="000000"/>
                </a:solidFill>
              </a:rPr>
              <a:t>- water </a:t>
            </a:r>
            <a:r>
              <a:rPr lang="en-US" sz="1800" b="1" dirty="0" smtClean="0">
                <a:solidFill>
                  <a:srgbClr val="000000"/>
                </a:solidFill>
              </a:rPr>
              <a:t>loss</a:t>
            </a:r>
            <a:r>
              <a:rPr lang="en-US" sz="1800" dirty="0" smtClean="0">
                <a:solidFill>
                  <a:srgbClr val="000000"/>
                </a:solidFill>
              </a:rPr>
              <a:t> as you go </a:t>
            </a:r>
            <a:r>
              <a:rPr lang="en-US" sz="1800" b="1" dirty="0" smtClean="0">
                <a:solidFill>
                  <a:srgbClr val="000000"/>
                </a:solidFill>
              </a:rPr>
              <a:t>down stream</a:t>
            </a:r>
          </a:p>
          <a:p>
            <a:pPr algn="l" eaLnBrk="1" hangingPunct="1">
              <a:buFontTx/>
              <a:buNone/>
            </a:pPr>
            <a:r>
              <a:rPr lang="en-US" sz="1800" dirty="0" smtClean="0">
                <a:solidFill>
                  <a:srgbClr val="000000"/>
                </a:solidFill>
              </a:rPr>
              <a:t>- </a:t>
            </a:r>
            <a:r>
              <a:rPr lang="en-US" sz="1800" b="1" dirty="0" smtClean="0">
                <a:solidFill>
                  <a:srgbClr val="000000"/>
                </a:solidFill>
              </a:rPr>
              <a:t>rate of loss </a:t>
            </a:r>
            <a:r>
              <a:rPr lang="en-US" sz="1800" dirty="0" smtClean="0">
                <a:solidFill>
                  <a:srgbClr val="000000"/>
                </a:solidFill>
              </a:rPr>
              <a:t>is </a:t>
            </a:r>
            <a:r>
              <a:rPr lang="en-US" sz="1800" b="1" dirty="0" smtClean="0">
                <a:solidFill>
                  <a:srgbClr val="000000"/>
                </a:solidFill>
              </a:rPr>
              <a:t>a function of the depth of water </a:t>
            </a:r>
            <a:r>
              <a:rPr lang="en-US" sz="1800" dirty="0" smtClean="0">
                <a:solidFill>
                  <a:srgbClr val="000000"/>
                </a:solidFill>
              </a:rPr>
              <a:t>and </a:t>
            </a:r>
            <a:r>
              <a:rPr lang="en-US" sz="1800" b="1" dirty="0" smtClean="0">
                <a:solidFill>
                  <a:srgbClr val="000000"/>
                </a:solidFill>
              </a:rPr>
              <a:t>hydraulic conductivity </a:t>
            </a:r>
            <a:r>
              <a:rPr lang="en-US" sz="1800" dirty="0" smtClean="0">
                <a:solidFill>
                  <a:srgbClr val="000000"/>
                </a:solidFill>
              </a:rPr>
              <a:t>of the </a:t>
            </a:r>
            <a:r>
              <a:rPr lang="en-US" sz="1800" b="1" dirty="0" smtClean="0">
                <a:solidFill>
                  <a:srgbClr val="000000"/>
                </a:solidFill>
              </a:rPr>
              <a:t>underlying alluvium</a:t>
            </a:r>
          </a:p>
          <a:p>
            <a:pPr algn="l" eaLnBrk="1" hangingPunct="1">
              <a:buFontTx/>
              <a:buNone/>
            </a:pPr>
            <a:endParaRPr lang="en-US" sz="1600" dirty="0" smtClean="0">
              <a:solidFill>
                <a:srgbClr val="000000"/>
              </a:solidFill>
            </a:endParaRPr>
          </a:p>
          <a:p>
            <a:pPr algn="l" eaLnBrk="1" hangingPunct="1">
              <a:buFontTx/>
              <a:buNone/>
            </a:pPr>
            <a:r>
              <a:rPr lang="en-US" sz="1600" dirty="0" smtClean="0">
                <a:solidFill>
                  <a:srgbClr val="000000"/>
                </a:solidFill>
              </a:rPr>
              <a:t>- In some cases (mountainous arid regions), you start with a gaining stream and move into a losing stream..</a:t>
            </a:r>
          </a:p>
          <a:p>
            <a:pPr algn="l">
              <a:buFontTx/>
              <a:buNone/>
            </a:pPr>
            <a:endParaRPr lang="ar-IQ" sz="1600" dirty="0" smtClean="0"/>
          </a:p>
        </p:txBody>
      </p:sp>
      <p:sp>
        <p:nvSpPr>
          <p:cNvPr id="4" name="Rectangle 3"/>
          <p:cNvSpPr/>
          <p:nvPr/>
        </p:nvSpPr>
        <p:spPr>
          <a:xfrm>
            <a:off x="142844" y="5280688"/>
            <a:ext cx="9001156" cy="7200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5" name="Rectangle 4"/>
          <p:cNvSpPr/>
          <p:nvPr/>
        </p:nvSpPr>
        <p:spPr>
          <a:xfrm>
            <a:off x="928662" y="3286124"/>
            <a:ext cx="857256"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b="1" dirty="0" smtClean="0">
                <a:solidFill>
                  <a:srgbClr val="C00000"/>
                </a:solidFill>
              </a:rPr>
              <a:t>مؤثر</a:t>
            </a:r>
            <a:endParaRPr lang="en-US" b="1" dirty="0">
              <a:solidFill>
                <a:srgbClr val="C00000"/>
              </a:solidFill>
            </a:endParaRPr>
          </a:p>
        </p:txBody>
      </p:sp>
      <p:sp>
        <p:nvSpPr>
          <p:cNvPr id="6" name="Rectangle 5"/>
          <p:cNvSpPr/>
          <p:nvPr/>
        </p:nvSpPr>
        <p:spPr>
          <a:xfrm>
            <a:off x="1071538" y="2000240"/>
            <a:ext cx="857256"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b="1" dirty="0" smtClean="0">
                <a:solidFill>
                  <a:srgbClr val="C00000"/>
                </a:solidFill>
              </a:rPr>
              <a:t>متدفق</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4994" name="Group 2"/>
          <p:cNvGrpSpPr>
            <a:grpSpLocks/>
          </p:cNvGrpSpPr>
          <p:nvPr/>
        </p:nvGrpSpPr>
        <p:grpSpPr bwMode="auto">
          <a:xfrm>
            <a:off x="4648200" y="3733800"/>
            <a:ext cx="3581400" cy="2438400"/>
            <a:chOff x="2928926" y="4000504"/>
            <a:chExt cx="5136462" cy="2357454"/>
          </a:xfrm>
        </p:grpSpPr>
        <p:pic>
          <p:nvPicPr>
            <p:cNvPr id="85056" name="Picture 3" descr="flow"/>
            <p:cNvPicPr>
              <a:picLocks noChangeAspect="1" noChangeArrowheads="1"/>
            </p:cNvPicPr>
            <p:nvPr/>
          </p:nvPicPr>
          <p:blipFill>
            <a:blip r:embed="rId2" cstate="print"/>
            <a:srcRect/>
            <a:stretch>
              <a:fillRect/>
            </a:stretch>
          </p:blipFill>
          <p:spPr bwMode="auto">
            <a:xfrm>
              <a:off x="2928926" y="4000504"/>
              <a:ext cx="5136462" cy="2357454"/>
            </a:xfrm>
            <a:prstGeom prst="rect">
              <a:avLst/>
            </a:prstGeom>
            <a:noFill/>
            <a:ln w="9525">
              <a:noFill/>
              <a:miter lim="800000"/>
              <a:headEnd/>
              <a:tailEnd/>
            </a:ln>
          </p:spPr>
        </p:pic>
        <p:sp>
          <p:nvSpPr>
            <p:cNvPr id="4" name="Text Box 7"/>
            <p:cNvSpPr txBox="1">
              <a:spLocks noChangeArrowheads="1"/>
            </p:cNvSpPr>
            <p:nvPr/>
          </p:nvSpPr>
          <p:spPr bwMode="auto">
            <a:xfrm>
              <a:off x="4713938" y="4500849"/>
              <a:ext cx="1596038" cy="356074"/>
            </a:xfrm>
            <a:prstGeom prst="rect">
              <a:avLst/>
            </a:prstGeom>
            <a:noFill/>
            <a:ln w="9525">
              <a:noFill/>
              <a:miter lim="800000"/>
              <a:headEnd/>
              <a:tailEnd/>
            </a:ln>
          </p:spPr>
          <p:txBody>
            <a:bodyPr wrap="none">
              <a:spAutoFit/>
            </a:bodyPr>
            <a:lstStyle/>
            <a:p>
              <a:pPr>
                <a:defRPr/>
              </a:pPr>
              <a:r>
                <a:rPr lang="en-US" b="1" dirty="0">
                  <a:latin typeface="+mn-lt"/>
                  <a:cs typeface="Times New Roman" pitchFamily="18" charset="0"/>
                </a:rPr>
                <a:t>Base flow</a:t>
              </a:r>
              <a:endParaRPr lang="en-US" dirty="0">
                <a:latin typeface="+mn-lt"/>
              </a:endParaRPr>
            </a:p>
          </p:txBody>
        </p:sp>
      </p:grpSp>
      <p:grpSp>
        <p:nvGrpSpPr>
          <p:cNvPr id="84995" name="Group 53"/>
          <p:cNvGrpSpPr>
            <a:grpSpLocks/>
          </p:cNvGrpSpPr>
          <p:nvPr/>
        </p:nvGrpSpPr>
        <p:grpSpPr bwMode="auto">
          <a:xfrm>
            <a:off x="609600" y="1066800"/>
            <a:ext cx="3668713" cy="1828800"/>
            <a:chOff x="4637088" y="1066800"/>
            <a:chExt cx="3668712" cy="1828800"/>
          </a:xfrm>
        </p:grpSpPr>
        <p:grpSp>
          <p:nvGrpSpPr>
            <p:cNvPr id="85038" name="Group 20"/>
            <p:cNvGrpSpPr>
              <a:grpSpLocks/>
            </p:cNvGrpSpPr>
            <p:nvPr/>
          </p:nvGrpSpPr>
          <p:grpSpPr bwMode="auto">
            <a:xfrm>
              <a:off x="4637088" y="1066800"/>
              <a:ext cx="3668712" cy="1311275"/>
              <a:chOff x="4637314" y="1066800"/>
              <a:chExt cx="3668486" cy="1311729"/>
            </a:xfrm>
          </p:grpSpPr>
          <p:sp>
            <p:nvSpPr>
              <p:cNvPr id="22" name="Freeform 21"/>
              <p:cNvSpPr/>
              <p:nvPr/>
            </p:nvSpPr>
            <p:spPr>
              <a:xfrm>
                <a:off x="4637314" y="1066800"/>
                <a:ext cx="1490571" cy="217563"/>
              </a:xfrm>
              <a:custGeom>
                <a:avLst/>
                <a:gdLst>
                  <a:gd name="connsiteX0" fmla="*/ 0 w 1491343"/>
                  <a:gd name="connsiteY0" fmla="*/ 0 h 217714"/>
                  <a:gd name="connsiteX1" fmla="*/ 1284515 w 1491343"/>
                  <a:gd name="connsiteY1" fmla="*/ 0 h 217714"/>
                  <a:gd name="connsiteX2" fmla="*/ 1393372 w 1491343"/>
                  <a:gd name="connsiteY2" fmla="*/ 43543 h 217714"/>
                  <a:gd name="connsiteX3" fmla="*/ 1469572 w 1491343"/>
                  <a:gd name="connsiteY3" fmla="*/ 119743 h 217714"/>
                  <a:gd name="connsiteX4" fmla="*/ 1491343 w 1491343"/>
                  <a:gd name="connsiteY4" fmla="*/ 217714 h 217714"/>
                  <a:gd name="connsiteX5" fmla="*/ 21772 w 1491343"/>
                  <a:gd name="connsiteY5" fmla="*/ 195943 h 217714"/>
                  <a:gd name="connsiteX6" fmla="*/ 0 w 1491343"/>
                  <a:gd name="connsiteY6" fmla="*/ 0 h 2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91343" h="217714">
                    <a:moveTo>
                      <a:pt x="0" y="0"/>
                    </a:moveTo>
                    <a:lnTo>
                      <a:pt x="1284515" y="0"/>
                    </a:lnTo>
                    <a:lnTo>
                      <a:pt x="1393372" y="43543"/>
                    </a:lnTo>
                    <a:lnTo>
                      <a:pt x="1469572" y="119743"/>
                    </a:lnTo>
                    <a:lnTo>
                      <a:pt x="1491343" y="217714"/>
                    </a:lnTo>
                    <a:lnTo>
                      <a:pt x="21772" y="195943"/>
                    </a:lnTo>
                    <a:lnTo>
                      <a:pt x="0"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Freeform 22"/>
              <p:cNvSpPr/>
              <p:nvPr/>
            </p:nvSpPr>
            <p:spPr>
              <a:xfrm flipH="1">
                <a:off x="6858090" y="1066800"/>
                <a:ext cx="1447710" cy="228679"/>
              </a:xfrm>
              <a:custGeom>
                <a:avLst/>
                <a:gdLst>
                  <a:gd name="connsiteX0" fmla="*/ 0 w 1491343"/>
                  <a:gd name="connsiteY0" fmla="*/ 0 h 217714"/>
                  <a:gd name="connsiteX1" fmla="*/ 1284515 w 1491343"/>
                  <a:gd name="connsiteY1" fmla="*/ 0 h 217714"/>
                  <a:gd name="connsiteX2" fmla="*/ 1393372 w 1491343"/>
                  <a:gd name="connsiteY2" fmla="*/ 43543 h 217714"/>
                  <a:gd name="connsiteX3" fmla="*/ 1469572 w 1491343"/>
                  <a:gd name="connsiteY3" fmla="*/ 119743 h 217714"/>
                  <a:gd name="connsiteX4" fmla="*/ 1491343 w 1491343"/>
                  <a:gd name="connsiteY4" fmla="*/ 217714 h 217714"/>
                  <a:gd name="connsiteX5" fmla="*/ 21772 w 1491343"/>
                  <a:gd name="connsiteY5" fmla="*/ 195943 h 217714"/>
                  <a:gd name="connsiteX6" fmla="*/ 0 w 1491343"/>
                  <a:gd name="connsiteY6" fmla="*/ 0 h 2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91343" h="217714">
                    <a:moveTo>
                      <a:pt x="0" y="0"/>
                    </a:moveTo>
                    <a:lnTo>
                      <a:pt x="1284515" y="0"/>
                    </a:lnTo>
                    <a:lnTo>
                      <a:pt x="1393372" y="43543"/>
                    </a:lnTo>
                    <a:lnTo>
                      <a:pt x="1469572" y="119743"/>
                    </a:lnTo>
                    <a:lnTo>
                      <a:pt x="1491343" y="217714"/>
                    </a:lnTo>
                    <a:lnTo>
                      <a:pt x="21772" y="195943"/>
                    </a:lnTo>
                    <a:lnTo>
                      <a:pt x="0"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Freeform 23"/>
              <p:cNvSpPr/>
              <p:nvPr/>
            </p:nvSpPr>
            <p:spPr>
              <a:xfrm>
                <a:off x="6118360" y="1262131"/>
                <a:ext cx="750841" cy="1116398"/>
              </a:xfrm>
              <a:custGeom>
                <a:avLst/>
                <a:gdLst>
                  <a:gd name="connsiteX0" fmla="*/ 0 w 751115"/>
                  <a:gd name="connsiteY0" fmla="*/ 32657 h 1115786"/>
                  <a:gd name="connsiteX1" fmla="*/ 326572 w 751115"/>
                  <a:gd name="connsiteY1" fmla="*/ 1110343 h 1115786"/>
                  <a:gd name="connsiteX2" fmla="*/ 751115 w 751115"/>
                  <a:gd name="connsiteY2" fmla="*/ 0 h 1115786"/>
                  <a:gd name="connsiteX3" fmla="*/ 751115 w 751115"/>
                  <a:gd name="connsiteY3" fmla="*/ 0 h 1115786"/>
                </a:gdLst>
                <a:ahLst/>
                <a:cxnLst>
                  <a:cxn ang="0">
                    <a:pos x="connsiteX0" y="connsiteY0"/>
                  </a:cxn>
                  <a:cxn ang="0">
                    <a:pos x="connsiteX1" y="connsiteY1"/>
                  </a:cxn>
                  <a:cxn ang="0">
                    <a:pos x="connsiteX2" y="connsiteY2"/>
                  </a:cxn>
                  <a:cxn ang="0">
                    <a:pos x="connsiteX3" y="connsiteY3"/>
                  </a:cxn>
                </a:cxnLst>
                <a:rect l="l" t="t" r="r" b="b"/>
                <a:pathLst>
                  <a:path w="751115" h="1115786">
                    <a:moveTo>
                      <a:pt x="0" y="32657"/>
                    </a:moveTo>
                    <a:cubicBezTo>
                      <a:pt x="100693" y="574221"/>
                      <a:pt x="201386" y="1115786"/>
                      <a:pt x="326572" y="1110343"/>
                    </a:cubicBezTo>
                    <a:cubicBezTo>
                      <a:pt x="451758" y="1104900"/>
                      <a:pt x="751115" y="0"/>
                      <a:pt x="751115" y="0"/>
                    </a:cubicBezTo>
                    <a:lnTo>
                      <a:pt x="751115"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sp>
          <p:nvSpPr>
            <p:cNvPr id="8" name="Freeform 7"/>
            <p:cNvSpPr/>
            <p:nvPr/>
          </p:nvSpPr>
          <p:spPr bwMode="auto">
            <a:xfrm>
              <a:off x="4691063" y="1458913"/>
              <a:ext cx="1503363" cy="217487"/>
            </a:xfrm>
            <a:custGeom>
              <a:avLst/>
              <a:gdLst>
                <a:gd name="connsiteX0" fmla="*/ 0 w 1502228"/>
                <a:gd name="connsiteY0" fmla="*/ 21771 h 217714"/>
                <a:gd name="connsiteX1" fmla="*/ 990600 w 1502228"/>
                <a:gd name="connsiteY1" fmla="*/ 32657 h 217714"/>
                <a:gd name="connsiteX2" fmla="*/ 1502228 w 1502228"/>
                <a:gd name="connsiteY2" fmla="*/ 217714 h 217714"/>
              </a:gdLst>
              <a:ahLst/>
              <a:cxnLst>
                <a:cxn ang="0">
                  <a:pos x="connsiteX0" y="connsiteY0"/>
                </a:cxn>
                <a:cxn ang="0">
                  <a:pos x="connsiteX1" y="connsiteY1"/>
                </a:cxn>
                <a:cxn ang="0">
                  <a:pos x="connsiteX2" y="connsiteY2"/>
                </a:cxn>
              </a:cxnLst>
              <a:rect l="l" t="t" r="r" b="b"/>
              <a:pathLst>
                <a:path w="1502228" h="217714">
                  <a:moveTo>
                    <a:pt x="0" y="21771"/>
                  </a:moveTo>
                  <a:cubicBezTo>
                    <a:pt x="370114" y="10885"/>
                    <a:pt x="740229" y="0"/>
                    <a:pt x="990600" y="32657"/>
                  </a:cubicBezTo>
                  <a:cubicBezTo>
                    <a:pt x="1240971" y="65314"/>
                    <a:pt x="1371599" y="141514"/>
                    <a:pt x="1502228" y="217714"/>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8"/>
            <p:cNvSpPr/>
            <p:nvPr/>
          </p:nvSpPr>
          <p:spPr bwMode="auto">
            <a:xfrm flipH="1">
              <a:off x="6738937" y="1447800"/>
              <a:ext cx="1501775" cy="217488"/>
            </a:xfrm>
            <a:custGeom>
              <a:avLst/>
              <a:gdLst>
                <a:gd name="connsiteX0" fmla="*/ 0 w 1502228"/>
                <a:gd name="connsiteY0" fmla="*/ 21771 h 217714"/>
                <a:gd name="connsiteX1" fmla="*/ 990600 w 1502228"/>
                <a:gd name="connsiteY1" fmla="*/ 32657 h 217714"/>
                <a:gd name="connsiteX2" fmla="*/ 1502228 w 1502228"/>
                <a:gd name="connsiteY2" fmla="*/ 217714 h 217714"/>
              </a:gdLst>
              <a:ahLst/>
              <a:cxnLst>
                <a:cxn ang="0">
                  <a:pos x="connsiteX0" y="connsiteY0"/>
                </a:cxn>
                <a:cxn ang="0">
                  <a:pos x="connsiteX1" y="connsiteY1"/>
                </a:cxn>
                <a:cxn ang="0">
                  <a:pos x="connsiteX2" y="connsiteY2"/>
                </a:cxn>
              </a:cxnLst>
              <a:rect l="l" t="t" r="r" b="b"/>
              <a:pathLst>
                <a:path w="1502228" h="217714">
                  <a:moveTo>
                    <a:pt x="0" y="21771"/>
                  </a:moveTo>
                  <a:cubicBezTo>
                    <a:pt x="370114" y="10885"/>
                    <a:pt x="740229" y="0"/>
                    <a:pt x="990600" y="32657"/>
                  </a:cubicBezTo>
                  <a:cubicBezTo>
                    <a:pt x="1240971" y="65314"/>
                    <a:pt x="1371599" y="141514"/>
                    <a:pt x="1502228" y="217714"/>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nvGrpSpPr>
            <p:cNvPr id="85041" name="Group 32"/>
            <p:cNvGrpSpPr>
              <a:grpSpLocks/>
            </p:cNvGrpSpPr>
            <p:nvPr/>
          </p:nvGrpSpPr>
          <p:grpSpPr bwMode="auto">
            <a:xfrm>
              <a:off x="4876800" y="1490663"/>
              <a:ext cx="1546225" cy="1016000"/>
              <a:chOff x="4876800" y="1491343"/>
              <a:chExt cx="1545771" cy="1016000"/>
            </a:xfrm>
          </p:grpSpPr>
          <p:sp>
            <p:nvSpPr>
              <p:cNvPr id="19" name="Freeform 18"/>
              <p:cNvSpPr/>
              <p:nvPr/>
            </p:nvSpPr>
            <p:spPr>
              <a:xfrm>
                <a:off x="5519549" y="1502455"/>
                <a:ext cx="663380" cy="228600"/>
              </a:xfrm>
              <a:custGeom>
                <a:avLst/>
                <a:gdLst>
                  <a:gd name="connsiteX0" fmla="*/ 0 w 664029"/>
                  <a:gd name="connsiteY0" fmla="*/ 0 h 228600"/>
                  <a:gd name="connsiteX1" fmla="*/ 261257 w 664029"/>
                  <a:gd name="connsiteY1" fmla="*/ 130628 h 228600"/>
                  <a:gd name="connsiteX2" fmla="*/ 664029 w 664029"/>
                  <a:gd name="connsiteY2" fmla="*/ 228600 h 228600"/>
                  <a:gd name="connsiteX3" fmla="*/ 664029 w 664029"/>
                  <a:gd name="connsiteY3" fmla="*/ 228600 h 228600"/>
                </a:gdLst>
                <a:ahLst/>
                <a:cxnLst>
                  <a:cxn ang="0">
                    <a:pos x="connsiteX0" y="connsiteY0"/>
                  </a:cxn>
                  <a:cxn ang="0">
                    <a:pos x="connsiteX1" y="connsiteY1"/>
                  </a:cxn>
                  <a:cxn ang="0">
                    <a:pos x="connsiteX2" y="connsiteY2"/>
                  </a:cxn>
                  <a:cxn ang="0">
                    <a:pos x="connsiteX3" y="connsiteY3"/>
                  </a:cxn>
                </a:cxnLst>
                <a:rect l="l" t="t" r="r" b="b"/>
                <a:pathLst>
                  <a:path w="664029" h="228600">
                    <a:moveTo>
                      <a:pt x="0" y="0"/>
                    </a:moveTo>
                    <a:cubicBezTo>
                      <a:pt x="75293" y="46264"/>
                      <a:pt x="150586" y="92528"/>
                      <a:pt x="261257" y="130628"/>
                    </a:cubicBezTo>
                    <a:cubicBezTo>
                      <a:pt x="371929" y="168728"/>
                      <a:pt x="664029" y="228600"/>
                      <a:pt x="664029" y="228600"/>
                    </a:cubicBezTo>
                    <a:lnTo>
                      <a:pt x="664029" y="228600"/>
                    </a:lnTo>
                  </a:path>
                </a:pathLst>
              </a:cu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0" name="Freeform 19"/>
              <p:cNvSpPr/>
              <p:nvPr/>
            </p:nvSpPr>
            <p:spPr>
              <a:xfrm>
                <a:off x="5224361" y="1491343"/>
                <a:ext cx="1023637" cy="457200"/>
              </a:xfrm>
              <a:custGeom>
                <a:avLst/>
                <a:gdLst>
                  <a:gd name="connsiteX0" fmla="*/ 0 w 1023257"/>
                  <a:gd name="connsiteY0" fmla="*/ 0 h 457200"/>
                  <a:gd name="connsiteX1" fmla="*/ 228600 w 1023257"/>
                  <a:gd name="connsiteY1" fmla="*/ 228600 h 457200"/>
                  <a:gd name="connsiteX2" fmla="*/ 587828 w 1023257"/>
                  <a:gd name="connsiteY2" fmla="*/ 381000 h 457200"/>
                  <a:gd name="connsiteX3" fmla="*/ 1023257 w 1023257"/>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023257" h="457200">
                    <a:moveTo>
                      <a:pt x="0" y="0"/>
                    </a:moveTo>
                    <a:cubicBezTo>
                      <a:pt x="65314" y="82550"/>
                      <a:pt x="130629" y="165100"/>
                      <a:pt x="228600" y="228600"/>
                    </a:cubicBezTo>
                    <a:cubicBezTo>
                      <a:pt x="326571" y="292100"/>
                      <a:pt x="455385" y="342900"/>
                      <a:pt x="587828" y="381000"/>
                    </a:cubicBezTo>
                    <a:cubicBezTo>
                      <a:pt x="720271" y="419100"/>
                      <a:pt x="871764" y="438150"/>
                      <a:pt x="1023257" y="457200"/>
                    </a:cubicBezTo>
                  </a:path>
                </a:pathLst>
              </a:cu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1" name="Freeform 20"/>
              <p:cNvSpPr/>
              <p:nvPr/>
            </p:nvSpPr>
            <p:spPr>
              <a:xfrm>
                <a:off x="4876801" y="1491343"/>
                <a:ext cx="1545771" cy="1016000"/>
              </a:xfrm>
              <a:custGeom>
                <a:avLst/>
                <a:gdLst>
                  <a:gd name="connsiteX0" fmla="*/ 0 w 1545771"/>
                  <a:gd name="connsiteY0" fmla="*/ 0 h 1016000"/>
                  <a:gd name="connsiteX1" fmla="*/ 228600 w 1545771"/>
                  <a:gd name="connsiteY1" fmla="*/ 381000 h 1016000"/>
                  <a:gd name="connsiteX2" fmla="*/ 566057 w 1545771"/>
                  <a:gd name="connsiteY2" fmla="*/ 707571 h 1016000"/>
                  <a:gd name="connsiteX3" fmla="*/ 936171 w 1545771"/>
                  <a:gd name="connsiteY3" fmla="*/ 968828 h 1016000"/>
                  <a:gd name="connsiteX4" fmla="*/ 1328057 w 1545771"/>
                  <a:gd name="connsiteY4" fmla="*/ 990600 h 1016000"/>
                  <a:gd name="connsiteX5" fmla="*/ 1545771 w 1545771"/>
                  <a:gd name="connsiteY5" fmla="*/ 903514 h 10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5771" h="1016000">
                    <a:moveTo>
                      <a:pt x="0" y="0"/>
                    </a:moveTo>
                    <a:cubicBezTo>
                      <a:pt x="67128" y="131536"/>
                      <a:pt x="134257" y="263072"/>
                      <a:pt x="228600" y="381000"/>
                    </a:cubicBezTo>
                    <a:cubicBezTo>
                      <a:pt x="322943" y="498928"/>
                      <a:pt x="448129" y="609600"/>
                      <a:pt x="566057" y="707571"/>
                    </a:cubicBezTo>
                    <a:cubicBezTo>
                      <a:pt x="683986" y="805542"/>
                      <a:pt x="809171" y="921656"/>
                      <a:pt x="936171" y="968828"/>
                    </a:cubicBezTo>
                    <a:cubicBezTo>
                      <a:pt x="1063171" y="1016000"/>
                      <a:pt x="1226457" y="1001486"/>
                      <a:pt x="1328057" y="990600"/>
                    </a:cubicBezTo>
                    <a:cubicBezTo>
                      <a:pt x="1429657" y="979714"/>
                      <a:pt x="1487714" y="941614"/>
                      <a:pt x="1545771" y="903514"/>
                    </a:cubicBezTo>
                  </a:path>
                </a:pathLst>
              </a:cu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85042" name="Group 33"/>
            <p:cNvGrpSpPr>
              <a:grpSpLocks/>
            </p:cNvGrpSpPr>
            <p:nvPr/>
          </p:nvGrpSpPr>
          <p:grpSpPr bwMode="auto">
            <a:xfrm flipH="1">
              <a:off x="6477000" y="1498600"/>
              <a:ext cx="1546225" cy="1016000"/>
              <a:chOff x="4876800" y="1491343"/>
              <a:chExt cx="1545771" cy="1016000"/>
            </a:xfrm>
          </p:grpSpPr>
          <p:sp>
            <p:nvSpPr>
              <p:cNvPr id="16" name="Freeform 15"/>
              <p:cNvSpPr/>
              <p:nvPr/>
            </p:nvSpPr>
            <p:spPr>
              <a:xfrm>
                <a:off x="5519549" y="1502456"/>
                <a:ext cx="663380" cy="228600"/>
              </a:xfrm>
              <a:custGeom>
                <a:avLst/>
                <a:gdLst>
                  <a:gd name="connsiteX0" fmla="*/ 0 w 664029"/>
                  <a:gd name="connsiteY0" fmla="*/ 0 h 228600"/>
                  <a:gd name="connsiteX1" fmla="*/ 261257 w 664029"/>
                  <a:gd name="connsiteY1" fmla="*/ 130628 h 228600"/>
                  <a:gd name="connsiteX2" fmla="*/ 664029 w 664029"/>
                  <a:gd name="connsiteY2" fmla="*/ 228600 h 228600"/>
                  <a:gd name="connsiteX3" fmla="*/ 664029 w 664029"/>
                  <a:gd name="connsiteY3" fmla="*/ 228600 h 228600"/>
                </a:gdLst>
                <a:ahLst/>
                <a:cxnLst>
                  <a:cxn ang="0">
                    <a:pos x="connsiteX0" y="connsiteY0"/>
                  </a:cxn>
                  <a:cxn ang="0">
                    <a:pos x="connsiteX1" y="connsiteY1"/>
                  </a:cxn>
                  <a:cxn ang="0">
                    <a:pos x="connsiteX2" y="connsiteY2"/>
                  </a:cxn>
                  <a:cxn ang="0">
                    <a:pos x="connsiteX3" y="connsiteY3"/>
                  </a:cxn>
                </a:cxnLst>
                <a:rect l="l" t="t" r="r" b="b"/>
                <a:pathLst>
                  <a:path w="664029" h="228600">
                    <a:moveTo>
                      <a:pt x="0" y="0"/>
                    </a:moveTo>
                    <a:cubicBezTo>
                      <a:pt x="75293" y="46264"/>
                      <a:pt x="150586" y="92528"/>
                      <a:pt x="261257" y="130628"/>
                    </a:cubicBezTo>
                    <a:cubicBezTo>
                      <a:pt x="371929" y="168728"/>
                      <a:pt x="664029" y="228600"/>
                      <a:pt x="664029" y="228600"/>
                    </a:cubicBezTo>
                    <a:lnTo>
                      <a:pt x="664029" y="228600"/>
                    </a:lnTo>
                  </a:path>
                </a:pathLst>
              </a:cu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7" name="Freeform 16"/>
              <p:cNvSpPr/>
              <p:nvPr/>
            </p:nvSpPr>
            <p:spPr>
              <a:xfrm>
                <a:off x="5224361" y="1491343"/>
                <a:ext cx="1023636" cy="457200"/>
              </a:xfrm>
              <a:custGeom>
                <a:avLst/>
                <a:gdLst>
                  <a:gd name="connsiteX0" fmla="*/ 0 w 1023257"/>
                  <a:gd name="connsiteY0" fmla="*/ 0 h 457200"/>
                  <a:gd name="connsiteX1" fmla="*/ 228600 w 1023257"/>
                  <a:gd name="connsiteY1" fmla="*/ 228600 h 457200"/>
                  <a:gd name="connsiteX2" fmla="*/ 587828 w 1023257"/>
                  <a:gd name="connsiteY2" fmla="*/ 381000 h 457200"/>
                  <a:gd name="connsiteX3" fmla="*/ 1023257 w 1023257"/>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023257" h="457200">
                    <a:moveTo>
                      <a:pt x="0" y="0"/>
                    </a:moveTo>
                    <a:cubicBezTo>
                      <a:pt x="65314" y="82550"/>
                      <a:pt x="130629" y="165100"/>
                      <a:pt x="228600" y="228600"/>
                    </a:cubicBezTo>
                    <a:cubicBezTo>
                      <a:pt x="326571" y="292100"/>
                      <a:pt x="455385" y="342900"/>
                      <a:pt x="587828" y="381000"/>
                    </a:cubicBezTo>
                    <a:cubicBezTo>
                      <a:pt x="720271" y="419100"/>
                      <a:pt x="871764" y="438150"/>
                      <a:pt x="1023257" y="457200"/>
                    </a:cubicBezTo>
                  </a:path>
                </a:pathLst>
              </a:cu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8" name="Freeform 17"/>
              <p:cNvSpPr/>
              <p:nvPr/>
            </p:nvSpPr>
            <p:spPr>
              <a:xfrm>
                <a:off x="4876800" y="1491343"/>
                <a:ext cx="1545771" cy="1016000"/>
              </a:xfrm>
              <a:custGeom>
                <a:avLst/>
                <a:gdLst>
                  <a:gd name="connsiteX0" fmla="*/ 0 w 1545771"/>
                  <a:gd name="connsiteY0" fmla="*/ 0 h 1016000"/>
                  <a:gd name="connsiteX1" fmla="*/ 228600 w 1545771"/>
                  <a:gd name="connsiteY1" fmla="*/ 381000 h 1016000"/>
                  <a:gd name="connsiteX2" fmla="*/ 566057 w 1545771"/>
                  <a:gd name="connsiteY2" fmla="*/ 707571 h 1016000"/>
                  <a:gd name="connsiteX3" fmla="*/ 936171 w 1545771"/>
                  <a:gd name="connsiteY3" fmla="*/ 968828 h 1016000"/>
                  <a:gd name="connsiteX4" fmla="*/ 1328057 w 1545771"/>
                  <a:gd name="connsiteY4" fmla="*/ 990600 h 1016000"/>
                  <a:gd name="connsiteX5" fmla="*/ 1545771 w 1545771"/>
                  <a:gd name="connsiteY5" fmla="*/ 903514 h 10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5771" h="1016000">
                    <a:moveTo>
                      <a:pt x="0" y="0"/>
                    </a:moveTo>
                    <a:cubicBezTo>
                      <a:pt x="67128" y="131536"/>
                      <a:pt x="134257" y="263072"/>
                      <a:pt x="228600" y="381000"/>
                    </a:cubicBezTo>
                    <a:cubicBezTo>
                      <a:pt x="322943" y="498928"/>
                      <a:pt x="448129" y="609600"/>
                      <a:pt x="566057" y="707571"/>
                    </a:cubicBezTo>
                    <a:cubicBezTo>
                      <a:pt x="683986" y="805542"/>
                      <a:pt x="809171" y="921656"/>
                      <a:pt x="936171" y="968828"/>
                    </a:cubicBezTo>
                    <a:cubicBezTo>
                      <a:pt x="1063171" y="1016000"/>
                      <a:pt x="1226457" y="1001486"/>
                      <a:pt x="1328057" y="990600"/>
                    </a:cubicBezTo>
                    <a:cubicBezTo>
                      <a:pt x="1429657" y="979714"/>
                      <a:pt x="1487714" y="941614"/>
                      <a:pt x="1545771" y="903514"/>
                    </a:cubicBezTo>
                  </a:path>
                </a:pathLst>
              </a:cu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cxnSp>
          <p:nvCxnSpPr>
            <p:cNvPr id="12" name="Straight Connector 11"/>
            <p:cNvCxnSpPr/>
            <p:nvPr/>
          </p:nvCxnSpPr>
          <p:spPr>
            <a:xfrm>
              <a:off x="6237288" y="17526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313488" y="1828800"/>
              <a:ext cx="315913"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400801" y="19050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724401" y="2667000"/>
              <a:ext cx="3505199" cy="228600"/>
            </a:xfrm>
            <a:prstGeom prst="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84996" name="Group 58"/>
          <p:cNvGrpSpPr>
            <a:grpSpLocks/>
          </p:cNvGrpSpPr>
          <p:nvPr/>
        </p:nvGrpSpPr>
        <p:grpSpPr bwMode="auto">
          <a:xfrm>
            <a:off x="4724400" y="1066800"/>
            <a:ext cx="3668713" cy="1828800"/>
            <a:chOff x="4495800" y="3276600"/>
            <a:chExt cx="3668713" cy="1828800"/>
          </a:xfrm>
        </p:grpSpPr>
        <p:grpSp>
          <p:nvGrpSpPr>
            <p:cNvPr id="85019" name="Group 54"/>
            <p:cNvGrpSpPr>
              <a:grpSpLocks/>
            </p:cNvGrpSpPr>
            <p:nvPr/>
          </p:nvGrpSpPr>
          <p:grpSpPr bwMode="auto">
            <a:xfrm>
              <a:off x="4495800" y="3276600"/>
              <a:ext cx="3668713" cy="1828800"/>
              <a:chOff x="3962400" y="3733800"/>
              <a:chExt cx="3668713" cy="1828800"/>
            </a:xfrm>
          </p:grpSpPr>
          <p:grpSp>
            <p:nvGrpSpPr>
              <p:cNvPr id="85023" name="Group 20"/>
              <p:cNvGrpSpPr>
                <a:grpSpLocks/>
              </p:cNvGrpSpPr>
              <p:nvPr/>
            </p:nvGrpSpPr>
            <p:grpSpPr bwMode="auto">
              <a:xfrm>
                <a:off x="3962400" y="3733800"/>
                <a:ext cx="3668713" cy="1311275"/>
                <a:chOff x="4637314" y="1066800"/>
                <a:chExt cx="3668486" cy="1311729"/>
              </a:xfrm>
            </p:grpSpPr>
            <p:sp>
              <p:nvSpPr>
                <p:cNvPr id="42" name="Freeform 41"/>
                <p:cNvSpPr/>
                <p:nvPr/>
              </p:nvSpPr>
              <p:spPr>
                <a:xfrm>
                  <a:off x="4637314" y="1066800"/>
                  <a:ext cx="1490571" cy="217563"/>
                </a:xfrm>
                <a:custGeom>
                  <a:avLst/>
                  <a:gdLst>
                    <a:gd name="connsiteX0" fmla="*/ 0 w 1491343"/>
                    <a:gd name="connsiteY0" fmla="*/ 0 h 217714"/>
                    <a:gd name="connsiteX1" fmla="*/ 1284515 w 1491343"/>
                    <a:gd name="connsiteY1" fmla="*/ 0 h 217714"/>
                    <a:gd name="connsiteX2" fmla="*/ 1393372 w 1491343"/>
                    <a:gd name="connsiteY2" fmla="*/ 43543 h 217714"/>
                    <a:gd name="connsiteX3" fmla="*/ 1469572 w 1491343"/>
                    <a:gd name="connsiteY3" fmla="*/ 119743 h 217714"/>
                    <a:gd name="connsiteX4" fmla="*/ 1491343 w 1491343"/>
                    <a:gd name="connsiteY4" fmla="*/ 217714 h 217714"/>
                    <a:gd name="connsiteX5" fmla="*/ 21772 w 1491343"/>
                    <a:gd name="connsiteY5" fmla="*/ 195943 h 217714"/>
                    <a:gd name="connsiteX6" fmla="*/ 0 w 1491343"/>
                    <a:gd name="connsiteY6" fmla="*/ 0 h 2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91343" h="217714">
                      <a:moveTo>
                        <a:pt x="0" y="0"/>
                      </a:moveTo>
                      <a:lnTo>
                        <a:pt x="1284515" y="0"/>
                      </a:lnTo>
                      <a:lnTo>
                        <a:pt x="1393372" y="43543"/>
                      </a:lnTo>
                      <a:lnTo>
                        <a:pt x="1469572" y="119743"/>
                      </a:lnTo>
                      <a:lnTo>
                        <a:pt x="1491343" y="217714"/>
                      </a:lnTo>
                      <a:lnTo>
                        <a:pt x="21772" y="195943"/>
                      </a:lnTo>
                      <a:lnTo>
                        <a:pt x="0"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Freeform 42"/>
                <p:cNvSpPr/>
                <p:nvPr/>
              </p:nvSpPr>
              <p:spPr>
                <a:xfrm flipH="1">
                  <a:off x="6858090" y="1066800"/>
                  <a:ext cx="1447710" cy="228679"/>
                </a:xfrm>
                <a:custGeom>
                  <a:avLst/>
                  <a:gdLst>
                    <a:gd name="connsiteX0" fmla="*/ 0 w 1491343"/>
                    <a:gd name="connsiteY0" fmla="*/ 0 h 217714"/>
                    <a:gd name="connsiteX1" fmla="*/ 1284515 w 1491343"/>
                    <a:gd name="connsiteY1" fmla="*/ 0 h 217714"/>
                    <a:gd name="connsiteX2" fmla="*/ 1393372 w 1491343"/>
                    <a:gd name="connsiteY2" fmla="*/ 43543 h 217714"/>
                    <a:gd name="connsiteX3" fmla="*/ 1469572 w 1491343"/>
                    <a:gd name="connsiteY3" fmla="*/ 119743 h 217714"/>
                    <a:gd name="connsiteX4" fmla="*/ 1491343 w 1491343"/>
                    <a:gd name="connsiteY4" fmla="*/ 217714 h 217714"/>
                    <a:gd name="connsiteX5" fmla="*/ 21772 w 1491343"/>
                    <a:gd name="connsiteY5" fmla="*/ 195943 h 217714"/>
                    <a:gd name="connsiteX6" fmla="*/ 0 w 1491343"/>
                    <a:gd name="connsiteY6" fmla="*/ 0 h 2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91343" h="217714">
                      <a:moveTo>
                        <a:pt x="0" y="0"/>
                      </a:moveTo>
                      <a:lnTo>
                        <a:pt x="1284515" y="0"/>
                      </a:lnTo>
                      <a:lnTo>
                        <a:pt x="1393372" y="43543"/>
                      </a:lnTo>
                      <a:lnTo>
                        <a:pt x="1469572" y="119743"/>
                      </a:lnTo>
                      <a:lnTo>
                        <a:pt x="1491343" y="217714"/>
                      </a:lnTo>
                      <a:lnTo>
                        <a:pt x="21772" y="195943"/>
                      </a:lnTo>
                      <a:lnTo>
                        <a:pt x="0"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Freeform 43"/>
                <p:cNvSpPr/>
                <p:nvPr/>
              </p:nvSpPr>
              <p:spPr>
                <a:xfrm>
                  <a:off x="6118360" y="1262131"/>
                  <a:ext cx="750841" cy="1116398"/>
                </a:xfrm>
                <a:custGeom>
                  <a:avLst/>
                  <a:gdLst>
                    <a:gd name="connsiteX0" fmla="*/ 0 w 751115"/>
                    <a:gd name="connsiteY0" fmla="*/ 32657 h 1115786"/>
                    <a:gd name="connsiteX1" fmla="*/ 326572 w 751115"/>
                    <a:gd name="connsiteY1" fmla="*/ 1110343 h 1115786"/>
                    <a:gd name="connsiteX2" fmla="*/ 751115 w 751115"/>
                    <a:gd name="connsiteY2" fmla="*/ 0 h 1115786"/>
                    <a:gd name="connsiteX3" fmla="*/ 751115 w 751115"/>
                    <a:gd name="connsiteY3" fmla="*/ 0 h 1115786"/>
                  </a:gdLst>
                  <a:ahLst/>
                  <a:cxnLst>
                    <a:cxn ang="0">
                      <a:pos x="connsiteX0" y="connsiteY0"/>
                    </a:cxn>
                    <a:cxn ang="0">
                      <a:pos x="connsiteX1" y="connsiteY1"/>
                    </a:cxn>
                    <a:cxn ang="0">
                      <a:pos x="connsiteX2" y="connsiteY2"/>
                    </a:cxn>
                    <a:cxn ang="0">
                      <a:pos x="connsiteX3" y="connsiteY3"/>
                    </a:cxn>
                  </a:cxnLst>
                  <a:rect l="l" t="t" r="r" b="b"/>
                  <a:pathLst>
                    <a:path w="751115" h="1115786">
                      <a:moveTo>
                        <a:pt x="0" y="32657"/>
                      </a:moveTo>
                      <a:cubicBezTo>
                        <a:pt x="100693" y="574221"/>
                        <a:pt x="201386" y="1115786"/>
                        <a:pt x="326572" y="1110343"/>
                      </a:cubicBezTo>
                      <a:cubicBezTo>
                        <a:pt x="451758" y="1104900"/>
                        <a:pt x="751115" y="0"/>
                        <a:pt x="751115" y="0"/>
                      </a:cubicBezTo>
                      <a:lnTo>
                        <a:pt x="751115"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sp>
            <p:nvSpPr>
              <p:cNvPr id="31" name="Freeform 30"/>
              <p:cNvSpPr/>
              <p:nvPr/>
            </p:nvSpPr>
            <p:spPr>
              <a:xfrm flipV="1">
                <a:off x="4103688" y="4049713"/>
                <a:ext cx="1371600" cy="217487"/>
              </a:xfrm>
              <a:custGeom>
                <a:avLst/>
                <a:gdLst>
                  <a:gd name="connsiteX0" fmla="*/ 0 w 1502228"/>
                  <a:gd name="connsiteY0" fmla="*/ 21771 h 217714"/>
                  <a:gd name="connsiteX1" fmla="*/ 990600 w 1502228"/>
                  <a:gd name="connsiteY1" fmla="*/ 32657 h 217714"/>
                  <a:gd name="connsiteX2" fmla="*/ 1502228 w 1502228"/>
                  <a:gd name="connsiteY2" fmla="*/ 217714 h 217714"/>
                </a:gdLst>
                <a:ahLst/>
                <a:cxnLst>
                  <a:cxn ang="0">
                    <a:pos x="connsiteX0" y="connsiteY0"/>
                  </a:cxn>
                  <a:cxn ang="0">
                    <a:pos x="connsiteX1" y="connsiteY1"/>
                  </a:cxn>
                  <a:cxn ang="0">
                    <a:pos x="connsiteX2" y="connsiteY2"/>
                  </a:cxn>
                </a:cxnLst>
                <a:rect l="l" t="t" r="r" b="b"/>
                <a:pathLst>
                  <a:path w="1502228" h="217714">
                    <a:moveTo>
                      <a:pt x="0" y="21771"/>
                    </a:moveTo>
                    <a:cubicBezTo>
                      <a:pt x="370114" y="10885"/>
                      <a:pt x="740229" y="0"/>
                      <a:pt x="990600" y="32657"/>
                    </a:cubicBezTo>
                    <a:cubicBezTo>
                      <a:pt x="1240971" y="65314"/>
                      <a:pt x="1371599" y="141514"/>
                      <a:pt x="1502228" y="217714"/>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2" name="Freeform 31"/>
              <p:cNvSpPr/>
              <p:nvPr/>
            </p:nvSpPr>
            <p:spPr>
              <a:xfrm flipH="1" flipV="1">
                <a:off x="6172200" y="4038600"/>
                <a:ext cx="1371600" cy="217488"/>
              </a:xfrm>
              <a:custGeom>
                <a:avLst/>
                <a:gdLst>
                  <a:gd name="connsiteX0" fmla="*/ 0 w 1502228"/>
                  <a:gd name="connsiteY0" fmla="*/ 21771 h 217714"/>
                  <a:gd name="connsiteX1" fmla="*/ 990600 w 1502228"/>
                  <a:gd name="connsiteY1" fmla="*/ 32657 h 217714"/>
                  <a:gd name="connsiteX2" fmla="*/ 1502228 w 1502228"/>
                  <a:gd name="connsiteY2" fmla="*/ 217714 h 217714"/>
                </a:gdLst>
                <a:ahLst/>
                <a:cxnLst>
                  <a:cxn ang="0">
                    <a:pos x="connsiteX0" y="connsiteY0"/>
                  </a:cxn>
                  <a:cxn ang="0">
                    <a:pos x="connsiteX1" y="connsiteY1"/>
                  </a:cxn>
                  <a:cxn ang="0">
                    <a:pos x="connsiteX2" y="connsiteY2"/>
                  </a:cxn>
                </a:cxnLst>
                <a:rect l="l" t="t" r="r" b="b"/>
                <a:pathLst>
                  <a:path w="1502228" h="217714">
                    <a:moveTo>
                      <a:pt x="0" y="21771"/>
                    </a:moveTo>
                    <a:cubicBezTo>
                      <a:pt x="370114" y="10885"/>
                      <a:pt x="740229" y="0"/>
                      <a:pt x="990600" y="32657"/>
                    </a:cubicBezTo>
                    <a:cubicBezTo>
                      <a:pt x="1240971" y="65314"/>
                      <a:pt x="1371599" y="141514"/>
                      <a:pt x="1502228" y="217714"/>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nvGrpSpPr>
              <p:cNvPr id="85026" name="Group 32"/>
              <p:cNvGrpSpPr>
                <a:grpSpLocks/>
              </p:cNvGrpSpPr>
              <p:nvPr/>
            </p:nvGrpSpPr>
            <p:grpSpPr bwMode="auto">
              <a:xfrm>
                <a:off x="4491782" y="3993385"/>
                <a:ext cx="1020016" cy="1363615"/>
                <a:chOff x="5136438" y="1260149"/>
                <a:chExt cx="1019954" cy="1363137"/>
              </a:xfrm>
            </p:grpSpPr>
            <p:sp>
              <p:nvSpPr>
                <p:cNvPr id="39" name="Freeform 32"/>
                <p:cNvSpPr/>
                <p:nvPr/>
              </p:nvSpPr>
              <p:spPr>
                <a:xfrm rot="11880000" flipV="1">
                  <a:off x="5659537" y="1381521"/>
                  <a:ext cx="414312" cy="203129"/>
                </a:xfrm>
                <a:custGeom>
                  <a:avLst/>
                  <a:gdLst>
                    <a:gd name="connsiteX0" fmla="*/ 0 w 664029"/>
                    <a:gd name="connsiteY0" fmla="*/ 0 h 228600"/>
                    <a:gd name="connsiteX1" fmla="*/ 261257 w 664029"/>
                    <a:gd name="connsiteY1" fmla="*/ 130628 h 228600"/>
                    <a:gd name="connsiteX2" fmla="*/ 664029 w 664029"/>
                    <a:gd name="connsiteY2" fmla="*/ 228600 h 228600"/>
                    <a:gd name="connsiteX3" fmla="*/ 664029 w 664029"/>
                    <a:gd name="connsiteY3" fmla="*/ 228600 h 228600"/>
                  </a:gdLst>
                  <a:ahLst/>
                  <a:cxnLst>
                    <a:cxn ang="0">
                      <a:pos x="connsiteX0" y="connsiteY0"/>
                    </a:cxn>
                    <a:cxn ang="0">
                      <a:pos x="connsiteX1" y="connsiteY1"/>
                    </a:cxn>
                    <a:cxn ang="0">
                      <a:pos x="connsiteX2" y="connsiteY2"/>
                    </a:cxn>
                    <a:cxn ang="0">
                      <a:pos x="connsiteX3" y="connsiteY3"/>
                    </a:cxn>
                  </a:cxnLst>
                  <a:rect l="l" t="t" r="r" b="b"/>
                  <a:pathLst>
                    <a:path w="664029" h="228600">
                      <a:moveTo>
                        <a:pt x="0" y="0"/>
                      </a:moveTo>
                      <a:cubicBezTo>
                        <a:pt x="75293" y="46264"/>
                        <a:pt x="150586" y="92528"/>
                        <a:pt x="261257" y="130628"/>
                      </a:cubicBezTo>
                      <a:cubicBezTo>
                        <a:pt x="371929" y="168728"/>
                        <a:pt x="664029" y="228600"/>
                        <a:pt x="664029" y="228600"/>
                      </a:cubicBezTo>
                      <a:lnTo>
                        <a:pt x="664029" y="228600"/>
                      </a:lnTo>
                    </a:path>
                  </a:pathLst>
                </a:cu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0" name="Freeform 33"/>
                <p:cNvSpPr/>
                <p:nvPr/>
              </p:nvSpPr>
              <p:spPr>
                <a:xfrm rot="2594837" flipH="1">
                  <a:off x="5223001" y="1495781"/>
                  <a:ext cx="933393" cy="415779"/>
                </a:xfrm>
                <a:custGeom>
                  <a:avLst/>
                  <a:gdLst>
                    <a:gd name="connsiteX0" fmla="*/ 0 w 1023257"/>
                    <a:gd name="connsiteY0" fmla="*/ 0 h 457200"/>
                    <a:gd name="connsiteX1" fmla="*/ 228600 w 1023257"/>
                    <a:gd name="connsiteY1" fmla="*/ 228600 h 457200"/>
                    <a:gd name="connsiteX2" fmla="*/ 587828 w 1023257"/>
                    <a:gd name="connsiteY2" fmla="*/ 381000 h 457200"/>
                    <a:gd name="connsiteX3" fmla="*/ 1023257 w 1023257"/>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023257" h="457200">
                      <a:moveTo>
                        <a:pt x="0" y="0"/>
                      </a:moveTo>
                      <a:cubicBezTo>
                        <a:pt x="65314" y="82550"/>
                        <a:pt x="130629" y="165100"/>
                        <a:pt x="228600" y="228600"/>
                      </a:cubicBezTo>
                      <a:cubicBezTo>
                        <a:pt x="326571" y="292100"/>
                        <a:pt x="455385" y="342900"/>
                        <a:pt x="587828" y="381000"/>
                      </a:cubicBezTo>
                      <a:cubicBezTo>
                        <a:pt x="720271" y="419100"/>
                        <a:pt x="871764" y="438150"/>
                        <a:pt x="1023257" y="457200"/>
                      </a:cubicBezTo>
                    </a:path>
                  </a:pathLst>
                </a:cu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1" name="Freeform 40"/>
                <p:cNvSpPr/>
                <p:nvPr/>
              </p:nvSpPr>
              <p:spPr>
                <a:xfrm rot="3574394" flipH="1">
                  <a:off x="4885875" y="1510733"/>
                  <a:ext cx="1361598" cy="861960"/>
                </a:xfrm>
                <a:custGeom>
                  <a:avLst/>
                  <a:gdLst>
                    <a:gd name="connsiteX0" fmla="*/ 0 w 1545771"/>
                    <a:gd name="connsiteY0" fmla="*/ 0 h 1016000"/>
                    <a:gd name="connsiteX1" fmla="*/ 228600 w 1545771"/>
                    <a:gd name="connsiteY1" fmla="*/ 381000 h 1016000"/>
                    <a:gd name="connsiteX2" fmla="*/ 566057 w 1545771"/>
                    <a:gd name="connsiteY2" fmla="*/ 707571 h 1016000"/>
                    <a:gd name="connsiteX3" fmla="*/ 936171 w 1545771"/>
                    <a:gd name="connsiteY3" fmla="*/ 968828 h 1016000"/>
                    <a:gd name="connsiteX4" fmla="*/ 1328057 w 1545771"/>
                    <a:gd name="connsiteY4" fmla="*/ 990600 h 1016000"/>
                    <a:gd name="connsiteX5" fmla="*/ 1545771 w 1545771"/>
                    <a:gd name="connsiteY5" fmla="*/ 903514 h 1016000"/>
                    <a:gd name="connsiteX0" fmla="*/ 0 w 1545771"/>
                    <a:gd name="connsiteY0" fmla="*/ 0 h 998376"/>
                    <a:gd name="connsiteX1" fmla="*/ 228600 w 1545771"/>
                    <a:gd name="connsiteY1" fmla="*/ 381000 h 998376"/>
                    <a:gd name="connsiteX2" fmla="*/ 528367 w 1545771"/>
                    <a:gd name="connsiteY2" fmla="*/ 766919 h 998376"/>
                    <a:gd name="connsiteX3" fmla="*/ 936171 w 1545771"/>
                    <a:gd name="connsiteY3" fmla="*/ 968828 h 998376"/>
                    <a:gd name="connsiteX4" fmla="*/ 1328057 w 1545771"/>
                    <a:gd name="connsiteY4" fmla="*/ 990600 h 998376"/>
                    <a:gd name="connsiteX5" fmla="*/ 1545771 w 1545771"/>
                    <a:gd name="connsiteY5" fmla="*/ 903514 h 998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5771" h="998376">
                      <a:moveTo>
                        <a:pt x="0" y="0"/>
                      </a:moveTo>
                      <a:cubicBezTo>
                        <a:pt x="67128" y="131536"/>
                        <a:pt x="140539" y="253180"/>
                        <a:pt x="228600" y="381000"/>
                      </a:cubicBezTo>
                      <a:cubicBezTo>
                        <a:pt x="316661" y="508820"/>
                        <a:pt x="410439" y="668948"/>
                        <a:pt x="528367" y="766919"/>
                      </a:cubicBezTo>
                      <a:cubicBezTo>
                        <a:pt x="646296" y="864890"/>
                        <a:pt x="802889" y="931548"/>
                        <a:pt x="936171" y="968828"/>
                      </a:cubicBezTo>
                      <a:cubicBezTo>
                        <a:pt x="1069453" y="1006108"/>
                        <a:pt x="1226457" y="1001486"/>
                        <a:pt x="1328057" y="990600"/>
                      </a:cubicBezTo>
                      <a:cubicBezTo>
                        <a:pt x="1429657" y="979714"/>
                        <a:pt x="1487714" y="941614"/>
                        <a:pt x="1545771" y="903514"/>
                      </a:cubicBezTo>
                    </a:path>
                  </a:pathLst>
                </a:cu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85027" name="Group 32"/>
              <p:cNvGrpSpPr>
                <a:grpSpLocks/>
              </p:cNvGrpSpPr>
              <p:nvPr/>
            </p:nvGrpSpPr>
            <p:grpSpPr bwMode="auto">
              <a:xfrm flipH="1">
                <a:off x="6095999" y="3966600"/>
                <a:ext cx="1012401" cy="1399530"/>
                <a:chOff x="5144237" y="1250642"/>
                <a:chExt cx="1012339" cy="1399039"/>
              </a:xfrm>
            </p:grpSpPr>
            <p:sp>
              <p:nvSpPr>
                <p:cNvPr id="36" name="Freeform 35"/>
                <p:cNvSpPr/>
                <p:nvPr/>
              </p:nvSpPr>
              <p:spPr>
                <a:xfrm rot="11880000" flipV="1">
                  <a:off x="5659717" y="1381334"/>
                  <a:ext cx="414313" cy="203129"/>
                </a:xfrm>
                <a:custGeom>
                  <a:avLst/>
                  <a:gdLst>
                    <a:gd name="connsiteX0" fmla="*/ 0 w 664029"/>
                    <a:gd name="connsiteY0" fmla="*/ 0 h 228600"/>
                    <a:gd name="connsiteX1" fmla="*/ 261257 w 664029"/>
                    <a:gd name="connsiteY1" fmla="*/ 130628 h 228600"/>
                    <a:gd name="connsiteX2" fmla="*/ 664029 w 664029"/>
                    <a:gd name="connsiteY2" fmla="*/ 228600 h 228600"/>
                    <a:gd name="connsiteX3" fmla="*/ 664029 w 664029"/>
                    <a:gd name="connsiteY3" fmla="*/ 228600 h 228600"/>
                  </a:gdLst>
                  <a:ahLst/>
                  <a:cxnLst>
                    <a:cxn ang="0">
                      <a:pos x="connsiteX0" y="connsiteY0"/>
                    </a:cxn>
                    <a:cxn ang="0">
                      <a:pos x="connsiteX1" y="connsiteY1"/>
                    </a:cxn>
                    <a:cxn ang="0">
                      <a:pos x="connsiteX2" y="connsiteY2"/>
                    </a:cxn>
                    <a:cxn ang="0">
                      <a:pos x="connsiteX3" y="connsiteY3"/>
                    </a:cxn>
                  </a:cxnLst>
                  <a:rect l="l" t="t" r="r" b="b"/>
                  <a:pathLst>
                    <a:path w="664029" h="228600">
                      <a:moveTo>
                        <a:pt x="0" y="0"/>
                      </a:moveTo>
                      <a:cubicBezTo>
                        <a:pt x="75293" y="46264"/>
                        <a:pt x="150586" y="92528"/>
                        <a:pt x="261257" y="130628"/>
                      </a:cubicBezTo>
                      <a:cubicBezTo>
                        <a:pt x="371929" y="168728"/>
                        <a:pt x="664029" y="228600"/>
                        <a:pt x="664029" y="228600"/>
                      </a:cubicBezTo>
                      <a:lnTo>
                        <a:pt x="664029" y="228600"/>
                      </a:lnTo>
                    </a:path>
                  </a:pathLst>
                </a:cu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7" name="Freeform 36"/>
                <p:cNvSpPr/>
                <p:nvPr/>
              </p:nvSpPr>
              <p:spPr>
                <a:xfrm rot="2594837" flipH="1">
                  <a:off x="5223182" y="1495594"/>
                  <a:ext cx="933393" cy="415779"/>
                </a:xfrm>
                <a:custGeom>
                  <a:avLst/>
                  <a:gdLst>
                    <a:gd name="connsiteX0" fmla="*/ 0 w 1023257"/>
                    <a:gd name="connsiteY0" fmla="*/ 0 h 457200"/>
                    <a:gd name="connsiteX1" fmla="*/ 228600 w 1023257"/>
                    <a:gd name="connsiteY1" fmla="*/ 228600 h 457200"/>
                    <a:gd name="connsiteX2" fmla="*/ 587828 w 1023257"/>
                    <a:gd name="connsiteY2" fmla="*/ 381000 h 457200"/>
                    <a:gd name="connsiteX3" fmla="*/ 1023257 w 1023257"/>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023257" h="457200">
                      <a:moveTo>
                        <a:pt x="0" y="0"/>
                      </a:moveTo>
                      <a:cubicBezTo>
                        <a:pt x="65314" y="82550"/>
                        <a:pt x="130629" y="165100"/>
                        <a:pt x="228600" y="228600"/>
                      </a:cubicBezTo>
                      <a:cubicBezTo>
                        <a:pt x="326571" y="292100"/>
                        <a:pt x="455385" y="342900"/>
                        <a:pt x="587828" y="381000"/>
                      </a:cubicBezTo>
                      <a:cubicBezTo>
                        <a:pt x="720271" y="419100"/>
                        <a:pt x="871764" y="438150"/>
                        <a:pt x="1023257" y="457200"/>
                      </a:cubicBezTo>
                    </a:path>
                  </a:pathLst>
                </a:cu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8" name="Freeform 37"/>
                <p:cNvSpPr/>
                <p:nvPr/>
              </p:nvSpPr>
              <p:spPr>
                <a:xfrm rot="3574394" flipH="1">
                  <a:off x="4888443" y="1506575"/>
                  <a:ext cx="1398096" cy="887358"/>
                </a:xfrm>
                <a:custGeom>
                  <a:avLst/>
                  <a:gdLst>
                    <a:gd name="connsiteX0" fmla="*/ 0 w 1545771"/>
                    <a:gd name="connsiteY0" fmla="*/ 0 h 1016000"/>
                    <a:gd name="connsiteX1" fmla="*/ 228600 w 1545771"/>
                    <a:gd name="connsiteY1" fmla="*/ 381000 h 1016000"/>
                    <a:gd name="connsiteX2" fmla="*/ 566057 w 1545771"/>
                    <a:gd name="connsiteY2" fmla="*/ 707571 h 1016000"/>
                    <a:gd name="connsiteX3" fmla="*/ 936171 w 1545771"/>
                    <a:gd name="connsiteY3" fmla="*/ 968828 h 1016000"/>
                    <a:gd name="connsiteX4" fmla="*/ 1328057 w 1545771"/>
                    <a:gd name="connsiteY4" fmla="*/ 990600 h 1016000"/>
                    <a:gd name="connsiteX5" fmla="*/ 1545771 w 1545771"/>
                    <a:gd name="connsiteY5" fmla="*/ 903514 h 1016000"/>
                    <a:gd name="connsiteX0" fmla="*/ 0 w 1545771"/>
                    <a:gd name="connsiteY0" fmla="*/ 0 h 998463"/>
                    <a:gd name="connsiteX1" fmla="*/ 228600 w 1545771"/>
                    <a:gd name="connsiteY1" fmla="*/ 381000 h 998463"/>
                    <a:gd name="connsiteX2" fmla="*/ 529334 w 1545771"/>
                    <a:gd name="connsiteY2" fmla="*/ 765166 h 998463"/>
                    <a:gd name="connsiteX3" fmla="*/ 936171 w 1545771"/>
                    <a:gd name="connsiteY3" fmla="*/ 968828 h 998463"/>
                    <a:gd name="connsiteX4" fmla="*/ 1328057 w 1545771"/>
                    <a:gd name="connsiteY4" fmla="*/ 990600 h 998463"/>
                    <a:gd name="connsiteX5" fmla="*/ 1545771 w 1545771"/>
                    <a:gd name="connsiteY5" fmla="*/ 903514 h 998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5771" h="998463">
                      <a:moveTo>
                        <a:pt x="0" y="0"/>
                      </a:moveTo>
                      <a:cubicBezTo>
                        <a:pt x="67128" y="131536"/>
                        <a:pt x="140378" y="253472"/>
                        <a:pt x="228600" y="381000"/>
                      </a:cubicBezTo>
                      <a:cubicBezTo>
                        <a:pt x="316822" y="508528"/>
                        <a:pt x="411406" y="667195"/>
                        <a:pt x="529334" y="765166"/>
                      </a:cubicBezTo>
                      <a:cubicBezTo>
                        <a:pt x="647263" y="863137"/>
                        <a:pt x="803051" y="931256"/>
                        <a:pt x="936171" y="968828"/>
                      </a:cubicBezTo>
                      <a:cubicBezTo>
                        <a:pt x="1069291" y="1006400"/>
                        <a:pt x="1226457" y="1001486"/>
                        <a:pt x="1328057" y="990600"/>
                      </a:cubicBezTo>
                      <a:cubicBezTo>
                        <a:pt x="1429657" y="979714"/>
                        <a:pt x="1487714" y="941614"/>
                        <a:pt x="1545771" y="903514"/>
                      </a:cubicBezTo>
                    </a:path>
                  </a:pathLst>
                </a:cu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sp>
            <p:nvSpPr>
              <p:cNvPr id="35" name="Rectangle 34"/>
              <p:cNvSpPr/>
              <p:nvPr/>
            </p:nvSpPr>
            <p:spPr>
              <a:xfrm>
                <a:off x="4038600" y="5334000"/>
                <a:ext cx="3505200" cy="228600"/>
              </a:xfrm>
              <a:prstGeom prst="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cxnSp>
          <p:nvCxnSpPr>
            <p:cNvPr id="27" name="Straight Connector 26"/>
            <p:cNvCxnSpPr/>
            <p:nvPr/>
          </p:nvCxnSpPr>
          <p:spPr>
            <a:xfrm>
              <a:off x="6096000" y="35814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172200" y="3657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259513" y="3733800"/>
              <a:ext cx="217487" cy="158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4997" name="Group 59"/>
          <p:cNvGrpSpPr>
            <a:grpSpLocks/>
          </p:cNvGrpSpPr>
          <p:nvPr/>
        </p:nvGrpSpPr>
        <p:grpSpPr bwMode="auto">
          <a:xfrm>
            <a:off x="457200" y="3733800"/>
            <a:ext cx="3668713" cy="2362200"/>
            <a:chOff x="4495798" y="3276600"/>
            <a:chExt cx="3668712" cy="2362200"/>
          </a:xfrm>
        </p:grpSpPr>
        <p:grpSp>
          <p:nvGrpSpPr>
            <p:cNvPr id="85010" name="Group 54"/>
            <p:cNvGrpSpPr>
              <a:grpSpLocks/>
            </p:cNvGrpSpPr>
            <p:nvPr/>
          </p:nvGrpSpPr>
          <p:grpSpPr bwMode="auto">
            <a:xfrm>
              <a:off x="4495798" y="3276600"/>
              <a:ext cx="3668712" cy="2362200"/>
              <a:chOff x="3962398" y="3733800"/>
              <a:chExt cx="3668712" cy="2362200"/>
            </a:xfrm>
          </p:grpSpPr>
          <p:grpSp>
            <p:nvGrpSpPr>
              <p:cNvPr id="85014" name="Group 20"/>
              <p:cNvGrpSpPr>
                <a:grpSpLocks/>
              </p:cNvGrpSpPr>
              <p:nvPr/>
            </p:nvGrpSpPr>
            <p:grpSpPr bwMode="auto">
              <a:xfrm>
                <a:off x="3962398" y="3733800"/>
                <a:ext cx="3668712" cy="1311276"/>
                <a:chOff x="4637314" y="1066800"/>
                <a:chExt cx="3668486" cy="1311729"/>
              </a:xfrm>
            </p:grpSpPr>
            <p:sp>
              <p:nvSpPr>
                <p:cNvPr id="52" name="Freeform 51"/>
                <p:cNvSpPr/>
                <p:nvPr/>
              </p:nvSpPr>
              <p:spPr>
                <a:xfrm>
                  <a:off x="4637314" y="1066800"/>
                  <a:ext cx="1490571" cy="217563"/>
                </a:xfrm>
                <a:custGeom>
                  <a:avLst/>
                  <a:gdLst>
                    <a:gd name="connsiteX0" fmla="*/ 0 w 1491343"/>
                    <a:gd name="connsiteY0" fmla="*/ 0 h 217714"/>
                    <a:gd name="connsiteX1" fmla="*/ 1284515 w 1491343"/>
                    <a:gd name="connsiteY1" fmla="*/ 0 h 217714"/>
                    <a:gd name="connsiteX2" fmla="*/ 1393372 w 1491343"/>
                    <a:gd name="connsiteY2" fmla="*/ 43543 h 217714"/>
                    <a:gd name="connsiteX3" fmla="*/ 1469572 w 1491343"/>
                    <a:gd name="connsiteY3" fmla="*/ 119743 h 217714"/>
                    <a:gd name="connsiteX4" fmla="*/ 1491343 w 1491343"/>
                    <a:gd name="connsiteY4" fmla="*/ 217714 h 217714"/>
                    <a:gd name="connsiteX5" fmla="*/ 21772 w 1491343"/>
                    <a:gd name="connsiteY5" fmla="*/ 195943 h 217714"/>
                    <a:gd name="connsiteX6" fmla="*/ 0 w 1491343"/>
                    <a:gd name="connsiteY6" fmla="*/ 0 h 2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91343" h="217714">
                      <a:moveTo>
                        <a:pt x="0" y="0"/>
                      </a:moveTo>
                      <a:lnTo>
                        <a:pt x="1284515" y="0"/>
                      </a:lnTo>
                      <a:lnTo>
                        <a:pt x="1393372" y="43543"/>
                      </a:lnTo>
                      <a:lnTo>
                        <a:pt x="1469572" y="119743"/>
                      </a:lnTo>
                      <a:lnTo>
                        <a:pt x="1491343" y="217714"/>
                      </a:lnTo>
                      <a:lnTo>
                        <a:pt x="21772" y="195943"/>
                      </a:lnTo>
                      <a:lnTo>
                        <a:pt x="0"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Freeform 52"/>
                <p:cNvSpPr/>
                <p:nvPr/>
              </p:nvSpPr>
              <p:spPr>
                <a:xfrm flipH="1">
                  <a:off x="6858090" y="1066800"/>
                  <a:ext cx="1447710" cy="228679"/>
                </a:xfrm>
                <a:custGeom>
                  <a:avLst/>
                  <a:gdLst>
                    <a:gd name="connsiteX0" fmla="*/ 0 w 1491343"/>
                    <a:gd name="connsiteY0" fmla="*/ 0 h 217714"/>
                    <a:gd name="connsiteX1" fmla="*/ 1284515 w 1491343"/>
                    <a:gd name="connsiteY1" fmla="*/ 0 h 217714"/>
                    <a:gd name="connsiteX2" fmla="*/ 1393372 w 1491343"/>
                    <a:gd name="connsiteY2" fmla="*/ 43543 h 217714"/>
                    <a:gd name="connsiteX3" fmla="*/ 1469572 w 1491343"/>
                    <a:gd name="connsiteY3" fmla="*/ 119743 h 217714"/>
                    <a:gd name="connsiteX4" fmla="*/ 1491343 w 1491343"/>
                    <a:gd name="connsiteY4" fmla="*/ 217714 h 217714"/>
                    <a:gd name="connsiteX5" fmla="*/ 21772 w 1491343"/>
                    <a:gd name="connsiteY5" fmla="*/ 195943 h 217714"/>
                    <a:gd name="connsiteX6" fmla="*/ 0 w 1491343"/>
                    <a:gd name="connsiteY6" fmla="*/ 0 h 2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91343" h="217714">
                      <a:moveTo>
                        <a:pt x="0" y="0"/>
                      </a:moveTo>
                      <a:lnTo>
                        <a:pt x="1284515" y="0"/>
                      </a:lnTo>
                      <a:lnTo>
                        <a:pt x="1393372" y="43543"/>
                      </a:lnTo>
                      <a:lnTo>
                        <a:pt x="1469572" y="119743"/>
                      </a:lnTo>
                      <a:lnTo>
                        <a:pt x="1491343" y="217714"/>
                      </a:lnTo>
                      <a:lnTo>
                        <a:pt x="21772" y="195943"/>
                      </a:lnTo>
                      <a:lnTo>
                        <a:pt x="0"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Freeform 53"/>
                <p:cNvSpPr/>
                <p:nvPr/>
              </p:nvSpPr>
              <p:spPr>
                <a:xfrm>
                  <a:off x="6118360" y="1262130"/>
                  <a:ext cx="750841" cy="1116398"/>
                </a:xfrm>
                <a:custGeom>
                  <a:avLst/>
                  <a:gdLst>
                    <a:gd name="connsiteX0" fmla="*/ 0 w 751115"/>
                    <a:gd name="connsiteY0" fmla="*/ 32657 h 1115786"/>
                    <a:gd name="connsiteX1" fmla="*/ 326572 w 751115"/>
                    <a:gd name="connsiteY1" fmla="*/ 1110343 h 1115786"/>
                    <a:gd name="connsiteX2" fmla="*/ 751115 w 751115"/>
                    <a:gd name="connsiteY2" fmla="*/ 0 h 1115786"/>
                    <a:gd name="connsiteX3" fmla="*/ 751115 w 751115"/>
                    <a:gd name="connsiteY3" fmla="*/ 0 h 1115786"/>
                  </a:gdLst>
                  <a:ahLst/>
                  <a:cxnLst>
                    <a:cxn ang="0">
                      <a:pos x="connsiteX0" y="connsiteY0"/>
                    </a:cxn>
                    <a:cxn ang="0">
                      <a:pos x="connsiteX1" y="connsiteY1"/>
                    </a:cxn>
                    <a:cxn ang="0">
                      <a:pos x="connsiteX2" y="connsiteY2"/>
                    </a:cxn>
                    <a:cxn ang="0">
                      <a:pos x="connsiteX3" y="connsiteY3"/>
                    </a:cxn>
                  </a:cxnLst>
                  <a:rect l="l" t="t" r="r" b="b"/>
                  <a:pathLst>
                    <a:path w="751115" h="1115786">
                      <a:moveTo>
                        <a:pt x="0" y="32657"/>
                      </a:moveTo>
                      <a:cubicBezTo>
                        <a:pt x="100693" y="574221"/>
                        <a:pt x="201386" y="1115786"/>
                        <a:pt x="326572" y="1110343"/>
                      </a:cubicBezTo>
                      <a:cubicBezTo>
                        <a:pt x="451758" y="1104900"/>
                        <a:pt x="751115" y="0"/>
                        <a:pt x="751115" y="0"/>
                      </a:cubicBezTo>
                      <a:lnTo>
                        <a:pt x="751115"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sp>
            <p:nvSpPr>
              <p:cNvPr id="51" name="Rectangle 50"/>
              <p:cNvSpPr/>
              <p:nvPr/>
            </p:nvSpPr>
            <p:spPr>
              <a:xfrm>
                <a:off x="4038598" y="5867400"/>
                <a:ext cx="3505199" cy="228600"/>
              </a:xfrm>
              <a:prstGeom prst="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cxnSp>
          <p:nvCxnSpPr>
            <p:cNvPr id="47" name="Straight Connector 46"/>
            <p:cNvCxnSpPr/>
            <p:nvPr/>
          </p:nvCxnSpPr>
          <p:spPr>
            <a:xfrm>
              <a:off x="6095998" y="3579813"/>
              <a:ext cx="5334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172198" y="3656013"/>
              <a:ext cx="3810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259511" y="3732213"/>
              <a:ext cx="217487" cy="1587"/>
            </a:xfrm>
            <a:prstGeom prst="line">
              <a:avLst/>
            </a:prstGeom>
          </p:spPr>
          <p:style>
            <a:lnRef idx="1">
              <a:schemeClr val="accent1"/>
            </a:lnRef>
            <a:fillRef idx="0">
              <a:schemeClr val="accent1"/>
            </a:fillRef>
            <a:effectRef idx="0">
              <a:schemeClr val="accent1"/>
            </a:effectRef>
            <a:fontRef idx="minor">
              <a:schemeClr val="tx1"/>
            </a:fontRef>
          </p:style>
        </p:cxnSp>
      </p:grpSp>
      <p:sp>
        <p:nvSpPr>
          <p:cNvPr id="55" name="Freeform 54"/>
          <p:cNvSpPr/>
          <p:nvPr/>
        </p:nvSpPr>
        <p:spPr bwMode="auto">
          <a:xfrm>
            <a:off x="587375" y="5254625"/>
            <a:ext cx="3484563" cy="231775"/>
          </a:xfrm>
          <a:custGeom>
            <a:avLst/>
            <a:gdLst>
              <a:gd name="connsiteX0" fmla="*/ 0 w 3483428"/>
              <a:gd name="connsiteY0" fmla="*/ 232228 h 232228"/>
              <a:gd name="connsiteX1" fmla="*/ 402771 w 3483428"/>
              <a:gd name="connsiteY1" fmla="*/ 199571 h 232228"/>
              <a:gd name="connsiteX2" fmla="*/ 1055914 w 3483428"/>
              <a:gd name="connsiteY2" fmla="*/ 68942 h 232228"/>
              <a:gd name="connsiteX3" fmla="*/ 1687285 w 3483428"/>
              <a:gd name="connsiteY3" fmla="*/ 3628 h 232228"/>
              <a:gd name="connsiteX4" fmla="*/ 2144485 w 3483428"/>
              <a:gd name="connsiteY4" fmla="*/ 47171 h 232228"/>
              <a:gd name="connsiteX5" fmla="*/ 2699657 w 3483428"/>
              <a:gd name="connsiteY5" fmla="*/ 145142 h 232228"/>
              <a:gd name="connsiteX6" fmla="*/ 3200400 w 3483428"/>
              <a:gd name="connsiteY6" fmla="*/ 177800 h 232228"/>
              <a:gd name="connsiteX7" fmla="*/ 3483428 w 3483428"/>
              <a:gd name="connsiteY7" fmla="*/ 177800 h 23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3428" h="232228">
                <a:moveTo>
                  <a:pt x="0" y="232228"/>
                </a:moveTo>
                <a:cubicBezTo>
                  <a:pt x="113392" y="229506"/>
                  <a:pt x="226785" y="226785"/>
                  <a:pt x="402771" y="199571"/>
                </a:cubicBezTo>
                <a:cubicBezTo>
                  <a:pt x="578757" y="172357"/>
                  <a:pt x="841828" y="101599"/>
                  <a:pt x="1055914" y="68942"/>
                </a:cubicBezTo>
                <a:cubicBezTo>
                  <a:pt x="1270000" y="36285"/>
                  <a:pt x="1505857" y="7256"/>
                  <a:pt x="1687285" y="3628"/>
                </a:cubicBezTo>
                <a:cubicBezTo>
                  <a:pt x="1868713" y="0"/>
                  <a:pt x="1975756" y="23585"/>
                  <a:pt x="2144485" y="47171"/>
                </a:cubicBezTo>
                <a:cubicBezTo>
                  <a:pt x="2313214" y="70757"/>
                  <a:pt x="2523671" y="123371"/>
                  <a:pt x="2699657" y="145142"/>
                </a:cubicBezTo>
                <a:cubicBezTo>
                  <a:pt x="2875643" y="166914"/>
                  <a:pt x="3069771" y="172357"/>
                  <a:pt x="3200400" y="177800"/>
                </a:cubicBezTo>
                <a:cubicBezTo>
                  <a:pt x="3331029" y="183243"/>
                  <a:pt x="3407228" y="180521"/>
                  <a:pt x="3483428" y="17780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6" name="Freeform 55"/>
          <p:cNvSpPr/>
          <p:nvPr/>
        </p:nvSpPr>
        <p:spPr bwMode="auto">
          <a:xfrm>
            <a:off x="1273175" y="4387850"/>
            <a:ext cx="739775" cy="990600"/>
          </a:xfrm>
          <a:custGeom>
            <a:avLst/>
            <a:gdLst>
              <a:gd name="connsiteX0" fmla="*/ 740228 w 740228"/>
              <a:gd name="connsiteY0" fmla="*/ 0 h 990600"/>
              <a:gd name="connsiteX1" fmla="*/ 522514 w 740228"/>
              <a:gd name="connsiteY1" fmla="*/ 97971 h 990600"/>
              <a:gd name="connsiteX2" fmla="*/ 293914 w 740228"/>
              <a:gd name="connsiteY2" fmla="*/ 272143 h 990600"/>
              <a:gd name="connsiteX3" fmla="*/ 163285 w 740228"/>
              <a:gd name="connsiteY3" fmla="*/ 478971 h 990600"/>
              <a:gd name="connsiteX4" fmla="*/ 43542 w 740228"/>
              <a:gd name="connsiteY4" fmla="*/ 772886 h 990600"/>
              <a:gd name="connsiteX5" fmla="*/ 0 w 740228"/>
              <a:gd name="connsiteY5"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0228" h="990600">
                <a:moveTo>
                  <a:pt x="740228" y="0"/>
                </a:moveTo>
                <a:cubicBezTo>
                  <a:pt x="668564" y="26307"/>
                  <a:pt x="596900" y="52614"/>
                  <a:pt x="522514" y="97971"/>
                </a:cubicBezTo>
                <a:cubicBezTo>
                  <a:pt x="448128" y="143328"/>
                  <a:pt x="353785" y="208643"/>
                  <a:pt x="293914" y="272143"/>
                </a:cubicBezTo>
                <a:cubicBezTo>
                  <a:pt x="234043" y="335643"/>
                  <a:pt x="205014" y="395514"/>
                  <a:pt x="163285" y="478971"/>
                </a:cubicBezTo>
                <a:cubicBezTo>
                  <a:pt x="121556" y="562428"/>
                  <a:pt x="70756" y="687615"/>
                  <a:pt x="43542" y="772886"/>
                </a:cubicBezTo>
                <a:cubicBezTo>
                  <a:pt x="16328" y="858158"/>
                  <a:pt x="8164" y="924379"/>
                  <a:pt x="0" y="990600"/>
                </a:cubicBezTo>
              </a:path>
            </a:pathLst>
          </a:cu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7" name="Freeform 56"/>
          <p:cNvSpPr/>
          <p:nvPr/>
        </p:nvSpPr>
        <p:spPr bwMode="auto">
          <a:xfrm>
            <a:off x="1916113" y="4822825"/>
            <a:ext cx="206375" cy="423863"/>
          </a:xfrm>
          <a:custGeom>
            <a:avLst/>
            <a:gdLst>
              <a:gd name="connsiteX0" fmla="*/ 206828 w 206828"/>
              <a:gd name="connsiteY0" fmla="*/ 0 h 424543"/>
              <a:gd name="connsiteX1" fmla="*/ 43543 w 206828"/>
              <a:gd name="connsiteY1" fmla="*/ 174172 h 424543"/>
              <a:gd name="connsiteX2" fmla="*/ 0 w 206828"/>
              <a:gd name="connsiteY2" fmla="*/ 424543 h 424543"/>
            </a:gdLst>
            <a:ahLst/>
            <a:cxnLst>
              <a:cxn ang="0">
                <a:pos x="connsiteX0" y="connsiteY0"/>
              </a:cxn>
              <a:cxn ang="0">
                <a:pos x="connsiteX1" y="connsiteY1"/>
              </a:cxn>
              <a:cxn ang="0">
                <a:pos x="connsiteX2" y="connsiteY2"/>
              </a:cxn>
            </a:cxnLst>
            <a:rect l="l" t="t" r="r" b="b"/>
            <a:pathLst>
              <a:path w="206828" h="424543">
                <a:moveTo>
                  <a:pt x="206828" y="0"/>
                </a:moveTo>
                <a:cubicBezTo>
                  <a:pt x="142421" y="51707"/>
                  <a:pt x="78014" y="103415"/>
                  <a:pt x="43543" y="174172"/>
                </a:cubicBezTo>
                <a:cubicBezTo>
                  <a:pt x="9072" y="244929"/>
                  <a:pt x="4536" y="334736"/>
                  <a:pt x="0" y="424543"/>
                </a:cubicBezTo>
              </a:path>
            </a:pathLst>
          </a:cu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8" name="Freeform 57"/>
          <p:cNvSpPr/>
          <p:nvPr/>
        </p:nvSpPr>
        <p:spPr bwMode="auto">
          <a:xfrm>
            <a:off x="2286000" y="5040313"/>
            <a:ext cx="0" cy="174625"/>
          </a:xfrm>
          <a:custGeom>
            <a:avLst/>
            <a:gdLst>
              <a:gd name="connsiteX0" fmla="*/ 0 w 0"/>
              <a:gd name="connsiteY0" fmla="*/ 0 h 174171"/>
              <a:gd name="connsiteX1" fmla="*/ 0 w 0"/>
              <a:gd name="connsiteY1" fmla="*/ 174171 h 174171"/>
            </a:gdLst>
            <a:ahLst/>
            <a:cxnLst>
              <a:cxn ang="0">
                <a:pos x="connsiteX0" y="connsiteY0"/>
              </a:cxn>
              <a:cxn ang="0">
                <a:pos x="connsiteX1" y="connsiteY1"/>
              </a:cxn>
            </a:cxnLst>
            <a:rect l="l" t="t" r="r" b="b"/>
            <a:pathLst>
              <a:path h="174171">
                <a:moveTo>
                  <a:pt x="0" y="0"/>
                </a:moveTo>
                <a:lnTo>
                  <a:pt x="0" y="174171"/>
                </a:lnTo>
              </a:path>
            </a:pathLst>
          </a:cu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9" name="Freeform 58"/>
          <p:cNvSpPr/>
          <p:nvPr/>
        </p:nvSpPr>
        <p:spPr bwMode="auto">
          <a:xfrm flipH="1">
            <a:off x="2590800" y="4387850"/>
            <a:ext cx="739775" cy="990600"/>
          </a:xfrm>
          <a:custGeom>
            <a:avLst/>
            <a:gdLst>
              <a:gd name="connsiteX0" fmla="*/ 740228 w 740228"/>
              <a:gd name="connsiteY0" fmla="*/ 0 h 990600"/>
              <a:gd name="connsiteX1" fmla="*/ 522514 w 740228"/>
              <a:gd name="connsiteY1" fmla="*/ 97971 h 990600"/>
              <a:gd name="connsiteX2" fmla="*/ 293914 w 740228"/>
              <a:gd name="connsiteY2" fmla="*/ 272143 h 990600"/>
              <a:gd name="connsiteX3" fmla="*/ 163285 w 740228"/>
              <a:gd name="connsiteY3" fmla="*/ 478971 h 990600"/>
              <a:gd name="connsiteX4" fmla="*/ 43542 w 740228"/>
              <a:gd name="connsiteY4" fmla="*/ 772886 h 990600"/>
              <a:gd name="connsiteX5" fmla="*/ 0 w 740228"/>
              <a:gd name="connsiteY5"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0228" h="990600">
                <a:moveTo>
                  <a:pt x="740228" y="0"/>
                </a:moveTo>
                <a:cubicBezTo>
                  <a:pt x="668564" y="26307"/>
                  <a:pt x="596900" y="52614"/>
                  <a:pt x="522514" y="97971"/>
                </a:cubicBezTo>
                <a:cubicBezTo>
                  <a:pt x="448128" y="143328"/>
                  <a:pt x="353785" y="208643"/>
                  <a:pt x="293914" y="272143"/>
                </a:cubicBezTo>
                <a:cubicBezTo>
                  <a:pt x="234043" y="335643"/>
                  <a:pt x="205014" y="395514"/>
                  <a:pt x="163285" y="478971"/>
                </a:cubicBezTo>
                <a:cubicBezTo>
                  <a:pt x="121556" y="562428"/>
                  <a:pt x="70756" y="687615"/>
                  <a:pt x="43542" y="772886"/>
                </a:cubicBezTo>
                <a:cubicBezTo>
                  <a:pt x="16328" y="858158"/>
                  <a:pt x="8164" y="924379"/>
                  <a:pt x="0" y="990600"/>
                </a:cubicBezTo>
              </a:path>
            </a:pathLst>
          </a:cu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0" name="Freeform 59"/>
          <p:cNvSpPr/>
          <p:nvPr/>
        </p:nvSpPr>
        <p:spPr bwMode="auto">
          <a:xfrm flipH="1">
            <a:off x="2481263" y="4822825"/>
            <a:ext cx="206375" cy="423863"/>
          </a:xfrm>
          <a:custGeom>
            <a:avLst/>
            <a:gdLst>
              <a:gd name="connsiteX0" fmla="*/ 206828 w 206828"/>
              <a:gd name="connsiteY0" fmla="*/ 0 h 424543"/>
              <a:gd name="connsiteX1" fmla="*/ 43543 w 206828"/>
              <a:gd name="connsiteY1" fmla="*/ 174172 h 424543"/>
              <a:gd name="connsiteX2" fmla="*/ 0 w 206828"/>
              <a:gd name="connsiteY2" fmla="*/ 424543 h 424543"/>
            </a:gdLst>
            <a:ahLst/>
            <a:cxnLst>
              <a:cxn ang="0">
                <a:pos x="connsiteX0" y="connsiteY0"/>
              </a:cxn>
              <a:cxn ang="0">
                <a:pos x="connsiteX1" y="connsiteY1"/>
              </a:cxn>
              <a:cxn ang="0">
                <a:pos x="connsiteX2" y="connsiteY2"/>
              </a:cxn>
            </a:cxnLst>
            <a:rect l="l" t="t" r="r" b="b"/>
            <a:pathLst>
              <a:path w="206828" h="424543">
                <a:moveTo>
                  <a:pt x="206828" y="0"/>
                </a:moveTo>
                <a:cubicBezTo>
                  <a:pt x="142421" y="51707"/>
                  <a:pt x="78014" y="103415"/>
                  <a:pt x="43543" y="174172"/>
                </a:cubicBezTo>
                <a:cubicBezTo>
                  <a:pt x="9072" y="244929"/>
                  <a:pt x="4536" y="334736"/>
                  <a:pt x="0" y="424543"/>
                </a:cubicBezTo>
              </a:path>
            </a:pathLst>
          </a:cu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1" name="TextBox 60"/>
          <p:cNvSpPr txBox="1"/>
          <p:nvPr/>
        </p:nvSpPr>
        <p:spPr>
          <a:xfrm>
            <a:off x="-252413" y="2924175"/>
            <a:ext cx="3652838" cy="307975"/>
          </a:xfrm>
          <a:prstGeom prst="rect">
            <a:avLst/>
          </a:prstGeom>
          <a:noFill/>
        </p:spPr>
        <p:txBody>
          <a:bodyPr>
            <a:spAutoFit/>
          </a:bodyPr>
          <a:lstStyle/>
          <a:p>
            <a:pPr>
              <a:defRPr/>
            </a:pPr>
            <a:r>
              <a:rPr lang="en-US" sz="1400" dirty="0">
                <a:latin typeface="+mn-lt"/>
              </a:rPr>
              <a:t>Gaining or Effluent stream</a:t>
            </a:r>
          </a:p>
        </p:txBody>
      </p:sp>
      <p:sp>
        <p:nvSpPr>
          <p:cNvPr id="62" name="TextBox 61"/>
          <p:cNvSpPr txBox="1"/>
          <p:nvPr/>
        </p:nvSpPr>
        <p:spPr>
          <a:xfrm>
            <a:off x="4684713" y="2895600"/>
            <a:ext cx="3827462" cy="307975"/>
          </a:xfrm>
          <a:prstGeom prst="rect">
            <a:avLst/>
          </a:prstGeom>
          <a:noFill/>
        </p:spPr>
        <p:txBody>
          <a:bodyPr wrap="none">
            <a:spAutoFit/>
          </a:bodyPr>
          <a:lstStyle/>
          <a:p>
            <a:pPr>
              <a:defRPr/>
            </a:pPr>
            <a:r>
              <a:rPr lang="en-US" sz="1400" dirty="0">
                <a:latin typeface="+mn-lt"/>
              </a:rPr>
              <a:t>Losing influent stream with shallow watertable</a:t>
            </a:r>
          </a:p>
        </p:txBody>
      </p:sp>
      <p:sp>
        <p:nvSpPr>
          <p:cNvPr id="63" name="TextBox 62"/>
          <p:cNvSpPr txBox="1"/>
          <p:nvPr/>
        </p:nvSpPr>
        <p:spPr>
          <a:xfrm>
            <a:off x="533400" y="6096000"/>
            <a:ext cx="3548063" cy="369888"/>
          </a:xfrm>
          <a:prstGeom prst="rect">
            <a:avLst/>
          </a:prstGeom>
          <a:noFill/>
        </p:spPr>
        <p:txBody>
          <a:bodyPr wrap="none">
            <a:spAutoFit/>
          </a:bodyPr>
          <a:lstStyle/>
          <a:p>
            <a:pPr>
              <a:defRPr/>
            </a:pPr>
            <a:r>
              <a:rPr lang="en-US" dirty="0">
                <a:latin typeface="+mn-lt"/>
              </a:rPr>
              <a:t>Losing stream with deep watertable</a:t>
            </a:r>
          </a:p>
        </p:txBody>
      </p:sp>
      <p:sp>
        <p:nvSpPr>
          <p:cNvPr id="64" name="TextBox 63"/>
          <p:cNvSpPr txBox="1"/>
          <p:nvPr/>
        </p:nvSpPr>
        <p:spPr>
          <a:xfrm>
            <a:off x="609600" y="152400"/>
            <a:ext cx="4000500" cy="369888"/>
          </a:xfrm>
          <a:prstGeom prst="rect">
            <a:avLst/>
          </a:prstGeom>
          <a:noFill/>
        </p:spPr>
        <p:txBody>
          <a:bodyPr>
            <a:spAutoFit/>
          </a:bodyPr>
          <a:lstStyle/>
          <a:p>
            <a:pPr>
              <a:defRPr/>
            </a:pPr>
            <a:r>
              <a:rPr lang="en-US" b="1" dirty="0">
                <a:solidFill>
                  <a:srgbClr val="002060"/>
                </a:solidFill>
                <a:latin typeface="+mj-lt"/>
                <a:ea typeface="+mj-ea"/>
                <a:cs typeface="+mj-cs"/>
              </a:rPr>
              <a:t>Effluent and influent streams</a:t>
            </a:r>
            <a:endParaRPr lang="en-IN" b="1" dirty="0">
              <a:solidFill>
                <a:srgbClr val="002060"/>
              </a:solidFill>
              <a:latin typeface="+mj-lt"/>
              <a:ea typeface="+mj-ea"/>
              <a:cs typeface="+mj-cs"/>
            </a:endParaRPr>
          </a:p>
        </p:txBody>
      </p:sp>
      <p:sp>
        <p:nvSpPr>
          <p:cNvPr id="65" name="Freeform 1"/>
          <p:cNvSpPr/>
          <p:nvPr/>
        </p:nvSpPr>
        <p:spPr>
          <a:xfrm>
            <a:off x="860425" y="4067175"/>
            <a:ext cx="1090613" cy="1365250"/>
          </a:xfrm>
          <a:custGeom>
            <a:avLst/>
            <a:gdLst>
              <a:gd name="connsiteX0" fmla="*/ 1091821 w 1091821"/>
              <a:gd name="connsiteY0" fmla="*/ 0 h 1364776"/>
              <a:gd name="connsiteX1" fmla="*/ 777922 w 1091821"/>
              <a:gd name="connsiteY1" fmla="*/ 40943 h 1364776"/>
              <a:gd name="connsiteX2" fmla="*/ 518615 w 1091821"/>
              <a:gd name="connsiteY2" fmla="*/ 204716 h 1364776"/>
              <a:gd name="connsiteX3" fmla="*/ 313898 w 1091821"/>
              <a:gd name="connsiteY3" fmla="*/ 477671 h 1364776"/>
              <a:gd name="connsiteX4" fmla="*/ 163773 w 1091821"/>
              <a:gd name="connsiteY4" fmla="*/ 805218 h 1364776"/>
              <a:gd name="connsiteX5" fmla="*/ 0 w 1091821"/>
              <a:gd name="connsiteY5" fmla="*/ 1364776 h 1364776"/>
              <a:gd name="connsiteX6" fmla="*/ 0 w 1091821"/>
              <a:gd name="connsiteY6" fmla="*/ 1364776 h 1364776"/>
              <a:gd name="connsiteX7" fmla="*/ 0 w 1091821"/>
              <a:gd name="connsiteY7" fmla="*/ 1364776 h 136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1821" h="1364776">
                <a:moveTo>
                  <a:pt x="1091821" y="0"/>
                </a:moveTo>
                <a:cubicBezTo>
                  <a:pt x="982638" y="3412"/>
                  <a:pt x="873456" y="6824"/>
                  <a:pt x="777922" y="40943"/>
                </a:cubicBezTo>
                <a:cubicBezTo>
                  <a:pt x="682388" y="75062"/>
                  <a:pt x="595952" y="131928"/>
                  <a:pt x="518615" y="204716"/>
                </a:cubicBezTo>
                <a:cubicBezTo>
                  <a:pt x="441278" y="277504"/>
                  <a:pt x="373038" y="377587"/>
                  <a:pt x="313898" y="477671"/>
                </a:cubicBezTo>
                <a:cubicBezTo>
                  <a:pt x="254758" y="577755"/>
                  <a:pt x="216089" y="657367"/>
                  <a:pt x="163773" y="805218"/>
                </a:cubicBezTo>
                <a:cubicBezTo>
                  <a:pt x="111457" y="953069"/>
                  <a:pt x="0" y="1364776"/>
                  <a:pt x="0" y="1364776"/>
                </a:cubicBezTo>
                <a:lnTo>
                  <a:pt x="0" y="1364776"/>
                </a:lnTo>
                <a:lnTo>
                  <a:pt x="0" y="1364776"/>
                </a:lnTo>
              </a:path>
            </a:pathLst>
          </a:cu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66" name="Freeform 2"/>
          <p:cNvSpPr/>
          <p:nvPr/>
        </p:nvSpPr>
        <p:spPr>
          <a:xfrm>
            <a:off x="2660650" y="4052888"/>
            <a:ext cx="1092200" cy="1323975"/>
          </a:xfrm>
          <a:custGeom>
            <a:avLst/>
            <a:gdLst>
              <a:gd name="connsiteX0" fmla="*/ 0 w 1091821"/>
              <a:gd name="connsiteY0" fmla="*/ 0 h 1323833"/>
              <a:gd name="connsiteX1" fmla="*/ 327547 w 1091821"/>
              <a:gd name="connsiteY1" fmla="*/ 54591 h 1323833"/>
              <a:gd name="connsiteX2" fmla="*/ 627797 w 1091821"/>
              <a:gd name="connsiteY2" fmla="*/ 272955 h 1323833"/>
              <a:gd name="connsiteX3" fmla="*/ 873457 w 1091821"/>
              <a:gd name="connsiteY3" fmla="*/ 655093 h 1323833"/>
              <a:gd name="connsiteX4" fmla="*/ 1050878 w 1091821"/>
              <a:gd name="connsiteY4" fmla="*/ 1078173 h 1323833"/>
              <a:gd name="connsiteX5" fmla="*/ 1091821 w 1091821"/>
              <a:gd name="connsiteY5" fmla="*/ 1323833 h 1323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1821" h="1323833">
                <a:moveTo>
                  <a:pt x="0" y="0"/>
                </a:moveTo>
                <a:cubicBezTo>
                  <a:pt x="111457" y="4549"/>
                  <a:pt x="222914" y="9098"/>
                  <a:pt x="327547" y="54591"/>
                </a:cubicBezTo>
                <a:cubicBezTo>
                  <a:pt x="432180" y="100084"/>
                  <a:pt x="536812" y="172871"/>
                  <a:pt x="627797" y="272955"/>
                </a:cubicBezTo>
                <a:cubicBezTo>
                  <a:pt x="718782" y="373039"/>
                  <a:pt x="802944" y="520890"/>
                  <a:pt x="873457" y="655093"/>
                </a:cubicBezTo>
                <a:cubicBezTo>
                  <a:pt x="943970" y="789296"/>
                  <a:pt x="1014484" y="966716"/>
                  <a:pt x="1050878" y="1078173"/>
                </a:cubicBezTo>
                <a:cubicBezTo>
                  <a:pt x="1087272" y="1189630"/>
                  <a:pt x="1089546" y="1256731"/>
                  <a:pt x="1091821" y="1323833"/>
                </a:cubicBezTo>
              </a:path>
            </a:pathLst>
          </a:cu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IN"/>
          </a:p>
        </p:txBody>
      </p:sp>
      <p:sp>
        <p:nvSpPr>
          <p:cNvPr id="67" name="Rectangle 66"/>
          <p:cNvSpPr/>
          <p:nvPr/>
        </p:nvSpPr>
        <p:spPr>
          <a:xfrm>
            <a:off x="4500562" y="3571876"/>
            <a:ext cx="4143404" cy="307183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16278</TotalTime>
  <Words>281</Words>
  <Application>Microsoft Office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The Hydrograph</vt:lpstr>
      <vt:lpstr>The water of the stream represents the surface runoff, inter flow , and base flow components. Factors affecting flood hydrograph: There are two main groups of factors that affecting the shape of the hydrograph: A. Natural geographic factors  B. Climatic factors.  Natural geographic factors includes: 1-The shape of the basin:  </vt:lpstr>
      <vt:lpstr>2-Drainage density: is the ratio of the total length of the tributaries of the stream course to the catchment area. As this ratio increases the peak of the hydrograph will be higher and sharper, and vise versa.</vt:lpstr>
      <vt:lpstr>3-Basin Size: in. the small basins the flow is as sheet flow , while in large area basins the flow is in stream courses (turbulent)  4-Slope of the basin: large slopes of land surface produces high and sharp peak hydrographs .</vt:lpstr>
      <vt:lpstr>B-Climatic factors:  1- The influence of partial rainfall::</vt:lpstr>
      <vt:lpstr>2-The influence of storm direction</vt:lpstr>
      <vt:lpstr>Hydrograph Separation or Base flow Separation methods:  The following methods are used for this purpose  a- Stright line or constant slope method. b- Fixed base length method.(N= 1.25 A 0.2) c- Variable slope method. </vt:lpstr>
      <vt:lpstr>Relationship Between GW &amp; SW</vt:lpstr>
      <vt:lpstr>Slide 9</vt:lpstr>
      <vt:lpstr>Types of Aquifers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STREAM DISCHARGE</dc:title>
  <dc:creator>RAM</dc:creator>
  <cp:lastModifiedBy>Mariwan</cp:lastModifiedBy>
  <cp:revision>633</cp:revision>
  <dcterms:created xsi:type="dcterms:W3CDTF">2010-11-01T09:00:14Z</dcterms:created>
  <dcterms:modified xsi:type="dcterms:W3CDTF">2017-04-09T21:29:53Z</dcterms:modified>
</cp:coreProperties>
</file>