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58" r:id="rId3"/>
    <p:sldId id="259" r:id="rId4"/>
    <p:sldId id="260" r:id="rId5"/>
    <p:sldId id="265" r:id="rId6"/>
    <p:sldId id="263"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ADC2"/>
    <a:srgbClr val="FF0000"/>
    <a:srgbClr val="FFFFFF"/>
    <a:srgbClr val="FFFF09"/>
    <a:srgbClr val="CEFC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81" d="100"/>
          <a:sy n="81" d="100"/>
        </p:scale>
        <p:origin x="108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157D21-E6FA-4174-AF53-54B2B334C907}" type="datetimeFigureOut">
              <a:rPr lang="en-GB" smtClean="0"/>
              <a:t>19/04/2020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EEFEC-5900-4E28-B153-0F9B7861CE30}" type="slidenum">
              <a:rPr lang="en-GB" smtClean="0"/>
              <a:t>‹#›</a:t>
            </a:fld>
            <a:endParaRPr lang="en-GB"/>
          </a:p>
        </p:txBody>
      </p:sp>
    </p:spTree>
    <p:extLst>
      <p:ext uri="{BB962C8B-B14F-4D97-AF65-F5344CB8AC3E}">
        <p14:creationId xmlns:p14="http://schemas.microsoft.com/office/powerpoint/2010/main" val="782055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52EEFEC-5900-4E28-B153-0F9B7861CE30}" type="slidenum">
              <a:rPr lang="en-GB" smtClean="0"/>
              <a:t>9</a:t>
            </a:fld>
            <a:endParaRPr lang="en-GB"/>
          </a:p>
        </p:txBody>
      </p:sp>
    </p:spTree>
    <p:extLst>
      <p:ext uri="{BB962C8B-B14F-4D97-AF65-F5344CB8AC3E}">
        <p14:creationId xmlns:p14="http://schemas.microsoft.com/office/powerpoint/2010/main" val="2563273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6355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5752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20758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7210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6273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8371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3700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9806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18192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11219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51701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118967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jpeg"/><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10.png"/><Relationship Id="rId4" Type="http://schemas.openxmlformats.org/officeDocument/2006/relationships/image" Target="../media/image24.png"/></Relationships>
</file>

<file path=ppt/slides/_rels/slide8.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3.png"/><Relationship Id="rId7" Type="http://schemas.openxmlformats.org/officeDocument/2006/relationships/image" Target="../media/image29.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2.png"/><Relationship Id="rId9" Type="http://schemas.openxmlformats.org/officeDocument/2006/relationships/image" Target="../media/image31.png"/></Relationships>
</file>

<file path=ppt/slides/_rels/slide9.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2.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5.png"/><Relationship Id="rId11" Type="http://schemas.openxmlformats.org/officeDocument/2006/relationships/image" Target="../media/image38.png"/><Relationship Id="rId5" Type="http://schemas.openxmlformats.org/officeDocument/2006/relationships/image" Target="../media/image34.png"/><Relationship Id="rId10" Type="http://schemas.openxmlformats.org/officeDocument/2006/relationships/image" Target="../media/image37.png"/><Relationship Id="rId4" Type="http://schemas.openxmlformats.org/officeDocument/2006/relationships/image" Target="../media/image33.png"/><Relationship Id="rId9"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عنوان 3"/>
          <p:cNvSpPr>
            <a:spLocks noGrp="1"/>
          </p:cNvSpPr>
          <p:nvPr>
            <p:ph type="ctrTitle" idx="4294967295"/>
          </p:nvPr>
        </p:nvSpPr>
        <p:spPr>
          <a:xfrm>
            <a:off x="990600" y="1143000"/>
            <a:ext cx="7391400" cy="2286000"/>
          </a:xfrm>
        </p:spPr>
        <p:txBody>
          <a:bodyPr>
            <a:normAutofit/>
          </a:bodyPr>
          <a:lstStyle/>
          <a:p>
            <a:pPr algn="ctr"/>
            <a:r>
              <a:rPr lang="ar-IQ" sz="6000" b="1" dirty="0">
                <a:latin typeface="Arial" pitchFamily="34" charset="0"/>
                <a:cs typeface="Arial" pitchFamily="34" charset="0"/>
              </a:rPr>
              <a:t>تشكيلات حائط الصد(بلوك) والدفاع عن الملعب</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52400" y="0"/>
            <a:ext cx="8839200" cy="4038600"/>
          </a:xfrm>
          <a:solidFill>
            <a:schemeClr val="accent1">
              <a:lumMod val="20000"/>
              <a:lumOff val="80000"/>
            </a:schemeClr>
          </a:solidFill>
        </p:spPr>
        <p:txBody>
          <a:bodyPr>
            <a:noAutofit/>
          </a:bodyPr>
          <a:lstStyle/>
          <a:p>
            <a:pPr algn="just" rtl="1"/>
            <a:r>
              <a:rPr lang="ar-IQ" sz="2800" b="1" dirty="0">
                <a:solidFill>
                  <a:schemeClr val="tx1"/>
                </a:solidFill>
              </a:rPr>
              <a:t>هو عمل مشترك بين لاعب اولاعبي حائط الصد وبقية اللاعبين للدفاع عن الملعب والتغطية, والذي يمكن إن يثمر عنه عمل ناجح ضد الضرب الساحق أو الخداع الذي يقوم به الفريق المنافس</a:t>
            </a:r>
            <a:r>
              <a:rPr lang="ar-IQ" sz="1600" dirty="0">
                <a:solidFill>
                  <a:schemeClr val="tx1"/>
                </a:solidFill>
              </a:rPr>
              <a:t>.</a:t>
            </a:r>
            <a:endParaRPr lang="en-GB" sz="1600" dirty="0">
              <a:solidFill>
                <a:schemeClr val="tx1"/>
              </a:solidFill>
            </a:endParaRPr>
          </a:p>
          <a:p>
            <a:pPr marL="285750" indent="-285750" algn="just" rtl="1">
              <a:buFontTx/>
              <a:buChar char="-"/>
            </a:pPr>
            <a:r>
              <a:rPr lang="ar-IQ" sz="2400" b="1" dirty="0">
                <a:solidFill>
                  <a:srgbClr val="FF0000"/>
                </a:solidFill>
              </a:rPr>
              <a:t>خطوط الدفاع:</a:t>
            </a:r>
          </a:p>
          <a:p>
            <a:pPr marL="285750" indent="-285750" algn="just" rtl="1">
              <a:buFontTx/>
              <a:buChar char="-"/>
            </a:pPr>
            <a:r>
              <a:rPr lang="ar-IQ" sz="2400" b="1" dirty="0">
                <a:solidFill>
                  <a:srgbClr val="FF0000"/>
                </a:solidFill>
              </a:rPr>
              <a:t>1- لاعب (لاعبي) حائط الصد.</a:t>
            </a:r>
          </a:p>
          <a:p>
            <a:pPr marL="285750" indent="-285750" algn="just" rtl="1">
              <a:buFontTx/>
              <a:buChar char="-"/>
            </a:pPr>
            <a:r>
              <a:rPr lang="ar-IQ" sz="2400" b="1" dirty="0">
                <a:solidFill>
                  <a:srgbClr val="FF0000"/>
                </a:solidFill>
              </a:rPr>
              <a:t>2- لاعب التغطية</a:t>
            </a:r>
          </a:p>
          <a:p>
            <a:pPr marL="285750" indent="-285750" algn="just" rtl="1">
              <a:buFontTx/>
              <a:buChar char="-"/>
            </a:pPr>
            <a:r>
              <a:rPr lang="ar-IQ" sz="2400" b="1" dirty="0">
                <a:solidFill>
                  <a:srgbClr val="FF0000"/>
                </a:solidFill>
              </a:rPr>
              <a:t>3- لاعبي الدفاع عن الملعب</a:t>
            </a:r>
          </a:p>
        </p:txBody>
      </p:sp>
      <p:pic>
        <p:nvPicPr>
          <p:cNvPr id="4" name="Picture 3">
            <a:extLst>
              <a:ext uri="{FF2B5EF4-FFF2-40B4-BE49-F238E27FC236}">
                <a16:creationId xmlns:a16="http://schemas.microsoft.com/office/drawing/2014/main" id="{7B7AF4B4-8D67-466E-89D7-49B825EED1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35113"/>
            <a:ext cx="5638800" cy="414668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838200"/>
            <a:ext cx="9144000" cy="6019800"/>
          </a:xfrm>
          <a:solidFill>
            <a:schemeClr val="tx2">
              <a:lumMod val="40000"/>
              <a:lumOff val="60000"/>
            </a:schemeClr>
          </a:solidFill>
        </p:spPr>
        <p:txBody>
          <a:bodyPr>
            <a:normAutofit/>
          </a:bodyPr>
          <a:lstStyle/>
          <a:p>
            <a:pPr algn="just" rtl="1"/>
            <a:r>
              <a:rPr lang="ar-IQ" sz="2800" b="1" dirty="0">
                <a:solidFill>
                  <a:schemeClr val="tx1"/>
                </a:solidFill>
              </a:rPr>
              <a:t>2- تشكيلات حائط الصد والدفاع عن الملعب بتأخر مركز(6)</a:t>
            </a:r>
          </a:p>
        </p:txBody>
      </p:sp>
      <p:pic>
        <p:nvPicPr>
          <p:cNvPr id="5" name="Picture 4">
            <a:extLst>
              <a:ext uri="{FF2B5EF4-FFF2-40B4-BE49-F238E27FC236}">
                <a16:creationId xmlns:a16="http://schemas.microsoft.com/office/drawing/2014/main" id="{7C1CCEAE-F9E2-4C92-A19C-35DBA0C023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60" y="2438400"/>
            <a:ext cx="6225639" cy="44100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8229600" cy="609600"/>
          </a:xfrm>
          <a:gradFill>
            <a:gsLst>
              <a:gs pos="0">
                <a:schemeClr val="accent3">
                  <a:lumMod val="40000"/>
                  <a:lumOff val="60000"/>
                </a:schemeClr>
              </a:gs>
              <a:gs pos="100000">
                <a:schemeClr val="bg1">
                  <a:shade val="35000"/>
                  <a:satMod val="155000"/>
                </a:schemeClr>
              </a:gs>
            </a:gsLst>
            <a:path path="circle">
              <a:fillToRect l="50000" t="50000" r="50000" b="50000"/>
            </a:path>
          </a:gradFill>
        </p:spPr>
        <p:txBody>
          <a:bodyPr>
            <a:normAutofit/>
          </a:bodyPr>
          <a:lstStyle/>
          <a:p>
            <a:r>
              <a:rPr lang="ar-IQ" sz="2800" b="1" dirty="0">
                <a:solidFill>
                  <a:schemeClr val="tx1"/>
                </a:solidFill>
              </a:rPr>
              <a:t>2- تشكيلات حائط الصد والدفاع عن الملعب بتأخر مركز (6)</a:t>
            </a:r>
            <a:endParaRPr lang="ar-IQ" sz="2800" b="1" dirty="0">
              <a:solidFill>
                <a:schemeClr val="tx1">
                  <a:lumMod val="65000"/>
                  <a:lumOff val="35000"/>
                </a:schemeClr>
              </a:solidFill>
              <a:latin typeface="Arial" pitchFamily="34" charset="0"/>
              <a:cs typeface="Arial" pitchFamily="34" charset="0"/>
            </a:endParaRPr>
          </a:p>
        </p:txBody>
      </p:sp>
      <p:sp>
        <p:nvSpPr>
          <p:cNvPr id="3" name="عنصر نائب للمحتوى 2"/>
          <p:cNvSpPr>
            <a:spLocks noGrp="1"/>
          </p:cNvSpPr>
          <p:nvPr>
            <p:ph idx="1"/>
          </p:nvPr>
        </p:nvSpPr>
        <p:spPr>
          <a:xfrm>
            <a:off x="0" y="1143000"/>
            <a:ext cx="9144000" cy="5678214"/>
          </a:xfrm>
          <a:solidFill>
            <a:schemeClr val="bg2">
              <a:alpha val="84000"/>
            </a:schemeClr>
          </a:solidFill>
        </p:spPr>
        <p:txBody>
          <a:bodyPr>
            <a:normAutofit/>
          </a:bodyPr>
          <a:lstStyle/>
          <a:p>
            <a:pPr algn="just" rtl="1"/>
            <a:r>
              <a:rPr lang="ar-IQ" sz="2600" dirty="0"/>
              <a:t>في هذا التكتيك يختلف دور اللاعب مركز(6) حيث تكون مسؤوليته الدفاع عن الملعب في المنطقة الخلفية للدفاع عن الضربات الساقطة في نهاية الملعب او الكرات الملموسة بحائط الصد, بينما تغطية حائط الصد تكون من مسؤولية لاعبي الاجنحة إضافة الى الدفاع عن الملعب, لذلك يتطلب هذا التكتيك مقدرة مهارية وبدنية عالية من قبل اللاعبين, ويستخدم هذا التكتيك من قبل الفرق ذات المستويات العالية(المنتخبات والأندية المحترفة).</a:t>
            </a:r>
            <a:endParaRPr lang="en-US" sz="2600" dirty="0"/>
          </a:p>
          <a:p>
            <a:pPr algn="just" rtl="1"/>
            <a:r>
              <a:rPr lang="ar-IQ" sz="2600" dirty="0"/>
              <a:t>ولتطبيق هذا التكتيك لابد إن تكون له وقفة أساسية قبل التشكيل وهي كما في الشكل التالي:                                                                                                                    </a:t>
            </a:r>
          </a:p>
          <a:p>
            <a:pPr marL="0" indent="0" algn="r" rtl="1">
              <a:buNone/>
            </a:pPr>
            <a:r>
              <a:rPr lang="ar-IQ" dirty="0"/>
              <a:t>     </a:t>
            </a:r>
            <a:r>
              <a:rPr lang="en-GB" dirty="0"/>
              <a:t>          </a:t>
            </a:r>
            <a:r>
              <a:rPr lang="ar-IQ" dirty="0"/>
              <a:t>  </a:t>
            </a:r>
            <a:r>
              <a:rPr lang="ar-IQ" sz="2000" dirty="0"/>
              <a:t>2         3        4</a:t>
            </a:r>
            <a:r>
              <a:rPr lang="ar-IQ" dirty="0"/>
              <a:t>                        </a:t>
            </a:r>
          </a:p>
          <a:p>
            <a:pPr marL="0" indent="0" algn="r" rtl="1">
              <a:buNone/>
            </a:pPr>
            <a:r>
              <a:rPr lang="ar-IQ" sz="2400" dirty="0"/>
              <a:t>                                                 </a:t>
            </a:r>
          </a:p>
          <a:p>
            <a:pPr marL="0" indent="0" algn="r" rtl="1">
              <a:buNone/>
            </a:pPr>
            <a:r>
              <a:rPr lang="ar-IQ" sz="2400" dirty="0"/>
              <a:t>     </a:t>
            </a:r>
            <a:r>
              <a:rPr lang="en-GB" sz="2400" dirty="0"/>
              <a:t>          </a:t>
            </a:r>
            <a:r>
              <a:rPr lang="ar-IQ" sz="2400" dirty="0"/>
              <a:t>  1   </a:t>
            </a:r>
            <a:r>
              <a:rPr lang="en-GB" sz="2400" dirty="0"/>
              <a:t> </a:t>
            </a:r>
            <a:r>
              <a:rPr lang="ar-IQ" sz="2400" dirty="0"/>
              <a:t>                      5</a:t>
            </a:r>
          </a:p>
          <a:p>
            <a:pPr marL="0" indent="0" algn="r" rtl="1">
              <a:buNone/>
            </a:pPr>
            <a:endParaRPr lang="ar-IQ" sz="2400" dirty="0"/>
          </a:p>
          <a:p>
            <a:pPr marL="0" indent="0" algn="r" rtl="1">
              <a:buNone/>
            </a:pPr>
            <a:r>
              <a:rPr lang="ar-IQ" sz="1800" dirty="0">
                <a:latin typeface="Arial" pitchFamily="34" charset="0"/>
                <a:cs typeface="Arial" pitchFamily="34" charset="0"/>
              </a:rPr>
              <a:t>             </a:t>
            </a:r>
            <a:r>
              <a:rPr lang="en-GB" sz="1800" dirty="0">
                <a:latin typeface="Arial" pitchFamily="34" charset="0"/>
                <a:cs typeface="Arial" pitchFamily="34" charset="0"/>
              </a:rPr>
              <a:t>            </a:t>
            </a:r>
            <a:r>
              <a:rPr lang="ar-IQ" sz="1800" dirty="0">
                <a:latin typeface="Arial" pitchFamily="34" charset="0"/>
                <a:cs typeface="Arial" pitchFamily="34" charset="0"/>
              </a:rPr>
              <a:t>           6</a:t>
            </a:r>
          </a:p>
        </p:txBody>
      </p:sp>
      <p:pic>
        <p:nvPicPr>
          <p:cNvPr id="4" name="Picture 3">
            <a:extLst>
              <a:ext uri="{FF2B5EF4-FFF2-40B4-BE49-F238E27FC236}">
                <a16:creationId xmlns:a16="http://schemas.microsoft.com/office/drawing/2014/main" id="{79B5D0D7-6841-453A-9762-E04EBECBB475}"/>
              </a:ext>
            </a:extLst>
          </p:cNvPr>
          <p:cNvPicPr>
            <a:picLocks noChangeAspect="1"/>
          </p:cNvPicPr>
          <p:nvPr/>
        </p:nvPicPr>
        <p:blipFill>
          <a:blip r:embed="rId2"/>
          <a:stretch>
            <a:fillRect/>
          </a:stretch>
        </p:blipFill>
        <p:spPr>
          <a:xfrm>
            <a:off x="5195157" y="4181104"/>
            <a:ext cx="2743200" cy="2630214"/>
          </a:xfrm>
          <a:prstGeom prst="rect">
            <a:avLst/>
          </a:prstGeom>
        </p:spPr>
      </p:pic>
      <p:pic>
        <p:nvPicPr>
          <p:cNvPr id="13" name="Picture 12">
            <a:extLst>
              <a:ext uri="{FF2B5EF4-FFF2-40B4-BE49-F238E27FC236}">
                <a16:creationId xmlns:a16="http://schemas.microsoft.com/office/drawing/2014/main" id="{0A2228D3-C998-4327-B271-329FB4A21EF6}"/>
              </a:ext>
            </a:extLst>
          </p:cNvPr>
          <p:cNvPicPr>
            <a:picLocks noChangeAspect="1"/>
          </p:cNvPicPr>
          <p:nvPr/>
        </p:nvPicPr>
        <p:blipFill>
          <a:blip r:embed="rId3">
            <a:duotone>
              <a:prstClr val="black"/>
              <a:srgbClr val="C00000">
                <a:tint val="45000"/>
                <a:satMod val="400000"/>
              </a:srgbClr>
            </a:duotone>
          </a:blip>
          <a:stretch>
            <a:fillRect/>
          </a:stretch>
        </p:blipFill>
        <p:spPr>
          <a:xfrm>
            <a:off x="6139456" y="5889070"/>
            <a:ext cx="713294" cy="719390"/>
          </a:xfrm>
          <a:prstGeom prst="rect">
            <a:avLst/>
          </a:prstGeom>
        </p:spPr>
      </p:pic>
      <p:pic>
        <p:nvPicPr>
          <p:cNvPr id="15" name="Picture 14">
            <a:extLst>
              <a:ext uri="{FF2B5EF4-FFF2-40B4-BE49-F238E27FC236}">
                <a16:creationId xmlns:a16="http://schemas.microsoft.com/office/drawing/2014/main" id="{658B9D47-E240-49BD-848D-6312CAE160AC}"/>
              </a:ext>
            </a:extLst>
          </p:cNvPr>
          <p:cNvPicPr>
            <a:picLocks noChangeAspect="1"/>
          </p:cNvPicPr>
          <p:nvPr/>
        </p:nvPicPr>
        <p:blipFill>
          <a:blip r:embed="rId3">
            <a:duotone>
              <a:prstClr val="black"/>
              <a:schemeClr val="accent5">
                <a:tint val="45000"/>
                <a:satMod val="400000"/>
              </a:schemeClr>
            </a:duotone>
          </a:blip>
          <a:stretch>
            <a:fillRect/>
          </a:stretch>
        </p:blipFill>
        <p:spPr>
          <a:xfrm rot="21236873">
            <a:off x="7043722" y="5425517"/>
            <a:ext cx="713294" cy="719390"/>
          </a:xfrm>
          <a:prstGeom prst="rect">
            <a:avLst/>
          </a:prstGeom>
        </p:spPr>
      </p:pic>
      <p:pic>
        <p:nvPicPr>
          <p:cNvPr id="16" name="Picture 15">
            <a:extLst>
              <a:ext uri="{FF2B5EF4-FFF2-40B4-BE49-F238E27FC236}">
                <a16:creationId xmlns:a16="http://schemas.microsoft.com/office/drawing/2014/main" id="{1233924C-BCC2-4731-8C6E-273847625EB5}"/>
              </a:ext>
            </a:extLst>
          </p:cNvPr>
          <p:cNvPicPr>
            <a:picLocks noChangeAspect="1"/>
          </p:cNvPicPr>
          <p:nvPr/>
        </p:nvPicPr>
        <p:blipFill>
          <a:blip r:embed="rId4">
            <a:duotone>
              <a:prstClr val="black"/>
              <a:schemeClr val="accent5">
                <a:tint val="45000"/>
                <a:satMod val="400000"/>
              </a:schemeClr>
            </a:duotone>
          </a:blip>
          <a:stretch>
            <a:fillRect/>
          </a:stretch>
        </p:blipFill>
        <p:spPr>
          <a:xfrm>
            <a:off x="5478644" y="4085840"/>
            <a:ext cx="701101" cy="701101"/>
          </a:xfrm>
          <a:prstGeom prst="rect">
            <a:avLst/>
          </a:prstGeom>
        </p:spPr>
      </p:pic>
      <p:pic>
        <p:nvPicPr>
          <p:cNvPr id="17" name="Picture 16">
            <a:extLst>
              <a:ext uri="{FF2B5EF4-FFF2-40B4-BE49-F238E27FC236}">
                <a16:creationId xmlns:a16="http://schemas.microsoft.com/office/drawing/2014/main" id="{427205AD-877B-48FF-916B-51F2662D6A43}"/>
              </a:ext>
            </a:extLst>
          </p:cNvPr>
          <p:cNvPicPr>
            <a:picLocks noChangeAspect="1"/>
          </p:cNvPicPr>
          <p:nvPr/>
        </p:nvPicPr>
        <p:blipFill>
          <a:blip r:embed="rId5">
            <a:duotone>
              <a:prstClr val="black"/>
              <a:schemeClr val="accent5">
                <a:tint val="45000"/>
                <a:satMod val="400000"/>
              </a:schemeClr>
            </a:duotone>
          </a:blip>
          <a:stretch>
            <a:fillRect/>
          </a:stretch>
        </p:blipFill>
        <p:spPr>
          <a:xfrm rot="21282002">
            <a:off x="6177703" y="4114296"/>
            <a:ext cx="646319" cy="651939"/>
          </a:xfrm>
          <a:prstGeom prst="rect">
            <a:avLst/>
          </a:prstGeom>
        </p:spPr>
      </p:pic>
      <p:pic>
        <p:nvPicPr>
          <p:cNvPr id="18" name="Picture 17">
            <a:extLst>
              <a:ext uri="{FF2B5EF4-FFF2-40B4-BE49-F238E27FC236}">
                <a16:creationId xmlns:a16="http://schemas.microsoft.com/office/drawing/2014/main" id="{12F9283C-5765-496D-8565-314F0911ED41}"/>
              </a:ext>
            </a:extLst>
          </p:cNvPr>
          <p:cNvPicPr>
            <a:picLocks noChangeAspect="1"/>
          </p:cNvPicPr>
          <p:nvPr/>
        </p:nvPicPr>
        <p:blipFill>
          <a:blip r:embed="rId3">
            <a:duotone>
              <a:prstClr val="black"/>
              <a:schemeClr val="accent5">
                <a:tint val="45000"/>
                <a:satMod val="400000"/>
              </a:schemeClr>
            </a:duotone>
          </a:blip>
          <a:stretch>
            <a:fillRect/>
          </a:stretch>
        </p:blipFill>
        <p:spPr>
          <a:xfrm>
            <a:off x="6830609" y="4085838"/>
            <a:ext cx="713294" cy="719390"/>
          </a:xfrm>
          <a:prstGeom prst="rect">
            <a:avLst/>
          </a:prstGeom>
        </p:spPr>
      </p:pic>
      <p:pic>
        <p:nvPicPr>
          <p:cNvPr id="19" name="Picture 18">
            <a:extLst>
              <a:ext uri="{FF2B5EF4-FFF2-40B4-BE49-F238E27FC236}">
                <a16:creationId xmlns:a16="http://schemas.microsoft.com/office/drawing/2014/main" id="{0C940373-32A1-42B6-A8DA-A1012631535D}"/>
              </a:ext>
            </a:extLst>
          </p:cNvPr>
          <p:cNvPicPr>
            <a:picLocks noChangeAspect="1"/>
          </p:cNvPicPr>
          <p:nvPr/>
        </p:nvPicPr>
        <p:blipFill>
          <a:blip r:embed="rId3">
            <a:duotone>
              <a:prstClr val="black"/>
              <a:schemeClr val="accent5">
                <a:tint val="45000"/>
                <a:satMod val="400000"/>
              </a:schemeClr>
            </a:duotone>
          </a:blip>
          <a:stretch>
            <a:fillRect/>
          </a:stretch>
        </p:blipFill>
        <p:spPr>
          <a:xfrm rot="210480">
            <a:off x="5306952" y="5439965"/>
            <a:ext cx="713294" cy="719390"/>
          </a:xfrm>
          <a:prstGeom prst="rect">
            <a:avLst/>
          </a:prstGeom>
        </p:spPr>
      </p:pic>
      <p:pic>
        <p:nvPicPr>
          <p:cNvPr id="6" name="Picture 5">
            <a:extLst>
              <a:ext uri="{FF2B5EF4-FFF2-40B4-BE49-F238E27FC236}">
                <a16:creationId xmlns:a16="http://schemas.microsoft.com/office/drawing/2014/main" id="{0EE9A370-F78B-40A3-90A7-D08C5601269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9040" y="4181104"/>
            <a:ext cx="3683260" cy="255182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565D30-5AA6-4F63-BC1C-096816FDBCB3}"/>
              </a:ext>
            </a:extLst>
          </p:cNvPr>
          <p:cNvSpPr>
            <a:spLocks noGrp="1"/>
          </p:cNvSpPr>
          <p:nvPr>
            <p:ph idx="1"/>
          </p:nvPr>
        </p:nvSpPr>
        <p:spPr>
          <a:xfrm>
            <a:off x="353291" y="709410"/>
            <a:ext cx="8437418" cy="5897563"/>
          </a:xfrm>
          <a:solidFill>
            <a:srgbClr val="FFFFFF"/>
          </a:solidFill>
          <a:ln w="28575">
            <a:solidFill>
              <a:schemeClr val="tx1"/>
            </a:solidFill>
          </a:ln>
        </p:spPr>
        <p:txBody>
          <a:bodyPr>
            <a:normAutofit/>
          </a:bodyPr>
          <a:lstStyle/>
          <a:p>
            <a:pPr algn="r" rtl="1"/>
            <a:r>
              <a:rPr lang="ar-IQ" sz="4000" b="1" dirty="0"/>
              <a:t>ظل حائط الصد</a:t>
            </a:r>
            <a:endParaRPr lang="en-GB" sz="4000" b="1" dirty="0"/>
          </a:p>
          <a:p>
            <a:pPr algn="r" rtl="1"/>
            <a:endParaRPr lang="en-GB" sz="4000" b="1" dirty="0"/>
          </a:p>
          <a:p>
            <a:pPr algn="r" rtl="1"/>
            <a:endParaRPr lang="en-GB" sz="4000" b="1" dirty="0"/>
          </a:p>
          <a:p>
            <a:pPr algn="r" rtl="1"/>
            <a:endParaRPr lang="en-GB" sz="4000" b="1" dirty="0"/>
          </a:p>
          <a:p>
            <a:pPr algn="r" rtl="1"/>
            <a:endParaRPr lang="en-GB" sz="4000" b="1" dirty="0"/>
          </a:p>
          <a:p>
            <a:pPr algn="r" rtl="1"/>
            <a:endParaRPr lang="en-GB" sz="4000" b="1" dirty="0"/>
          </a:p>
          <a:p>
            <a:pPr algn="r" rtl="1"/>
            <a:r>
              <a:rPr lang="ar-IQ" b="1" dirty="0"/>
              <a:t>- كلما كبرت مساحة ظل حائط الصد كلما دل على قوة حائط الصد.</a:t>
            </a:r>
            <a:endParaRPr lang="en-GB" b="1" dirty="0"/>
          </a:p>
        </p:txBody>
      </p:sp>
      <p:cxnSp>
        <p:nvCxnSpPr>
          <p:cNvPr id="5" name="Straight Connector 4">
            <a:extLst>
              <a:ext uri="{FF2B5EF4-FFF2-40B4-BE49-F238E27FC236}">
                <a16:creationId xmlns:a16="http://schemas.microsoft.com/office/drawing/2014/main" id="{8FF89F1C-AF87-45C9-9C6F-2AD13A172179}"/>
              </a:ext>
            </a:extLst>
          </p:cNvPr>
          <p:cNvCxnSpPr>
            <a:cxnSpLocks/>
          </p:cNvCxnSpPr>
          <p:nvPr/>
        </p:nvCxnSpPr>
        <p:spPr>
          <a:xfrm>
            <a:off x="6188609" y="2421406"/>
            <a:ext cx="2493568" cy="0"/>
          </a:xfrm>
          <a:prstGeom prst="line">
            <a:avLst/>
          </a:prstGeom>
          <a:ln w="571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2D63DD78-5DD8-40ED-A920-8C35500CA51A}"/>
              </a:ext>
            </a:extLst>
          </p:cNvPr>
          <p:cNvPicPr>
            <a:picLocks noChangeAspect="1"/>
          </p:cNvPicPr>
          <p:nvPr/>
        </p:nvPicPr>
        <p:blipFill>
          <a:blip r:embed="rId2"/>
          <a:stretch>
            <a:fillRect/>
          </a:stretch>
        </p:blipFill>
        <p:spPr>
          <a:xfrm>
            <a:off x="6177582" y="4833099"/>
            <a:ext cx="2486767" cy="10590"/>
          </a:xfrm>
          <a:prstGeom prst="rect">
            <a:avLst/>
          </a:prstGeom>
          <a:ln w="28575">
            <a:solidFill>
              <a:schemeClr val="tx1"/>
            </a:solidFill>
          </a:ln>
        </p:spPr>
      </p:pic>
      <p:pic>
        <p:nvPicPr>
          <p:cNvPr id="18" name="Picture 17">
            <a:extLst>
              <a:ext uri="{FF2B5EF4-FFF2-40B4-BE49-F238E27FC236}">
                <a16:creationId xmlns:a16="http://schemas.microsoft.com/office/drawing/2014/main" id="{2E7C0E14-1670-4317-A8DD-8A461C0FB26F}"/>
              </a:ext>
            </a:extLst>
          </p:cNvPr>
          <p:cNvPicPr>
            <a:picLocks noChangeAspect="1"/>
          </p:cNvPicPr>
          <p:nvPr/>
        </p:nvPicPr>
        <p:blipFill>
          <a:blip r:embed="rId2"/>
          <a:stretch>
            <a:fillRect/>
          </a:stretch>
        </p:blipFill>
        <p:spPr>
          <a:xfrm rot="5400000">
            <a:off x="7474244" y="3652780"/>
            <a:ext cx="2388083" cy="11028"/>
          </a:xfrm>
          <a:prstGeom prst="rect">
            <a:avLst/>
          </a:prstGeom>
          <a:ln w="28575">
            <a:solidFill>
              <a:schemeClr val="tx1"/>
            </a:solidFill>
          </a:ln>
        </p:spPr>
      </p:pic>
      <p:pic>
        <p:nvPicPr>
          <p:cNvPr id="20" name="Picture 19">
            <a:extLst>
              <a:ext uri="{FF2B5EF4-FFF2-40B4-BE49-F238E27FC236}">
                <a16:creationId xmlns:a16="http://schemas.microsoft.com/office/drawing/2014/main" id="{42D9E2C4-D327-4120-A31B-E627BA92DCD9}"/>
              </a:ext>
            </a:extLst>
          </p:cNvPr>
          <p:cNvPicPr>
            <a:picLocks noChangeAspect="1"/>
          </p:cNvPicPr>
          <p:nvPr/>
        </p:nvPicPr>
        <p:blipFill>
          <a:blip r:embed="rId2"/>
          <a:stretch>
            <a:fillRect/>
          </a:stretch>
        </p:blipFill>
        <p:spPr>
          <a:xfrm rot="5400000">
            <a:off x="4989053" y="3663371"/>
            <a:ext cx="2388083" cy="11028"/>
          </a:xfrm>
          <a:prstGeom prst="rect">
            <a:avLst/>
          </a:prstGeom>
          <a:ln w="28575">
            <a:solidFill>
              <a:schemeClr val="tx1"/>
            </a:solidFill>
          </a:ln>
        </p:spPr>
      </p:pic>
      <p:pic>
        <p:nvPicPr>
          <p:cNvPr id="21" name="Picture 20">
            <a:extLst>
              <a:ext uri="{FF2B5EF4-FFF2-40B4-BE49-F238E27FC236}">
                <a16:creationId xmlns:a16="http://schemas.microsoft.com/office/drawing/2014/main" id="{B91458DC-0523-43A9-9FF9-E22879F30D7E}"/>
              </a:ext>
            </a:extLst>
          </p:cNvPr>
          <p:cNvPicPr>
            <a:picLocks noChangeAspect="1"/>
          </p:cNvPicPr>
          <p:nvPr/>
        </p:nvPicPr>
        <p:blipFill>
          <a:blip r:embed="rId2"/>
          <a:stretch>
            <a:fillRect/>
          </a:stretch>
        </p:blipFill>
        <p:spPr>
          <a:xfrm>
            <a:off x="6195410" y="3188260"/>
            <a:ext cx="2486767" cy="10590"/>
          </a:xfrm>
          <a:prstGeom prst="rect">
            <a:avLst/>
          </a:prstGeom>
          <a:ln w="19050">
            <a:solidFill>
              <a:schemeClr val="tx1"/>
            </a:solidFill>
          </a:ln>
        </p:spPr>
      </p:pic>
      <p:pic>
        <p:nvPicPr>
          <p:cNvPr id="44" name="Picture 43">
            <a:extLst>
              <a:ext uri="{FF2B5EF4-FFF2-40B4-BE49-F238E27FC236}">
                <a16:creationId xmlns:a16="http://schemas.microsoft.com/office/drawing/2014/main" id="{EE92DCA8-F937-442A-B252-94062DE277F2}"/>
              </a:ext>
            </a:extLst>
          </p:cNvPr>
          <p:cNvPicPr>
            <a:picLocks noChangeAspect="1"/>
          </p:cNvPicPr>
          <p:nvPr/>
        </p:nvPicPr>
        <p:blipFill>
          <a:blip r:embed="rId3"/>
          <a:stretch>
            <a:fillRect/>
          </a:stretch>
        </p:blipFill>
        <p:spPr>
          <a:xfrm>
            <a:off x="8137838" y="2194872"/>
            <a:ext cx="281209" cy="508328"/>
          </a:xfrm>
          <a:prstGeom prst="rect">
            <a:avLst/>
          </a:prstGeom>
        </p:spPr>
      </p:pic>
      <p:cxnSp>
        <p:nvCxnSpPr>
          <p:cNvPr id="49" name="Straight Connector 48">
            <a:extLst>
              <a:ext uri="{FF2B5EF4-FFF2-40B4-BE49-F238E27FC236}">
                <a16:creationId xmlns:a16="http://schemas.microsoft.com/office/drawing/2014/main" id="{3D281352-F4FF-434B-A5F2-7D9043035BBE}"/>
              </a:ext>
            </a:extLst>
          </p:cNvPr>
          <p:cNvCxnSpPr>
            <a:cxnSpLocks/>
          </p:cNvCxnSpPr>
          <p:nvPr/>
        </p:nvCxnSpPr>
        <p:spPr>
          <a:xfrm flipV="1">
            <a:off x="7378907" y="2590162"/>
            <a:ext cx="732314" cy="222369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4D6DB26-D8C8-42B2-9644-9706DFD0999B}"/>
              </a:ext>
            </a:extLst>
          </p:cNvPr>
          <p:cNvCxnSpPr>
            <a:cxnSpLocks/>
          </p:cNvCxnSpPr>
          <p:nvPr/>
        </p:nvCxnSpPr>
        <p:spPr>
          <a:xfrm flipH="1">
            <a:off x="8238881" y="2624760"/>
            <a:ext cx="168571" cy="218910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pic>
        <p:nvPicPr>
          <p:cNvPr id="66" name="Picture 65">
            <a:extLst>
              <a:ext uri="{FF2B5EF4-FFF2-40B4-BE49-F238E27FC236}">
                <a16:creationId xmlns:a16="http://schemas.microsoft.com/office/drawing/2014/main" id="{3367CF75-C411-4669-BC24-CD2FF62EC900}"/>
              </a:ext>
            </a:extLst>
          </p:cNvPr>
          <p:cNvPicPr>
            <a:picLocks noChangeAspect="1"/>
          </p:cNvPicPr>
          <p:nvPr/>
        </p:nvPicPr>
        <p:blipFill>
          <a:blip r:embed="rId4"/>
          <a:stretch>
            <a:fillRect/>
          </a:stretch>
        </p:blipFill>
        <p:spPr>
          <a:xfrm>
            <a:off x="8217221" y="1921373"/>
            <a:ext cx="184667" cy="200984"/>
          </a:xfrm>
          <a:prstGeom prst="rect">
            <a:avLst/>
          </a:prstGeom>
        </p:spPr>
      </p:pic>
      <p:grpSp>
        <p:nvGrpSpPr>
          <p:cNvPr id="24" name="Group 23">
            <a:extLst>
              <a:ext uri="{FF2B5EF4-FFF2-40B4-BE49-F238E27FC236}">
                <a16:creationId xmlns:a16="http://schemas.microsoft.com/office/drawing/2014/main" id="{13C60285-BDA0-4579-823B-CD5CE11C8CB9}"/>
              </a:ext>
            </a:extLst>
          </p:cNvPr>
          <p:cNvGrpSpPr/>
          <p:nvPr/>
        </p:nvGrpSpPr>
        <p:grpSpPr>
          <a:xfrm>
            <a:off x="3205448" y="1848485"/>
            <a:ext cx="2571656" cy="3064807"/>
            <a:chOff x="2619665" y="1482497"/>
            <a:chExt cx="2791095" cy="3411110"/>
          </a:xfrm>
        </p:grpSpPr>
        <p:pic>
          <p:nvPicPr>
            <p:cNvPr id="12" name="Picture 11">
              <a:extLst>
                <a:ext uri="{FF2B5EF4-FFF2-40B4-BE49-F238E27FC236}">
                  <a16:creationId xmlns:a16="http://schemas.microsoft.com/office/drawing/2014/main" id="{8C1DBC1A-E137-4C0D-8310-200A7728FB4B}"/>
                </a:ext>
              </a:extLst>
            </p:cNvPr>
            <p:cNvPicPr>
              <a:picLocks noChangeAspect="1"/>
            </p:cNvPicPr>
            <p:nvPr/>
          </p:nvPicPr>
          <p:blipFill>
            <a:blip r:embed="rId2"/>
            <a:stretch>
              <a:fillRect/>
            </a:stretch>
          </p:blipFill>
          <p:spPr>
            <a:xfrm rot="16200000">
              <a:off x="1250995" y="3490594"/>
              <a:ext cx="2749534" cy="12193"/>
            </a:xfrm>
            <a:prstGeom prst="rect">
              <a:avLst/>
            </a:prstGeom>
            <a:ln>
              <a:solidFill>
                <a:schemeClr val="tx1"/>
              </a:solidFill>
            </a:ln>
          </p:spPr>
        </p:pic>
        <p:pic>
          <p:nvPicPr>
            <p:cNvPr id="14" name="Picture 13">
              <a:extLst>
                <a:ext uri="{FF2B5EF4-FFF2-40B4-BE49-F238E27FC236}">
                  <a16:creationId xmlns:a16="http://schemas.microsoft.com/office/drawing/2014/main" id="{0A3DA0E3-8A95-498E-9B7E-0F2B718BA026}"/>
                </a:ext>
              </a:extLst>
            </p:cNvPr>
            <p:cNvPicPr>
              <a:picLocks noChangeAspect="1"/>
            </p:cNvPicPr>
            <p:nvPr/>
          </p:nvPicPr>
          <p:blipFill>
            <a:blip r:embed="rId2"/>
            <a:stretch>
              <a:fillRect/>
            </a:stretch>
          </p:blipFill>
          <p:spPr>
            <a:xfrm>
              <a:off x="2661226" y="4881414"/>
              <a:ext cx="2749534" cy="12193"/>
            </a:xfrm>
            <a:prstGeom prst="rect">
              <a:avLst/>
            </a:prstGeom>
            <a:ln w="19050">
              <a:solidFill>
                <a:schemeClr val="tx1"/>
              </a:solidFill>
            </a:ln>
          </p:spPr>
        </p:pic>
        <p:pic>
          <p:nvPicPr>
            <p:cNvPr id="15" name="Picture 14">
              <a:extLst>
                <a:ext uri="{FF2B5EF4-FFF2-40B4-BE49-F238E27FC236}">
                  <a16:creationId xmlns:a16="http://schemas.microsoft.com/office/drawing/2014/main" id="{660FEEC2-0066-4E3D-BE5F-D6DF94A2AAD5}"/>
                </a:ext>
              </a:extLst>
            </p:cNvPr>
            <p:cNvPicPr>
              <a:picLocks noChangeAspect="1"/>
            </p:cNvPicPr>
            <p:nvPr/>
          </p:nvPicPr>
          <p:blipFill>
            <a:blip r:embed="rId2"/>
            <a:stretch>
              <a:fillRect/>
            </a:stretch>
          </p:blipFill>
          <p:spPr>
            <a:xfrm>
              <a:off x="2649032" y="3031437"/>
              <a:ext cx="2749534" cy="12193"/>
            </a:xfrm>
            <a:prstGeom prst="rect">
              <a:avLst/>
            </a:prstGeom>
            <a:ln>
              <a:solidFill>
                <a:schemeClr val="tx1"/>
              </a:solidFill>
            </a:ln>
          </p:spPr>
        </p:pic>
        <p:pic>
          <p:nvPicPr>
            <p:cNvPr id="19" name="Picture 18">
              <a:extLst>
                <a:ext uri="{FF2B5EF4-FFF2-40B4-BE49-F238E27FC236}">
                  <a16:creationId xmlns:a16="http://schemas.microsoft.com/office/drawing/2014/main" id="{6CC794AE-DED8-4554-A5D8-40D4774B7B36}"/>
                </a:ext>
              </a:extLst>
            </p:cNvPr>
            <p:cNvPicPr>
              <a:picLocks noChangeAspect="1"/>
            </p:cNvPicPr>
            <p:nvPr/>
          </p:nvPicPr>
          <p:blipFill>
            <a:blip r:embed="rId2"/>
            <a:stretch>
              <a:fillRect/>
            </a:stretch>
          </p:blipFill>
          <p:spPr>
            <a:xfrm>
              <a:off x="2640446" y="2121924"/>
              <a:ext cx="2749534" cy="12193"/>
            </a:xfrm>
            <a:prstGeom prst="rect">
              <a:avLst/>
            </a:prstGeom>
            <a:ln>
              <a:solidFill>
                <a:schemeClr val="tx1"/>
              </a:solidFill>
            </a:ln>
          </p:spPr>
        </p:pic>
        <p:pic>
          <p:nvPicPr>
            <p:cNvPr id="22" name="Picture 21">
              <a:extLst>
                <a:ext uri="{FF2B5EF4-FFF2-40B4-BE49-F238E27FC236}">
                  <a16:creationId xmlns:a16="http://schemas.microsoft.com/office/drawing/2014/main" id="{97A43913-C54B-432E-8334-E63A5797808D}"/>
                </a:ext>
              </a:extLst>
            </p:cNvPr>
            <p:cNvPicPr>
              <a:picLocks noChangeAspect="1"/>
            </p:cNvPicPr>
            <p:nvPr/>
          </p:nvPicPr>
          <p:blipFill>
            <a:blip r:embed="rId2"/>
            <a:stretch>
              <a:fillRect/>
            </a:stretch>
          </p:blipFill>
          <p:spPr>
            <a:xfrm rot="16475658">
              <a:off x="3741502" y="3500549"/>
              <a:ext cx="2749534" cy="12193"/>
            </a:xfrm>
            <a:prstGeom prst="rect">
              <a:avLst/>
            </a:prstGeom>
            <a:ln>
              <a:solidFill>
                <a:srgbClr val="FF0000"/>
              </a:solidFill>
            </a:ln>
          </p:spPr>
        </p:pic>
        <p:cxnSp>
          <p:nvCxnSpPr>
            <p:cNvPr id="30" name="Straight Connector 29">
              <a:extLst>
                <a:ext uri="{FF2B5EF4-FFF2-40B4-BE49-F238E27FC236}">
                  <a16:creationId xmlns:a16="http://schemas.microsoft.com/office/drawing/2014/main" id="{9C4EE538-D939-4474-8B6F-58C68599199E}"/>
                </a:ext>
              </a:extLst>
            </p:cNvPr>
            <p:cNvCxnSpPr>
              <a:cxnSpLocks/>
            </p:cNvCxnSpPr>
            <p:nvPr/>
          </p:nvCxnSpPr>
          <p:spPr>
            <a:xfrm flipH="1">
              <a:off x="3325629" y="2212008"/>
              <a:ext cx="1363088" cy="266940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pic>
          <p:nvPicPr>
            <p:cNvPr id="43" name="Picture 42">
              <a:extLst>
                <a:ext uri="{FF2B5EF4-FFF2-40B4-BE49-F238E27FC236}">
                  <a16:creationId xmlns:a16="http://schemas.microsoft.com/office/drawing/2014/main" id="{22C86BA8-0308-4F05-A790-D3FF04838510}"/>
                </a:ext>
              </a:extLst>
            </p:cNvPr>
            <p:cNvPicPr>
              <a:picLocks noChangeAspect="1"/>
            </p:cNvPicPr>
            <p:nvPr/>
          </p:nvPicPr>
          <p:blipFill>
            <a:blip r:embed="rId3"/>
            <a:stretch>
              <a:fillRect/>
            </a:stretch>
          </p:blipFill>
          <p:spPr>
            <a:xfrm>
              <a:off x="4596143" y="1839245"/>
              <a:ext cx="310923" cy="585267"/>
            </a:xfrm>
            <a:prstGeom prst="rect">
              <a:avLst/>
            </a:prstGeom>
          </p:spPr>
        </p:pic>
        <p:pic>
          <p:nvPicPr>
            <p:cNvPr id="63" name="Picture 62">
              <a:extLst>
                <a:ext uri="{FF2B5EF4-FFF2-40B4-BE49-F238E27FC236}">
                  <a16:creationId xmlns:a16="http://schemas.microsoft.com/office/drawing/2014/main" id="{A8EBF9C0-04D3-44F4-91F1-75AE5AA20E38}"/>
                </a:ext>
              </a:extLst>
            </p:cNvPr>
            <p:cNvPicPr>
              <a:picLocks noChangeAspect="1"/>
            </p:cNvPicPr>
            <p:nvPr/>
          </p:nvPicPr>
          <p:blipFill>
            <a:blip r:embed="rId3"/>
            <a:stretch>
              <a:fillRect/>
            </a:stretch>
          </p:blipFill>
          <p:spPr>
            <a:xfrm>
              <a:off x="4894632" y="1836139"/>
              <a:ext cx="310923" cy="585267"/>
            </a:xfrm>
            <a:prstGeom prst="rect">
              <a:avLst/>
            </a:prstGeom>
          </p:spPr>
        </p:pic>
        <p:pic>
          <p:nvPicPr>
            <p:cNvPr id="67" name="Picture 66">
              <a:extLst>
                <a:ext uri="{FF2B5EF4-FFF2-40B4-BE49-F238E27FC236}">
                  <a16:creationId xmlns:a16="http://schemas.microsoft.com/office/drawing/2014/main" id="{E49964B8-325D-40C3-9275-FE4C5EAE6BBD}"/>
                </a:ext>
              </a:extLst>
            </p:cNvPr>
            <p:cNvPicPr>
              <a:picLocks noChangeAspect="1"/>
            </p:cNvPicPr>
            <p:nvPr/>
          </p:nvPicPr>
          <p:blipFill>
            <a:blip r:embed="rId5"/>
            <a:stretch>
              <a:fillRect/>
            </a:stretch>
          </p:blipFill>
          <p:spPr>
            <a:xfrm>
              <a:off x="4790991" y="1482497"/>
              <a:ext cx="207282" cy="231668"/>
            </a:xfrm>
            <a:prstGeom prst="rect">
              <a:avLst/>
            </a:prstGeom>
          </p:spPr>
        </p:pic>
      </p:grpSp>
      <p:cxnSp>
        <p:nvCxnSpPr>
          <p:cNvPr id="26" name="Straight Connector 25">
            <a:extLst>
              <a:ext uri="{FF2B5EF4-FFF2-40B4-BE49-F238E27FC236}">
                <a16:creationId xmlns:a16="http://schemas.microsoft.com/office/drawing/2014/main" id="{ABD6BB8E-29B1-40EF-8172-A9CD43EAD03B}"/>
              </a:ext>
            </a:extLst>
          </p:cNvPr>
          <p:cNvCxnSpPr>
            <a:cxnSpLocks/>
          </p:cNvCxnSpPr>
          <p:nvPr/>
        </p:nvCxnSpPr>
        <p:spPr>
          <a:xfrm>
            <a:off x="5754451" y="2426254"/>
            <a:ext cx="26440" cy="2487038"/>
          </a:xfrm>
          <a:prstGeom prst="line">
            <a:avLst/>
          </a:prstGeom>
          <a:ln w="38100"/>
        </p:spPr>
        <p:style>
          <a:lnRef idx="1">
            <a:schemeClr val="dk1"/>
          </a:lnRef>
          <a:fillRef idx="0">
            <a:schemeClr val="dk1"/>
          </a:fillRef>
          <a:effectRef idx="0">
            <a:schemeClr val="dk1"/>
          </a:effectRef>
          <a:fontRef idx="minor">
            <a:schemeClr val="tx1"/>
          </a:fontRef>
        </p:style>
      </p:cxnSp>
      <p:pic>
        <p:nvPicPr>
          <p:cNvPr id="32" name="Picture 31">
            <a:extLst>
              <a:ext uri="{FF2B5EF4-FFF2-40B4-BE49-F238E27FC236}">
                <a16:creationId xmlns:a16="http://schemas.microsoft.com/office/drawing/2014/main" id="{D09C5531-7750-4127-84FE-6A1DA121FC10}"/>
              </a:ext>
            </a:extLst>
          </p:cNvPr>
          <p:cNvPicPr>
            <a:picLocks noChangeAspect="1"/>
          </p:cNvPicPr>
          <p:nvPr/>
        </p:nvPicPr>
        <p:blipFill>
          <a:blip r:embed="rId6"/>
          <a:stretch>
            <a:fillRect/>
          </a:stretch>
        </p:blipFill>
        <p:spPr>
          <a:xfrm>
            <a:off x="3030980" y="2400622"/>
            <a:ext cx="67062" cy="2511770"/>
          </a:xfrm>
          <a:prstGeom prst="rect">
            <a:avLst/>
          </a:prstGeom>
        </p:spPr>
      </p:pic>
      <p:pic>
        <p:nvPicPr>
          <p:cNvPr id="33" name="Picture 32">
            <a:extLst>
              <a:ext uri="{FF2B5EF4-FFF2-40B4-BE49-F238E27FC236}">
                <a16:creationId xmlns:a16="http://schemas.microsoft.com/office/drawing/2014/main" id="{206B62A1-88F5-4EE9-A120-313FBACE8C80}"/>
              </a:ext>
            </a:extLst>
          </p:cNvPr>
          <p:cNvPicPr>
            <a:picLocks noChangeAspect="1"/>
          </p:cNvPicPr>
          <p:nvPr/>
        </p:nvPicPr>
        <p:blipFill>
          <a:blip r:embed="rId6"/>
          <a:stretch>
            <a:fillRect/>
          </a:stretch>
        </p:blipFill>
        <p:spPr>
          <a:xfrm rot="5400000">
            <a:off x="1780239" y="3657407"/>
            <a:ext cx="67062" cy="2511770"/>
          </a:xfrm>
          <a:prstGeom prst="rect">
            <a:avLst/>
          </a:prstGeom>
        </p:spPr>
      </p:pic>
      <p:pic>
        <p:nvPicPr>
          <p:cNvPr id="34" name="Picture 33">
            <a:extLst>
              <a:ext uri="{FF2B5EF4-FFF2-40B4-BE49-F238E27FC236}">
                <a16:creationId xmlns:a16="http://schemas.microsoft.com/office/drawing/2014/main" id="{BACBDAE7-2AC9-4FA8-89E8-A17B74704C95}"/>
              </a:ext>
            </a:extLst>
          </p:cNvPr>
          <p:cNvPicPr>
            <a:picLocks noChangeAspect="1"/>
          </p:cNvPicPr>
          <p:nvPr/>
        </p:nvPicPr>
        <p:blipFill>
          <a:blip r:embed="rId6"/>
          <a:stretch>
            <a:fillRect/>
          </a:stretch>
        </p:blipFill>
        <p:spPr>
          <a:xfrm rot="16200000">
            <a:off x="1779516" y="1197169"/>
            <a:ext cx="67062" cy="2511770"/>
          </a:xfrm>
          <a:prstGeom prst="rect">
            <a:avLst/>
          </a:prstGeom>
        </p:spPr>
      </p:pic>
      <p:pic>
        <p:nvPicPr>
          <p:cNvPr id="35" name="Picture 34">
            <a:extLst>
              <a:ext uri="{FF2B5EF4-FFF2-40B4-BE49-F238E27FC236}">
                <a16:creationId xmlns:a16="http://schemas.microsoft.com/office/drawing/2014/main" id="{4E0C4AC7-D875-416D-8F1A-CFEDD4EEF9A1}"/>
              </a:ext>
            </a:extLst>
          </p:cNvPr>
          <p:cNvPicPr>
            <a:picLocks noChangeAspect="1"/>
          </p:cNvPicPr>
          <p:nvPr/>
        </p:nvPicPr>
        <p:blipFill>
          <a:blip r:embed="rId6"/>
          <a:stretch>
            <a:fillRect/>
          </a:stretch>
        </p:blipFill>
        <p:spPr>
          <a:xfrm rot="16200000">
            <a:off x="1753364" y="2010851"/>
            <a:ext cx="67062" cy="2511770"/>
          </a:xfrm>
          <a:prstGeom prst="rect">
            <a:avLst/>
          </a:prstGeom>
        </p:spPr>
      </p:pic>
      <p:pic>
        <p:nvPicPr>
          <p:cNvPr id="36" name="Picture 35">
            <a:extLst>
              <a:ext uri="{FF2B5EF4-FFF2-40B4-BE49-F238E27FC236}">
                <a16:creationId xmlns:a16="http://schemas.microsoft.com/office/drawing/2014/main" id="{9876D3D8-3518-4DD8-B49A-4A838C166401}"/>
              </a:ext>
            </a:extLst>
          </p:cNvPr>
          <p:cNvPicPr>
            <a:picLocks noChangeAspect="1"/>
          </p:cNvPicPr>
          <p:nvPr/>
        </p:nvPicPr>
        <p:blipFill>
          <a:blip r:embed="rId6"/>
          <a:stretch>
            <a:fillRect/>
          </a:stretch>
        </p:blipFill>
        <p:spPr>
          <a:xfrm>
            <a:off x="536286" y="2440406"/>
            <a:ext cx="67062" cy="2511770"/>
          </a:xfrm>
          <a:prstGeom prst="rect">
            <a:avLst/>
          </a:prstGeom>
        </p:spPr>
      </p:pic>
      <p:pic>
        <p:nvPicPr>
          <p:cNvPr id="37" name="Picture 36">
            <a:extLst>
              <a:ext uri="{FF2B5EF4-FFF2-40B4-BE49-F238E27FC236}">
                <a16:creationId xmlns:a16="http://schemas.microsoft.com/office/drawing/2014/main" id="{498599C6-6450-4BBE-928B-408E2A8F3E40}"/>
              </a:ext>
            </a:extLst>
          </p:cNvPr>
          <p:cNvPicPr>
            <a:picLocks noChangeAspect="1"/>
          </p:cNvPicPr>
          <p:nvPr/>
        </p:nvPicPr>
        <p:blipFill>
          <a:blip r:embed="rId7"/>
          <a:stretch>
            <a:fillRect/>
          </a:stretch>
        </p:blipFill>
        <p:spPr>
          <a:xfrm>
            <a:off x="1372840" y="2182683"/>
            <a:ext cx="856807" cy="540740"/>
          </a:xfrm>
          <a:prstGeom prst="rect">
            <a:avLst/>
          </a:prstGeom>
        </p:spPr>
      </p:pic>
      <p:cxnSp>
        <p:nvCxnSpPr>
          <p:cNvPr id="39" name="Straight Connector 38">
            <a:extLst>
              <a:ext uri="{FF2B5EF4-FFF2-40B4-BE49-F238E27FC236}">
                <a16:creationId xmlns:a16="http://schemas.microsoft.com/office/drawing/2014/main" id="{D96829B5-E32E-4F05-8C18-8387C9E76283}"/>
              </a:ext>
            </a:extLst>
          </p:cNvPr>
          <p:cNvCxnSpPr>
            <a:cxnSpLocks/>
          </p:cNvCxnSpPr>
          <p:nvPr/>
        </p:nvCxnSpPr>
        <p:spPr>
          <a:xfrm flipH="1">
            <a:off x="838200" y="2590162"/>
            <a:ext cx="534640" cy="2323130"/>
          </a:xfrm>
          <a:prstGeom prst="line">
            <a:avLst/>
          </a:prstGeom>
        </p:spPr>
        <p:style>
          <a:lnRef idx="2">
            <a:schemeClr val="accent2"/>
          </a:lnRef>
          <a:fillRef idx="0">
            <a:schemeClr val="accent2"/>
          </a:fillRef>
          <a:effectRef idx="1">
            <a:schemeClr val="accent2"/>
          </a:effectRef>
          <a:fontRef idx="minor">
            <a:schemeClr val="tx1"/>
          </a:fontRef>
        </p:style>
      </p:cxnSp>
      <p:cxnSp>
        <p:nvCxnSpPr>
          <p:cNvPr id="42" name="Straight Connector 41">
            <a:extLst>
              <a:ext uri="{FF2B5EF4-FFF2-40B4-BE49-F238E27FC236}">
                <a16:creationId xmlns:a16="http://schemas.microsoft.com/office/drawing/2014/main" id="{F162B8B6-B4C5-4F0D-ADED-28B0D13A85E5}"/>
              </a:ext>
            </a:extLst>
          </p:cNvPr>
          <p:cNvCxnSpPr/>
          <p:nvPr/>
        </p:nvCxnSpPr>
        <p:spPr>
          <a:xfrm>
            <a:off x="2229647" y="2590162"/>
            <a:ext cx="513553" cy="2323130"/>
          </a:xfrm>
          <a:prstGeom prst="line">
            <a:avLst/>
          </a:prstGeom>
        </p:spPr>
        <p:style>
          <a:lnRef idx="2">
            <a:schemeClr val="accent2"/>
          </a:lnRef>
          <a:fillRef idx="0">
            <a:schemeClr val="accent2"/>
          </a:fillRef>
          <a:effectRef idx="1">
            <a:schemeClr val="accent2"/>
          </a:effectRef>
          <a:fontRef idx="minor">
            <a:schemeClr val="tx1"/>
          </a:fontRef>
        </p:style>
      </p:cxnSp>
      <p:pic>
        <p:nvPicPr>
          <p:cNvPr id="45" name="Picture 44">
            <a:extLst>
              <a:ext uri="{FF2B5EF4-FFF2-40B4-BE49-F238E27FC236}">
                <a16:creationId xmlns:a16="http://schemas.microsoft.com/office/drawing/2014/main" id="{F3620EFD-CDC3-4660-8522-1323101BDA93}"/>
              </a:ext>
            </a:extLst>
          </p:cNvPr>
          <p:cNvPicPr>
            <a:picLocks noChangeAspect="1"/>
          </p:cNvPicPr>
          <p:nvPr/>
        </p:nvPicPr>
        <p:blipFill>
          <a:blip r:embed="rId8"/>
          <a:stretch>
            <a:fillRect/>
          </a:stretch>
        </p:blipFill>
        <p:spPr>
          <a:xfrm>
            <a:off x="1720952" y="1891497"/>
            <a:ext cx="182896" cy="201185"/>
          </a:xfrm>
          <a:prstGeom prst="rect">
            <a:avLst/>
          </a:prstGeom>
        </p:spPr>
      </p:pic>
    </p:spTree>
    <p:extLst>
      <p:ext uri="{BB962C8B-B14F-4D97-AF65-F5344CB8AC3E}">
        <p14:creationId xmlns:p14="http://schemas.microsoft.com/office/powerpoint/2010/main" val="4088480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795" y="0"/>
            <a:ext cx="9144001" cy="6629400"/>
          </a:xfrm>
          <a:blipFill>
            <a:blip r:embed="rId2"/>
            <a:tile tx="0" ty="0" sx="100000" sy="100000" flip="none" algn="tl"/>
          </a:blipFill>
          <a:ln>
            <a:solidFill>
              <a:schemeClr val="accent4">
                <a:lumMod val="60000"/>
                <a:lumOff val="40000"/>
              </a:schemeClr>
            </a:solidFill>
          </a:ln>
          <a:scene3d>
            <a:camera prst="orthographicFront"/>
            <a:lightRig rig="threePt" dir="t"/>
          </a:scene3d>
          <a:sp3d contourW="12700">
            <a:contourClr>
              <a:schemeClr val="accent4">
                <a:lumMod val="60000"/>
                <a:lumOff val="40000"/>
              </a:schemeClr>
            </a:contourClr>
          </a:sp3d>
        </p:spPr>
        <p:txBody>
          <a:bodyPr>
            <a:normAutofit fontScale="55000" lnSpcReduction="20000"/>
          </a:bodyPr>
          <a:lstStyle/>
          <a:p>
            <a:pPr marL="514350" indent="-514350" algn="just" rtl="1">
              <a:buAutoNum type="arabic1Minus"/>
            </a:pPr>
            <a:r>
              <a:rPr lang="ar-IQ" b="1" dirty="0">
                <a:solidFill>
                  <a:srgbClr val="7030A0"/>
                </a:solidFill>
                <a:latin typeface="Arial" pitchFamily="34" charset="0"/>
                <a:cs typeface="Arial" pitchFamily="34" charset="0"/>
              </a:rPr>
              <a:t>حائط الصد بلاعبين(2 لاعب) والدفاع عن الملعب بتأخر مركز(6):</a:t>
            </a:r>
          </a:p>
          <a:p>
            <a:pPr algn="just" rtl="1"/>
            <a:r>
              <a:rPr lang="ar-IQ" b="1" u="sng" dirty="0">
                <a:solidFill>
                  <a:srgbClr val="7030A0"/>
                </a:solidFill>
                <a:latin typeface="Arial" pitchFamily="34" charset="0"/>
                <a:cs typeface="Arial" pitchFamily="34" charset="0"/>
              </a:rPr>
              <a:t>هجوم المنافس من مركز (4)</a:t>
            </a:r>
          </a:p>
          <a:p>
            <a:pPr marL="457200" indent="-457200" algn="just" rtl="1">
              <a:buFontTx/>
              <a:buChar char="-"/>
            </a:pPr>
            <a:r>
              <a:rPr lang="ar-IQ" b="1" dirty="0">
                <a:solidFill>
                  <a:srgbClr val="7030A0"/>
                </a:solidFill>
                <a:latin typeface="Arial" pitchFamily="34" charset="0"/>
                <a:cs typeface="Arial" pitchFamily="34" charset="0"/>
              </a:rPr>
              <a:t>مركز (2) و(3) تشكيل حائط الصد.</a:t>
            </a:r>
          </a:p>
          <a:p>
            <a:pPr marL="457200" indent="-457200" algn="just" rtl="1">
              <a:buFontTx/>
              <a:buChar char="-"/>
            </a:pPr>
            <a:r>
              <a:rPr lang="ar-IQ" b="1" dirty="0">
                <a:solidFill>
                  <a:srgbClr val="7030A0"/>
                </a:solidFill>
                <a:latin typeface="Arial" pitchFamily="34" charset="0"/>
                <a:cs typeface="Arial" pitchFamily="34" charset="0"/>
              </a:rPr>
              <a:t>مركز (1) تغطية حائط الصد و الدفاع عن الملعب </a:t>
            </a:r>
          </a:p>
          <a:p>
            <a:pPr marL="457200" indent="-457200" algn="just" rtl="1">
              <a:buFontTx/>
              <a:buChar char="-"/>
            </a:pPr>
            <a:r>
              <a:rPr lang="ar-IQ" b="1" dirty="0">
                <a:solidFill>
                  <a:srgbClr val="7030A0"/>
                </a:solidFill>
                <a:latin typeface="Arial" pitchFamily="34" charset="0"/>
                <a:cs typeface="Arial" pitchFamily="34" charset="0"/>
              </a:rPr>
              <a:t>مركز (4) تغطية حائط الصد والدفاع عن الملعب </a:t>
            </a:r>
            <a:r>
              <a:rPr lang="ar-IQ" b="1" dirty="0">
                <a:solidFill>
                  <a:srgbClr val="7030A0"/>
                </a:solidFill>
                <a:latin typeface="Arial" pitchFamily="34" charset="0"/>
              </a:rPr>
              <a:t>والانسحاب الى خط الهجوم</a:t>
            </a:r>
            <a:endParaRPr lang="ar-IQ" b="1" dirty="0">
              <a:solidFill>
                <a:srgbClr val="7030A0"/>
              </a:solidFill>
              <a:latin typeface="Arial" pitchFamily="34" charset="0"/>
              <a:cs typeface="Arial" pitchFamily="34" charset="0"/>
            </a:endParaRPr>
          </a:p>
          <a:p>
            <a:pPr marL="457200" indent="-457200" algn="just" rtl="1">
              <a:buFontTx/>
              <a:buChar char="-"/>
            </a:pPr>
            <a:r>
              <a:rPr lang="ar-IQ" b="1" dirty="0">
                <a:solidFill>
                  <a:srgbClr val="7030A0"/>
                </a:solidFill>
                <a:latin typeface="Arial" pitchFamily="34" charset="0"/>
                <a:cs typeface="Arial" pitchFamily="34" charset="0"/>
              </a:rPr>
              <a:t>مركز (5) يقف خارج ظل البلوك والدفاع</a:t>
            </a:r>
          </a:p>
          <a:p>
            <a:pPr algn="just" rtl="1"/>
            <a:r>
              <a:rPr lang="ar-IQ" b="1" dirty="0">
                <a:solidFill>
                  <a:srgbClr val="7030A0"/>
                </a:solidFill>
                <a:latin typeface="Arial" pitchFamily="34" charset="0"/>
                <a:cs typeface="Arial" pitchFamily="34" charset="0"/>
              </a:rPr>
              <a:t>عن الكرات البعيدة والملموسة بحائط الصد</a:t>
            </a:r>
          </a:p>
          <a:p>
            <a:pPr algn="just" rtl="1"/>
            <a:r>
              <a:rPr lang="ar-IQ" b="1" dirty="0">
                <a:solidFill>
                  <a:srgbClr val="7030A0"/>
                </a:solidFill>
                <a:latin typeface="Arial" pitchFamily="34" charset="0"/>
                <a:cs typeface="Arial" pitchFamily="34" charset="0"/>
              </a:rPr>
              <a:t>والكرات الساقطة داخل ظل حائط الصد في اخر الملعب</a:t>
            </a:r>
            <a:endParaRPr lang="ar-IQ" b="1" dirty="0">
              <a:solidFill>
                <a:schemeClr val="tx1"/>
              </a:solidFill>
              <a:latin typeface="Arial" pitchFamily="34" charset="0"/>
              <a:cs typeface="Arial" pitchFamily="34" charset="0"/>
            </a:endParaRPr>
          </a:p>
          <a:p>
            <a:pPr marL="457200" indent="-457200" algn="just" rtl="1">
              <a:buFontTx/>
              <a:buChar char="-"/>
            </a:pPr>
            <a:r>
              <a:rPr lang="ar-IQ" b="1" dirty="0">
                <a:solidFill>
                  <a:srgbClr val="7030A0"/>
                </a:solidFill>
                <a:latin typeface="Arial" pitchFamily="34" charset="0"/>
                <a:cs typeface="Arial" pitchFamily="34" charset="0"/>
              </a:rPr>
              <a:t>مركز(6) يقف في اخر الملعب وداخل ظل حائط </a:t>
            </a:r>
          </a:p>
          <a:p>
            <a:pPr algn="just" rtl="1"/>
            <a:r>
              <a:rPr lang="ar-IQ" b="1" dirty="0">
                <a:solidFill>
                  <a:srgbClr val="7030A0"/>
                </a:solidFill>
                <a:latin typeface="Arial" pitchFamily="34" charset="0"/>
                <a:cs typeface="Arial" pitchFamily="34" charset="0"/>
              </a:rPr>
              <a:t>الصد ويدافع عن الملعب في مركزه وعن الكرات </a:t>
            </a:r>
            <a:r>
              <a:rPr lang="ar-IQ" b="1" dirty="0">
                <a:solidFill>
                  <a:schemeClr val="tx1"/>
                </a:solidFill>
                <a:latin typeface="Arial" pitchFamily="34" charset="0"/>
                <a:cs typeface="Arial" pitchFamily="34" charset="0"/>
              </a:rPr>
              <a:t>التي           2                   3</a:t>
            </a:r>
          </a:p>
          <a:p>
            <a:pPr algn="just" rtl="1"/>
            <a:r>
              <a:rPr lang="ar-IQ" b="1" dirty="0">
                <a:solidFill>
                  <a:srgbClr val="7030A0"/>
                </a:solidFill>
                <a:latin typeface="Arial" pitchFamily="34" charset="0"/>
                <a:cs typeface="Arial" pitchFamily="34" charset="0"/>
              </a:rPr>
              <a:t>تلمس حائط الصد وتذهب للخلف او خارج  الملعب</a:t>
            </a:r>
          </a:p>
          <a:p>
            <a:pPr algn="just" rtl="1"/>
            <a:r>
              <a:rPr lang="ar-IQ" b="1" dirty="0">
                <a:solidFill>
                  <a:srgbClr val="7030A0"/>
                </a:solidFill>
                <a:latin typeface="Arial" pitchFamily="34" charset="0"/>
                <a:cs typeface="Arial" pitchFamily="34" charset="0"/>
              </a:rPr>
              <a:t>من جهته                                                                          </a:t>
            </a:r>
          </a:p>
          <a:p>
            <a:pPr algn="just" rtl="1"/>
            <a:r>
              <a:rPr lang="ar-IQ" b="1" dirty="0">
                <a:solidFill>
                  <a:schemeClr val="tx1"/>
                </a:solidFill>
                <a:latin typeface="Arial" pitchFamily="34" charset="0"/>
                <a:cs typeface="Arial" pitchFamily="34" charset="0"/>
              </a:rPr>
              <a:t>                                                                                                                           4</a:t>
            </a:r>
          </a:p>
          <a:p>
            <a:pPr algn="just" rtl="1"/>
            <a:endParaRPr lang="ar-IQ" sz="2800" b="1" dirty="0">
              <a:solidFill>
                <a:srgbClr val="7030A0"/>
              </a:solidFill>
              <a:latin typeface="Arial" pitchFamily="34" charset="0"/>
              <a:cs typeface="Arial" pitchFamily="34" charset="0"/>
            </a:endParaRPr>
          </a:p>
          <a:p>
            <a:pPr algn="just" rtl="1"/>
            <a:endParaRPr lang="ar-IQ" sz="2800" b="1" dirty="0">
              <a:solidFill>
                <a:srgbClr val="7030A0"/>
              </a:solidFill>
              <a:latin typeface="Arial" pitchFamily="34" charset="0"/>
              <a:cs typeface="Arial" pitchFamily="34" charset="0"/>
            </a:endParaRPr>
          </a:p>
          <a:p>
            <a:pPr marL="457200" indent="-457200" algn="just" rtl="1">
              <a:buFontTx/>
              <a:buChar char="-"/>
            </a:pPr>
            <a:endParaRPr lang="ar-IQ" sz="2800" b="1" dirty="0">
              <a:solidFill>
                <a:srgbClr val="7030A0"/>
              </a:solidFill>
              <a:latin typeface="Arial" pitchFamily="34" charset="0"/>
              <a:cs typeface="Arial" pitchFamily="34" charset="0"/>
            </a:endParaRPr>
          </a:p>
          <a:p>
            <a:pPr marL="514350" indent="-514350" algn="just" rtl="1">
              <a:buAutoNum type="arabic1Minus"/>
            </a:pPr>
            <a:endParaRPr lang="ar-IQ" sz="2800" b="1" dirty="0">
              <a:solidFill>
                <a:srgbClr val="7030A0"/>
              </a:solidFill>
              <a:latin typeface="Arial" pitchFamily="34" charset="0"/>
              <a:cs typeface="Arial" pitchFamily="34" charset="0"/>
            </a:endParaRPr>
          </a:p>
          <a:p>
            <a:pPr marL="514350" indent="-514350" algn="just" rtl="1">
              <a:buAutoNum type="arabic1Minus"/>
            </a:pPr>
            <a:endParaRPr lang="ar-IQ" sz="2800" b="1" dirty="0">
              <a:solidFill>
                <a:srgbClr val="7030A0"/>
              </a:solidFill>
              <a:latin typeface="Arial" pitchFamily="34" charset="0"/>
              <a:cs typeface="Arial" pitchFamily="34" charset="0"/>
            </a:endParaRPr>
          </a:p>
          <a:p>
            <a:pPr algn="just" rtl="1"/>
            <a:r>
              <a:rPr lang="ar-IQ" sz="2800" b="1" dirty="0">
                <a:solidFill>
                  <a:srgbClr val="7030A0"/>
                </a:solidFill>
                <a:latin typeface="Arial" pitchFamily="34" charset="0"/>
                <a:cs typeface="Arial" pitchFamily="34" charset="0"/>
              </a:rPr>
              <a:t>                                                                                                 </a:t>
            </a:r>
          </a:p>
          <a:p>
            <a:pPr algn="just" rtl="1"/>
            <a:r>
              <a:rPr lang="ar-IQ" sz="2800" b="1" dirty="0">
                <a:solidFill>
                  <a:schemeClr val="tx1"/>
                </a:solidFill>
                <a:latin typeface="Arial" pitchFamily="34" charset="0"/>
                <a:cs typeface="Arial" pitchFamily="34" charset="0"/>
              </a:rPr>
              <a:t>                                                                                              1                                                             5</a:t>
            </a:r>
          </a:p>
          <a:p>
            <a:pPr algn="just" rtl="1"/>
            <a:r>
              <a:rPr lang="ar-IQ" sz="2800" b="1" dirty="0">
                <a:solidFill>
                  <a:srgbClr val="7030A0"/>
                </a:solidFill>
                <a:latin typeface="Arial" pitchFamily="34" charset="0"/>
                <a:cs typeface="Arial" pitchFamily="34" charset="0"/>
              </a:rPr>
              <a:t>                                                                                                                               </a:t>
            </a:r>
          </a:p>
          <a:p>
            <a:pPr algn="just" rtl="1"/>
            <a:endParaRPr lang="ar-IQ" sz="2800" b="1" dirty="0">
              <a:solidFill>
                <a:srgbClr val="7030A0"/>
              </a:solidFill>
              <a:latin typeface="Arial" pitchFamily="34" charset="0"/>
              <a:cs typeface="Arial" pitchFamily="34" charset="0"/>
            </a:endParaRPr>
          </a:p>
          <a:p>
            <a:pPr algn="just" rtl="1"/>
            <a:endParaRPr lang="ar-IQ" sz="2800" b="1" dirty="0">
              <a:solidFill>
                <a:srgbClr val="7030A0"/>
              </a:solidFill>
              <a:latin typeface="Arial" pitchFamily="34" charset="0"/>
              <a:cs typeface="Arial" pitchFamily="34" charset="0"/>
            </a:endParaRPr>
          </a:p>
          <a:p>
            <a:pPr algn="just" rtl="1"/>
            <a:r>
              <a:rPr lang="ar-IQ" sz="2800" b="1" dirty="0">
                <a:solidFill>
                  <a:schemeClr val="tx1"/>
                </a:solidFill>
                <a:latin typeface="Arial" pitchFamily="34" charset="0"/>
                <a:cs typeface="Arial" pitchFamily="34" charset="0"/>
              </a:rPr>
              <a:t>                                                                                                                               6</a:t>
            </a:r>
          </a:p>
          <a:p>
            <a:pPr algn="just" rtl="1"/>
            <a:r>
              <a:rPr lang="ar-IQ" sz="4500" b="1" dirty="0">
                <a:solidFill>
                  <a:schemeClr val="tx1"/>
                </a:solidFill>
                <a:latin typeface="Arial" pitchFamily="34" charset="0"/>
                <a:cs typeface="Arial" pitchFamily="34" charset="0"/>
              </a:rPr>
              <a:t>                                                                                    </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7104">
            <a:off x="2263993" y="5789922"/>
            <a:ext cx="954525" cy="791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 name="Group 8"/>
          <p:cNvGrpSpPr>
            <a:grpSpLocks/>
          </p:cNvGrpSpPr>
          <p:nvPr/>
        </p:nvGrpSpPr>
        <p:grpSpPr bwMode="auto">
          <a:xfrm rot="254218">
            <a:off x="4054403" y="4457081"/>
            <a:ext cx="575945" cy="587559"/>
            <a:chOff x="8790" y="7367"/>
            <a:chExt cx="427" cy="327"/>
          </a:xfrm>
        </p:grpSpPr>
        <p:sp>
          <p:nvSpPr>
            <p:cNvPr id="10" name="Oval 9"/>
            <p:cNvSpPr>
              <a:spLocks noChangeArrowheads="1"/>
            </p:cNvSpPr>
            <p:nvPr/>
          </p:nvSpPr>
          <p:spPr bwMode="auto">
            <a:xfrm>
              <a:off x="8864" y="7457"/>
              <a:ext cx="283" cy="23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1" name="AutoShape 543"/>
            <p:cNvSpPr>
              <a:spLocks noChangeArrowheads="1"/>
            </p:cNvSpPr>
            <p:nvPr/>
          </p:nvSpPr>
          <p:spPr bwMode="auto">
            <a:xfrm>
              <a:off x="8790" y="7367"/>
              <a:ext cx="74" cy="282"/>
            </a:xfrm>
            <a:prstGeom prst="moon">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2" name="AutoShape 544"/>
            <p:cNvSpPr>
              <a:spLocks noChangeArrowheads="1"/>
            </p:cNvSpPr>
            <p:nvPr/>
          </p:nvSpPr>
          <p:spPr bwMode="auto">
            <a:xfrm rot="10481745">
              <a:off x="9146" y="7367"/>
              <a:ext cx="71" cy="282"/>
            </a:xfrm>
            <a:prstGeom prst="moon">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13" name="Group 12"/>
          <p:cNvGrpSpPr>
            <a:grpSpLocks/>
          </p:cNvGrpSpPr>
          <p:nvPr/>
        </p:nvGrpSpPr>
        <p:grpSpPr bwMode="auto">
          <a:xfrm rot="2257326">
            <a:off x="1255812" y="3110512"/>
            <a:ext cx="592772" cy="583348"/>
            <a:chOff x="8790" y="7367"/>
            <a:chExt cx="427" cy="327"/>
          </a:xfrm>
        </p:grpSpPr>
        <p:sp>
          <p:nvSpPr>
            <p:cNvPr id="14" name="Oval 13"/>
            <p:cNvSpPr>
              <a:spLocks noChangeArrowheads="1"/>
            </p:cNvSpPr>
            <p:nvPr/>
          </p:nvSpPr>
          <p:spPr bwMode="auto">
            <a:xfrm>
              <a:off x="8864" y="7457"/>
              <a:ext cx="283" cy="23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5" name="AutoShape 543"/>
            <p:cNvSpPr>
              <a:spLocks noChangeArrowheads="1"/>
            </p:cNvSpPr>
            <p:nvPr/>
          </p:nvSpPr>
          <p:spPr bwMode="auto">
            <a:xfrm>
              <a:off x="8790" y="7367"/>
              <a:ext cx="74" cy="282"/>
            </a:xfrm>
            <a:prstGeom prst="moon">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6" name="AutoShape 544"/>
            <p:cNvSpPr>
              <a:spLocks noChangeArrowheads="1"/>
            </p:cNvSpPr>
            <p:nvPr/>
          </p:nvSpPr>
          <p:spPr bwMode="auto">
            <a:xfrm rot="10481745">
              <a:off x="9146" y="7367"/>
              <a:ext cx="71" cy="282"/>
            </a:xfrm>
            <a:prstGeom prst="moon">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17" name="Group 16"/>
          <p:cNvGrpSpPr>
            <a:grpSpLocks/>
          </p:cNvGrpSpPr>
          <p:nvPr/>
        </p:nvGrpSpPr>
        <p:grpSpPr bwMode="auto">
          <a:xfrm rot="2617959">
            <a:off x="911239" y="4694050"/>
            <a:ext cx="575946" cy="580043"/>
            <a:chOff x="8790" y="7367"/>
            <a:chExt cx="427" cy="327"/>
          </a:xfrm>
        </p:grpSpPr>
        <p:sp>
          <p:nvSpPr>
            <p:cNvPr id="18" name="Oval 17"/>
            <p:cNvSpPr>
              <a:spLocks noChangeArrowheads="1"/>
            </p:cNvSpPr>
            <p:nvPr/>
          </p:nvSpPr>
          <p:spPr bwMode="auto">
            <a:xfrm>
              <a:off x="8864" y="7457"/>
              <a:ext cx="283" cy="23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9" name="AutoShape 543"/>
            <p:cNvSpPr>
              <a:spLocks noChangeArrowheads="1"/>
            </p:cNvSpPr>
            <p:nvPr/>
          </p:nvSpPr>
          <p:spPr bwMode="auto">
            <a:xfrm>
              <a:off x="8790" y="7367"/>
              <a:ext cx="74" cy="282"/>
            </a:xfrm>
            <a:prstGeom prst="moon">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0" name="AutoShape 544"/>
            <p:cNvSpPr>
              <a:spLocks noChangeArrowheads="1"/>
            </p:cNvSpPr>
            <p:nvPr/>
          </p:nvSpPr>
          <p:spPr bwMode="auto">
            <a:xfrm rot="10481745">
              <a:off x="9146" y="7367"/>
              <a:ext cx="71" cy="282"/>
            </a:xfrm>
            <a:prstGeom prst="moon">
              <a:avLst>
                <a:gd name="adj" fmla="val 50000"/>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46" name="Flowchart: Connector 45"/>
          <p:cNvSpPr>
            <a:spLocks noChangeArrowheads="1"/>
          </p:cNvSpPr>
          <p:nvPr/>
        </p:nvSpPr>
        <p:spPr bwMode="auto">
          <a:xfrm>
            <a:off x="3939573" y="1644601"/>
            <a:ext cx="334104" cy="366233"/>
          </a:xfrm>
          <a:prstGeom prst="flowChartConnector">
            <a:avLst/>
          </a:prstGeom>
          <a:solidFill>
            <a:srgbClr val="FFFF00"/>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Arial"/>
              </a:rPr>
              <a:t> </a:t>
            </a:r>
          </a:p>
        </p:txBody>
      </p:sp>
      <p:pic>
        <p:nvPicPr>
          <p:cNvPr id="4" name="Picture 3">
            <a:extLst>
              <a:ext uri="{FF2B5EF4-FFF2-40B4-BE49-F238E27FC236}">
                <a16:creationId xmlns:a16="http://schemas.microsoft.com/office/drawing/2014/main" id="{EFB50BE0-992A-45D3-B164-A72B209D23FF}"/>
              </a:ext>
            </a:extLst>
          </p:cNvPr>
          <p:cNvPicPr>
            <a:picLocks noChangeAspect="1"/>
          </p:cNvPicPr>
          <p:nvPr/>
        </p:nvPicPr>
        <p:blipFill>
          <a:blip r:embed="rId4"/>
          <a:stretch>
            <a:fillRect/>
          </a:stretch>
        </p:blipFill>
        <p:spPr>
          <a:xfrm>
            <a:off x="8001000" y="3524218"/>
            <a:ext cx="199828" cy="228673"/>
          </a:xfrm>
          <a:prstGeom prst="rect">
            <a:avLst/>
          </a:prstGeom>
        </p:spPr>
      </p:pic>
      <p:pic>
        <p:nvPicPr>
          <p:cNvPr id="5" name="Picture 4">
            <a:extLst>
              <a:ext uri="{FF2B5EF4-FFF2-40B4-BE49-F238E27FC236}">
                <a16:creationId xmlns:a16="http://schemas.microsoft.com/office/drawing/2014/main" id="{7FA21517-D101-45D5-BA38-6C67D89CD2ED}"/>
              </a:ext>
            </a:extLst>
          </p:cNvPr>
          <p:cNvPicPr>
            <a:picLocks noChangeAspect="1"/>
          </p:cNvPicPr>
          <p:nvPr/>
        </p:nvPicPr>
        <p:blipFill>
          <a:blip r:embed="rId5"/>
          <a:stretch>
            <a:fillRect/>
          </a:stretch>
        </p:blipFill>
        <p:spPr>
          <a:xfrm>
            <a:off x="5922953" y="3711143"/>
            <a:ext cx="2743438" cy="2755631"/>
          </a:xfrm>
          <a:prstGeom prst="rect">
            <a:avLst/>
          </a:prstGeom>
        </p:spPr>
      </p:pic>
      <p:pic>
        <p:nvPicPr>
          <p:cNvPr id="8" name="Picture 7">
            <a:extLst>
              <a:ext uri="{FF2B5EF4-FFF2-40B4-BE49-F238E27FC236}">
                <a16:creationId xmlns:a16="http://schemas.microsoft.com/office/drawing/2014/main" id="{BF971456-B627-4B65-AEED-BBDFC6B9497F}"/>
              </a:ext>
            </a:extLst>
          </p:cNvPr>
          <p:cNvPicPr>
            <a:picLocks noChangeAspect="1"/>
          </p:cNvPicPr>
          <p:nvPr/>
        </p:nvPicPr>
        <p:blipFill>
          <a:blip r:embed="rId6"/>
          <a:stretch>
            <a:fillRect/>
          </a:stretch>
        </p:blipFill>
        <p:spPr>
          <a:xfrm>
            <a:off x="3372919" y="2166877"/>
            <a:ext cx="932769" cy="853514"/>
          </a:xfrm>
          <a:prstGeom prst="rect">
            <a:avLst/>
          </a:prstGeom>
        </p:spPr>
      </p:pic>
      <p:pic>
        <p:nvPicPr>
          <p:cNvPr id="7" name="Picture 6">
            <a:extLst>
              <a:ext uri="{FF2B5EF4-FFF2-40B4-BE49-F238E27FC236}">
                <a16:creationId xmlns:a16="http://schemas.microsoft.com/office/drawing/2014/main" id="{5411A48F-17E5-4239-AF70-B4F20A27F12B}"/>
              </a:ext>
            </a:extLst>
          </p:cNvPr>
          <p:cNvPicPr>
            <a:picLocks noChangeAspect="1"/>
          </p:cNvPicPr>
          <p:nvPr/>
        </p:nvPicPr>
        <p:blipFill>
          <a:blip r:embed="rId7"/>
          <a:stretch>
            <a:fillRect/>
          </a:stretch>
        </p:blipFill>
        <p:spPr>
          <a:xfrm>
            <a:off x="444215" y="2504318"/>
            <a:ext cx="4266372" cy="3977012"/>
          </a:xfrm>
          <a:prstGeom prst="rect">
            <a:avLst/>
          </a:prstGeom>
        </p:spPr>
      </p:pic>
      <p:cxnSp>
        <p:nvCxnSpPr>
          <p:cNvPr id="22" name="Straight Connector 21">
            <a:extLst>
              <a:ext uri="{FF2B5EF4-FFF2-40B4-BE49-F238E27FC236}">
                <a16:creationId xmlns:a16="http://schemas.microsoft.com/office/drawing/2014/main" id="{1E8D1C3C-0B2D-4D8D-AA58-7C1567E12408}"/>
              </a:ext>
            </a:extLst>
          </p:cNvPr>
          <p:cNvCxnSpPr/>
          <p:nvPr/>
        </p:nvCxnSpPr>
        <p:spPr>
          <a:xfrm flipH="1">
            <a:off x="3733800" y="2836390"/>
            <a:ext cx="571888" cy="3630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ED069AD-8C49-4BFB-929B-E9632BB56CE8}"/>
              </a:ext>
            </a:extLst>
          </p:cNvPr>
          <p:cNvCxnSpPr/>
          <p:nvPr/>
        </p:nvCxnSpPr>
        <p:spPr>
          <a:xfrm flipH="1">
            <a:off x="1188397" y="2743200"/>
            <a:ext cx="2152801" cy="3723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4DD18E38-E588-44B7-AAAB-3FA603BC29DD}"/>
              </a:ext>
            </a:extLst>
          </p:cNvPr>
          <p:cNvCxnSpPr/>
          <p:nvPr/>
        </p:nvCxnSpPr>
        <p:spPr>
          <a:xfrm flipV="1">
            <a:off x="1924035" y="3180113"/>
            <a:ext cx="1341851" cy="1345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FC84D04-BD21-4218-A69F-D8F93FF381C6}"/>
              </a:ext>
            </a:extLst>
          </p:cNvPr>
          <p:cNvCxnSpPr/>
          <p:nvPr/>
        </p:nvCxnSpPr>
        <p:spPr>
          <a:xfrm flipH="1" flipV="1">
            <a:off x="4118920" y="3267764"/>
            <a:ext cx="220171" cy="1206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1011410C-05E7-48E3-AEFA-60D3780BF367}"/>
              </a:ext>
            </a:extLst>
          </p:cNvPr>
          <p:cNvCxnSpPr/>
          <p:nvPr/>
        </p:nvCxnSpPr>
        <p:spPr>
          <a:xfrm flipH="1" flipV="1">
            <a:off x="685800" y="4114800"/>
            <a:ext cx="381000" cy="4904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F69385A-B887-43CE-B46B-9963D125BCD9}"/>
              </a:ext>
            </a:extLst>
          </p:cNvPr>
          <p:cNvCxnSpPr/>
          <p:nvPr/>
        </p:nvCxnSpPr>
        <p:spPr>
          <a:xfrm flipV="1">
            <a:off x="1429268" y="4343400"/>
            <a:ext cx="740066" cy="416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EDF0778-8C82-42A3-A1FE-152BA6A0AC14}"/>
              </a:ext>
            </a:extLst>
          </p:cNvPr>
          <p:cNvCxnSpPr/>
          <p:nvPr/>
        </p:nvCxnSpPr>
        <p:spPr>
          <a:xfrm flipH="1">
            <a:off x="333121" y="5173604"/>
            <a:ext cx="622585" cy="3404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52EF114F-A1F8-494E-A10E-F9AFADAB3850}"/>
              </a:ext>
            </a:extLst>
          </p:cNvPr>
          <p:cNvCxnSpPr/>
          <p:nvPr/>
        </p:nvCxnSpPr>
        <p:spPr>
          <a:xfrm>
            <a:off x="1484355" y="5231368"/>
            <a:ext cx="337515" cy="961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9" name="Picture 48">
            <a:extLst>
              <a:ext uri="{FF2B5EF4-FFF2-40B4-BE49-F238E27FC236}">
                <a16:creationId xmlns:a16="http://schemas.microsoft.com/office/drawing/2014/main" id="{7D3AEA0F-C4FD-46EB-9437-CEA17F92DB28}"/>
              </a:ext>
            </a:extLst>
          </p:cNvPr>
          <p:cNvPicPr>
            <a:picLocks noChangeAspect="1"/>
          </p:cNvPicPr>
          <p:nvPr/>
        </p:nvPicPr>
        <p:blipFill>
          <a:blip r:embed="rId8"/>
          <a:stretch>
            <a:fillRect/>
          </a:stretch>
        </p:blipFill>
        <p:spPr>
          <a:xfrm flipV="1">
            <a:off x="3381700" y="4431224"/>
            <a:ext cx="618755" cy="373387"/>
          </a:xfrm>
          <a:prstGeom prst="rect">
            <a:avLst/>
          </a:prstGeom>
        </p:spPr>
      </p:pic>
      <p:cxnSp>
        <p:nvCxnSpPr>
          <p:cNvPr id="53" name="Straight Arrow Connector 52">
            <a:extLst>
              <a:ext uri="{FF2B5EF4-FFF2-40B4-BE49-F238E27FC236}">
                <a16:creationId xmlns:a16="http://schemas.microsoft.com/office/drawing/2014/main" id="{7EBE6559-23DC-480E-8660-A63EBE1CD889}"/>
              </a:ext>
            </a:extLst>
          </p:cNvPr>
          <p:cNvCxnSpPr/>
          <p:nvPr/>
        </p:nvCxnSpPr>
        <p:spPr>
          <a:xfrm flipV="1">
            <a:off x="4838314" y="4114800"/>
            <a:ext cx="419486" cy="6450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08D664CF-1E4D-4761-951F-CA1A876FF5C2}"/>
              </a:ext>
            </a:extLst>
          </p:cNvPr>
          <p:cNvCxnSpPr/>
          <p:nvPr/>
        </p:nvCxnSpPr>
        <p:spPr>
          <a:xfrm>
            <a:off x="4399679" y="5173604"/>
            <a:ext cx="132523" cy="4943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4174B88E-1C80-4155-BD5F-D909AD6B3076}"/>
              </a:ext>
            </a:extLst>
          </p:cNvPr>
          <p:cNvCxnSpPr/>
          <p:nvPr/>
        </p:nvCxnSpPr>
        <p:spPr>
          <a:xfrm flipV="1">
            <a:off x="2802807" y="5058138"/>
            <a:ext cx="231429" cy="809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97" name="Straight Arrow Connector 4096">
            <a:extLst>
              <a:ext uri="{FF2B5EF4-FFF2-40B4-BE49-F238E27FC236}">
                <a16:creationId xmlns:a16="http://schemas.microsoft.com/office/drawing/2014/main" id="{82C92F67-AE19-446E-BE70-347D87EF22CD}"/>
              </a:ext>
            </a:extLst>
          </p:cNvPr>
          <p:cNvCxnSpPr>
            <a:cxnSpLocks/>
          </p:cNvCxnSpPr>
          <p:nvPr/>
        </p:nvCxnSpPr>
        <p:spPr>
          <a:xfrm flipH="1">
            <a:off x="2380886" y="6175993"/>
            <a:ext cx="140548" cy="4315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04" name="Straight Arrow Connector 4103">
            <a:extLst>
              <a:ext uri="{FF2B5EF4-FFF2-40B4-BE49-F238E27FC236}">
                <a16:creationId xmlns:a16="http://schemas.microsoft.com/office/drawing/2014/main" id="{1EAC7E3B-89F7-4C9C-A38F-755EA571061D}"/>
              </a:ext>
            </a:extLst>
          </p:cNvPr>
          <p:cNvCxnSpPr/>
          <p:nvPr/>
        </p:nvCxnSpPr>
        <p:spPr>
          <a:xfrm flipH="1" flipV="1">
            <a:off x="1821870" y="5867400"/>
            <a:ext cx="347464"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06" name="Straight Arrow Connector 4105">
            <a:extLst>
              <a:ext uri="{FF2B5EF4-FFF2-40B4-BE49-F238E27FC236}">
                <a16:creationId xmlns:a16="http://schemas.microsoft.com/office/drawing/2014/main" id="{4DE9CBA5-7963-4222-AF95-18F8EF9ADC6A}"/>
              </a:ext>
            </a:extLst>
          </p:cNvPr>
          <p:cNvCxnSpPr/>
          <p:nvPr/>
        </p:nvCxnSpPr>
        <p:spPr>
          <a:xfrm>
            <a:off x="3287202" y="6113421"/>
            <a:ext cx="396655" cy="1222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08" name="Straight Arrow Connector 4107">
            <a:extLst>
              <a:ext uri="{FF2B5EF4-FFF2-40B4-BE49-F238E27FC236}">
                <a16:creationId xmlns:a16="http://schemas.microsoft.com/office/drawing/2014/main" id="{7C5D61A7-1737-4C2C-B9FF-94CD1815834D}"/>
              </a:ext>
            </a:extLst>
          </p:cNvPr>
          <p:cNvCxnSpPr/>
          <p:nvPr/>
        </p:nvCxnSpPr>
        <p:spPr>
          <a:xfrm flipH="1" flipV="1">
            <a:off x="1066800" y="2743200"/>
            <a:ext cx="196351" cy="4369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10" name="Straight Arrow Connector 4109">
            <a:extLst>
              <a:ext uri="{FF2B5EF4-FFF2-40B4-BE49-F238E27FC236}">
                <a16:creationId xmlns:a16="http://schemas.microsoft.com/office/drawing/2014/main" id="{6732E9FB-68A2-47C3-B6B2-CF8F236B66F2}"/>
              </a:ext>
            </a:extLst>
          </p:cNvPr>
          <p:cNvCxnSpPr/>
          <p:nvPr/>
        </p:nvCxnSpPr>
        <p:spPr>
          <a:xfrm>
            <a:off x="1790026" y="3760157"/>
            <a:ext cx="590860" cy="202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 y="22188"/>
            <a:ext cx="9144001" cy="6981651"/>
          </a:xfrm>
          <a:solidFill>
            <a:schemeClr val="bg1"/>
          </a:solidFill>
          <a:scene3d>
            <a:camera prst="orthographicFront"/>
            <a:lightRig rig="threePt" dir="t"/>
          </a:scene3d>
          <a:sp3d>
            <a:bevelT/>
          </a:sp3d>
        </p:spPr>
        <p:txBody>
          <a:bodyPr>
            <a:normAutofit lnSpcReduction="10000"/>
          </a:bodyPr>
          <a:lstStyle/>
          <a:p>
            <a:pPr marL="0" indent="0" algn="just" rtl="1">
              <a:buNone/>
            </a:pPr>
            <a:r>
              <a:rPr lang="ar-IQ" sz="2800" b="1" dirty="0">
                <a:latin typeface="Arial" pitchFamily="34" charset="0"/>
                <a:cs typeface="Arial" pitchFamily="34" charset="0"/>
              </a:rPr>
              <a:t>- حائط الصد بلاعبين(2 لاعب) والدفاع عن الملعب بتأخر مركز(6):</a:t>
            </a:r>
          </a:p>
          <a:p>
            <a:pPr algn="just" rtl="1">
              <a:buFontTx/>
              <a:buChar char="-"/>
            </a:pPr>
            <a:r>
              <a:rPr lang="ar-IQ" sz="2800" b="1" dirty="0">
                <a:latin typeface="Arial" pitchFamily="34" charset="0"/>
                <a:cs typeface="Arial" pitchFamily="34" charset="0"/>
              </a:rPr>
              <a:t>هجوم المنافس من مركز (2)</a:t>
            </a:r>
          </a:p>
          <a:p>
            <a:pPr marL="457200" indent="-457200" algn="just" rtl="1">
              <a:buFontTx/>
              <a:buChar char="-"/>
            </a:pPr>
            <a:r>
              <a:rPr lang="ar-IQ" sz="2100" b="1" dirty="0">
                <a:latin typeface="Arial" pitchFamily="34" charset="0"/>
                <a:cs typeface="Arial" pitchFamily="34" charset="0"/>
              </a:rPr>
              <a:t>مركز (3) و(4) تشكيل حائط الصد.</a:t>
            </a:r>
          </a:p>
          <a:p>
            <a:pPr marL="457200" indent="-457200" algn="just" rtl="1">
              <a:buFontTx/>
              <a:buChar char="-"/>
            </a:pPr>
            <a:r>
              <a:rPr lang="ar-IQ" sz="2100" b="1" dirty="0">
                <a:latin typeface="Arial" pitchFamily="34" charset="0"/>
                <a:cs typeface="Arial" pitchFamily="34" charset="0"/>
              </a:rPr>
              <a:t>مركز (5) تغطية حائط الصد والدفاع عن الملعب </a:t>
            </a:r>
          </a:p>
          <a:p>
            <a:pPr marL="457200" indent="-457200" algn="just" rtl="1">
              <a:buFontTx/>
              <a:buChar char="-"/>
            </a:pPr>
            <a:r>
              <a:rPr lang="ar-IQ" sz="2100" b="1" dirty="0">
                <a:latin typeface="Arial" pitchFamily="34" charset="0"/>
                <a:cs typeface="Arial" pitchFamily="34" charset="0"/>
              </a:rPr>
              <a:t>مركز (2) تغطية حائط الصد والدفاع عن الملعب </a:t>
            </a:r>
            <a:r>
              <a:rPr lang="ar-IQ" sz="2100" b="1" dirty="0">
                <a:latin typeface="Arial" pitchFamily="34" charset="0"/>
              </a:rPr>
              <a:t>والانسحاب الى خط الهجوم</a:t>
            </a:r>
            <a:endParaRPr lang="ar-IQ" sz="2100" b="1" dirty="0">
              <a:latin typeface="Arial" pitchFamily="34" charset="0"/>
              <a:cs typeface="Arial" pitchFamily="34" charset="0"/>
            </a:endParaRPr>
          </a:p>
          <a:p>
            <a:pPr marL="457200" indent="-457200" algn="just" rtl="1">
              <a:buFontTx/>
              <a:buChar char="-"/>
            </a:pPr>
            <a:r>
              <a:rPr lang="ar-IQ" sz="2100" b="1" dirty="0">
                <a:latin typeface="Arial" pitchFamily="34" charset="0"/>
                <a:cs typeface="Arial" pitchFamily="34" charset="0"/>
              </a:rPr>
              <a:t>مركز (1) يقف خارج ظل البلوك والدفاع</a:t>
            </a:r>
          </a:p>
          <a:p>
            <a:pPr marL="0" indent="0" algn="just" rtl="1">
              <a:buNone/>
            </a:pPr>
            <a:r>
              <a:rPr lang="ar-IQ" sz="2100" b="1" dirty="0">
                <a:latin typeface="Arial" pitchFamily="34" charset="0"/>
                <a:cs typeface="Arial" pitchFamily="34" charset="0"/>
              </a:rPr>
              <a:t>عن الكرات البعيدة والملموسة بحائط الصد</a:t>
            </a:r>
          </a:p>
          <a:p>
            <a:pPr marL="0" indent="0" algn="just" rtl="1">
              <a:buNone/>
            </a:pPr>
            <a:r>
              <a:rPr lang="ar-IQ" sz="2100" b="1" dirty="0">
                <a:latin typeface="Arial" pitchFamily="34" charset="0"/>
                <a:cs typeface="Arial" pitchFamily="34" charset="0"/>
              </a:rPr>
              <a:t>والكرات الساقطة داخل ظل حائط الصد في اخر الملعب</a:t>
            </a:r>
          </a:p>
          <a:p>
            <a:pPr marL="457200" indent="-457200" algn="just" rtl="1">
              <a:buFontTx/>
              <a:buChar char="-"/>
            </a:pPr>
            <a:r>
              <a:rPr lang="ar-IQ" sz="2100" b="1" dirty="0">
                <a:latin typeface="Arial" pitchFamily="34" charset="0"/>
                <a:cs typeface="Arial" pitchFamily="34" charset="0"/>
              </a:rPr>
              <a:t>مركز(6) يقف في اخر الملعب                                                    3             4 </a:t>
            </a:r>
          </a:p>
          <a:p>
            <a:pPr marL="0" indent="0" algn="just" rtl="1">
              <a:buNone/>
            </a:pPr>
            <a:r>
              <a:rPr lang="ar-IQ" sz="2100" b="1" dirty="0">
                <a:latin typeface="Arial" pitchFamily="34" charset="0"/>
                <a:cs typeface="Arial" pitchFamily="34" charset="0"/>
              </a:rPr>
              <a:t>ويدافع عن الملعب في مركزه وعن الكرات التي                  </a:t>
            </a:r>
          </a:p>
          <a:p>
            <a:pPr marL="0" indent="0" algn="just" rtl="1">
              <a:buNone/>
            </a:pPr>
            <a:r>
              <a:rPr lang="ar-IQ" sz="2100" b="1" dirty="0">
                <a:latin typeface="Arial" pitchFamily="34" charset="0"/>
                <a:cs typeface="Arial" pitchFamily="34" charset="0"/>
              </a:rPr>
              <a:t>تلمس حائط الصد وتذهب للخلف او خارج  الملعب</a:t>
            </a:r>
          </a:p>
          <a:p>
            <a:pPr marL="0" indent="0" algn="just" rtl="1">
              <a:buNone/>
            </a:pPr>
            <a:r>
              <a:rPr lang="ar-IQ" sz="2100" b="1" dirty="0">
                <a:latin typeface="Arial" pitchFamily="34" charset="0"/>
                <a:cs typeface="Arial" pitchFamily="34" charset="0"/>
              </a:rPr>
              <a:t>من </a:t>
            </a:r>
            <a:r>
              <a:rPr lang="ar-IQ" sz="2100" b="1" dirty="0">
                <a:latin typeface="Arial" pitchFamily="34" charset="0"/>
              </a:rPr>
              <a:t>جهته                                                         </a:t>
            </a:r>
            <a:r>
              <a:rPr lang="ar-IQ" sz="2100" b="1" dirty="0">
                <a:latin typeface="Arial" pitchFamily="34" charset="0"/>
                <a:cs typeface="Arial" pitchFamily="34" charset="0"/>
              </a:rPr>
              <a:t>2                                                            </a:t>
            </a:r>
          </a:p>
          <a:p>
            <a:pPr marL="0" indent="0" algn="just" rtl="1">
              <a:buNone/>
            </a:pPr>
            <a:r>
              <a:rPr lang="ar-IQ" sz="2800" b="1" dirty="0">
                <a:latin typeface="Arial" pitchFamily="34" charset="0"/>
                <a:cs typeface="Arial" pitchFamily="34" charset="0"/>
              </a:rPr>
              <a:t>                                                                                                  </a:t>
            </a:r>
          </a:p>
          <a:p>
            <a:pPr marL="0" indent="0" algn="just" rtl="1">
              <a:buNone/>
            </a:pPr>
            <a:endParaRPr lang="ar-IQ" sz="2800" b="1" dirty="0">
              <a:latin typeface="Arial" pitchFamily="34" charset="0"/>
              <a:cs typeface="Arial" pitchFamily="34" charset="0"/>
            </a:endParaRPr>
          </a:p>
          <a:p>
            <a:pPr marL="0" indent="0" algn="just" rtl="1">
              <a:buNone/>
            </a:pPr>
            <a:endParaRPr lang="ar-IQ" sz="2800" b="1" dirty="0">
              <a:latin typeface="Arial" pitchFamily="34" charset="0"/>
              <a:cs typeface="Arial" pitchFamily="34" charset="0"/>
            </a:endParaRPr>
          </a:p>
          <a:p>
            <a:pPr marL="0" indent="0" algn="just" rtl="1">
              <a:buNone/>
            </a:pPr>
            <a:r>
              <a:rPr lang="ar-IQ" sz="2800" b="1" dirty="0">
                <a:latin typeface="Arial" pitchFamily="34" charset="0"/>
                <a:cs typeface="Arial" pitchFamily="34" charset="0"/>
              </a:rPr>
              <a:t>                                                    1                            </a:t>
            </a:r>
            <a:r>
              <a:rPr lang="ar-IQ" sz="2400" b="1" dirty="0">
                <a:latin typeface="Arial" pitchFamily="34" charset="0"/>
              </a:rPr>
              <a:t>5</a:t>
            </a:r>
            <a:r>
              <a:rPr lang="ar-IQ" sz="2800" b="1" dirty="0">
                <a:latin typeface="Arial" pitchFamily="34" charset="0"/>
              </a:rPr>
              <a:t>                        </a:t>
            </a:r>
            <a:endParaRPr lang="ar-IQ" sz="2800" b="1" dirty="0">
              <a:latin typeface="Arial" pitchFamily="34" charset="0"/>
              <a:cs typeface="Arial" pitchFamily="34" charset="0"/>
            </a:endParaRPr>
          </a:p>
          <a:p>
            <a:pPr marL="0" indent="0" algn="just" rtl="1">
              <a:buNone/>
            </a:pPr>
            <a:r>
              <a:rPr lang="ar-IQ" sz="2800" b="1" dirty="0">
                <a:latin typeface="Arial" pitchFamily="34" charset="0"/>
                <a:cs typeface="Arial" pitchFamily="34" charset="0"/>
              </a:rPr>
              <a:t>                                                                  6                                              </a:t>
            </a:r>
          </a:p>
        </p:txBody>
      </p:sp>
      <p:cxnSp>
        <p:nvCxnSpPr>
          <p:cNvPr id="20" name="Straight Arrow Connector 19"/>
          <p:cNvCxnSpPr>
            <a:cxnSpLocks noChangeShapeType="1"/>
          </p:cNvCxnSpPr>
          <p:nvPr/>
        </p:nvCxnSpPr>
        <p:spPr bwMode="auto">
          <a:xfrm flipH="1">
            <a:off x="648498" y="3155755"/>
            <a:ext cx="381762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1" name="Straight Arrow Connector 20"/>
          <p:cNvCxnSpPr>
            <a:cxnSpLocks noChangeShapeType="1"/>
          </p:cNvCxnSpPr>
          <p:nvPr/>
        </p:nvCxnSpPr>
        <p:spPr bwMode="auto">
          <a:xfrm flipH="1">
            <a:off x="687106" y="6731161"/>
            <a:ext cx="3813321" cy="272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2" name="Straight Arrow Connector 21"/>
          <p:cNvCxnSpPr>
            <a:cxnSpLocks noChangeShapeType="1"/>
          </p:cNvCxnSpPr>
          <p:nvPr/>
        </p:nvCxnSpPr>
        <p:spPr bwMode="auto">
          <a:xfrm flipH="1">
            <a:off x="687106" y="4156869"/>
            <a:ext cx="3817620" cy="2043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3" name="Straight Arrow Connector 22"/>
          <p:cNvCxnSpPr>
            <a:cxnSpLocks noChangeShapeType="1"/>
          </p:cNvCxnSpPr>
          <p:nvPr/>
        </p:nvCxnSpPr>
        <p:spPr bwMode="auto">
          <a:xfrm>
            <a:off x="687106" y="3155755"/>
            <a:ext cx="7165" cy="358902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4" name="Straight Arrow Connector 23"/>
          <p:cNvCxnSpPr>
            <a:cxnSpLocks noChangeShapeType="1"/>
          </p:cNvCxnSpPr>
          <p:nvPr/>
        </p:nvCxnSpPr>
        <p:spPr bwMode="auto">
          <a:xfrm flipH="1" flipV="1">
            <a:off x="4491829" y="3155755"/>
            <a:ext cx="2866" cy="3569958"/>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5" name="Straight Arrow Connector 24"/>
          <p:cNvCxnSpPr>
            <a:cxnSpLocks noChangeShapeType="1"/>
          </p:cNvCxnSpPr>
          <p:nvPr/>
        </p:nvCxnSpPr>
        <p:spPr bwMode="auto">
          <a:xfrm>
            <a:off x="2075958" y="3348300"/>
            <a:ext cx="1687370" cy="331342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6" name="Straight Arrow Connector 25"/>
          <p:cNvCxnSpPr>
            <a:cxnSpLocks noChangeShapeType="1"/>
          </p:cNvCxnSpPr>
          <p:nvPr/>
        </p:nvCxnSpPr>
        <p:spPr bwMode="auto">
          <a:xfrm>
            <a:off x="1161687" y="3503081"/>
            <a:ext cx="45857" cy="324170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2" name="Group 1">
            <a:extLst>
              <a:ext uri="{FF2B5EF4-FFF2-40B4-BE49-F238E27FC236}">
                <a16:creationId xmlns:a16="http://schemas.microsoft.com/office/drawing/2014/main" id="{E62B756D-4016-4CB7-A5AA-119F635678A2}"/>
              </a:ext>
            </a:extLst>
          </p:cNvPr>
          <p:cNvGrpSpPr/>
          <p:nvPr/>
        </p:nvGrpSpPr>
        <p:grpSpPr>
          <a:xfrm>
            <a:off x="1155765" y="2789323"/>
            <a:ext cx="883018" cy="769861"/>
            <a:chOff x="1118998" y="2719201"/>
            <a:chExt cx="919830" cy="828235"/>
          </a:xfrm>
          <a:solidFill>
            <a:srgbClr val="DDADC2"/>
          </a:solidFill>
        </p:grpSpPr>
        <p:grpSp>
          <p:nvGrpSpPr>
            <p:cNvPr id="27" name="Group 26"/>
            <p:cNvGrpSpPr>
              <a:grpSpLocks/>
            </p:cNvGrpSpPr>
            <p:nvPr/>
          </p:nvGrpSpPr>
          <p:grpSpPr bwMode="auto">
            <a:xfrm>
              <a:off x="1118998" y="2719201"/>
              <a:ext cx="456522" cy="828130"/>
              <a:chOff x="7115" y="5817"/>
              <a:chExt cx="291" cy="443"/>
            </a:xfrm>
            <a:grpFill/>
          </p:grpSpPr>
          <p:sp>
            <p:nvSpPr>
              <p:cNvPr id="32" name="Oval 31"/>
              <p:cNvSpPr>
                <a:spLocks noChangeArrowheads="1"/>
              </p:cNvSpPr>
              <p:nvPr/>
            </p:nvSpPr>
            <p:spPr bwMode="auto">
              <a:xfrm>
                <a:off x="7115" y="6023"/>
                <a:ext cx="283" cy="237"/>
              </a:xfrm>
              <a:prstGeom prst="ellipse">
                <a:avLst/>
              </a:prstGeom>
              <a:grpFill/>
              <a:ln w="9525">
                <a:solidFill>
                  <a:schemeClr val="tx1"/>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i="0" u="none" strike="noStrike" kern="0" normalizeH="0" baseline="0" noProof="0" dirty="0">
                  <a:ln w="0"/>
                  <a:solidFill>
                    <a:schemeClr val="accent1"/>
                  </a:solidFill>
                  <a:effectLst>
                    <a:outerShdw blurRad="38100" dist="25400" dir="5400000" algn="ctr" rotWithShape="0">
                      <a:srgbClr val="6E747A">
                        <a:alpha val="43000"/>
                      </a:srgbClr>
                    </a:outerShdw>
                  </a:effectLst>
                  <a:uLnTx/>
                  <a:uFillTx/>
                </a:endParaRPr>
              </a:p>
            </p:txBody>
          </p:sp>
          <p:sp>
            <p:nvSpPr>
              <p:cNvPr id="33" name="AutoShape 515"/>
              <p:cNvSpPr>
                <a:spLocks noChangeArrowheads="1"/>
              </p:cNvSpPr>
              <p:nvPr/>
            </p:nvSpPr>
            <p:spPr bwMode="auto">
              <a:xfrm>
                <a:off x="7122" y="5817"/>
                <a:ext cx="71" cy="255"/>
              </a:xfrm>
              <a:prstGeom prst="upArrow">
                <a:avLst>
                  <a:gd name="adj1" fmla="val 50000"/>
                  <a:gd name="adj2" fmla="val 89789"/>
                </a:avLst>
              </a:prstGeom>
              <a:grpFill/>
              <a:ln w="9525">
                <a:solidFill>
                  <a:schemeClr val="tx1"/>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i="0" u="none" strike="noStrike" kern="0" normalizeH="0" baseline="0" noProof="0" dirty="0">
                  <a:ln w="0"/>
                  <a:solidFill>
                    <a:schemeClr val="accent1"/>
                  </a:solidFill>
                  <a:effectLst>
                    <a:outerShdw blurRad="38100" dist="25400" dir="5400000" algn="ctr" rotWithShape="0">
                      <a:srgbClr val="6E747A">
                        <a:alpha val="43000"/>
                      </a:srgbClr>
                    </a:outerShdw>
                  </a:effectLst>
                  <a:uLnTx/>
                  <a:uFillTx/>
                </a:endParaRPr>
              </a:p>
            </p:txBody>
          </p:sp>
          <p:sp>
            <p:nvSpPr>
              <p:cNvPr id="34" name="AutoShape 516"/>
              <p:cNvSpPr>
                <a:spLocks noChangeArrowheads="1"/>
              </p:cNvSpPr>
              <p:nvPr/>
            </p:nvSpPr>
            <p:spPr bwMode="auto">
              <a:xfrm>
                <a:off x="7335" y="5817"/>
                <a:ext cx="71" cy="255"/>
              </a:xfrm>
              <a:prstGeom prst="upArrow">
                <a:avLst>
                  <a:gd name="adj1" fmla="val 50000"/>
                  <a:gd name="adj2" fmla="val 89789"/>
                </a:avLst>
              </a:prstGeom>
              <a:grpFill/>
              <a:ln w="9525">
                <a:solidFill>
                  <a:schemeClr val="tx1"/>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i="0" u="none" strike="noStrike" kern="0" normalizeH="0" baseline="0" noProof="0">
                  <a:ln w="0"/>
                  <a:solidFill>
                    <a:schemeClr val="accent1"/>
                  </a:solidFill>
                  <a:effectLst>
                    <a:outerShdw blurRad="38100" dist="25400" dir="5400000" algn="ctr" rotWithShape="0">
                      <a:srgbClr val="6E747A">
                        <a:alpha val="43000"/>
                      </a:srgbClr>
                    </a:outerShdw>
                  </a:effectLst>
                  <a:uLnTx/>
                  <a:uFillTx/>
                </a:endParaRPr>
              </a:p>
            </p:txBody>
          </p:sp>
        </p:grpSp>
        <p:grpSp>
          <p:nvGrpSpPr>
            <p:cNvPr id="28" name="Group 27"/>
            <p:cNvGrpSpPr>
              <a:grpSpLocks/>
            </p:cNvGrpSpPr>
            <p:nvPr/>
          </p:nvGrpSpPr>
          <p:grpSpPr bwMode="auto">
            <a:xfrm>
              <a:off x="1594857" y="2730522"/>
              <a:ext cx="443971" cy="816914"/>
              <a:chOff x="7112" y="5834"/>
              <a:chExt cx="283" cy="437"/>
            </a:xfrm>
            <a:grpFill/>
          </p:grpSpPr>
          <p:sp>
            <p:nvSpPr>
              <p:cNvPr id="29" name="Oval 28"/>
              <p:cNvSpPr>
                <a:spLocks noChangeArrowheads="1"/>
              </p:cNvSpPr>
              <p:nvPr/>
            </p:nvSpPr>
            <p:spPr bwMode="auto">
              <a:xfrm>
                <a:off x="7112" y="6034"/>
                <a:ext cx="283" cy="237"/>
              </a:xfrm>
              <a:prstGeom prst="ellipse">
                <a:avLst/>
              </a:prstGeom>
              <a:grpFill/>
              <a:ln w="9525">
                <a:solidFill>
                  <a:schemeClr val="tx1"/>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i="0" u="none" strike="noStrike" kern="0" normalizeH="0" baseline="0" noProof="0" dirty="0">
                  <a:ln w="0"/>
                  <a:solidFill>
                    <a:schemeClr val="accent1"/>
                  </a:solidFill>
                  <a:effectLst>
                    <a:outerShdw blurRad="38100" dist="25400" dir="5400000" algn="ctr" rotWithShape="0">
                      <a:srgbClr val="6E747A">
                        <a:alpha val="43000"/>
                      </a:srgbClr>
                    </a:outerShdw>
                  </a:effectLst>
                  <a:uLnTx/>
                  <a:uFillTx/>
                </a:endParaRPr>
              </a:p>
            </p:txBody>
          </p:sp>
          <p:sp>
            <p:nvSpPr>
              <p:cNvPr id="30" name="AutoShape 515"/>
              <p:cNvSpPr>
                <a:spLocks noChangeArrowheads="1"/>
              </p:cNvSpPr>
              <p:nvPr/>
            </p:nvSpPr>
            <p:spPr bwMode="auto">
              <a:xfrm>
                <a:off x="7152" y="5834"/>
                <a:ext cx="71" cy="255"/>
              </a:xfrm>
              <a:prstGeom prst="upArrow">
                <a:avLst>
                  <a:gd name="adj1" fmla="val 50000"/>
                  <a:gd name="adj2" fmla="val 89789"/>
                </a:avLst>
              </a:prstGeom>
              <a:grpFill/>
              <a:ln w="9525">
                <a:solidFill>
                  <a:schemeClr val="tx1"/>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i="0" u="none" strike="noStrike" kern="0" normalizeH="0" baseline="0" noProof="0" dirty="0">
                  <a:ln w="0"/>
                  <a:solidFill>
                    <a:schemeClr val="accent1"/>
                  </a:solidFill>
                  <a:effectLst>
                    <a:outerShdw blurRad="38100" dist="25400" dir="5400000" algn="ctr" rotWithShape="0">
                      <a:srgbClr val="6E747A">
                        <a:alpha val="43000"/>
                      </a:srgbClr>
                    </a:outerShdw>
                  </a:effectLst>
                  <a:uLnTx/>
                  <a:uFillTx/>
                </a:endParaRPr>
              </a:p>
            </p:txBody>
          </p:sp>
          <p:sp>
            <p:nvSpPr>
              <p:cNvPr id="31" name="AutoShape 516"/>
              <p:cNvSpPr>
                <a:spLocks noChangeArrowheads="1"/>
              </p:cNvSpPr>
              <p:nvPr/>
            </p:nvSpPr>
            <p:spPr bwMode="auto">
              <a:xfrm flipH="1">
                <a:off x="7288" y="5839"/>
                <a:ext cx="64" cy="255"/>
              </a:xfrm>
              <a:prstGeom prst="upArrow">
                <a:avLst>
                  <a:gd name="adj1" fmla="val 50000"/>
                  <a:gd name="adj2" fmla="val 89789"/>
                </a:avLst>
              </a:prstGeom>
              <a:grpFill/>
              <a:ln w="9525">
                <a:solidFill>
                  <a:schemeClr val="tx1"/>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i="0" u="none" strike="noStrike" kern="0" normalizeH="0" baseline="0" noProof="0" dirty="0">
                  <a:ln w="0"/>
                  <a:solidFill>
                    <a:schemeClr val="accent1"/>
                  </a:solidFill>
                  <a:effectLst>
                    <a:outerShdw blurRad="38100" dist="25400" dir="5400000" algn="ctr" rotWithShape="0">
                      <a:srgbClr val="6E747A">
                        <a:alpha val="43000"/>
                      </a:srgbClr>
                    </a:outerShdw>
                  </a:effectLst>
                  <a:uLnTx/>
                  <a:uFillTx/>
                </a:endParaRPr>
              </a:p>
            </p:txBody>
          </p:sp>
        </p:grpSp>
      </p:gr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8272" y="2230123"/>
            <a:ext cx="36512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545599">
            <a:off x="2093185" y="6005363"/>
            <a:ext cx="734721"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8" name="Picture 8"/>
          <p:cNvPicPr>
            <a:picLocks noChangeAspect="1" noChangeArrowheads="1"/>
          </p:cNvPicPr>
          <p:nvPr/>
        </p:nvPicPr>
        <p:blipFill>
          <a:blip r:embed="rId4">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rot="16200000">
            <a:off x="3266056" y="3737884"/>
            <a:ext cx="652463"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9" name="Picture 9"/>
          <p:cNvPicPr>
            <a:picLocks noChangeAspect="1" noChangeArrowheads="1"/>
          </p:cNvPicPr>
          <p:nvPr/>
        </p:nvPicPr>
        <p:blipFill>
          <a:blip r:embed="rId4">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rot="17062061">
            <a:off x="3458395" y="5119708"/>
            <a:ext cx="652463"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30" name="Picture 10"/>
          <p:cNvPicPr>
            <a:picLocks noChangeAspect="1" noChangeArrowheads="1"/>
          </p:cNvPicPr>
          <p:nvPr/>
        </p:nvPicPr>
        <p:blipFill>
          <a:blip r:embed="rId4">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rot="19155794">
            <a:off x="628417" y="5037534"/>
            <a:ext cx="652463"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7" name="Straight Arrow Connector 36"/>
          <p:cNvCxnSpPr>
            <a:cxnSpLocks/>
          </p:cNvCxnSpPr>
          <p:nvPr/>
        </p:nvCxnSpPr>
        <p:spPr>
          <a:xfrm flipH="1" flipV="1">
            <a:off x="2009190" y="3702226"/>
            <a:ext cx="1331738" cy="3710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cxnSpLocks/>
          </p:cNvCxnSpPr>
          <p:nvPr/>
        </p:nvCxnSpPr>
        <p:spPr>
          <a:xfrm flipH="1">
            <a:off x="2564506" y="4415563"/>
            <a:ext cx="769963" cy="2494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p:cNvCxnSpPr>
          <p:nvPr/>
        </p:nvCxnSpPr>
        <p:spPr>
          <a:xfrm flipV="1">
            <a:off x="3763328" y="3379857"/>
            <a:ext cx="132654" cy="4722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cxnSpLocks/>
          </p:cNvCxnSpPr>
          <p:nvPr/>
        </p:nvCxnSpPr>
        <p:spPr>
          <a:xfrm flipH="1" flipV="1">
            <a:off x="3118533" y="4899260"/>
            <a:ext cx="361209" cy="3002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cxnSpLocks/>
          </p:cNvCxnSpPr>
          <p:nvPr/>
        </p:nvCxnSpPr>
        <p:spPr>
          <a:xfrm flipH="1" flipV="1">
            <a:off x="2460545" y="5535462"/>
            <a:ext cx="1010822" cy="895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4083447" y="4786838"/>
            <a:ext cx="414114" cy="4628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cxnSpLocks/>
          </p:cNvCxnSpPr>
          <p:nvPr/>
        </p:nvCxnSpPr>
        <p:spPr>
          <a:xfrm flipV="1">
            <a:off x="954648" y="3804104"/>
            <a:ext cx="164359" cy="13611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1274768" y="5360635"/>
            <a:ext cx="596999" cy="3021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cxnSpLocks/>
          </p:cNvCxnSpPr>
          <p:nvPr/>
        </p:nvCxnSpPr>
        <p:spPr>
          <a:xfrm flipH="1">
            <a:off x="1489875" y="6398269"/>
            <a:ext cx="636547" cy="390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a:off x="3380476" y="5940214"/>
            <a:ext cx="414664" cy="5367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a:off x="135008" y="5940214"/>
            <a:ext cx="530758" cy="1490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57A61D60-8C99-4573-B2C0-26D9D0B8147F}"/>
              </a:ext>
            </a:extLst>
          </p:cNvPr>
          <p:cNvPicPr>
            <a:picLocks noChangeAspect="1"/>
          </p:cNvPicPr>
          <p:nvPr/>
        </p:nvPicPr>
        <p:blipFill>
          <a:blip r:embed="rId5"/>
          <a:stretch>
            <a:fillRect/>
          </a:stretch>
        </p:blipFill>
        <p:spPr>
          <a:xfrm>
            <a:off x="5591053" y="4002912"/>
            <a:ext cx="244206" cy="276767"/>
          </a:xfrm>
          <a:prstGeom prst="rect">
            <a:avLst/>
          </a:prstGeom>
        </p:spPr>
      </p:pic>
      <p:cxnSp>
        <p:nvCxnSpPr>
          <p:cNvPr id="38" name="Straight Arrow Connector 37">
            <a:extLst>
              <a:ext uri="{FF2B5EF4-FFF2-40B4-BE49-F238E27FC236}">
                <a16:creationId xmlns:a16="http://schemas.microsoft.com/office/drawing/2014/main" id="{DD2F3D5E-B309-4072-A58E-8C7A1420CE64}"/>
              </a:ext>
            </a:extLst>
          </p:cNvPr>
          <p:cNvCxnSpPr>
            <a:cxnSpLocks noChangeShapeType="1"/>
          </p:cNvCxnSpPr>
          <p:nvPr/>
        </p:nvCxnSpPr>
        <p:spPr bwMode="auto">
          <a:xfrm flipH="1">
            <a:off x="679941" y="3143805"/>
            <a:ext cx="381762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0" name="Straight Arrow Connector 39">
            <a:extLst>
              <a:ext uri="{FF2B5EF4-FFF2-40B4-BE49-F238E27FC236}">
                <a16:creationId xmlns:a16="http://schemas.microsoft.com/office/drawing/2014/main" id="{D60CB714-99DE-4966-85EB-FBC6A94112A9}"/>
              </a:ext>
            </a:extLst>
          </p:cNvPr>
          <p:cNvCxnSpPr>
            <a:cxnSpLocks noChangeShapeType="1"/>
          </p:cNvCxnSpPr>
          <p:nvPr/>
        </p:nvCxnSpPr>
        <p:spPr bwMode="auto">
          <a:xfrm flipH="1">
            <a:off x="718549" y="6719211"/>
            <a:ext cx="3813321" cy="272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2" name="Straight Arrow Connector 41">
            <a:extLst>
              <a:ext uri="{FF2B5EF4-FFF2-40B4-BE49-F238E27FC236}">
                <a16:creationId xmlns:a16="http://schemas.microsoft.com/office/drawing/2014/main" id="{4BD785CB-ECCE-4794-B133-9C666935F4FF}"/>
              </a:ext>
            </a:extLst>
          </p:cNvPr>
          <p:cNvCxnSpPr>
            <a:cxnSpLocks noChangeShapeType="1"/>
          </p:cNvCxnSpPr>
          <p:nvPr/>
        </p:nvCxnSpPr>
        <p:spPr bwMode="auto">
          <a:xfrm flipH="1">
            <a:off x="718549" y="4144919"/>
            <a:ext cx="3817620" cy="20431"/>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3" name="Straight Arrow Connector 42">
            <a:extLst>
              <a:ext uri="{FF2B5EF4-FFF2-40B4-BE49-F238E27FC236}">
                <a16:creationId xmlns:a16="http://schemas.microsoft.com/office/drawing/2014/main" id="{09AA41BD-DC4D-43BB-A869-290EA3E8EF08}"/>
              </a:ext>
            </a:extLst>
          </p:cNvPr>
          <p:cNvCxnSpPr>
            <a:cxnSpLocks noChangeShapeType="1"/>
          </p:cNvCxnSpPr>
          <p:nvPr/>
        </p:nvCxnSpPr>
        <p:spPr bwMode="auto">
          <a:xfrm>
            <a:off x="718549" y="3143805"/>
            <a:ext cx="7165" cy="358902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4" name="Straight Arrow Connector 43">
            <a:extLst>
              <a:ext uri="{FF2B5EF4-FFF2-40B4-BE49-F238E27FC236}">
                <a16:creationId xmlns:a16="http://schemas.microsoft.com/office/drawing/2014/main" id="{F527B8B9-98B0-4E42-BD80-FDDE99494AB2}"/>
              </a:ext>
            </a:extLst>
          </p:cNvPr>
          <p:cNvCxnSpPr>
            <a:cxnSpLocks noChangeShapeType="1"/>
          </p:cNvCxnSpPr>
          <p:nvPr/>
        </p:nvCxnSpPr>
        <p:spPr bwMode="auto">
          <a:xfrm flipH="1" flipV="1">
            <a:off x="4523272" y="3143805"/>
            <a:ext cx="2866" cy="3569958"/>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pic>
        <p:nvPicPr>
          <p:cNvPr id="4" name="Picture 3">
            <a:extLst>
              <a:ext uri="{FF2B5EF4-FFF2-40B4-BE49-F238E27FC236}">
                <a16:creationId xmlns:a16="http://schemas.microsoft.com/office/drawing/2014/main" id="{230A7A06-5D8D-49B6-9B94-E22AC81C5288}"/>
              </a:ext>
            </a:extLst>
          </p:cNvPr>
          <p:cNvPicPr>
            <a:picLocks noChangeAspect="1"/>
          </p:cNvPicPr>
          <p:nvPr/>
        </p:nvPicPr>
        <p:blipFill>
          <a:blip r:embed="rId6"/>
          <a:stretch>
            <a:fillRect/>
          </a:stretch>
        </p:blipFill>
        <p:spPr>
          <a:xfrm>
            <a:off x="5247035" y="4192674"/>
            <a:ext cx="2743438" cy="2755631"/>
          </a:xfrm>
          <a:prstGeom prst="rect">
            <a:avLst/>
          </a:prstGeom>
        </p:spPr>
      </p:pic>
      <p:cxnSp>
        <p:nvCxnSpPr>
          <p:cNvPr id="12" name="Straight Arrow Connector 11">
            <a:extLst>
              <a:ext uri="{FF2B5EF4-FFF2-40B4-BE49-F238E27FC236}">
                <a16:creationId xmlns:a16="http://schemas.microsoft.com/office/drawing/2014/main" id="{260F3328-F29F-4C47-85F9-75E216ABAD0B}"/>
              </a:ext>
            </a:extLst>
          </p:cNvPr>
          <p:cNvCxnSpPr/>
          <p:nvPr/>
        </p:nvCxnSpPr>
        <p:spPr>
          <a:xfrm flipH="1" flipV="1">
            <a:off x="2229044" y="5565075"/>
            <a:ext cx="27665" cy="3998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68E5B516-C6E9-4EBB-B6FD-023FD127EC9E}"/>
              </a:ext>
            </a:extLst>
          </p:cNvPr>
          <p:cNvCxnSpPr/>
          <p:nvPr/>
        </p:nvCxnSpPr>
        <p:spPr>
          <a:xfrm flipV="1">
            <a:off x="2781183" y="6014721"/>
            <a:ext cx="294435" cy="1938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2D55590-E895-402D-9A75-F6E9778990FA}"/>
              </a:ext>
            </a:extLst>
          </p:cNvPr>
          <p:cNvCxnSpPr/>
          <p:nvPr/>
        </p:nvCxnSpPr>
        <p:spPr>
          <a:xfrm>
            <a:off x="2504973" y="6593526"/>
            <a:ext cx="154606" cy="2682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100000">
              <a:schemeClr val="bg1">
                <a:shade val="35000"/>
                <a:satMod val="15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7010400"/>
          </a:xfrm>
          <a:solidFill>
            <a:schemeClr val="bg1"/>
          </a:solidFill>
        </p:spPr>
        <p:txBody>
          <a:bodyPr>
            <a:normAutofit/>
          </a:bodyPr>
          <a:lstStyle/>
          <a:p>
            <a:pPr marL="0" indent="0" algn="r">
              <a:buNone/>
            </a:pPr>
            <a:r>
              <a:rPr lang="ar-IQ" sz="2800" b="1" dirty="0">
                <a:latin typeface="Arial" pitchFamily="34" charset="0"/>
                <a:cs typeface="Arial" pitchFamily="34" charset="0"/>
              </a:rPr>
              <a:t>حائط الصد بلاعبين(2 لاعب) والدفاع عن الملعب بتأخر مركز(6):</a:t>
            </a:r>
            <a:br>
              <a:rPr lang="ar-IQ" sz="2800" b="1" dirty="0">
                <a:latin typeface="Arial" pitchFamily="34" charset="0"/>
                <a:cs typeface="Arial" pitchFamily="34" charset="0"/>
              </a:rPr>
            </a:br>
            <a:r>
              <a:rPr lang="ar-IQ" sz="2800" b="1" dirty="0">
                <a:latin typeface="Arial" pitchFamily="34" charset="0"/>
                <a:cs typeface="Arial" pitchFamily="34" charset="0"/>
              </a:rPr>
              <a:t> </a:t>
            </a:r>
            <a:r>
              <a:rPr lang="ar-IQ" b="1" dirty="0">
                <a:latin typeface="Arial" pitchFamily="34" charset="0"/>
                <a:cs typeface="Arial" pitchFamily="34" charset="0"/>
              </a:rPr>
              <a:t>هجوم المنافس من مركز (3)</a:t>
            </a:r>
          </a:p>
          <a:p>
            <a:pPr marL="0" indent="0" algn="r">
              <a:buNone/>
            </a:pPr>
            <a:endParaRPr lang="ar-IQ" b="1" dirty="0">
              <a:latin typeface="Arial" pitchFamily="34" charset="0"/>
              <a:cs typeface="Arial" pitchFamily="34" charset="0"/>
            </a:endParaRPr>
          </a:p>
          <a:p>
            <a:pPr marL="0" indent="0" algn="r">
              <a:buNone/>
            </a:pPr>
            <a:endParaRPr lang="ar-IQ" b="1" dirty="0">
              <a:latin typeface="Arial" pitchFamily="34" charset="0"/>
              <a:cs typeface="Arial" pitchFamily="34" charset="0"/>
            </a:endParaRPr>
          </a:p>
          <a:p>
            <a:pPr marL="0" indent="0" algn="r">
              <a:buNone/>
            </a:pPr>
            <a:endParaRPr lang="ar-IQ" b="1" dirty="0">
              <a:latin typeface="Arial" pitchFamily="34" charset="0"/>
              <a:cs typeface="Arial" pitchFamily="34" charset="0"/>
            </a:endParaRPr>
          </a:p>
          <a:p>
            <a:pPr marL="0" indent="0" algn="r">
              <a:buNone/>
            </a:pPr>
            <a:r>
              <a:rPr lang="ar-IQ" b="1" dirty="0">
                <a:latin typeface="Arial" pitchFamily="34" charset="0"/>
                <a:cs typeface="Arial" pitchFamily="34" charset="0"/>
              </a:rPr>
              <a:t>            2           3                          3          4</a:t>
            </a:r>
          </a:p>
          <a:p>
            <a:pPr marL="0" indent="0" algn="r">
              <a:buNone/>
            </a:pPr>
            <a:r>
              <a:rPr lang="ar-IQ" b="1" dirty="0">
                <a:latin typeface="Arial" pitchFamily="34" charset="0"/>
                <a:cs typeface="Arial" pitchFamily="34" charset="0"/>
              </a:rPr>
              <a:t>     1                           4             2                        5</a:t>
            </a:r>
          </a:p>
          <a:p>
            <a:pPr marL="0" indent="0" algn="r">
              <a:buNone/>
            </a:pPr>
            <a:endParaRPr lang="ar-IQ" b="1" dirty="0">
              <a:latin typeface="Arial" pitchFamily="34" charset="0"/>
              <a:cs typeface="Arial" pitchFamily="34" charset="0"/>
            </a:endParaRPr>
          </a:p>
          <a:p>
            <a:pPr marL="0" indent="0" algn="r">
              <a:buNone/>
            </a:pPr>
            <a:endParaRPr lang="ar-IQ" b="1" dirty="0">
              <a:latin typeface="Arial" pitchFamily="34" charset="0"/>
              <a:cs typeface="Arial" pitchFamily="34" charset="0"/>
            </a:endParaRPr>
          </a:p>
          <a:p>
            <a:pPr marL="0" indent="0" algn="r">
              <a:buNone/>
            </a:pPr>
            <a:r>
              <a:rPr lang="ar-IQ" b="1" dirty="0">
                <a:latin typeface="Arial" pitchFamily="34" charset="0"/>
                <a:cs typeface="Arial" pitchFamily="34" charset="0"/>
              </a:rPr>
              <a:t>          6                      5           </a:t>
            </a:r>
          </a:p>
          <a:p>
            <a:pPr marL="0" indent="0" algn="r">
              <a:buNone/>
            </a:pPr>
            <a:r>
              <a:rPr lang="ar-IQ" b="1" dirty="0">
                <a:latin typeface="Arial" pitchFamily="34" charset="0"/>
                <a:cs typeface="Arial" pitchFamily="34" charset="0"/>
              </a:rPr>
              <a:t>                                              1                          6</a:t>
            </a:r>
          </a:p>
          <a:p>
            <a:pPr marL="0" indent="0" algn="r">
              <a:buNone/>
            </a:pPr>
            <a:endParaRPr lang="ar-IQ" b="1" dirty="0">
              <a:latin typeface="Arial" pitchFamily="34" charset="0"/>
              <a:cs typeface="Arial" pitchFamily="34" charset="0"/>
            </a:endParaRPr>
          </a:p>
          <a:p>
            <a:pPr marL="0" indent="0" algn="r">
              <a:buNone/>
            </a:pPr>
            <a:endParaRPr lang="ar-IQ" b="1" dirty="0">
              <a:latin typeface="Arial" pitchFamily="34" charset="0"/>
              <a:cs typeface="Arial" pitchFamily="34" charset="0"/>
            </a:endParaRPr>
          </a:p>
          <a:p>
            <a:pPr marL="0" indent="0" algn="r">
              <a:buNone/>
            </a:pPr>
            <a:endParaRPr lang="ar-IQ" b="1" dirty="0">
              <a:latin typeface="Arial" pitchFamily="34" charset="0"/>
              <a:cs typeface="Arial" pitchFamily="34" charset="0"/>
            </a:endParaRPr>
          </a:p>
        </p:txBody>
      </p:sp>
      <p:cxnSp>
        <p:nvCxnSpPr>
          <p:cNvPr id="6" name="Straight Arrow Connector 5"/>
          <p:cNvCxnSpPr>
            <a:cxnSpLocks noChangeShapeType="1"/>
          </p:cNvCxnSpPr>
          <p:nvPr/>
        </p:nvCxnSpPr>
        <p:spPr bwMode="auto">
          <a:xfrm flipH="1">
            <a:off x="4960018" y="6248451"/>
            <a:ext cx="3735204" cy="270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 name="Straight Arrow Connector 6"/>
          <p:cNvCxnSpPr>
            <a:cxnSpLocks noChangeShapeType="1"/>
          </p:cNvCxnSpPr>
          <p:nvPr/>
        </p:nvCxnSpPr>
        <p:spPr bwMode="auto">
          <a:xfrm>
            <a:off x="4953000" y="2707822"/>
            <a:ext cx="7018" cy="356225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 name="Straight Arrow Connector 7"/>
          <p:cNvCxnSpPr>
            <a:cxnSpLocks noChangeShapeType="1"/>
          </p:cNvCxnSpPr>
          <p:nvPr/>
        </p:nvCxnSpPr>
        <p:spPr bwMode="auto">
          <a:xfrm flipH="1" flipV="1">
            <a:off x="8692415" y="2705118"/>
            <a:ext cx="2807" cy="3543333"/>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 name="Straight Arrow Connector 8"/>
          <p:cNvCxnSpPr>
            <a:cxnSpLocks noChangeShapeType="1"/>
          </p:cNvCxnSpPr>
          <p:nvPr/>
        </p:nvCxnSpPr>
        <p:spPr bwMode="auto">
          <a:xfrm>
            <a:off x="7405236" y="2904310"/>
            <a:ext cx="748164" cy="334684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 name="Straight Arrow Connector 9"/>
          <p:cNvCxnSpPr>
            <a:cxnSpLocks noChangeShapeType="1"/>
          </p:cNvCxnSpPr>
          <p:nvPr/>
        </p:nvCxnSpPr>
        <p:spPr bwMode="auto">
          <a:xfrm flipH="1">
            <a:off x="5509637" y="2888087"/>
            <a:ext cx="869482" cy="336036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Straight Arrow Connector 10"/>
          <p:cNvCxnSpPr>
            <a:cxnSpLocks noChangeShapeType="1"/>
          </p:cNvCxnSpPr>
          <p:nvPr/>
        </p:nvCxnSpPr>
        <p:spPr bwMode="auto">
          <a:xfrm flipH="1">
            <a:off x="4956509" y="2726748"/>
            <a:ext cx="373941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Straight Arrow Connector 11"/>
          <p:cNvCxnSpPr>
            <a:cxnSpLocks noChangeShapeType="1"/>
          </p:cNvCxnSpPr>
          <p:nvPr/>
        </p:nvCxnSpPr>
        <p:spPr bwMode="auto">
          <a:xfrm flipH="1">
            <a:off x="4949549" y="3850178"/>
            <a:ext cx="3735204" cy="2704"/>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nvGrpSpPr>
          <p:cNvPr id="13" name="Group 12"/>
          <p:cNvGrpSpPr>
            <a:grpSpLocks/>
          </p:cNvGrpSpPr>
          <p:nvPr/>
        </p:nvGrpSpPr>
        <p:grpSpPr bwMode="auto">
          <a:xfrm>
            <a:off x="6435291" y="2302224"/>
            <a:ext cx="437949" cy="821954"/>
            <a:chOff x="6660" y="5817"/>
            <a:chExt cx="285" cy="443"/>
          </a:xfrm>
        </p:grpSpPr>
        <p:sp>
          <p:nvSpPr>
            <p:cNvPr id="18" name="Oval 17"/>
            <p:cNvSpPr>
              <a:spLocks noChangeArrowheads="1"/>
            </p:cNvSpPr>
            <p:nvPr/>
          </p:nvSpPr>
          <p:spPr bwMode="auto">
            <a:xfrm>
              <a:off x="6662" y="6023"/>
              <a:ext cx="283" cy="23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9" name="AutoShape 515"/>
            <p:cNvSpPr>
              <a:spLocks noChangeArrowheads="1"/>
            </p:cNvSpPr>
            <p:nvPr/>
          </p:nvSpPr>
          <p:spPr bwMode="auto">
            <a:xfrm>
              <a:off x="6660" y="5817"/>
              <a:ext cx="71" cy="255"/>
            </a:xfrm>
            <a:prstGeom prst="upArrow">
              <a:avLst>
                <a:gd name="adj1" fmla="val 50000"/>
                <a:gd name="adj2" fmla="val 89789"/>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20" name="AutoShape 516"/>
            <p:cNvSpPr>
              <a:spLocks noChangeArrowheads="1"/>
            </p:cNvSpPr>
            <p:nvPr/>
          </p:nvSpPr>
          <p:spPr bwMode="auto">
            <a:xfrm>
              <a:off x="6873" y="5817"/>
              <a:ext cx="71" cy="255"/>
            </a:xfrm>
            <a:prstGeom prst="upArrow">
              <a:avLst>
                <a:gd name="adj1" fmla="val 50000"/>
                <a:gd name="adj2" fmla="val 89789"/>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grpSp>
        <p:nvGrpSpPr>
          <p:cNvPr id="14" name="Group 13"/>
          <p:cNvGrpSpPr>
            <a:grpSpLocks/>
          </p:cNvGrpSpPr>
          <p:nvPr/>
        </p:nvGrpSpPr>
        <p:grpSpPr bwMode="auto">
          <a:xfrm>
            <a:off x="6956073" y="2285998"/>
            <a:ext cx="436413" cy="853496"/>
            <a:chOff x="6660" y="5817"/>
            <a:chExt cx="284" cy="460"/>
          </a:xfrm>
        </p:grpSpPr>
        <p:sp>
          <p:nvSpPr>
            <p:cNvPr id="15" name="Oval 14"/>
            <p:cNvSpPr>
              <a:spLocks noChangeArrowheads="1"/>
            </p:cNvSpPr>
            <p:nvPr/>
          </p:nvSpPr>
          <p:spPr bwMode="auto">
            <a:xfrm>
              <a:off x="6660" y="6040"/>
              <a:ext cx="283" cy="237"/>
            </a:xfrm>
            <a:prstGeom prst="ellipse">
              <a:avLst/>
            </a:pr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6" name="AutoShape 515"/>
            <p:cNvSpPr>
              <a:spLocks noChangeArrowheads="1"/>
            </p:cNvSpPr>
            <p:nvPr/>
          </p:nvSpPr>
          <p:spPr bwMode="auto">
            <a:xfrm>
              <a:off x="6660" y="5817"/>
              <a:ext cx="71" cy="255"/>
            </a:xfrm>
            <a:prstGeom prst="upArrow">
              <a:avLst>
                <a:gd name="adj1" fmla="val 50000"/>
                <a:gd name="adj2" fmla="val 89789"/>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7" name="AutoShape 516"/>
            <p:cNvSpPr>
              <a:spLocks noChangeArrowheads="1"/>
            </p:cNvSpPr>
            <p:nvPr/>
          </p:nvSpPr>
          <p:spPr bwMode="auto">
            <a:xfrm>
              <a:off x="6873" y="5817"/>
              <a:ext cx="71" cy="255"/>
            </a:xfrm>
            <a:prstGeom prst="upArrow">
              <a:avLst>
                <a:gd name="adj1" fmla="val 50000"/>
                <a:gd name="adj2" fmla="val 89789"/>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pic>
        <p:nvPicPr>
          <p:cNvPr id="6147" name="Picture 3"/>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rot="19648232">
            <a:off x="7553143" y="3320102"/>
            <a:ext cx="950913"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rot="2196664">
            <a:off x="4946951" y="4568269"/>
            <a:ext cx="950913"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rot="2831869">
            <a:off x="5084977" y="3459299"/>
            <a:ext cx="950913"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487585">
            <a:off x="7876255" y="4865840"/>
            <a:ext cx="957263" cy="78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8545" y="1676400"/>
            <a:ext cx="36512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7" name="Straight Arrow Connector 26"/>
          <p:cNvCxnSpPr/>
          <p:nvPr/>
        </p:nvCxnSpPr>
        <p:spPr>
          <a:xfrm flipV="1">
            <a:off x="7924800" y="3107955"/>
            <a:ext cx="0" cy="4734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7337917" y="3344677"/>
            <a:ext cx="441401" cy="2367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H="1" flipV="1">
            <a:off x="6959130" y="3733800"/>
            <a:ext cx="706605" cy="1163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5422407" y="2904310"/>
            <a:ext cx="87230" cy="6770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5791200" y="3344678"/>
            <a:ext cx="647164" cy="3891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6092409" y="3956082"/>
            <a:ext cx="670191" cy="968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615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460049"/>
            <a:ext cx="3756025" cy="400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5"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3850" y="3910439"/>
            <a:ext cx="3736975" cy="1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9774" y="1871664"/>
            <a:ext cx="36512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7"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4509679">
            <a:off x="53141" y="4721116"/>
            <a:ext cx="1243013"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8" name="Picture 14"/>
          <p:cNvPicPr>
            <a:picLocks noChangeAspect="1" noChangeArrowheads="1"/>
          </p:cNvPicPr>
          <p:nvPr/>
        </p:nvPicPr>
        <p:blipFill>
          <a:blip r:embed="rId8">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rot="16841048">
            <a:off x="2960030" y="3285364"/>
            <a:ext cx="1341437"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9" name="Picture 15"/>
          <p:cNvPicPr>
            <a:picLocks noChangeAspect="1" noChangeArrowheads="1"/>
          </p:cNvPicPr>
          <p:nvPr/>
        </p:nvPicPr>
        <p:blipFill>
          <a:blip r:embed="rId8">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rot="17182918">
            <a:off x="3009249" y="4488952"/>
            <a:ext cx="1341437"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0" name="Picture 16"/>
          <p:cNvPicPr>
            <a:picLocks noChangeAspect="1" noChangeArrowheads="1"/>
          </p:cNvPicPr>
          <p:nvPr/>
        </p:nvPicPr>
        <p:blipFill>
          <a:blip r:embed="rId8">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210344" y="3249245"/>
            <a:ext cx="1341437"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2" name="Straight Arrow Connector 41"/>
          <p:cNvCxnSpPr/>
          <p:nvPr/>
        </p:nvCxnSpPr>
        <p:spPr>
          <a:xfrm flipH="1" flipV="1">
            <a:off x="3505200" y="3172643"/>
            <a:ext cx="304800" cy="4087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2514600" y="3581400"/>
            <a:ext cx="685800" cy="2105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a:off x="2374899" y="4056776"/>
            <a:ext cx="977901" cy="270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flipV="1">
            <a:off x="798405" y="3124178"/>
            <a:ext cx="0" cy="4150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1066800" y="3581400"/>
            <a:ext cx="762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1230298" y="4191894"/>
            <a:ext cx="77947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D5CCBCB7-1BCE-4BB5-89B6-347F78D2BED2}"/>
              </a:ext>
            </a:extLst>
          </p:cNvPr>
          <p:cNvPicPr>
            <a:picLocks noChangeAspect="1"/>
          </p:cNvPicPr>
          <p:nvPr/>
        </p:nvPicPr>
        <p:blipFill>
          <a:blip r:embed="rId9"/>
          <a:stretch>
            <a:fillRect/>
          </a:stretch>
        </p:blipFill>
        <p:spPr>
          <a:xfrm>
            <a:off x="3147062" y="741246"/>
            <a:ext cx="1860578" cy="186884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189111"/>
            <a:ext cx="9144000" cy="990600"/>
          </a:xfrm>
          <a:gradFill>
            <a:gsLst>
              <a:gs pos="0">
                <a:srgbClr val="FFEFD1"/>
              </a:gs>
              <a:gs pos="64999">
                <a:srgbClr val="F0EBD5"/>
              </a:gs>
              <a:gs pos="100000">
                <a:srgbClr val="D1C39F"/>
              </a:gs>
            </a:gsLst>
            <a:lin ang="5400000" scaled="0"/>
          </a:gradFill>
        </p:spPr>
        <p:txBody>
          <a:bodyPr>
            <a:normAutofit fontScale="90000"/>
          </a:bodyPr>
          <a:lstStyle/>
          <a:p>
            <a:pPr algn="ctr"/>
            <a:r>
              <a:rPr lang="ar-IQ" sz="3200" b="1" dirty="0"/>
              <a:t>ب- حائط الصد بثلاثة لاعبين والدفاع عن الملعب بتأخر مركز(6)</a:t>
            </a:r>
            <a:br>
              <a:rPr lang="ar-IQ" sz="3200" b="1" dirty="0"/>
            </a:br>
            <a:r>
              <a:rPr lang="ar-IQ" sz="3200" b="1" dirty="0"/>
              <a:t>هجوم المنافس من مركز(3)</a:t>
            </a:r>
          </a:p>
        </p:txBody>
      </p:sp>
      <p:sp>
        <p:nvSpPr>
          <p:cNvPr id="3" name="عنوان فرعي 2"/>
          <p:cNvSpPr>
            <a:spLocks noGrp="1"/>
          </p:cNvSpPr>
          <p:nvPr>
            <p:ph type="subTitle" idx="1"/>
          </p:nvPr>
        </p:nvSpPr>
        <p:spPr>
          <a:xfrm>
            <a:off x="0" y="1066800"/>
            <a:ext cx="9144000" cy="5867400"/>
          </a:xfrm>
          <a:solidFill>
            <a:schemeClr val="bg1"/>
          </a:solidFill>
        </p:spPr>
        <p:txBody>
          <a:bodyPr>
            <a:normAutofit/>
          </a:bodyPr>
          <a:lstStyle/>
          <a:p>
            <a:pPr lvl="0"/>
            <a:endParaRPr lang="en-US" dirty="0"/>
          </a:p>
          <a:p>
            <a:pPr algn="just" rtl="1"/>
            <a:r>
              <a:rPr lang="ar-IQ" sz="2000" dirty="0"/>
              <a:t>                                      </a:t>
            </a:r>
            <a:endParaRPr lang="en-GB" sz="2000" dirty="0"/>
          </a:p>
          <a:p>
            <a:pPr algn="just" rtl="1"/>
            <a:r>
              <a:rPr lang="ar-IQ" sz="2000" dirty="0"/>
              <a:t> </a:t>
            </a:r>
            <a:r>
              <a:rPr lang="en-GB" sz="2000" dirty="0"/>
              <a:t>      </a:t>
            </a:r>
            <a:r>
              <a:rPr lang="ar-IQ" sz="2000" dirty="0"/>
              <a:t>  </a:t>
            </a:r>
            <a:r>
              <a:rPr lang="en-GB" sz="2000" dirty="0"/>
              <a:t>                                                                     </a:t>
            </a:r>
            <a:r>
              <a:rPr lang="ar-IQ" sz="2000" dirty="0"/>
              <a:t> </a:t>
            </a:r>
            <a:r>
              <a:rPr lang="ar-IQ" sz="2000" dirty="0">
                <a:solidFill>
                  <a:schemeClr val="tx1"/>
                </a:solidFill>
              </a:rPr>
              <a:t>2    3    4</a:t>
            </a:r>
            <a:endParaRPr lang="ar-IQ" sz="2000" dirty="0"/>
          </a:p>
          <a:p>
            <a:pPr algn="just" rtl="1"/>
            <a:r>
              <a:rPr lang="ar-IQ" dirty="0"/>
              <a:t>                                    </a:t>
            </a:r>
            <a:endParaRPr lang="ar-IQ" sz="2400" dirty="0">
              <a:solidFill>
                <a:schemeClr val="tx1"/>
              </a:solidFill>
            </a:endParaRPr>
          </a:p>
          <a:p>
            <a:pPr algn="just" rtl="1"/>
            <a:endParaRPr lang="ar-IQ" sz="2400" dirty="0">
              <a:solidFill>
                <a:schemeClr val="tx1"/>
              </a:solidFill>
            </a:endParaRPr>
          </a:p>
          <a:p>
            <a:pPr algn="just" rtl="1"/>
            <a:r>
              <a:rPr lang="ar-IQ" sz="2400" dirty="0">
                <a:solidFill>
                  <a:schemeClr val="tx1"/>
                </a:solidFill>
              </a:rPr>
              <a:t>                                                               </a:t>
            </a:r>
          </a:p>
          <a:p>
            <a:pPr algn="just" rtl="1"/>
            <a:endParaRPr lang="ar-IQ" sz="2400" dirty="0">
              <a:solidFill>
                <a:schemeClr val="tx1"/>
              </a:solidFill>
            </a:endParaRPr>
          </a:p>
          <a:p>
            <a:pPr algn="just" rtl="1"/>
            <a:r>
              <a:rPr lang="ar-IQ" sz="2400" dirty="0">
                <a:solidFill>
                  <a:schemeClr val="tx1"/>
                </a:solidFill>
              </a:rPr>
              <a:t>                                1                                        5</a:t>
            </a:r>
          </a:p>
          <a:p>
            <a:pPr algn="just" rtl="1"/>
            <a:endParaRPr lang="ar-IQ" sz="2400" dirty="0">
              <a:solidFill>
                <a:schemeClr val="tx1"/>
              </a:solidFill>
            </a:endParaRPr>
          </a:p>
          <a:p>
            <a:pPr algn="just" rtl="1"/>
            <a:endParaRPr lang="ar-IQ" sz="2400" dirty="0">
              <a:solidFill>
                <a:schemeClr val="tx1"/>
              </a:solidFill>
            </a:endParaRPr>
          </a:p>
          <a:p>
            <a:pPr algn="just" rtl="1"/>
            <a:r>
              <a:rPr lang="ar-IQ" sz="2400" dirty="0">
                <a:solidFill>
                  <a:schemeClr val="tx1"/>
                </a:solidFill>
              </a:rPr>
              <a:t>                                       </a:t>
            </a:r>
          </a:p>
          <a:p>
            <a:pPr algn="just" rtl="1"/>
            <a:r>
              <a:rPr lang="ar-IQ" sz="2400" dirty="0">
                <a:solidFill>
                  <a:schemeClr val="tx1"/>
                </a:solidFill>
              </a:rPr>
              <a:t>                                                    6     </a:t>
            </a:r>
            <a:endParaRPr lang="ar-IQ" dirty="0"/>
          </a:p>
        </p:txBody>
      </p:sp>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3543" y="2349197"/>
            <a:ext cx="4623841" cy="4397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3022" y="1937925"/>
            <a:ext cx="457200"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5822" y="1922159"/>
            <a:ext cx="457200"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18622" y="1919257"/>
            <a:ext cx="457200"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8" name="Picture 10"/>
          <p:cNvPicPr>
            <a:picLocks noChangeAspect="1" noChangeArrowheads="1"/>
          </p:cNvPicPr>
          <p:nvPr/>
        </p:nvPicPr>
        <p:blipFill>
          <a:blip r:embed="rId5">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rot="17716804">
            <a:off x="5191055" y="3790719"/>
            <a:ext cx="1341437"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9" name="Picture 11"/>
          <p:cNvPicPr>
            <a:picLocks noChangeAspect="1" noChangeArrowheads="1"/>
          </p:cNvPicPr>
          <p:nvPr/>
        </p:nvPicPr>
        <p:blipFill>
          <a:blip r:embed="rId6">
            <a:duotone>
              <a:prstClr val="black"/>
              <a:schemeClr val="accent4">
                <a:tint val="45000"/>
                <a:satMod val="400000"/>
              </a:schemeClr>
            </a:duotone>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rot="20818418">
            <a:off x="1631755" y="3739037"/>
            <a:ext cx="1341437"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a:cxnSpLocks/>
          </p:cNvCxnSpPr>
          <p:nvPr/>
        </p:nvCxnSpPr>
        <p:spPr>
          <a:xfrm flipH="1">
            <a:off x="2551063" y="2394129"/>
            <a:ext cx="754391" cy="4352211"/>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4724400" y="2438400"/>
            <a:ext cx="930072" cy="4307940"/>
          </a:xfrm>
          <a:prstGeom prst="line">
            <a:avLst/>
          </a:prstGeom>
        </p:spPr>
        <p:style>
          <a:lnRef idx="1">
            <a:schemeClr val="accent1"/>
          </a:lnRef>
          <a:fillRef idx="0">
            <a:schemeClr val="accent1"/>
          </a:fillRef>
          <a:effectRef idx="0">
            <a:schemeClr val="accent1"/>
          </a:effectRef>
          <a:fontRef idx="minor">
            <a:schemeClr val="tx1"/>
          </a:fontRef>
        </p:style>
      </p:cxnSp>
      <p:pic>
        <p:nvPicPr>
          <p:cNvPr id="7180" name="Picture 12"/>
          <p:cNvPicPr>
            <a:picLocks noChangeAspect="1" noChangeArrowheads="1"/>
          </p:cNvPicPr>
          <p:nvPr/>
        </p:nvPicPr>
        <p:blipFill>
          <a:blip r:embed="rId8">
            <a:duotone>
              <a:prstClr val="black"/>
              <a:srgbClr val="FF0000">
                <a:tint val="45000"/>
                <a:satMod val="400000"/>
              </a:srgbClr>
            </a:duotone>
            <a:extLst>
              <a:ext uri="{28A0092B-C50C-407E-A947-70E740481C1C}">
                <a14:useLocalDpi xmlns:a14="http://schemas.microsoft.com/office/drawing/2010/main" val="0"/>
              </a:ext>
            </a:extLst>
          </a:blip>
          <a:srcRect/>
          <a:stretch>
            <a:fillRect/>
          </a:stretch>
        </p:blipFill>
        <p:spPr bwMode="auto">
          <a:xfrm rot="18984810">
            <a:off x="3352674" y="5524230"/>
            <a:ext cx="1487487" cy="151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7" name="Straight Arrow Connector 16"/>
          <p:cNvCxnSpPr/>
          <p:nvPr/>
        </p:nvCxnSpPr>
        <p:spPr>
          <a:xfrm flipH="1" flipV="1">
            <a:off x="5244619" y="3111327"/>
            <a:ext cx="593928"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5930419" y="2882727"/>
            <a:ext cx="0" cy="901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4101619" y="3784690"/>
            <a:ext cx="1295400" cy="5305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4749319" y="4711527"/>
            <a:ext cx="1181100" cy="4966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2485557" y="3039489"/>
            <a:ext cx="2286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2714157" y="3712852"/>
            <a:ext cx="1143000" cy="6023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1113957" y="3712852"/>
            <a:ext cx="990600" cy="393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6159019" y="3784690"/>
            <a:ext cx="691194" cy="393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1609257" y="4639689"/>
            <a:ext cx="4953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2485557" y="4639689"/>
            <a:ext cx="1371600" cy="2483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181"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13854" y="1258090"/>
            <a:ext cx="365125"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a:extLst>
              <a:ext uri="{FF2B5EF4-FFF2-40B4-BE49-F238E27FC236}">
                <a16:creationId xmlns:a16="http://schemas.microsoft.com/office/drawing/2014/main" id="{ABBCB443-4545-45E8-86F3-F1524666E996}"/>
              </a:ext>
            </a:extLst>
          </p:cNvPr>
          <p:cNvCxnSpPr/>
          <p:nvPr/>
        </p:nvCxnSpPr>
        <p:spPr>
          <a:xfrm flipV="1">
            <a:off x="4101619" y="5208147"/>
            <a:ext cx="0" cy="6592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82B033BE-0BB6-44AE-8BFC-FC3F6BD12F5E}"/>
              </a:ext>
            </a:extLst>
          </p:cNvPr>
          <p:cNvPicPr>
            <a:picLocks noChangeAspect="1"/>
          </p:cNvPicPr>
          <p:nvPr/>
        </p:nvPicPr>
        <p:blipFill>
          <a:blip r:embed="rId10"/>
          <a:stretch>
            <a:fillRect/>
          </a:stretch>
        </p:blipFill>
        <p:spPr>
          <a:xfrm>
            <a:off x="2624878" y="5633959"/>
            <a:ext cx="1072989" cy="481626"/>
          </a:xfrm>
          <a:prstGeom prst="rect">
            <a:avLst/>
          </a:prstGeom>
        </p:spPr>
      </p:pic>
      <p:pic>
        <p:nvPicPr>
          <p:cNvPr id="10" name="Picture 9">
            <a:extLst>
              <a:ext uri="{FF2B5EF4-FFF2-40B4-BE49-F238E27FC236}">
                <a16:creationId xmlns:a16="http://schemas.microsoft.com/office/drawing/2014/main" id="{70242E11-F96F-44F9-9461-DAACD45F8D3C}"/>
              </a:ext>
            </a:extLst>
          </p:cNvPr>
          <p:cNvPicPr>
            <a:picLocks noChangeAspect="1"/>
          </p:cNvPicPr>
          <p:nvPr/>
        </p:nvPicPr>
        <p:blipFill>
          <a:blip r:embed="rId11"/>
          <a:stretch>
            <a:fillRect/>
          </a:stretch>
        </p:blipFill>
        <p:spPr>
          <a:xfrm>
            <a:off x="4706864" y="5747746"/>
            <a:ext cx="780356" cy="481626"/>
          </a:xfrm>
          <a:prstGeom prst="rect">
            <a:avLst/>
          </a:prstGeom>
        </p:spPr>
      </p:pic>
      <p:cxnSp>
        <p:nvCxnSpPr>
          <p:cNvPr id="14" name="Straight Arrow Connector 13">
            <a:extLst>
              <a:ext uri="{FF2B5EF4-FFF2-40B4-BE49-F238E27FC236}">
                <a16:creationId xmlns:a16="http://schemas.microsoft.com/office/drawing/2014/main" id="{869626A8-F257-40A6-96E5-9A4DDD26B533}"/>
              </a:ext>
            </a:extLst>
          </p:cNvPr>
          <p:cNvCxnSpPr/>
          <p:nvPr/>
        </p:nvCxnSpPr>
        <p:spPr>
          <a:xfrm>
            <a:off x="4179168" y="6511773"/>
            <a:ext cx="0" cy="3107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1633</TotalTime>
  <Words>521</Words>
  <Application>Microsoft Office PowerPoint</Application>
  <PresentationFormat>On-screen Show (4:3)</PresentationFormat>
  <Paragraphs>90</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تشكيلات حائط الصد(بلوك) والدفاع عن الملعب</vt:lpstr>
      <vt:lpstr>PowerPoint Presentation</vt:lpstr>
      <vt:lpstr>PowerPoint Presentation</vt:lpstr>
      <vt:lpstr>2- تشكيلات حائط الصد والدفاع عن الملعب بتأخر مركز (6)</vt:lpstr>
      <vt:lpstr>PowerPoint Presentation</vt:lpstr>
      <vt:lpstr>PowerPoint Presentation</vt:lpstr>
      <vt:lpstr>PowerPoint Presentation</vt:lpstr>
      <vt:lpstr>PowerPoint Presentation</vt:lpstr>
      <vt:lpstr>ب- حائط الصد بثلاثة لاعبين والدفاع عن الملعب بتأخر مركز(6) هجوم المنافس من مركز(3)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أنماط التعلم</dc:title>
  <dc:creator>asus</dc:creator>
  <cp:lastModifiedBy>Akar Askari</cp:lastModifiedBy>
  <cp:revision>115</cp:revision>
  <dcterms:created xsi:type="dcterms:W3CDTF">2006-08-16T00:00:00Z</dcterms:created>
  <dcterms:modified xsi:type="dcterms:W3CDTF">2020-04-19T11:25:09Z</dcterms:modified>
</cp:coreProperties>
</file>