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0"/>
  </p:notesMasterIdLst>
  <p:sldIdLst>
    <p:sldId id="256" r:id="rId2"/>
    <p:sldId id="258" r:id="rId3"/>
    <p:sldId id="259" r:id="rId4"/>
    <p:sldId id="260" r:id="rId5"/>
    <p:sldId id="265" r:id="rId6"/>
    <p:sldId id="263"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FFFFCC"/>
    <a:srgbClr val="DDADC2"/>
    <a:srgbClr val="FF0000"/>
    <a:srgbClr val="FFFFFF"/>
    <a:srgbClr val="FFFF09"/>
    <a:srgbClr val="CEFC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660"/>
  </p:normalViewPr>
  <p:slideViewPr>
    <p:cSldViewPr>
      <p:cViewPr varScale="1">
        <p:scale>
          <a:sx n="62" d="100"/>
          <a:sy n="62" d="100"/>
        </p:scale>
        <p:origin x="-149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157D21-E6FA-4174-AF53-54B2B334C907}" type="datetimeFigureOut">
              <a:rPr lang="en-GB" smtClean="0"/>
              <a:t>07/05/2020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2EEFEC-5900-4E28-B153-0F9B7861CE30}" type="slidenum">
              <a:rPr lang="en-GB" smtClean="0"/>
              <a:t>‹#›</a:t>
            </a:fld>
            <a:endParaRPr lang="en-GB"/>
          </a:p>
        </p:txBody>
      </p:sp>
    </p:spTree>
    <p:extLst>
      <p:ext uri="{BB962C8B-B14F-4D97-AF65-F5344CB8AC3E}">
        <p14:creationId xmlns:p14="http://schemas.microsoft.com/office/powerpoint/2010/main" val="782055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2EEFEC-5900-4E28-B153-0F9B7861CE30}" type="slidenum">
              <a:rPr lang="en-GB" smtClean="0"/>
              <a:t>6</a:t>
            </a:fld>
            <a:endParaRPr lang="en-GB"/>
          </a:p>
        </p:txBody>
      </p:sp>
    </p:spTree>
    <p:extLst>
      <p:ext uri="{BB962C8B-B14F-4D97-AF65-F5344CB8AC3E}">
        <p14:creationId xmlns:p14="http://schemas.microsoft.com/office/powerpoint/2010/main" val="4239144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76355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57523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20758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7210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62730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8371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03700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98060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18192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11219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51701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118967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10.jpe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2.png"/><Relationship Id="rId4" Type="http://schemas.openxmlformats.org/officeDocument/2006/relationships/image" Target="../media/image4.png"/><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9.jpe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9.jpe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tx2">
            <a:lumMod val="20000"/>
            <a:lumOff val="80000"/>
          </a:schemeClr>
        </a:solidFill>
        <a:effectLst/>
      </p:bgPr>
    </p:bg>
    <p:spTree>
      <p:nvGrpSpPr>
        <p:cNvPr id="1" name=""/>
        <p:cNvGrpSpPr/>
        <p:nvPr/>
      </p:nvGrpSpPr>
      <p:grpSpPr>
        <a:xfrm>
          <a:off x="0" y="0"/>
          <a:ext cx="0" cy="0"/>
          <a:chOff x="0" y="0"/>
          <a:chExt cx="0" cy="0"/>
        </a:xfrm>
      </p:grpSpPr>
      <p:sp>
        <p:nvSpPr>
          <p:cNvPr id="4" name="عنوان 3"/>
          <p:cNvSpPr>
            <a:spLocks noGrp="1"/>
          </p:cNvSpPr>
          <p:nvPr>
            <p:ph type="ctrTitle" idx="4294967295"/>
          </p:nvPr>
        </p:nvSpPr>
        <p:spPr>
          <a:xfrm>
            <a:off x="990600" y="1143000"/>
            <a:ext cx="7391400" cy="2286000"/>
          </a:xfrm>
        </p:spPr>
        <p:txBody>
          <a:bodyPr>
            <a:normAutofit/>
          </a:bodyPr>
          <a:lstStyle/>
          <a:p>
            <a:pPr algn="ctr"/>
            <a:r>
              <a:rPr lang="ar-IQ" sz="6000" b="1" dirty="0" smtClean="0">
                <a:latin typeface="Arial" pitchFamily="34" charset="0"/>
                <a:cs typeface="Arial" pitchFamily="34" charset="0"/>
              </a:rPr>
              <a:t>تغطية المهاجم</a:t>
            </a:r>
            <a:endParaRPr lang="ar-IQ" sz="6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52400" y="304800"/>
            <a:ext cx="8839200" cy="3429000"/>
          </a:xfrm>
          <a:solidFill>
            <a:schemeClr val="accent1">
              <a:lumMod val="20000"/>
              <a:lumOff val="80000"/>
            </a:schemeClr>
          </a:solidFill>
        </p:spPr>
        <p:txBody>
          <a:bodyPr>
            <a:noAutofit/>
          </a:bodyPr>
          <a:lstStyle/>
          <a:p>
            <a:pPr algn="just" rtl="1"/>
            <a:endParaRPr lang="ar-IQ" sz="2400" b="1" dirty="0" smtClean="0">
              <a:solidFill>
                <a:schemeClr val="tx1"/>
              </a:solidFill>
            </a:endParaRPr>
          </a:p>
          <a:p>
            <a:pPr algn="just" rtl="1"/>
            <a:r>
              <a:rPr lang="ar-IQ" sz="2400" b="1" dirty="0" smtClean="0">
                <a:solidFill>
                  <a:schemeClr val="tx1"/>
                </a:solidFill>
              </a:rPr>
              <a:t>تغطية المهاجم:</a:t>
            </a:r>
            <a:endParaRPr lang="ar-IQ" sz="2400" b="1" dirty="0">
              <a:solidFill>
                <a:schemeClr val="tx1"/>
              </a:solidFill>
            </a:endParaRPr>
          </a:p>
          <a:p>
            <a:pPr algn="just" rtl="1"/>
            <a:r>
              <a:rPr lang="ar-IQ" sz="2400" b="1" dirty="0" smtClean="0">
                <a:solidFill>
                  <a:schemeClr val="tx1"/>
                </a:solidFill>
              </a:rPr>
              <a:t>يقصد </a:t>
            </a:r>
            <a:r>
              <a:rPr lang="ar-IQ" sz="2400" b="1" dirty="0">
                <a:solidFill>
                  <a:schemeClr val="tx1"/>
                </a:solidFill>
              </a:rPr>
              <a:t>به هو تغطية اللاعب الهاجم عند قيامه بالضرب الساحق وفي المراكز </a:t>
            </a:r>
            <a:r>
              <a:rPr lang="ar-IQ" sz="2400" b="1" dirty="0" smtClean="0">
                <a:solidFill>
                  <a:schemeClr val="tx1"/>
                </a:solidFill>
              </a:rPr>
              <a:t>كافة,ويعد </a:t>
            </a:r>
            <a:r>
              <a:rPr lang="ar-IQ" sz="2400" b="1" dirty="0">
                <a:solidFill>
                  <a:schemeClr val="tx1"/>
                </a:solidFill>
              </a:rPr>
              <a:t>هذا النوع من الخطط مهما جدا وياخذ حيزا كبيرا من وقت التدريب ,اذ يجب عدم الاعتماد على اللاعب المهاجم في انهاء الهجوم لصالح الفريق,بل يجب </a:t>
            </a:r>
            <a:r>
              <a:rPr lang="ar-IQ" sz="2400" b="1" dirty="0" smtClean="0">
                <a:solidFill>
                  <a:schemeClr val="tx1"/>
                </a:solidFill>
              </a:rPr>
              <a:t>الحذر </a:t>
            </a:r>
            <a:r>
              <a:rPr lang="ar-IQ" sz="2400" b="1" dirty="0">
                <a:solidFill>
                  <a:schemeClr val="tx1"/>
                </a:solidFill>
              </a:rPr>
              <a:t>من تشكيلات حائط صد الفريق المنافس واحتمال ارتداد الكرة من حائط الصد إلى داخل الملعب, وهنا يجب تغطية المهاجم للدفاع عن الكرات المرتدة بعد الهجوم.</a:t>
            </a:r>
            <a:endParaRPr lang="en-US" sz="2400" b="1" dirty="0">
              <a:solidFill>
                <a:schemeClr val="tx1"/>
              </a:solidFill>
            </a:endParaRPr>
          </a:p>
          <a:p>
            <a:pPr algn="just" rtl="1"/>
            <a:endParaRPr lang="ar-IQ" sz="2400" b="1" dirty="0">
              <a:solidFill>
                <a:srgbClr val="FF0000"/>
              </a:solidFill>
            </a:endParaRPr>
          </a:p>
        </p:txBody>
      </p:sp>
      <p:pic>
        <p:nvPicPr>
          <p:cNvPr id="2" name="Picture 2" descr="C:\Users\asus\Desktop\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733800"/>
            <a:ext cx="5461000" cy="304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838200"/>
            <a:ext cx="9144000" cy="6019800"/>
          </a:xfrm>
          <a:solidFill>
            <a:schemeClr val="tx2">
              <a:lumMod val="40000"/>
              <a:lumOff val="60000"/>
            </a:schemeClr>
          </a:solidFill>
        </p:spPr>
        <p:txBody>
          <a:bodyPr>
            <a:normAutofit/>
          </a:bodyPr>
          <a:lstStyle/>
          <a:p>
            <a:pPr algn="just" rtl="1"/>
            <a:r>
              <a:rPr lang="ar-IQ" sz="2800" b="1" dirty="0">
                <a:solidFill>
                  <a:schemeClr val="tx1"/>
                </a:solidFill>
              </a:rPr>
              <a:t>يتم تغطية المهاجم على شكل </a:t>
            </a:r>
            <a:r>
              <a:rPr lang="ar-IQ" sz="2800" b="1" dirty="0" smtClean="0">
                <a:solidFill>
                  <a:schemeClr val="tx1"/>
                </a:solidFill>
              </a:rPr>
              <a:t>(قوسين) </a:t>
            </a:r>
            <a:r>
              <a:rPr lang="ar-IQ" sz="2800" b="1" dirty="0">
                <a:solidFill>
                  <a:schemeClr val="tx1"/>
                </a:solidFill>
              </a:rPr>
              <a:t>ويكون اتجاه القوسين نحو المهاجم بالقرب منه لغرض الدفاع عن الكرات التي تسقط تحت الشبكة, اذ إن الفريق المنافس عند تشكيله لحائط الصد يكون حائط صد هجومي , اي اسقاط الكرة في أقرب منطقة خلف الشبكة لذلك يجب حماية هذه المنطقة بعدد من اللاعبين.</a:t>
            </a:r>
          </a:p>
        </p:txBody>
      </p:sp>
      <p:pic>
        <p:nvPicPr>
          <p:cNvPr id="2" name="Picture 2" descr="C:\Users\asus\Desktop\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55" y="3657601"/>
            <a:ext cx="4809344" cy="32004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sus\Desktop\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7197" y="3657601"/>
            <a:ext cx="4236803" cy="3200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18768" y="109820"/>
            <a:ext cx="8915400" cy="4100834"/>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r" rtl="1"/>
            <a:r>
              <a:rPr lang="ar-IQ" sz="2800" b="1" dirty="0"/>
              <a:t>وهناك نوعين من تغطية المهاجم وهي:</a:t>
            </a:r>
            <a:r>
              <a:rPr lang="en-US" sz="2800" dirty="0"/>
              <a:t/>
            </a:r>
            <a:br>
              <a:rPr lang="en-US" sz="2800" dirty="0"/>
            </a:br>
            <a:r>
              <a:rPr lang="ar-IQ" sz="2800" b="1" dirty="0">
                <a:solidFill>
                  <a:srgbClr val="0070C0"/>
                </a:solidFill>
              </a:rPr>
              <a:t>1- تغطية المهاجم بالطريقة الاوربية</a:t>
            </a:r>
            <a:r>
              <a:rPr lang="ar-IQ" sz="2800" dirty="0">
                <a:solidFill>
                  <a:srgbClr val="0070C0"/>
                </a:solidFill>
              </a:rPr>
              <a:t>: </a:t>
            </a:r>
            <a:r>
              <a:rPr lang="en-US" sz="2800" dirty="0"/>
              <a:t/>
            </a:r>
            <a:br>
              <a:rPr lang="en-US" sz="2800" dirty="0"/>
            </a:br>
            <a:r>
              <a:rPr lang="ar-IQ" sz="2800" dirty="0"/>
              <a:t>حيث استخدمت من قبل الفرق الأوربية وذلك لكونهم يتميزون بطول القامة ويحتاجون فقط إلى لاعبين في القوس الأول لتغطية المهاجم بينما يحتاجون إلى ثلاثة لاعبين لتغطية المنطقة الخلفية الكبيرة المساحة.</a:t>
            </a:r>
            <a:r>
              <a:rPr lang="en-US" sz="2800" dirty="0"/>
              <a:t/>
            </a:r>
            <a:br>
              <a:rPr lang="en-US" sz="2800" dirty="0"/>
            </a:br>
            <a:r>
              <a:rPr lang="ar-IQ" sz="2800" b="1" dirty="0">
                <a:solidFill>
                  <a:srgbClr val="0070C0"/>
                </a:solidFill>
              </a:rPr>
              <a:t>2- تغطية المهاجم بالطريقة الآسيوية:</a:t>
            </a:r>
            <a:r>
              <a:rPr lang="en-US" sz="2800" dirty="0">
                <a:solidFill>
                  <a:srgbClr val="0070C0"/>
                </a:solidFill>
              </a:rPr>
              <a:t/>
            </a:r>
            <a:br>
              <a:rPr lang="en-US" sz="2800" dirty="0">
                <a:solidFill>
                  <a:srgbClr val="0070C0"/>
                </a:solidFill>
              </a:rPr>
            </a:br>
            <a:r>
              <a:rPr lang="ar-IQ" sz="2800" dirty="0"/>
              <a:t>استخدمت هذه الطريقة من قبل الفرق الآسيوية وخاصة فريقا اليابان وكوريا, وملخص هذا النوع هو التغطية بالقوس الأول من ثلاث لاعبين وذلك لقصر قاماتهم بينما لكونهم يمتلكون سرعة استجابة ورشاقة فيحتاجون فقط إلى لاعبين لتغطية المنطقة الخلفية بالرغم من كبر المساحة .</a:t>
            </a:r>
            <a:r>
              <a:rPr lang="en-US" sz="2800" dirty="0"/>
              <a:t/>
            </a:r>
            <a:br>
              <a:rPr lang="en-US" sz="2800" dirty="0"/>
            </a:br>
            <a:endParaRPr lang="ar-IQ" sz="2800" b="1" dirty="0">
              <a:solidFill>
                <a:schemeClr val="tx1">
                  <a:lumMod val="65000"/>
                  <a:lumOff val="35000"/>
                </a:schemeClr>
              </a:solidFill>
              <a:latin typeface="Arial" pitchFamily="34" charset="0"/>
              <a:cs typeface="Arial" pitchFamily="34" charset="0"/>
            </a:endParaRPr>
          </a:p>
        </p:txBody>
      </p:sp>
      <p:pic>
        <p:nvPicPr>
          <p:cNvPr id="20" name="Picture 19">
            <a:extLst>
              <a:ext uri="{FF2B5EF4-FFF2-40B4-BE49-F238E27FC236}">
                <a16:creationId xmlns="" xmlns:a16="http://schemas.microsoft.com/office/drawing/2014/main" id="{79B5D0D7-6841-453A-9762-E04EBECBB475}"/>
              </a:ext>
            </a:extLst>
          </p:cNvPr>
          <p:cNvPicPr>
            <a:picLocks noChangeAspect="1"/>
          </p:cNvPicPr>
          <p:nvPr/>
        </p:nvPicPr>
        <p:blipFill>
          <a:blip r:embed="rId2"/>
          <a:stretch>
            <a:fillRect/>
          </a:stretch>
        </p:blipFill>
        <p:spPr>
          <a:xfrm>
            <a:off x="649605" y="4227786"/>
            <a:ext cx="2743200" cy="2630214"/>
          </a:xfrm>
          <a:prstGeom prst="rect">
            <a:avLst/>
          </a:prstGeom>
        </p:spPr>
      </p:pic>
      <p:pic>
        <p:nvPicPr>
          <p:cNvPr id="21" name="Picture 20">
            <a:extLst>
              <a:ext uri="{FF2B5EF4-FFF2-40B4-BE49-F238E27FC236}">
                <a16:creationId xmlns="" xmlns:a16="http://schemas.microsoft.com/office/drawing/2014/main" id="{0A2228D3-C998-4327-B271-329FB4A21EF6}"/>
              </a:ext>
            </a:extLst>
          </p:cNvPr>
          <p:cNvPicPr>
            <a:picLocks noChangeAspect="1"/>
          </p:cNvPicPr>
          <p:nvPr/>
        </p:nvPicPr>
        <p:blipFill>
          <a:blip r:embed="rId3">
            <a:duotone>
              <a:prstClr val="black"/>
              <a:schemeClr val="accent5">
                <a:tint val="45000"/>
                <a:satMod val="400000"/>
              </a:schemeClr>
            </a:duotone>
          </a:blip>
          <a:stretch>
            <a:fillRect/>
          </a:stretch>
        </p:blipFill>
        <p:spPr>
          <a:xfrm rot="20372890">
            <a:off x="769974" y="4830988"/>
            <a:ext cx="713294" cy="719390"/>
          </a:xfrm>
          <a:prstGeom prst="rect">
            <a:avLst/>
          </a:prstGeom>
        </p:spPr>
      </p:pic>
      <p:pic>
        <p:nvPicPr>
          <p:cNvPr id="22" name="Picture 21">
            <a:extLst>
              <a:ext uri="{FF2B5EF4-FFF2-40B4-BE49-F238E27FC236}">
                <a16:creationId xmlns="" xmlns:a16="http://schemas.microsoft.com/office/drawing/2014/main" id="{658B9D47-E240-49BD-848D-6312CAE160AC}"/>
              </a:ext>
            </a:extLst>
          </p:cNvPr>
          <p:cNvPicPr>
            <a:picLocks noChangeAspect="1"/>
          </p:cNvPicPr>
          <p:nvPr/>
        </p:nvPicPr>
        <p:blipFill>
          <a:blip r:embed="rId3">
            <a:duotone>
              <a:prstClr val="black"/>
              <a:schemeClr val="accent5">
                <a:tint val="45000"/>
                <a:satMod val="400000"/>
              </a:schemeClr>
            </a:duotone>
          </a:blip>
          <a:stretch>
            <a:fillRect/>
          </a:stretch>
        </p:blipFill>
        <p:spPr>
          <a:xfrm rot="522274">
            <a:off x="769974" y="5654814"/>
            <a:ext cx="713294" cy="719390"/>
          </a:xfrm>
          <a:prstGeom prst="rect">
            <a:avLst/>
          </a:prstGeom>
        </p:spPr>
      </p:pic>
      <p:pic>
        <p:nvPicPr>
          <p:cNvPr id="23" name="Picture 22">
            <a:extLst>
              <a:ext uri="{FF2B5EF4-FFF2-40B4-BE49-F238E27FC236}">
                <a16:creationId xmlns="" xmlns:a16="http://schemas.microsoft.com/office/drawing/2014/main" id="{1233924C-BCC2-4731-8C6E-273847625EB5}"/>
              </a:ext>
            </a:extLst>
          </p:cNvPr>
          <p:cNvPicPr>
            <a:picLocks noChangeAspect="1"/>
          </p:cNvPicPr>
          <p:nvPr/>
        </p:nvPicPr>
        <p:blipFill>
          <a:blip r:embed="rId4">
            <a:duotone>
              <a:prstClr val="black"/>
              <a:schemeClr val="accent5">
                <a:tint val="45000"/>
                <a:satMod val="400000"/>
              </a:schemeClr>
            </a:duotone>
          </a:blip>
          <a:stretch>
            <a:fillRect/>
          </a:stretch>
        </p:blipFill>
        <p:spPr>
          <a:xfrm rot="17181796">
            <a:off x="1348320" y="4405021"/>
            <a:ext cx="701101" cy="701101"/>
          </a:xfrm>
          <a:prstGeom prst="rect">
            <a:avLst/>
          </a:prstGeom>
        </p:spPr>
      </p:pic>
      <p:pic>
        <p:nvPicPr>
          <p:cNvPr id="24" name="Picture 23">
            <a:extLst>
              <a:ext uri="{FF2B5EF4-FFF2-40B4-BE49-F238E27FC236}">
                <a16:creationId xmlns="" xmlns:a16="http://schemas.microsoft.com/office/drawing/2014/main" id="{427205AD-877B-48FF-916B-51F2662D6A43}"/>
              </a:ext>
            </a:extLst>
          </p:cNvPr>
          <p:cNvPicPr>
            <a:picLocks noChangeAspect="1"/>
          </p:cNvPicPr>
          <p:nvPr/>
        </p:nvPicPr>
        <p:blipFill>
          <a:blip r:embed="rId5">
            <a:duotone>
              <a:prstClr val="black"/>
              <a:schemeClr val="accent5">
                <a:tint val="45000"/>
                <a:satMod val="400000"/>
              </a:schemeClr>
            </a:duotone>
          </a:blip>
          <a:stretch>
            <a:fillRect/>
          </a:stretch>
        </p:blipFill>
        <p:spPr>
          <a:xfrm rot="17537836">
            <a:off x="2439335" y="4845502"/>
            <a:ext cx="646319" cy="651939"/>
          </a:xfrm>
          <a:prstGeom prst="rect">
            <a:avLst/>
          </a:prstGeom>
        </p:spPr>
      </p:pic>
      <p:pic>
        <p:nvPicPr>
          <p:cNvPr id="26" name="Picture 25">
            <a:extLst>
              <a:ext uri="{FF2B5EF4-FFF2-40B4-BE49-F238E27FC236}">
                <a16:creationId xmlns="" xmlns:a16="http://schemas.microsoft.com/office/drawing/2014/main" id="{0C940373-32A1-42B6-A8DA-A1012631535D}"/>
              </a:ext>
            </a:extLst>
          </p:cNvPr>
          <p:cNvPicPr>
            <a:picLocks noChangeAspect="1"/>
          </p:cNvPicPr>
          <p:nvPr/>
        </p:nvPicPr>
        <p:blipFill>
          <a:blip r:embed="rId3">
            <a:duotone>
              <a:prstClr val="black"/>
              <a:schemeClr val="accent5">
                <a:tint val="45000"/>
                <a:satMod val="400000"/>
              </a:schemeClr>
            </a:duotone>
          </a:blip>
          <a:stretch>
            <a:fillRect/>
          </a:stretch>
        </p:blipFill>
        <p:spPr>
          <a:xfrm rot="18697744">
            <a:off x="1848005" y="5518533"/>
            <a:ext cx="713294" cy="719390"/>
          </a:xfrm>
          <a:prstGeom prst="rect">
            <a:avLst/>
          </a:prstGeom>
        </p:spPr>
      </p:pic>
      <p:pic>
        <p:nvPicPr>
          <p:cNvPr id="3077" name="Picture 5" descr="C:\Users\asus\Desktop\5.jpg"/>
          <p:cNvPicPr>
            <a:picLocks noChangeAspect="1" noChangeArrowheads="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40809" y="4320460"/>
            <a:ext cx="385812" cy="576706"/>
          </a:xfrm>
          <a:prstGeom prst="rect">
            <a:avLst/>
          </a:prstGeom>
          <a:noFill/>
          <a:extLst>
            <a:ext uri="{909E8E84-426E-40DD-AFC4-6F175D3DCCD1}">
              <a14:hiddenFill xmlns:a14="http://schemas.microsoft.com/office/drawing/2010/main">
                <a:solidFill>
                  <a:srgbClr val="FFFFFF"/>
                </a:solidFill>
              </a14:hiddenFill>
            </a:ext>
          </a:extLst>
        </p:spPr>
      </p:pic>
      <p:sp>
        <p:nvSpPr>
          <p:cNvPr id="7" name="Arc 6"/>
          <p:cNvSpPr/>
          <p:nvPr/>
        </p:nvSpPr>
        <p:spPr>
          <a:xfrm rot="6943318">
            <a:off x="256619" y="3600630"/>
            <a:ext cx="2958059" cy="2466190"/>
          </a:xfrm>
          <a:prstGeom prst="arc">
            <a:avLst>
              <a:gd name="adj1" fmla="val 15486307"/>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Arc 7"/>
          <p:cNvSpPr/>
          <p:nvPr/>
        </p:nvSpPr>
        <p:spPr>
          <a:xfrm rot="5400000">
            <a:off x="549915" y="4114036"/>
            <a:ext cx="1153412" cy="156626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0" name="Picture 29">
            <a:extLst>
              <a:ext uri="{FF2B5EF4-FFF2-40B4-BE49-F238E27FC236}">
                <a16:creationId xmlns="" xmlns:a16="http://schemas.microsoft.com/office/drawing/2014/main" id="{79B5D0D7-6841-453A-9762-E04EBECBB475}"/>
              </a:ext>
            </a:extLst>
          </p:cNvPr>
          <p:cNvPicPr>
            <a:picLocks noChangeAspect="1"/>
          </p:cNvPicPr>
          <p:nvPr/>
        </p:nvPicPr>
        <p:blipFill>
          <a:blip r:embed="rId2"/>
          <a:stretch>
            <a:fillRect/>
          </a:stretch>
        </p:blipFill>
        <p:spPr>
          <a:xfrm>
            <a:off x="5640106" y="4245411"/>
            <a:ext cx="2743200" cy="2630214"/>
          </a:xfrm>
          <a:prstGeom prst="rect">
            <a:avLst/>
          </a:prstGeom>
        </p:spPr>
      </p:pic>
      <p:pic>
        <p:nvPicPr>
          <p:cNvPr id="31" name="Picture 30">
            <a:extLst>
              <a:ext uri="{FF2B5EF4-FFF2-40B4-BE49-F238E27FC236}">
                <a16:creationId xmlns="" xmlns:a16="http://schemas.microsoft.com/office/drawing/2014/main" id="{0A2228D3-C998-4327-B271-329FB4A21EF6}"/>
              </a:ext>
            </a:extLst>
          </p:cNvPr>
          <p:cNvPicPr>
            <a:picLocks noChangeAspect="1"/>
          </p:cNvPicPr>
          <p:nvPr/>
        </p:nvPicPr>
        <p:blipFill>
          <a:blip r:embed="rId3">
            <a:duotone>
              <a:prstClr val="black"/>
              <a:schemeClr val="accent1">
                <a:tint val="45000"/>
                <a:satMod val="400000"/>
              </a:schemeClr>
            </a:duotone>
          </a:blip>
          <a:stretch>
            <a:fillRect/>
          </a:stretch>
        </p:blipFill>
        <p:spPr>
          <a:xfrm rot="18905424">
            <a:off x="6399840" y="4856112"/>
            <a:ext cx="713294" cy="719390"/>
          </a:xfrm>
          <a:prstGeom prst="rect">
            <a:avLst/>
          </a:prstGeom>
        </p:spPr>
      </p:pic>
      <p:pic>
        <p:nvPicPr>
          <p:cNvPr id="32" name="Picture 31">
            <a:extLst>
              <a:ext uri="{FF2B5EF4-FFF2-40B4-BE49-F238E27FC236}">
                <a16:creationId xmlns="" xmlns:a16="http://schemas.microsoft.com/office/drawing/2014/main" id="{658B9D47-E240-49BD-848D-6312CAE160AC}"/>
              </a:ext>
            </a:extLst>
          </p:cNvPr>
          <p:cNvPicPr>
            <a:picLocks noChangeAspect="1"/>
          </p:cNvPicPr>
          <p:nvPr/>
        </p:nvPicPr>
        <p:blipFill>
          <a:blip r:embed="rId3">
            <a:duotone>
              <a:prstClr val="black"/>
              <a:schemeClr val="accent5">
                <a:tint val="45000"/>
                <a:satMod val="400000"/>
              </a:schemeClr>
            </a:duotone>
          </a:blip>
          <a:stretch>
            <a:fillRect/>
          </a:stretch>
        </p:blipFill>
        <p:spPr>
          <a:xfrm rot="20315656">
            <a:off x="5696145" y="5059437"/>
            <a:ext cx="713294" cy="719390"/>
          </a:xfrm>
          <a:prstGeom prst="rect">
            <a:avLst/>
          </a:prstGeom>
        </p:spPr>
      </p:pic>
      <p:pic>
        <p:nvPicPr>
          <p:cNvPr id="33" name="Picture 32">
            <a:extLst>
              <a:ext uri="{FF2B5EF4-FFF2-40B4-BE49-F238E27FC236}">
                <a16:creationId xmlns="" xmlns:a16="http://schemas.microsoft.com/office/drawing/2014/main" id="{1233924C-BCC2-4731-8C6E-273847625EB5}"/>
              </a:ext>
            </a:extLst>
          </p:cNvPr>
          <p:cNvPicPr>
            <a:picLocks noChangeAspect="1"/>
          </p:cNvPicPr>
          <p:nvPr/>
        </p:nvPicPr>
        <p:blipFill>
          <a:blip r:embed="rId4">
            <a:duotone>
              <a:prstClr val="black"/>
              <a:schemeClr val="accent5">
                <a:tint val="45000"/>
                <a:satMod val="400000"/>
              </a:schemeClr>
            </a:duotone>
          </a:blip>
          <a:stretch>
            <a:fillRect/>
          </a:stretch>
        </p:blipFill>
        <p:spPr>
          <a:xfrm rot="17181796">
            <a:off x="6639030" y="4215574"/>
            <a:ext cx="701101" cy="701101"/>
          </a:xfrm>
          <a:prstGeom prst="rect">
            <a:avLst/>
          </a:prstGeom>
        </p:spPr>
      </p:pic>
      <p:pic>
        <p:nvPicPr>
          <p:cNvPr id="34" name="Picture 33">
            <a:extLst>
              <a:ext uri="{FF2B5EF4-FFF2-40B4-BE49-F238E27FC236}">
                <a16:creationId xmlns="" xmlns:a16="http://schemas.microsoft.com/office/drawing/2014/main" id="{427205AD-877B-48FF-916B-51F2662D6A43}"/>
              </a:ext>
            </a:extLst>
          </p:cNvPr>
          <p:cNvPicPr>
            <a:picLocks noChangeAspect="1"/>
          </p:cNvPicPr>
          <p:nvPr/>
        </p:nvPicPr>
        <p:blipFill>
          <a:blip r:embed="rId5">
            <a:duotone>
              <a:prstClr val="black"/>
              <a:schemeClr val="accent5">
                <a:tint val="45000"/>
                <a:satMod val="400000"/>
              </a:schemeClr>
            </a:duotone>
          </a:blip>
          <a:stretch>
            <a:fillRect/>
          </a:stretch>
        </p:blipFill>
        <p:spPr>
          <a:xfrm rot="17313515">
            <a:off x="7312657" y="4981542"/>
            <a:ext cx="646319" cy="651939"/>
          </a:xfrm>
          <a:prstGeom prst="rect">
            <a:avLst/>
          </a:prstGeom>
        </p:spPr>
      </p:pic>
      <p:pic>
        <p:nvPicPr>
          <p:cNvPr id="35" name="Picture 34">
            <a:extLst>
              <a:ext uri="{FF2B5EF4-FFF2-40B4-BE49-F238E27FC236}">
                <a16:creationId xmlns="" xmlns:a16="http://schemas.microsoft.com/office/drawing/2014/main" id="{0C940373-32A1-42B6-A8DA-A1012631535D}"/>
              </a:ext>
            </a:extLst>
          </p:cNvPr>
          <p:cNvPicPr>
            <a:picLocks noChangeAspect="1"/>
          </p:cNvPicPr>
          <p:nvPr/>
        </p:nvPicPr>
        <p:blipFill>
          <a:blip r:embed="rId3">
            <a:duotone>
              <a:prstClr val="black"/>
              <a:schemeClr val="accent5">
                <a:tint val="45000"/>
                <a:satMod val="400000"/>
              </a:schemeClr>
            </a:duotone>
          </a:blip>
          <a:stretch>
            <a:fillRect/>
          </a:stretch>
        </p:blipFill>
        <p:spPr>
          <a:xfrm rot="18697744">
            <a:off x="6400587" y="5624459"/>
            <a:ext cx="713294" cy="719390"/>
          </a:xfrm>
          <a:prstGeom prst="rect">
            <a:avLst/>
          </a:prstGeom>
        </p:spPr>
      </p:pic>
      <p:sp>
        <p:nvSpPr>
          <p:cNvPr id="37" name="Arc 36"/>
          <p:cNvSpPr/>
          <p:nvPr/>
        </p:nvSpPr>
        <p:spPr>
          <a:xfrm rot="6044228">
            <a:off x="5039895" y="3363994"/>
            <a:ext cx="2299205" cy="2078425"/>
          </a:xfrm>
          <a:prstGeom prst="arc">
            <a:avLst>
              <a:gd name="adj1" fmla="val 15486307"/>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Arc 37"/>
          <p:cNvSpPr/>
          <p:nvPr/>
        </p:nvSpPr>
        <p:spPr>
          <a:xfrm rot="4946365">
            <a:off x="6341653" y="4844646"/>
            <a:ext cx="970102" cy="1564297"/>
          </a:xfrm>
          <a:prstGeom prst="arc">
            <a:avLst>
              <a:gd name="adj1" fmla="val 15349411"/>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9" name="Picture 5" descr="C:\Users\asus\Desktop\5.jpg"/>
          <p:cNvPicPr>
            <a:picLocks noChangeAspect="1" noChangeArrowheads="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97614" y="4310446"/>
            <a:ext cx="417561" cy="701503"/>
          </a:xfrm>
          <a:prstGeom prst="rect">
            <a:avLst/>
          </a:prstGeom>
          <a:noFill/>
          <a:extLst>
            <a:ext uri="{909E8E84-426E-40DD-AFC4-6F175D3DCCD1}">
              <a14:hiddenFill xmlns:a14="http://schemas.microsoft.com/office/drawing/2010/main">
                <a:solidFill>
                  <a:srgbClr val="FFFFFF"/>
                </a:solidFill>
              </a14:hiddenFill>
            </a:ext>
          </a:extLst>
        </p:spPr>
      </p:pic>
      <p:sp>
        <p:nvSpPr>
          <p:cNvPr id="3" name="Oval Callout 2"/>
          <p:cNvSpPr/>
          <p:nvPr/>
        </p:nvSpPr>
        <p:spPr>
          <a:xfrm>
            <a:off x="3488463" y="4403206"/>
            <a:ext cx="1235937" cy="812601"/>
          </a:xfrm>
          <a:prstGeom prst="wedgeEllipseCallout">
            <a:avLst>
              <a:gd name="adj1" fmla="val -56817"/>
              <a:gd name="adj2" fmla="val 715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الطريقة الاوربية</a:t>
            </a:r>
            <a:endParaRPr lang="en-US" dirty="0"/>
          </a:p>
        </p:txBody>
      </p:sp>
      <p:sp>
        <p:nvSpPr>
          <p:cNvPr id="4" name="Oval Callout 3"/>
          <p:cNvSpPr/>
          <p:nvPr/>
        </p:nvSpPr>
        <p:spPr>
          <a:xfrm>
            <a:off x="4343400" y="5722341"/>
            <a:ext cx="1246068" cy="794423"/>
          </a:xfrm>
          <a:prstGeom prst="wedgeEllipseCallout">
            <a:avLst>
              <a:gd name="adj1" fmla="val 53336"/>
              <a:gd name="adj2" fmla="val -1138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dirty="0" smtClean="0"/>
              <a:t>الطريقة الاسيوية</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A565D30-5AA6-4F63-BC1C-096816FDBCB3}"/>
              </a:ext>
            </a:extLst>
          </p:cNvPr>
          <p:cNvSpPr>
            <a:spLocks noGrp="1"/>
          </p:cNvSpPr>
          <p:nvPr>
            <p:ph idx="1"/>
          </p:nvPr>
        </p:nvSpPr>
        <p:spPr>
          <a:xfrm>
            <a:off x="353291" y="1524000"/>
            <a:ext cx="8437418" cy="5082973"/>
          </a:xfrm>
          <a:solidFill>
            <a:srgbClr val="FFFFFF"/>
          </a:solidFill>
          <a:ln w="28575">
            <a:solidFill>
              <a:schemeClr val="tx1"/>
            </a:solidFill>
          </a:ln>
        </p:spPr>
        <p:txBody>
          <a:bodyPr>
            <a:normAutofit/>
          </a:bodyPr>
          <a:lstStyle/>
          <a:p>
            <a:pPr marL="0" indent="0" algn="just" rtl="1">
              <a:buNone/>
            </a:pPr>
            <a:r>
              <a:rPr lang="ar-IQ" sz="3600" b="1" dirty="0" smtClean="0"/>
              <a:t>هناك </a:t>
            </a:r>
            <a:r>
              <a:rPr lang="ar-IQ" sz="3600" b="1" dirty="0"/>
              <a:t>عدة تكتيكات تستخدم في تغطية المهاجم وهي:</a:t>
            </a:r>
            <a:endParaRPr lang="en-US" sz="3600" b="1" dirty="0"/>
          </a:p>
          <a:p>
            <a:pPr algn="r" rtl="1"/>
            <a:r>
              <a:rPr lang="ar-IQ" sz="3600" b="1" dirty="0" smtClean="0"/>
              <a:t>1- </a:t>
            </a:r>
            <a:r>
              <a:rPr lang="ar-IQ" sz="3600" b="1" dirty="0"/>
              <a:t>تغطية المهاجم بتقدم مركز(6)         </a:t>
            </a:r>
            <a:endParaRPr lang="en-US" sz="3600" b="1" dirty="0"/>
          </a:p>
          <a:p>
            <a:pPr algn="r" rtl="1"/>
            <a:r>
              <a:rPr lang="ar-IQ" sz="3600" b="1" dirty="0" smtClean="0"/>
              <a:t>2- </a:t>
            </a:r>
            <a:r>
              <a:rPr lang="ar-IQ" sz="3600" b="1" dirty="0"/>
              <a:t>تغطية المهاجم  بتأخر مركز(6)</a:t>
            </a:r>
            <a:endParaRPr lang="en-US" sz="3600" b="1" dirty="0"/>
          </a:p>
          <a:p>
            <a:pPr rtl="1"/>
            <a:endParaRPr lang="en-GB" b="1" dirty="0"/>
          </a:p>
        </p:txBody>
      </p:sp>
    </p:spTree>
    <p:extLst>
      <p:ext uri="{BB962C8B-B14F-4D97-AF65-F5344CB8AC3E}">
        <p14:creationId xmlns:p14="http://schemas.microsoft.com/office/powerpoint/2010/main" val="40884809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2549" y="145691"/>
            <a:ext cx="9144001" cy="6629400"/>
          </a:xfrm>
          <a:blipFill>
            <a:blip r:embed="rId3"/>
            <a:tile tx="0" ty="0" sx="100000" sy="100000" flip="none" algn="tl"/>
          </a:blipFill>
          <a:ln>
            <a:solidFill>
              <a:schemeClr val="accent4">
                <a:lumMod val="60000"/>
                <a:lumOff val="40000"/>
              </a:schemeClr>
            </a:solidFill>
          </a:ln>
          <a:scene3d>
            <a:camera prst="orthographicFront"/>
            <a:lightRig rig="threePt" dir="t"/>
          </a:scene3d>
          <a:sp3d contourW="12700">
            <a:contourClr>
              <a:schemeClr val="accent4">
                <a:lumMod val="60000"/>
                <a:lumOff val="40000"/>
              </a:schemeClr>
            </a:contourClr>
          </a:sp3d>
        </p:spPr>
        <p:txBody>
          <a:bodyPr>
            <a:normAutofit/>
          </a:bodyPr>
          <a:lstStyle/>
          <a:p>
            <a:pPr algn="just" rtl="1"/>
            <a:r>
              <a:rPr lang="ar-IQ" sz="2800" b="1" dirty="0">
                <a:solidFill>
                  <a:schemeClr val="tx1"/>
                </a:solidFill>
              </a:rPr>
              <a:t>1</a:t>
            </a:r>
            <a:r>
              <a:rPr lang="ar-IQ" sz="2800" b="1" dirty="0">
                <a:solidFill>
                  <a:srgbClr val="C00000"/>
                </a:solidFill>
              </a:rPr>
              <a:t>- الطريقة الاوربية </a:t>
            </a:r>
            <a:r>
              <a:rPr lang="ar-IQ" sz="2800" b="1" dirty="0" smtClean="0">
                <a:solidFill>
                  <a:srgbClr val="C00000"/>
                </a:solidFill>
              </a:rPr>
              <a:t>بتأخر </a:t>
            </a:r>
            <a:r>
              <a:rPr lang="ar-IQ" sz="2800" b="1" dirty="0">
                <a:solidFill>
                  <a:srgbClr val="C00000"/>
                </a:solidFill>
              </a:rPr>
              <a:t>مركز(6</a:t>
            </a:r>
            <a:r>
              <a:rPr lang="ar-IQ" sz="2800" b="1" dirty="0" smtClean="0">
                <a:solidFill>
                  <a:srgbClr val="C00000"/>
                </a:solidFill>
              </a:rPr>
              <a:t>):</a:t>
            </a:r>
          </a:p>
          <a:p>
            <a:pPr algn="just" rtl="1"/>
            <a:r>
              <a:rPr lang="ar-IQ" sz="2800" b="1" dirty="0" smtClean="0">
                <a:solidFill>
                  <a:schemeClr val="tx1"/>
                </a:solidFill>
              </a:rPr>
              <a:t>أ- اذا كان الهجوم من مركز (4) فان تغطية المهاجم بالطريقة الاوربية و </a:t>
            </a:r>
            <a:r>
              <a:rPr lang="ar-IQ" sz="2800" b="1" dirty="0" smtClean="0">
                <a:solidFill>
                  <a:schemeClr val="tx1"/>
                </a:solidFill>
              </a:rPr>
              <a:t>بتأخرمركز(6</a:t>
            </a:r>
            <a:r>
              <a:rPr lang="ar-IQ" sz="2800" b="1" dirty="0" smtClean="0">
                <a:solidFill>
                  <a:schemeClr val="tx1"/>
                </a:solidFill>
              </a:rPr>
              <a:t>) كالاتي:</a:t>
            </a:r>
          </a:p>
          <a:p>
            <a:pPr algn="just" rtl="1"/>
            <a:r>
              <a:rPr lang="ar-IQ" sz="2800" b="1" dirty="0" smtClean="0">
                <a:solidFill>
                  <a:schemeClr val="tx1"/>
                </a:solidFill>
              </a:rPr>
              <a:t>- القوس الاول: مركز رقم (3) و يتقدم مركز </a:t>
            </a:r>
            <a:r>
              <a:rPr lang="ar-IQ" sz="2800" b="1" dirty="0" smtClean="0">
                <a:solidFill>
                  <a:schemeClr val="tx1"/>
                </a:solidFill>
              </a:rPr>
              <a:t>(5) </a:t>
            </a:r>
            <a:r>
              <a:rPr lang="ar-IQ" sz="2800" b="1" dirty="0" smtClean="0">
                <a:solidFill>
                  <a:schemeClr val="tx1"/>
                </a:solidFill>
              </a:rPr>
              <a:t>للأحاطة بالمهاجم وتغطية المنطقة القريبة خلف الشبكة.</a:t>
            </a:r>
          </a:p>
          <a:p>
            <a:pPr marL="457200" indent="-457200" algn="just" rtl="1">
              <a:buFontTx/>
              <a:buChar char="-"/>
            </a:pPr>
            <a:r>
              <a:rPr lang="ar-IQ" sz="2800" b="1" dirty="0" smtClean="0">
                <a:solidFill>
                  <a:schemeClr val="tx1"/>
                </a:solidFill>
              </a:rPr>
              <a:t>القوس الثاني: مركز رقم(2) يقف على خط الهجوم والى </a:t>
            </a:r>
            <a:r>
              <a:rPr lang="ar-IQ" sz="2800" b="1" dirty="0" smtClean="0">
                <a:solidFill>
                  <a:schemeClr val="tx1"/>
                </a:solidFill>
              </a:rPr>
              <a:t>جانبه </a:t>
            </a:r>
            <a:r>
              <a:rPr lang="ar-IQ" sz="2800" b="1" dirty="0" smtClean="0">
                <a:solidFill>
                  <a:schemeClr val="tx1"/>
                </a:solidFill>
              </a:rPr>
              <a:t>مركز رقم(1) وفي الجهة اليسرى مركز </a:t>
            </a:r>
            <a:r>
              <a:rPr lang="ar-IQ" sz="2800" b="1" dirty="0" smtClean="0">
                <a:solidFill>
                  <a:schemeClr val="tx1"/>
                </a:solidFill>
              </a:rPr>
              <a:t>رقم(6) </a:t>
            </a:r>
            <a:r>
              <a:rPr lang="ar-IQ" sz="2800" b="1" dirty="0" smtClean="0">
                <a:solidFill>
                  <a:schemeClr val="tx1"/>
                </a:solidFill>
              </a:rPr>
              <a:t>لتشكيل القوس الثاني وتغطية المنطقة الخلفية في حالة ارتداد الكرة</a:t>
            </a:r>
            <a:endParaRPr lang="ar-IQ" sz="2800" b="1" dirty="0">
              <a:solidFill>
                <a:schemeClr val="tx1"/>
              </a:solidFill>
            </a:endParaRPr>
          </a:p>
          <a:p>
            <a:pPr algn="just" rtl="1"/>
            <a:r>
              <a:rPr lang="ar-IQ" sz="2800" b="1" dirty="0" smtClean="0">
                <a:solidFill>
                  <a:schemeClr val="tx1"/>
                </a:solidFill>
              </a:rPr>
              <a:t> </a:t>
            </a:r>
            <a:r>
              <a:rPr lang="ar-IQ" sz="2800" b="1" dirty="0">
                <a:solidFill>
                  <a:schemeClr val="tx1"/>
                </a:solidFill>
              </a:rPr>
              <a:t>من حائط صد الفريق</a:t>
            </a:r>
            <a:r>
              <a:rPr lang="ar-IQ" sz="2800" b="1" dirty="0" smtClean="0">
                <a:solidFill>
                  <a:schemeClr val="tx1"/>
                </a:solidFill>
              </a:rPr>
              <a:t>  المنافس                              </a:t>
            </a:r>
            <a:r>
              <a:rPr lang="ar-IQ" sz="2000" b="1" dirty="0" smtClean="0">
                <a:solidFill>
                  <a:schemeClr val="tx1"/>
                </a:solidFill>
              </a:rPr>
              <a:t>3           4</a:t>
            </a:r>
          </a:p>
          <a:p>
            <a:pPr algn="just" rtl="1"/>
            <a:r>
              <a:rPr lang="ar-IQ" sz="2000" b="1" dirty="0">
                <a:solidFill>
                  <a:schemeClr val="tx1"/>
                </a:solidFill>
              </a:rPr>
              <a:t> </a:t>
            </a:r>
            <a:r>
              <a:rPr lang="ar-IQ" sz="2000" b="1" dirty="0" smtClean="0">
                <a:solidFill>
                  <a:schemeClr val="tx1"/>
                </a:solidFill>
              </a:rPr>
              <a:t>                                                                              </a:t>
            </a:r>
          </a:p>
          <a:p>
            <a:pPr algn="just" rtl="1"/>
            <a:r>
              <a:rPr lang="ar-IQ" sz="2000" b="1" dirty="0">
                <a:solidFill>
                  <a:schemeClr val="tx1"/>
                </a:solidFill>
              </a:rPr>
              <a:t> </a:t>
            </a:r>
            <a:r>
              <a:rPr lang="ar-IQ" sz="2000" b="1" dirty="0" smtClean="0">
                <a:solidFill>
                  <a:schemeClr val="tx1"/>
                </a:solidFill>
              </a:rPr>
              <a:t>                                                                             </a:t>
            </a:r>
            <a:r>
              <a:rPr lang="ar-IQ" sz="2000" b="1" dirty="0" smtClean="0">
                <a:solidFill>
                  <a:schemeClr val="tx1"/>
                </a:solidFill>
              </a:rPr>
              <a:t>2                              5</a:t>
            </a:r>
            <a:endParaRPr lang="ar-IQ" sz="2000" b="1" dirty="0" smtClean="0">
              <a:solidFill>
                <a:schemeClr val="tx1"/>
              </a:solidFill>
            </a:endParaRPr>
          </a:p>
          <a:p>
            <a:pPr algn="just" rtl="1"/>
            <a:endParaRPr lang="ar-IQ" sz="2000" b="1" dirty="0">
              <a:solidFill>
                <a:schemeClr val="tx1"/>
              </a:solidFill>
            </a:endParaRPr>
          </a:p>
          <a:p>
            <a:pPr algn="just" rtl="1"/>
            <a:r>
              <a:rPr lang="ar-IQ" sz="2000" b="1" dirty="0" smtClean="0">
                <a:solidFill>
                  <a:schemeClr val="tx1"/>
                </a:solidFill>
              </a:rPr>
              <a:t>                                                                </a:t>
            </a:r>
            <a:r>
              <a:rPr lang="ar-IQ" sz="2000" b="1" dirty="0" smtClean="0">
                <a:solidFill>
                  <a:schemeClr val="tx1"/>
                </a:solidFill>
              </a:rPr>
              <a:t>                      1                      6 </a:t>
            </a:r>
            <a:endParaRPr lang="ar-IQ" sz="2000" b="1" dirty="0" smtClean="0">
              <a:solidFill>
                <a:schemeClr val="tx1"/>
              </a:solidFill>
            </a:endParaRPr>
          </a:p>
          <a:p>
            <a:pPr algn="just" rtl="1"/>
            <a:endParaRPr lang="ar-IQ" sz="2800" b="1" dirty="0">
              <a:solidFill>
                <a:schemeClr val="tx1"/>
              </a:solidFill>
            </a:endParaRPr>
          </a:p>
        </p:txBody>
      </p:sp>
      <p:pic>
        <p:nvPicPr>
          <p:cNvPr id="38" name="Picture 37">
            <a:extLst>
              <a:ext uri="{FF2B5EF4-FFF2-40B4-BE49-F238E27FC236}">
                <a16:creationId xmlns="" xmlns:a16="http://schemas.microsoft.com/office/drawing/2014/main" id="{79B5D0D7-6841-453A-9762-E04EBECBB475}"/>
              </a:ext>
            </a:extLst>
          </p:cNvPr>
          <p:cNvPicPr>
            <a:picLocks noChangeAspect="1"/>
          </p:cNvPicPr>
          <p:nvPr/>
        </p:nvPicPr>
        <p:blipFill>
          <a:blip r:embed="rId4"/>
          <a:stretch>
            <a:fillRect/>
          </a:stretch>
        </p:blipFill>
        <p:spPr>
          <a:xfrm>
            <a:off x="1084125" y="3892196"/>
            <a:ext cx="2894624" cy="2775401"/>
          </a:xfrm>
          <a:prstGeom prst="rect">
            <a:avLst/>
          </a:prstGeom>
        </p:spPr>
      </p:pic>
      <p:pic>
        <p:nvPicPr>
          <p:cNvPr id="39" name="Picture 38">
            <a:extLst>
              <a:ext uri="{FF2B5EF4-FFF2-40B4-BE49-F238E27FC236}">
                <a16:creationId xmlns="" xmlns:a16="http://schemas.microsoft.com/office/drawing/2014/main" id="{0A2228D3-C998-4327-B271-329FB4A21EF6}"/>
              </a:ext>
            </a:extLst>
          </p:cNvPr>
          <p:cNvPicPr>
            <a:picLocks noChangeAspect="1"/>
          </p:cNvPicPr>
          <p:nvPr/>
        </p:nvPicPr>
        <p:blipFill>
          <a:blip r:embed="rId5">
            <a:duotone>
              <a:prstClr val="black"/>
              <a:schemeClr val="accent5">
                <a:tint val="45000"/>
                <a:satMod val="400000"/>
              </a:schemeClr>
            </a:duotone>
          </a:blip>
          <a:stretch>
            <a:fillRect/>
          </a:stretch>
        </p:blipFill>
        <p:spPr>
          <a:xfrm rot="917763">
            <a:off x="1317260" y="5348934"/>
            <a:ext cx="713294" cy="719390"/>
          </a:xfrm>
          <a:prstGeom prst="rect">
            <a:avLst/>
          </a:prstGeom>
          <a:effectLst>
            <a:outerShdw blurRad="50800" dist="50800" dir="5400000" algn="ctr" rotWithShape="0">
              <a:srgbClr val="FF0000"/>
            </a:outerShdw>
          </a:effectLst>
        </p:spPr>
      </p:pic>
      <p:pic>
        <p:nvPicPr>
          <p:cNvPr id="40" name="Picture 39">
            <a:extLst>
              <a:ext uri="{FF2B5EF4-FFF2-40B4-BE49-F238E27FC236}">
                <a16:creationId xmlns="" xmlns:a16="http://schemas.microsoft.com/office/drawing/2014/main" id="{658B9D47-E240-49BD-848D-6312CAE160AC}"/>
              </a:ext>
            </a:extLst>
          </p:cNvPr>
          <p:cNvPicPr>
            <a:picLocks noChangeAspect="1"/>
          </p:cNvPicPr>
          <p:nvPr/>
        </p:nvPicPr>
        <p:blipFill>
          <a:blip r:embed="rId5">
            <a:duotone>
              <a:prstClr val="black"/>
              <a:schemeClr val="accent5">
                <a:tint val="45000"/>
                <a:satMod val="400000"/>
              </a:schemeClr>
            </a:duotone>
          </a:blip>
          <a:stretch>
            <a:fillRect/>
          </a:stretch>
        </p:blipFill>
        <p:spPr>
          <a:xfrm rot="578550">
            <a:off x="1304765" y="4472940"/>
            <a:ext cx="713294" cy="719390"/>
          </a:xfrm>
          <a:prstGeom prst="rect">
            <a:avLst/>
          </a:prstGeom>
        </p:spPr>
      </p:pic>
      <p:pic>
        <p:nvPicPr>
          <p:cNvPr id="41" name="Picture 40">
            <a:extLst>
              <a:ext uri="{FF2B5EF4-FFF2-40B4-BE49-F238E27FC236}">
                <a16:creationId xmlns="" xmlns:a16="http://schemas.microsoft.com/office/drawing/2014/main" id="{1233924C-BCC2-4731-8C6E-273847625EB5}"/>
              </a:ext>
            </a:extLst>
          </p:cNvPr>
          <p:cNvPicPr>
            <a:picLocks noChangeAspect="1"/>
          </p:cNvPicPr>
          <p:nvPr/>
        </p:nvPicPr>
        <p:blipFill>
          <a:blip r:embed="rId6">
            <a:duotone>
              <a:prstClr val="black"/>
              <a:schemeClr val="accent5">
                <a:tint val="45000"/>
                <a:satMod val="400000"/>
              </a:schemeClr>
            </a:duotone>
          </a:blip>
          <a:stretch>
            <a:fillRect/>
          </a:stretch>
        </p:blipFill>
        <p:spPr>
          <a:xfrm rot="17181796">
            <a:off x="1913135" y="3976409"/>
            <a:ext cx="701101" cy="701101"/>
          </a:xfrm>
          <a:prstGeom prst="rect">
            <a:avLst/>
          </a:prstGeom>
        </p:spPr>
      </p:pic>
      <p:pic>
        <p:nvPicPr>
          <p:cNvPr id="43" name="Picture 42">
            <a:extLst>
              <a:ext uri="{FF2B5EF4-FFF2-40B4-BE49-F238E27FC236}">
                <a16:creationId xmlns="" xmlns:a16="http://schemas.microsoft.com/office/drawing/2014/main" id="{427205AD-877B-48FF-916B-51F2662D6A43}"/>
              </a:ext>
            </a:extLst>
          </p:cNvPr>
          <p:cNvPicPr>
            <a:picLocks noChangeAspect="1"/>
          </p:cNvPicPr>
          <p:nvPr/>
        </p:nvPicPr>
        <p:blipFill>
          <a:blip r:embed="rId7">
            <a:duotone>
              <a:prstClr val="black"/>
              <a:schemeClr val="accent5">
                <a:tint val="45000"/>
                <a:satMod val="400000"/>
              </a:schemeClr>
            </a:duotone>
          </a:blip>
          <a:stretch>
            <a:fillRect/>
          </a:stretch>
        </p:blipFill>
        <p:spPr>
          <a:xfrm rot="17537836">
            <a:off x="2952088" y="4436102"/>
            <a:ext cx="646319" cy="651939"/>
          </a:xfrm>
          <a:prstGeom prst="rect">
            <a:avLst/>
          </a:prstGeom>
        </p:spPr>
      </p:pic>
      <p:pic>
        <p:nvPicPr>
          <p:cNvPr id="44" name="Picture 43">
            <a:extLst>
              <a:ext uri="{FF2B5EF4-FFF2-40B4-BE49-F238E27FC236}">
                <a16:creationId xmlns="" xmlns:a16="http://schemas.microsoft.com/office/drawing/2014/main" id="{0C940373-32A1-42B6-A8DA-A1012631535D}"/>
              </a:ext>
            </a:extLst>
          </p:cNvPr>
          <p:cNvPicPr>
            <a:picLocks noChangeAspect="1"/>
          </p:cNvPicPr>
          <p:nvPr/>
        </p:nvPicPr>
        <p:blipFill>
          <a:blip r:embed="rId5">
            <a:duotone>
              <a:prstClr val="black"/>
              <a:schemeClr val="accent5">
                <a:tint val="45000"/>
                <a:satMod val="400000"/>
              </a:schemeClr>
            </a:duotone>
          </a:blip>
          <a:stretch>
            <a:fillRect/>
          </a:stretch>
        </p:blipFill>
        <p:spPr>
          <a:xfrm rot="18697744">
            <a:off x="2412819" y="5186218"/>
            <a:ext cx="713294" cy="719390"/>
          </a:xfrm>
          <a:prstGeom prst="rect">
            <a:avLst/>
          </a:prstGeom>
        </p:spPr>
      </p:pic>
      <p:pic>
        <p:nvPicPr>
          <p:cNvPr id="45" name="Picture 5" descr="C:\Users\asus\Desktop\5.jpg"/>
          <p:cNvPicPr>
            <a:picLocks noChangeAspect="1" noChangeArrowheads="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89083" y="3961280"/>
            <a:ext cx="417561" cy="701503"/>
          </a:xfrm>
          <a:prstGeom prst="rect">
            <a:avLst/>
          </a:prstGeom>
          <a:noFill/>
          <a:extLst>
            <a:ext uri="{909E8E84-426E-40DD-AFC4-6F175D3DCCD1}">
              <a14:hiddenFill xmlns:a14="http://schemas.microsoft.com/office/drawing/2010/main">
                <a:solidFill>
                  <a:srgbClr val="FFFFFF"/>
                </a:solidFill>
              </a14:hiddenFill>
            </a:ext>
          </a:extLst>
        </p:spPr>
      </p:pic>
      <p:sp>
        <p:nvSpPr>
          <p:cNvPr id="48" name="Arc 47"/>
          <p:cNvSpPr/>
          <p:nvPr/>
        </p:nvSpPr>
        <p:spPr>
          <a:xfrm rot="6520900">
            <a:off x="842563" y="3272266"/>
            <a:ext cx="2958059" cy="2466190"/>
          </a:xfrm>
          <a:prstGeom prst="arc">
            <a:avLst>
              <a:gd name="adj1" fmla="val 15486307"/>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Arc 49"/>
          <p:cNvSpPr/>
          <p:nvPr/>
        </p:nvSpPr>
        <p:spPr>
          <a:xfrm rot="6536813">
            <a:off x="1081657" y="3654315"/>
            <a:ext cx="1261815" cy="1511086"/>
          </a:xfrm>
          <a:prstGeom prst="arc">
            <a:avLst>
              <a:gd name="adj1" fmla="val 14810291"/>
              <a:gd name="adj2" fmla="val 2027220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 name="Group 7"/>
          <p:cNvGrpSpPr/>
          <p:nvPr/>
        </p:nvGrpSpPr>
        <p:grpSpPr>
          <a:xfrm>
            <a:off x="1363785" y="3490559"/>
            <a:ext cx="297628" cy="462189"/>
            <a:chOff x="1281882" y="3531202"/>
            <a:chExt cx="297628" cy="462189"/>
          </a:xfrm>
        </p:grpSpPr>
        <p:grpSp>
          <p:nvGrpSpPr>
            <p:cNvPr id="7" name="Group 6"/>
            <p:cNvGrpSpPr/>
            <p:nvPr/>
          </p:nvGrpSpPr>
          <p:grpSpPr>
            <a:xfrm>
              <a:off x="1281882" y="3531202"/>
              <a:ext cx="297628" cy="401637"/>
              <a:chOff x="1529287" y="3507789"/>
              <a:chExt cx="297628" cy="401637"/>
            </a:xfrm>
          </p:grpSpPr>
          <p:pic>
            <p:nvPicPr>
              <p:cNvPr id="1027"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9287" y="3507789"/>
                <a:ext cx="10953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17378" y="3507789"/>
                <a:ext cx="10953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 name="Flowchart: Connector 5"/>
            <p:cNvSpPr/>
            <p:nvPr/>
          </p:nvSpPr>
          <p:spPr>
            <a:xfrm flipH="1">
              <a:off x="1347673" y="3755657"/>
              <a:ext cx="141398" cy="23773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32"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26416" y="3485210"/>
            <a:ext cx="2984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Oval 1"/>
          <p:cNvSpPr/>
          <p:nvPr/>
        </p:nvSpPr>
        <p:spPr>
          <a:xfrm>
            <a:off x="1429576" y="3952749"/>
            <a:ext cx="114300" cy="100614"/>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 y="25592"/>
            <a:ext cx="9144001" cy="6981651"/>
          </a:xfrm>
          <a:solidFill>
            <a:srgbClr val="FFFFCC"/>
          </a:solidFill>
          <a:scene3d>
            <a:camera prst="orthographicFront"/>
            <a:lightRig rig="threePt" dir="t"/>
          </a:scene3d>
          <a:sp3d>
            <a:bevelT/>
          </a:sp3d>
        </p:spPr>
        <p:txBody>
          <a:bodyPr>
            <a:normAutofit/>
          </a:bodyPr>
          <a:lstStyle/>
          <a:p>
            <a:pPr marL="0" indent="0" algn="just" rtl="1">
              <a:buNone/>
            </a:pPr>
            <a:r>
              <a:rPr lang="ar-IQ" sz="2800" b="1" dirty="0" smtClean="0">
                <a:latin typeface="Arial" pitchFamily="34" charset="0"/>
                <a:cs typeface="Arial" pitchFamily="34" charset="0"/>
              </a:rPr>
              <a:t>ب-</a:t>
            </a:r>
            <a:r>
              <a:rPr lang="ar-IQ" sz="2800" b="1" dirty="0" smtClean="0"/>
              <a:t>اذا </a:t>
            </a:r>
            <a:r>
              <a:rPr lang="ar-IQ" sz="2800" b="1" dirty="0"/>
              <a:t>كان الهجوم من مركز </a:t>
            </a:r>
            <a:r>
              <a:rPr lang="ar-IQ" sz="2800" b="1" dirty="0" smtClean="0"/>
              <a:t>(2) </a:t>
            </a:r>
            <a:r>
              <a:rPr lang="ar-IQ" sz="2800" b="1" dirty="0"/>
              <a:t>فان تغطية المهاجم بالطريقة الاوربية و </a:t>
            </a:r>
            <a:r>
              <a:rPr lang="ar-IQ" sz="2800" b="1" dirty="0" smtClean="0"/>
              <a:t>بتأخر </a:t>
            </a:r>
            <a:r>
              <a:rPr lang="ar-IQ" sz="2800" b="1" dirty="0"/>
              <a:t>مركز(6) كالاتي:</a:t>
            </a:r>
          </a:p>
          <a:p>
            <a:pPr marL="0" indent="0" algn="just" rtl="1">
              <a:buNone/>
            </a:pPr>
            <a:r>
              <a:rPr lang="ar-IQ" sz="2800" b="1" dirty="0"/>
              <a:t>- القوس الاول: مركز رقم (3) و يتقدم مركز </a:t>
            </a:r>
            <a:r>
              <a:rPr lang="ar-IQ" sz="2800" b="1" dirty="0" smtClean="0"/>
              <a:t>(1) </a:t>
            </a:r>
            <a:r>
              <a:rPr lang="ar-IQ" sz="2800" b="1" dirty="0"/>
              <a:t>للأحاطة بالمهاجم وتغطية المنطقة القريبة خلف الشبكة.</a:t>
            </a:r>
          </a:p>
          <a:p>
            <a:pPr marL="457200" indent="-457200" algn="just" rtl="1">
              <a:buFontTx/>
              <a:buChar char="-"/>
            </a:pPr>
            <a:r>
              <a:rPr lang="ar-IQ" sz="2800" b="1" dirty="0"/>
              <a:t>القوس الثاني: مركز </a:t>
            </a:r>
            <a:r>
              <a:rPr lang="ar-IQ" sz="2800" b="1" dirty="0" smtClean="0"/>
              <a:t>رقم(4) </a:t>
            </a:r>
            <a:r>
              <a:rPr lang="ar-IQ" sz="2800" b="1" dirty="0"/>
              <a:t>يقف على خط الهجوم والى </a:t>
            </a:r>
            <a:r>
              <a:rPr lang="ar-IQ" sz="2800" b="1" dirty="0" smtClean="0"/>
              <a:t>جانبه </a:t>
            </a:r>
            <a:r>
              <a:rPr lang="ar-IQ" sz="2800" b="1" dirty="0"/>
              <a:t>مركز </a:t>
            </a:r>
            <a:r>
              <a:rPr lang="ar-IQ" sz="2800" b="1" dirty="0" smtClean="0"/>
              <a:t>رقم(5) </a:t>
            </a:r>
            <a:r>
              <a:rPr lang="ar-IQ" sz="2800" b="1" dirty="0"/>
              <a:t>وفي الجهة اليسرى مركز </a:t>
            </a:r>
            <a:r>
              <a:rPr lang="ar-IQ" sz="2800" b="1" dirty="0" smtClean="0"/>
              <a:t>رقم(6) </a:t>
            </a:r>
            <a:r>
              <a:rPr lang="ar-IQ" sz="2800" b="1" dirty="0"/>
              <a:t>لتشكيل القوس الثاني وتغطية المنطقة الخلفية في حالة ارتداد الكرة</a:t>
            </a:r>
          </a:p>
          <a:p>
            <a:pPr marL="0" indent="0" algn="just" rtl="1">
              <a:buNone/>
            </a:pPr>
            <a:r>
              <a:rPr lang="ar-IQ" sz="2800" b="1" dirty="0"/>
              <a:t> من حائط صد الفريق  المنافس</a:t>
            </a:r>
            <a:r>
              <a:rPr lang="ar-IQ" sz="2800" b="1" dirty="0" smtClean="0">
                <a:latin typeface="Arial" pitchFamily="34" charset="0"/>
                <a:cs typeface="Arial" pitchFamily="34" charset="0"/>
              </a:rPr>
              <a:t> </a:t>
            </a:r>
          </a:p>
          <a:p>
            <a:pPr marL="0" indent="0" algn="just" rtl="1">
              <a:buNone/>
            </a:pPr>
            <a:r>
              <a:rPr lang="ar-IQ" sz="2800" b="1" dirty="0" smtClean="0">
                <a:latin typeface="Arial" pitchFamily="34" charset="0"/>
                <a:cs typeface="Arial" pitchFamily="34" charset="0"/>
              </a:rPr>
              <a:t>                                                      </a:t>
            </a:r>
            <a:r>
              <a:rPr lang="ar-IQ" sz="1800" b="1" dirty="0" smtClean="0">
                <a:latin typeface="Arial" pitchFamily="34" charset="0"/>
                <a:cs typeface="Arial" pitchFamily="34" charset="0"/>
              </a:rPr>
              <a:t>       2</a:t>
            </a:r>
            <a:r>
              <a:rPr lang="ar-IQ" sz="2800" b="1" dirty="0" smtClean="0">
                <a:latin typeface="Arial" pitchFamily="34" charset="0"/>
                <a:cs typeface="Arial" pitchFamily="34" charset="0"/>
              </a:rPr>
              <a:t>                                                                                             </a:t>
            </a:r>
            <a:endParaRPr lang="ar-IQ" sz="2800" b="1" dirty="0">
              <a:latin typeface="Arial" pitchFamily="34" charset="0"/>
              <a:cs typeface="Arial" pitchFamily="34" charset="0"/>
            </a:endParaRPr>
          </a:p>
          <a:p>
            <a:pPr marL="0" indent="0" algn="just" rtl="1">
              <a:buNone/>
            </a:pPr>
            <a:r>
              <a:rPr lang="ar-IQ" sz="2800" b="1" dirty="0" smtClean="0">
                <a:latin typeface="Arial" pitchFamily="34" charset="0"/>
                <a:cs typeface="Arial" pitchFamily="34" charset="0"/>
              </a:rPr>
              <a:t>                                                                   </a:t>
            </a:r>
            <a:r>
              <a:rPr lang="ar-IQ" sz="1800" b="1" dirty="0" smtClean="0">
                <a:latin typeface="Arial" pitchFamily="34" charset="0"/>
                <a:cs typeface="Arial" pitchFamily="34" charset="0"/>
              </a:rPr>
              <a:t>3</a:t>
            </a:r>
          </a:p>
          <a:p>
            <a:pPr marL="0" indent="0" algn="just" rtl="1">
              <a:buNone/>
            </a:pPr>
            <a:r>
              <a:rPr lang="ar-IQ" sz="1800" b="1" dirty="0">
                <a:latin typeface="Arial" pitchFamily="34" charset="0"/>
                <a:cs typeface="Arial" pitchFamily="34" charset="0"/>
              </a:rPr>
              <a:t> </a:t>
            </a:r>
            <a:r>
              <a:rPr lang="ar-IQ" sz="1800" b="1" dirty="0" smtClean="0">
                <a:latin typeface="Arial" pitchFamily="34" charset="0"/>
                <a:cs typeface="Arial" pitchFamily="34" charset="0"/>
              </a:rPr>
              <a:t>                                                                                  </a:t>
            </a:r>
            <a:r>
              <a:rPr lang="ar-IQ" sz="1800" b="1" dirty="0" smtClean="0">
                <a:latin typeface="Arial" pitchFamily="34" charset="0"/>
                <a:cs typeface="Arial" pitchFamily="34" charset="0"/>
              </a:rPr>
              <a:t>1                                    </a:t>
            </a:r>
            <a:r>
              <a:rPr lang="ar-IQ" sz="1800" b="1" dirty="0" smtClean="0">
                <a:latin typeface="Arial" pitchFamily="34" charset="0"/>
                <a:cs typeface="Arial" pitchFamily="34" charset="0"/>
              </a:rPr>
              <a:t>4</a:t>
            </a:r>
          </a:p>
          <a:p>
            <a:pPr marL="0" indent="0" algn="just" rtl="1">
              <a:buNone/>
            </a:pPr>
            <a:endParaRPr lang="ar-IQ" sz="1800" b="1" dirty="0">
              <a:latin typeface="Arial" pitchFamily="34" charset="0"/>
              <a:cs typeface="Arial" pitchFamily="34" charset="0"/>
            </a:endParaRPr>
          </a:p>
          <a:p>
            <a:pPr marL="0" indent="0" algn="just" rtl="1">
              <a:buNone/>
            </a:pPr>
            <a:r>
              <a:rPr lang="ar-IQ" sz="1800" b="1" dirty="0" smtClean="0">
                <a:latin typeface="Arial" pitchFamily="34" charset="0"/>
                <a:cs typeface="Arial" pitchFamily="34" charset="0"/>
              </a:rPr>
              <a:t>                                                                                                          5</a:t>
            </a:r>
          </a:p>
          <a:p>
            <a:pPr marL="0" indent="0" algn="just" rtl="1">
              <a:buNone/>
            </a:pPr>
            <a:r>
              <a:rPr lang="ar-IQ" sz="1800" b="1" dirty="0">
                <a:latin typeface="Arial" pitchFamily="34" charset="0"/>
                <a:cs typeface="Arial" pitchFamily="34" charset="0"/>
              </a:rPr>
              <a:t> </a:t>
            </a:r>
            <a:r>
              <a:rPr lang="ar-IQ" sz="1800" b="1" dirty="0" smtClean="0">
                <a:latin typeface="Arial" pitchFamily="34" charset="0"/>
                <a:cs typeface="Arial" pitchFamily="34" charset="0"/>
              </a:rPr>
              <a:t>                                                                                     </a:t>
            </a:r>
            <a:r>
              <a:rPr lang="ar-IQ" sz="1800" b="1" dirty="0" smtClean="0">
                <a:latin typeface="Arial" pitchFamily="34" charset="0"/>
                <a:cs typeface="Arial" pitchFamily="34" charset="0"/>
              </a:rPr>
              <a:t>6</a:t>
            </a:r>
            <a:endParaRPr lang="ar-IQ" sz="2800" b="1" dirty="0">
              <a:latin typeface="Arial" pitchFamily="34" charset="0"/>
              <a:cs typeface="Arial" pitchFamily="34" charset="0"/>
            </a:endParaRPr>
          </a:p>
          <a:p>
            <a:pPr marL="0" indent="0" algn="just" rtl="1">
              <a:buNone/>
            </a:pPr>
            <a:endParaRPr lang="ar-IQ" sz="2800" b="1" dirty="0">
              <a:latin typeface="Arial" pitchFamily="34" charset="0"/>
              <a:cs typeface="Arial" pitchFamily="34" charset="0"/>
            </a:endParaRPr>
          </a:p>
        </p:txBody>
      </p:sp>
      <p:pic>
        <p:nvPicPr>
          <p:cNvPr id="4" name="Picture 3">
            <a:extLst>
              <a:ext uri="{FF2B5EF4-FFF2-40B4-BE49-F238E27FC236}">
                <a16:creationId xmlns="" xmlns:a16="http://schemas.microsoft.com/office/drawing/2014/main" id="{79B5D0D7-6841-453A-9762-E04EBECBB475}"/>
              </a:ext>
            </a:extLst>
          </p:cNvPr>
          <p:cNvPicPr>
            <a:picLocks noChangeAspect="1"/>
          </p:cNvPicPr>
          <p:nvPr/>
        </p:nvPicPr>
        <p:blipFill>
          <a:blip r:embed="rId2"/>
          <a:stretch>
            <a:fillRect/>
          </a:stretch>
        </p:blipFill>
        <p:spPr>
          <a:xfrm>
            <a:off x="838200" y="3846803"/>
            <a:ext cx="3140549" cy="3011197"/>
          </a:xfrm>
          <a:prstGeom prst="rect">
            <a:avLst/>
          </a:prstGeom>
        </p:spPr>
      </p:pic>
      <p:pic>
        <p:nvPicPr>
          <p:cNvPr id="5" name="Picture 4">
            <a:extLst>
              <a:ext uri="{FF2B5EF4-FFF2-40B4-BE49-F238E27FC236}">
                <a16:creationId xmlns="" xmlns:a16="http://schemas.microsoft.com/office/drawing/2014/main" id="{0A2228D3-C998-4327-B271-329FB4A21EF6}"/>
              </a:ext>
            </a:extLst>
          </p:cNvPr>
          <p:cNvPicPr>
            <a:picLocks noChangeAspect="1"/>
          </p:cNvPicPr>
          <p:nvPr/>
        </p:nvPicPr>
        <p:blipFill>
          <a:blip r:embed="rId3">
            <a:duotone>
              <a:prstClr val="black"/>
              <a:schemeClr val="accent5">
                <a:tint val="45000"/>
                <a:satMod val="400000"/>
              </a:schemeClr>
            </a:duotone>
          </a:blip>
          <a:stretch>
            <a:fillRect/>
          </a:stretch>
        </p:blipFill>
        <p:spPr>
          <a:xfrm rot="4490184">
            <a:off x="1324204" y="4450458"/>
            <a:ext cx="713294" cy="719390"/>
          </a:xfrm>
          <a:prstGeom prst="rect">
            <a:avLst/>
          </a:prstGeom>
        </p:spPr>
      </p:pic>
      <p:pic>
        <p:nvPicPr>
          <p:cNvPr id="7" name="Picture 6">
            <a:extLst>
              <a:ext uri="{FF2B5EF4-FFF2-40B4-BE49-F238E27FC236}">
                <a16:creationId xmlns="" xmlns:a16="http://schemas.microsoft.com/office/drawing/2014/main" id="{1233924C-BCC2-4731-8C6E-273847625EB5}"/>
              </a:ext>
            </a:extLst>
          </p:cNvPr>
          <p:cNvPicPr>
            <a:picLocks noChangeAspect="1"/>
          </p:cNvPicPr>
          <p:nvPr/>
        </p:nvPicPr>
        <p:blipFill>
          <a:blip r:embed="rId4">
            <a:duotone>
              <a:prstClr val="black"/>
              <a:schemeClr val="accent5">
                <a:tint val="45000"/>
                <a:satMod val="400000"/>
              </a:schemeClr>
            </a:duotone>
          </a:blip>
          <a:stretch>
            <a:fillRect/>
          </a:stretch>
        </p:blipFill>
        <p:spPr>
          <a:xfrm rot="183049">
            <a:off x="2936626" y="5656960"/>
            <a:ext cx="701101" cy="701101"/>
          </a:xfrm>
          <a:prstGeom prst="rect">
            <a:avLst/>
          </a:prstGeom>
          <a:effectLst>
            <a:outerShdw blurRad="50800" dist="50800" dir="5400000" algn="ctr" rotWithShape="0">
              <a:srgbClr val="FF0000"/>
            </a:outerShdw>
          </a:effectLst>
        </p:spPr>
      </p:pic>
      <p:pic>
        <p:nvPicPr>
          <p:cNvPr id="10" name="Picture 5" descr="C:\Users\asus\Desktop\5.jpg"/>
          <p:cNvPicPr>
            <a:picLocks noChangeAspect="1" noChangeArrowheads="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flipH="1">
            <a:off x="3390101" y="3929502"/>
            <a:ext cx="479514" cy="701503"/>
          </a:xfrm>
          <a:prstGeom prst="rect">
            <a:avLst/>
          </a:prstGeom>
          <a:noFill/>
          <a:extLst>
            <a:ext uri="{909E8E84-426E-40DD-AFC4-6F175D3DCCD1}">
              <a14:hiddenFill xmlns:a14="http://schemas.microsoft.com/office/drawing/2010/main">
                <a:solidFill>
                  <a:srgbClr val="FFFFFF"/>
                </a:solidFill>
              </a14:hiddenFill>
            </a:ext>
          </a:extLst>
        </p:spPr>
      </p:pic>
      <p:grpSp>
        <p:nvGrpSpPr>
          <p:cNvPr id="20" name="Group 19"/>
          <p:cNvGrpSpPr/>
          <p:nvPr/>
        </p:nvGrpSpPr>
        <p:grpSpPr>
          <a:xfrm rot="3828293">
            <a:off x="1708133" y="3461662"/>
            <a:ext cx="2466190" cy="2958059"/>
            <a:chOff x="1088498" y="3026331"/>
            <a:chExt cx="2466190" cy="2958059"/>
          </a:xfrm>
        </p:grpSpPr>
        <p:pic>
          <p:nvPicPr>
            <p:cNvPr id="6" name="Picture 5">
              <a:extLst>
                <a:ext uri="{FF2B5EF4-FFF2-40B4-BE49-F238E27FC236}">
                  <a16:creationId xmlns="" xmlns:a16="http://schemas.microsoft.com/office/drawing/2014/main" id="{658B9D47-E240-49BD-848D-6312CAE160AC}"/>
                </a:ext>
              </a:extLst>
            </p:cNvPr>
            <p:cNvPicPr>
              <a:picLocks noChangeAspect="1"/>
            </p:cNvPicPr>
            <p:nvPr/>
          </p:nvPicPr>
          <p:blipFill>
            <a:blip r:embed="rId3">
              <a:duotone>
                <a:prstClr val="black"/>
                <a:schemeClr val="accent5">
                  <a:tint val="45000"/>
                  <a:satMod val="400000"/>
                </a:schemeClr>
              </a:duotone>
            </a:blip>
            <a:stretch>
              <a:fillRect/>
            </a:stretch>
          </p:blipFill>
          <p:spPr>
            <a:xfrm rot="578550">
              <a:off x="1439846" y="4083550"/>
              <a:ext cx="713294" cy="719390"/>
            </a:xfrm>
            <a:prstGeom prst="rect">
              <a:avLst/>
            </a:prstGeom>
          </p:spPr>
        </p:pic>
        <p:pic>
          <p:nvPicPr>
            <p:cNvPr id="8" name="Picture 7">
              <a:extLst>
                <a:ext uri="{FF2B5EF4-FFF2-40B4-BE49-F238E27FC236}">
                  <a16:creationId xmlns="" xmlns:a16="http://schemas.microsoft.com/office/drawing/2014/main" id="{427205AD-877B-48FF-916B-51F2662D6A43}"/>
                </a:ext>
              </a:extLst>
            </p:cNvPr>
            <p:cNvPicPr>
              <a:picLocks noChangeAspect="1"/>
            </p:cNvPicPr>
            <p:nvPr/>
          </p:nvPicPr>
          <p:blipFill>
            <a:blip r:embed="rId6">
              <a:duotone>
                <a:prstClr val="black"/>
                <a:schemeClr val="accent5">
                  <a:tint val="45000"/>
                  <a:satMod val="400000"/>
                </a:schemeClr>
              </a:duotone>
            </a:blip>
            <a:stretch>
              <a:fillRect/>
            </a:stretch>
          </p:blipFill>
          <p:spPr>
            <a:xfrm rot="17537836">
              <a:off x="2287079" y="3749456"/>
              <a:ext cx="646319" cy="651939"/>
            </a:xfrm>
            <a:prstGeom prst="rect">
              <a:avLst/>
            </a:prstGeom>
          </p:spPr>
        </p:pic>
        <p:pic>
          <p:nvPicPr>
            <p:cNvPr id="9" name="Picture 8">
              <a:extLst>
                <a:ext uri="{FF2B5EF4-FFF2-40B4-BE49-F238E27FC236}">
                  <a16:creationId xmlns="" xmlns:a16="http://schemas.microsoft.com/office/drawing/2014/main" id="{0C940373-32A1-42B6-A8DA-A1012631535D}"/>
                </a:ext>
              </a:extLst>
            </p:cNvPr>
            <p:cNvPicPr>
              <a:picLocks noChangeAspect="1"/>
            </p:cNvPicPr>
            <p:nvPr/>
          </p:nvPicPr>
          <p:blipFill>
            <a:blip r:embed="rId3">
              <a:duotone>
                <a:prstClr val="black"/>
                <a:schemeClr val="accent5">
                  <a:tint val="45000"/>
                  <a:satMod val="400000"/>
                </a:schemeClr>
              </a:duotone>
            </a:blip>
            <a:stretch>
              <a:fillRect/>
            </a:stretch>
          </p:blipFill>
          <p:spPr>
            <a:xfrm rot="18697744">
              <a:off x="2433949" y="5190170"/>
              <a:ext cx="713294" cy="719390"/>
            </a:xfrm>
            <a:prstGeom prst="rect">
              <a:avLst/>
            </a:prstGeom>
          </p:spPr>
        </p:pic>
        <p:sp>
          <p:nvSpPr>
            <p:cNvPr id="11" name="Arc 10"/>
            <p:cNvSpPr/>
            <p:nvPr/>
          </p:nvSpPr>
          <p:spPr>
            <a:xfrm rot="6943318">
              <a:off x="842563" y="3272266"/>
              <a:ext cx="2958059" cy="2466190"/>
            </a:xfrm>
            <a:prstGeom prst="arc">
              <a:avLst>
                <a:gd name="adj1" fmla="val 15486307"/>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 name="Arc 11"/>
          <p:cNvSpPr/>
          <p:nvPr/>
        </p:nvSpPr>
        <p:spPr>
          <a:xfrm rot="11643856">
            <a:off x="2633733" y="3638174"/>
            <a:ext cx="1188456" cy="1511086"/>
          </a:xfrm>
          <a:prstGeom prst="arc">
            <a:avLst>
              <a:gd name="adj1" fmla="val 15075604"/>
              <a:gd name="adj2" fmla="val 19650732"/>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 name="Group 1"/>
          <p:cNvGrpSpPr/>
          <p:nvPr/>
        </p:nvGrpSpPr>
        <p:grpSpPr>
          <a:xfrm>
            <a:off x="3211565" y="3453252"/>
            <a:ext cx="561081" cy="476250"/>
            <a:chOff x="1363785" y="3485210"/>
            <a:chExt cx="561081" cy="476250"/>
          </a:xfrm>
        </p:grpSpPr>
        <p:grpSp>
          <p:nvGrpSpPr>
            <p:cNvPr id="13" name="Group 12"/>
            <p:cNvGrpSpPr/>
            <p:nvPr/>
          </p:nvGrpSpPr>
          <p:grpSpPr>
            <a:xfrm>
              <a:off x="1363785" y="3490559"/>
              <a:ext cx="297628" cy="462189"/>
              <a:chOff x="1281882" y="3531202"/>
              <a:chExt cx="297628" cy="462189"/>
            </a:xfrm>
          </p:grpSpPr>
          <p:grpSp>
            <p:nvGrpSpPr>
              <p:cNvPr id="14" name="Group 13"/>
              <p:cNvGrpSpPr/>
              <p:nvPr/>
            </p:nvGrpSpPr>
            <p:grpSpPr>
              <a:xfrm>
                <a:off x="1281882" y="3531202"/>
                <a:ext cx="297628" cy="401637"/>
                <a:chOff x="1529287" y="3507789"/>
                <a:chExt cx="297628" cy="401637"/>
              </a:xfrm>
            </p:grpSpPr>
            <p:pic>
              <p:nvPicPr>
                <p:cNvPr id="16"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9287" y="3507789"/>
                  <a:ext cx="10953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17378" y="3507789"/>
                  <a:ext cx="10953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Flowchart: Connector 14"/>
              <p:cNvSpPr/>
              <p:nvPr/>
            </p:nvSpPr>
            <p:spPr>
              <a:xfrm flipH="1">
                <a:off x="1347673" y="3755657"/>
                <a:ext cx="141398" cy="23773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26416" y="3485210"/>
              <a:ext cx="2984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1" name="Oval 20"/>
          <p:cNvSpPr/>
          <p:nvPr/>
        </p:nvSpPr>
        <p:spPr>
          <a:xfrm>
            <a:off x="3493061" y="3930206"/>
            <a:ext cx="136797" cy="135105"/>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100000">
              <a:schemeClr val="bg1">
                <a:shade val="35000"/>
                <a:satMod val="15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7010400"/>
          </a:xfrm>
          <a:solidFill>
            <a:schemeClr val="bg1"/>
          </a:solidFill>
        </p:spPr>
        <p:txBody>
          <a:bodyPr>
            <a:normAutofit/>
          </a:bodyPr>
          <a:lstStyle/>
          <a:p>
            <a:pPr marL="0" indent="0" algn="r">
              <a:buNone/>
            </a:pPr>
            <a:r>
              <a:rPr lang="ar-IQ" sz="2800" b="1" dirty="0">
                <a:latin typeface="Arial" pitchFamily="34" charset="0"/>
                <a:cs typeface="Arial" pitchFamily="34" charset="0"/>
              </a:rPr>
              <a:t/>
            </a:r>
            <a:br>
              <a:rPr lang="ar-IQ" sz="2800" b="1" dirty="0">
                <a:latin typeface="Arial" pitchFamily="34" charset="0"/>
                <a:cs typeface="Arial" pitchFamily="34" charset="0"/>
              </a:rPr>
            </a:br>
            <a:r>
              <a:rPr lang="ar-IQ" sz="2000" b="1" dirty="0" smtClean="0">
                <a:latin typeface="Arial" pitchFamily="34" charset="0"/>
                <a:cs typeface="Arial" pitchFamily="34" charset="0"/>
              </a:rPr>
              <a:t>ج-</a:t>
            </a:r>
            <a:r>
              <a:rPr lang="ar-IQ" sz="2000" b="1" dirty="0" smtClean="0"/>
              <a:t>اذا </a:t>
            </a:r>
            <a:r>
              <a:rPr lang="ar-IQ" sz="2000" b="1" dirty="0"/>
              <a:t>كان الهجوم من مركز </a:t>
            </a:r>
            <a:r>
              <a:rPr lang="ar-IQ" sz="2000" b="1" dirty="0" smtClean="0"/>
              <a:t>(3) </a:t>
            </a:r>
            <a:r>
              <a:rPr lang="ar-IQ" sz="2000" b="1" dirty="0"/>
              <a:t>فان تغطية المهاجم بالطريقة الاوربية و </a:t>
            </a:r>
            <a:r>
              <a:rPr lang="ar-IQ" sz="2000" b="1" dirty="0" smtClean="0"/>
              <a:t>بتأخرمركز(6</a:t>
            </a:r>
            <a:r>
              <a:rPr lang="ar-IQ" sz="2000" b="1" dirty="0"/>
              <a:t>) </a:t>
            </a:r>
            <a:r>
              <a:rPr lang="ar-IQ" sz="2000" b="1" dirty="0" smtClean="0"/>
              <a:t>  كالاتي</a:t>
            </a:r>
            <a:r>
              <a:rPr lang="ar-IQ" sz="2000" b="1" dirty="0"/>
              <a:t>:</a:t>
            </a:r>
          </a:p>
          <a:p>
            <a:pPr marL="0" indent="0" algn="r">
              <a:buNone/>
            </a:pPr>
            <a:r>
              <a:rPr lang="ar-IQ" sz="2000" b="1" dirty="0" smtClean="0">
                <a:latin typeface="Arial" pitchFamily="34" charset="0"/>
                <a:cs typeface="Arial" pitchFamily="34" charset="0"/>
              </a:rPr>
              <a:t>في هذه الحالة يتم التغطية في القوس الاول بثلاثة لاعبين وذلك لان المساحة تكون كبيرة في وسط الملعب لذا يجب التغطية بشكل جيد وذلك بان يتم التغطية في القوس الاول بثلاثة لاعبين وكالاتي:</a:t>
            </a:r>
          </a:p>
          <a:p>
            <a:pPr marL="0" indent="0" algn="r">
              <a:buNone/>
            </a:pPr>
            <a:r>
              <a:rPr lang="ar-IQ" sz="2000" b="1" dirty="0" smtClean="0">
                <a:latin typeface="Arial" pitchFamily="34" charset="0"/>
                <a:cs typeface="Arial" pitchFamily="34" charset="0"/>
              </a:rPr>
              <a:t>- مركز رقم(2) يقوم بالتغطية من مركزه وكذلك مركز (4) ويتقدم مركز </a:t>
            </a:r>
            <a:r>
              <a:rPr lang="ar-IQ" sz="2000" b="1" dirty="0" smtClean="0">
                <a:latin typeface="Arial" pitchFamily="34" charset="0"/>
                <a:cs typeface="Arial" pitchFamily="34" charset="0"/>
              </a:rPr>
              <a:t>(1) </a:t>
            </a:r>
            <a:r>
              <a:rPr lang="ar-IQ" sz="2000" b="1" dirty="0" smtClean="0">
                <a:latin typeface="Arial" pitchFamily="34" charset="0"/>
                <a:cs typeface="Arial" pitchFamily="34" charset="0"/>
              </a:rPr>
              <a:t>بين مركز(2و4) لتشكيل القوس الاول.</a:t>
            </a:r>
          </a:p>
          <a:p>
            <a:pPr marL="0" indent="0" algn="r">
              <a:buNone/>
            </a:pPr>
            <a:r>
              <a:rPr lang="ar-IQ" sz="2000" b="1" dirty="0" smtClean="0">
                <a:latin typeface="Arial" pitchFamily="34" charset="0"/>
                <a:cs typeface="Arial" pitchFamily="34" charset="0"/>
              </a:rPr>
              <a:t>- القوس الثاني يتكون من اللاعب </a:t>
            </a:r>
            <a:r>
              <a:rPr lang="ar-IQ" sz="2000" b="1" dirty="0" smtClean="0">
                <a:latin typeface="Arial" pitchFamily="34" charset="0"/>
                <a:cs typeface="Arial" pitchFamily="34" charset="0"/>
              </a:rPr>
              <a:t>مركز(6) </a:t>
            </a:r>
            <a:r>
              <a:rPr lang="ar-IQ" sz="2000" b="1" dirty="0" smtClean="0">
                <a:latin typeface="Arial" pitchFamily="34" charset="0"/>
                <a:cs typeface="Arial" pitchFamily="34" charset="0"/>
              </a:rPr>
              <a:t>و اللاعب مركز(5) وتكون مهمتهم التغطية عن </a:t>
            </a:r>
            <a:r>
              <a:rPr lang="ar-IQ" sz="2000" b="1" dirty="0">
                <a:latin typeface="Arial" pitchFamily="34" charset="0"/>
                <a:cs typeface="Arial" pitchFamily="34" charset="0"/>
              </a:rPr>
              <a:t>المنطقة الخلفية في حالة ارتداد الكرة من حائط الصد وتوجهت الكرة الى الملعب الخلفي.</a:t>
            </a:r>
          </a:p>
          <a:p>
            <a:pPr marL="0" indent="0" algn="r">
              <a:buNone/>
            </a:pPr>
            <a:endParaRPr lang="ar-IQ" sz="2000" b="1" dirty="0">
              <a:latin typeface="Arial" pitchFamily="34" charset="0"/>
              <a:cs typeface="Arial" pitchFamily="34" charset="0"/>
            </a:endParaRPr>
          </a:p>
          <a:p>
            <a:pPr marL="0" indent="0" algn="r">
              <a:buNone/>
            </a:pPr>
            <a:r>
              <a:rPr lang="ar-IQ" b="1" dirty="0" smtClean="0">
                <a:latin typeface="Arial" pitchFamily="34" charset="0"/>
                <a:cs typeface="Arial" pitchFamily="34" charset="0"/>
              </a:rPr>
              <a:t>                                                          </a:t>
            </a:r>
            <a:r>
              <a:rPr lang="ar-IQ" sz="1600" b="1" dirty="0" smtClean="0">
                <a:latin typeface="Arial" pitchFamily="34" charset="0"/>
                <a:cs typeface="Arial" pitchFamily="34" charset="0"/>
              </a:rPr>
              <a:t>3</a:t>
            </a:r>
            <a:endParaRPr lang="ar-IQ" b="1" dirty="0">
              <a:latin typeface="Arial" pitchFamily="34" charset="0"/>
              <a:cs typeface="Arial" pitchFamily="34" charset="0"/>
            </a:endParaRPr>
          </a:p>
          <a:p>
            <a:pPr marL="0" indent="0" algn="r">
              <a:buNone/>
            </a:pPr>
            <a:r>
              <a:rPr lang="ar-IQ" b="1" dirty="0" smtClean="0">
                <a:latin typeface="Arial" pitchFamily="34" charset="0"/>
                <a:cs typeface="Arial" pitchFamily="34" charset="0"/>
              </a:rPr>
              <a:t>                                                   </a:t>
            </a:r>
            <a:r>
              <a:rPr lang="ar-IQ" sz="1800" b="1" dirty="0" smtClean="0">
                <a:latin typeface="Arial" pitchFamily="34" charset="0"/>
                <a:cs typeface="Arial" pitchFamily="34" charset="0"/>
              </a:rPr>
              <a:t>2        </a:t>
            </a:r>
            <a:r>
              <a:rPr lang="ar-IQ" sz="1800" b="1" dirty="0" smtClean="0">
                <a:latin typeface="Arial" pitchFamily="34" charset="0"/>
                <a:cs typeface="Arial" pitchFamily="34" charset="0"/>
              </a:rPr>
              <a:t>                      </a:t>
            </a:r>
            <a:r>
              <a:rPr lang="ar-IQ" sz="1800" b="1" dirty="0" smtClean="0">
                <a:latin typeface="Arial" pitchFamily="34" charset="0"/>
                <a:cs typeface="Arial" pitchFamily="34" charset="0"/>
              </a:rPr>
              <a:t>4</a:t>
            </a:r>
          </a:p>
          <a:p>
            <a:pPr marL="0" indent="0" algn="r">
              <a:buNone/>
            </a:pPr>
            <a:r>
              <a:rPr lang="ar-IQ" sz="1800" b="1" dirty="0">
                <a:latin typeface="Arial" pitchFamily="34" charset="0"/>
                <a:cs typeface="Arial" pitchFamily="34" charset="0"/>
              </a:rPr>
              <a:t> </a:t>
            </a:r>
            <a:r>
              <a:rPr lang="ar-IQ" sz="1800" b="1" dirty="0" smtClean="0">
                <a:latin typeface="Arial" pitchFamily="34" charset="0"/>
                <a:cs typeface="Arial" pitchFamily="34" charset="0"/>
              </a:rPr>
              <a:t>                                                                                                       </a:t>
            </a:r>
            <a:r>
              <a:rPr lang="ar-IQ" sz="1800" b="1" dirty="0" smtClean="0">
                <a:latin typeface="Arial" pitchFamily="34" charset="0"/>
                <a:cs typeface="Arial" pitchFamily="34" charset="0"/>
              </a:rPr>
              <a:t>1</a:t>
            </a:r>
            <a:endParaRPr lang="ar-IQ" sz="1800" b="1" dirty="0" smtClean="0">
              <a:latin typeface="Arial" pitchFamily="34" charset="0"/>
              <a:cs typeface="Arial" pitchFamily="34" charset="0"/>
            </a:endParaRPr>
          </a:p>
          <a:p>
            <a:pPr marL="0" indent="0" algn="r">
              <a:buNone/>
            </a:pPr>
            <a:endParaRPr lang="ar-IQ" sz="1800" b="1" dirty="0">
              <a:latin typeface="Arial" pitchFamily="34" charset="0"/>
              <a:cs typeface="Arial" pitchFamily="34" charset="0"/>
            </a:endParaRPr>
          </a:p>
          <a:p>
            <a:pPr marL="0" indent="0" algn="r">
              <a:buNone/>
            </a:pPr>
            <a:r>
              <a:rPr lang="ar-IQ" sz="1800" b="1" dirty="0" smtClean="0">
                <a:latin typeface="Arial" pitchFamily="34" charset="0"/>
                <a:cs typeface="Arial" pitchFamily="34" charset="0"/>
              </a:rPr>
              <a:t>                                                                                        </a:t>
            </a:r>
            <a:r>
              <a:rPr lang="ar-IQ" sz="1800" b="1" dirty="0" smtClean="0">
                <a:latin typeface="Arial" pitchFamily="34" charset="0"/>
                <a:cs typeface="Arial" pitchFamily="34" charset="0"/>
              </a:rPr>
              <a:t>    6                        </a:t>
            </a:r>
            <a:r>
              <a:rPr lang="ar-IQ" sz="1800" b="1" dirty="0" smtClean="0">
                <a:latin typeface="Arial" pitchFamily="34" charset="0"/>
                <a:cs typeface="Arial" pitchFamily="34" charset="0"/>
              </a:rPr>
              <a:t>5</a:t>
            </a:r>
            <a:endParaRPr lang="ar-IQ" b="1" dirty="0">
              <a:latin typeface="Arial" pitchFamily="34" charset="0"/>
              <a:cs typeface="Arial" pitchFamily="34" charset="0"/>
            </a:endParaRPr>
          </a:p>
          <a:p>
            <a:pPr marL="0" indent="0" algn="r">
              <a:buNone/>
            </a:pPr>
            <a:endParaRPr lang="ar-IQ" b="1" dirty="0">
              <a:latin typeface="Arial" pitchFamily="34" charset="0"/>
              <a:cs typeface="Arial" pitchFamily="34" charset="0"/>
            </a:endParaRPr>
          </a:p>
        </p:txBody>
      </p:sp>
      <p:pic>
        <p:nvPicPr>
          <p:cNvPr id="43" name="Picture 42">
            <a:extLst>
              <a:ext uri="{FF2B5EF4-FFF2-40B4-BE49-F238E27FC236}">
                <a16:creationId xmlns="" xmlns:a16="http://schemas.microsoft.com/office/drawing/2014/main" id="{79B5D0D7-6841-453A-9762-E04EBECBB475}"/>
              </a:ext>
            </a:extLst>
          </p:cNvPr>
          <p:cNvPicPr>
            <a:picLocks noChangeAspect="1"/>
          </p:cNvPicPr>
          <p:nvPr/>
        </p:nvPicPr>
        <p:blipFill>
          <a:blip r:embed="rId2"/>
          <a:stretch>
            <a:fillRect/>
          </a:stretch>
        </p:blipFill>
        <p:spPr>
          <a:xfrm>
            <a:off x="518509" y="3563016"/>
            <a:ext cx="3417353" cy="3276600"/>
          </a:xfrm>
          <a:prstGeom prst="rect">
            <a:avLst/>
          </a:prstGeom>
        </p:spPr>
      </p:pic>
      <p:grpSp>
        <p:nvGrpSpPr>
          <p:cNvPr id="45" name="Group 44"/>
          <p:cNvGrpSpPr/>
          <p:nvPr/>
        </p:nvGrpSpPr>
        <p:grpSpPr>
          <a:xfrm>
            <a:off x="2056182" y="3161261"/>
            <a:ext cx="561081" cy="476250"/>
            <a:chOff x="1363785" y="3485210"/>
            <a:chExt cx="561081" cy="476250"/>
          </a:xfrm>
        </p:grpSpPr>
        <p:grpSp>
          <p:nvGrpSpPr>
            <p:cNvPr id="47" name="Group 46"/>
            <p:cNvGrpSpPr/>
            <p:nvPr/>
          </p:nvGrpSpPr>
          <p:grpSpPr>
            <a:xfrm>
              <a:off x="1363785" y="3490559"/>
              <a:ext cx="297628" cy="462189"/>
              <a:chOff x="1281882" y="3531202"/>
              <a:chExt cx="297628" cy="462189"/>
            </a:xfrm>
          </p:grpSpPr>
          <p:grpSp>
            <p:nvGrpSpPr>
              <p:cNvPr id="51" name="Group 50"/>
              <p:cNvGrpSpPr/>
              <p:nvPr/>
            </p:nvGrpSpPr>
            <p:grpSpPr>
              <a:xfrm>
                <a:off x="1281882" y="3531202"/>
                <a:ext cx="297628" cy="401637"/>
                <a:chOff x="1529287" y="3507789"/>
                <a:chExt cx="297628" cy="401637"/>
              </a:xfrm>
            </p:grpSpPr>
            <p:pic>
              <p:nvPicPr>
                <p:cNvPr id="5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9287" y="3507789"/>
                  <a:ext cx="10953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7378" y="3507789"/>
                  <a:ext cx="109537" cy="401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3" name="Flowchart: Connector 52"/>
              <p:cNvSpPr/>
              <p:nvPr/>
            </p:nvSpPr>
            <p:spPr>
              <a:xfrm flipH="1">
                <a:off x="1347673" y="3755657"/>
                <a:ext cx="141398" cy="23773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9"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6416" y="3485210"/>
              <a:ext cx="29845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56" name="Picture 5" descr="C:\Users\asus\Desktop\5.jpg"/>
          <p:cNvPicPr>
            <a:picLocks noChangeAspect="1" noChangeArrowheads="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990610" y="3640831"/>
            <a:ext cx="417561" cy="701503"/>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56">
            <a:extLst>
              <a:ext uri="{FF2B5EF4-FFF2-40B4-BE49-F238E27FC236}">
                <a16:creationId xmlns="" xmlns:a16="http://schemas.microsoft.com/office/drawing/2014/main" id="{0A2228D3-C998-4327-B271-329FB4A21EF6}"/>
              </a:ext>
            </a:extLst>
          </p:cNvPr>
          <p:cNvPicPr>
            <a:picLocks noChangeAspect="1"/>
          </p:cNvPicPr>
          <p:nvPr/>
        </p:nvPicPr>
        <p:blipFill>
          <a:blip r:embed="rId6">
            <a:duotone>
              <a:prstClr val="black"/>
              <a:schemeClr val="accent5">
                <a:tint val="45000"/>
                <a:satMod val="400000"/>
              </a:schemeClr>
            </a:duotone>
          </a:blip>
          <a:stretch>
            <a:fillRect/>
          </a:stretch>
        </p:blipFill>
        <p:spPr>
          <a:xfrm rot="1872364">
            <a:off x="1031810" y="4935281"/>
            <a:ext cx="713294" cy="719390"/>
          </a:xfrm>
          <a:prstGeom prst="rect">
            <a:avLst/>
          </a:prstGeom>
        </p:spPr>
      </p:pic>
      <p:pic>
        <p:nvPicPr>
          <p:cNvPr id="58" name="Picture 57">
            <a:extLst>
              <a:ext uri="{FF2B5EF4-FFF2-40B4-BE49-F238E27FC236}">
                <a16:creationId xmlns="" xmlns:a16="http://schemas.microsoft.com/office/drawing/2014/main" id="{0A2228D3-C998-4327-B271-329FB4A21EF6}"/>
              </a:ext>
            </a:extLst>
          </p:cNvPr>
          <p:cNvPicPr>
            <a:picLocks noChangeAspect="1"/>
          </p:cNvPicPr>
          <p:nvPr/>
        </p:nvPicPr>
        <p:blipFill>
          <a:blip r:embed="rId6">
            <a:duotone>
              <a:prstClr val="black"/>
              <a:schemeClr val="accent5">
                <a:tint val="45000"/>
                <a:satMod val="400000"/>
              </a:schemeClr>
            </a:duotone>
          </a:blip>
          <a:stretch>
            <a:fillRect/>
          </a:stretch>
        </p:blipFill>
        <p:spPr>
          <a:xfrm rot="378411">
            <a:off x="1748034" y="4227574"/>
            <a:ext cx="713294" cy="719390"/>
          </a:xfrm>
          <a:prstGeom prst="rect">
            <a:avLst/>
          </a:prstGeom>
        </p:spPr>
      </p:pic>
      <p:pic>
        <p:nvPicPr>
          <p:cNvPr id="59" name="Picture 58">
            <a:extLst>
              <a:ext uri="{FF2B5EF4-FFF2-40B4-BE49-F238E27FC236}">
                <a16:creationId xmlns="" xmlns:a16="http://schemas.microsoft.com/office/drawing/2014/main" id="{0A2228D3-C998-4327-B271-329FB4A21EF6}"/>
              </a:ext>
            </a:extLst>
          </p:cNvPr>
          <p:cNvPicPr>
            <a:picLocks noChangeAspect="1"/>
          </p:cNvPicPr>
          <p:nvPr/>
        </p:nvPicPr>
        <p:blipFill>
          <a:blip r:embed="rId6">
            <a:duotone>
              <a:prstClr val="black"/>
              <a:schemeClr val="accent5">
                <a:tint val="45000"/>
                <a:satMod val="400000"/>
              </a:schemeClr>
            </a:duotone>
          </a:blip>
          <a:stretch>
            <a:fillRect/>
          </a:stretch>
        </p:blipFill>
        <p:spPr>
          <a:xfrm rot="19667650">
            <a:off x="2466664" y="4841620"/>
            <a:ext cx="713294" cy="719390"/>
          </a:xfrm>
          <a:prstGeom prst="rect">
            <a:avLst/>
          </a:prstGeom>
          <a:effectLst>
            <a:outerShdw blurRad="50800" dist="50800" dir="5400000" algn="ctr" rotWithShape="0">
              <a:srgbClr val="FF0000"/>
            </a:outerShdw>
          </a:effectLst>
        </p:spPr>
      </p:pic>
      <p:pic>
        <p:nvPicPr>
          <p:cNvPr id="60" name="Picture 59">
            <a:extLst>
              <a:ext uri="{FF2B5EF4-FFF2-40B4-BE49-F238E27FC236}">
                <a16:creationId xmlns="" xmlns:a16="http://schemas.microsoft.com/office/drawing/2014/main" id="{0A2228D3-C998-4327-B271-329FB4A21EF6}"/>
              </a:ext>
            </a:extLst>
          </p:cNvPr>
          <p:cNvPicPr>
            <a:picLocks noChangeAspect="1"/>
          </p:cNvPicPr>
          <p:nvPr/>
        </p:nvPicPr>
        <p:blipFill>
          <a:blip r:embed="rId6">
            <a:duotone>
              <a:prstClr val="black"/>
              <a:schemeClr val="accent5">
                <a:tint val="45000"/>
                <a:satMod val="400000"/>
              </a:schemeClr>
            </a:duotone>
          </a:blip>
          <a:stretch>
            <a:fillRect/>
          </a:stretch>
        </p:blipFill>
        <p:spPr>
          <a:xfrm rot="18304835">
            <a:off x="2496924" y="3828303"/>
            <a:ext cx="713294" cy="719390"/>
          </a:xfrm>
          <a:prstGeom prst="rect">
            <a:avLst/>
          </a:prstGeom>
        </p:spPr>
      </p:pic>
      <p:pic>
        <p:nvPicPr>
          <p:cNvPr id="61" name="Picture 60">
            <a:extLst>
              <a:ext uri="{FF2B5EF4-FFF2-40B4-BE49-F238E27FC236}">
                <a16:creationId xmlns="" xmlns:a16="http://schemas.microsoft.com/office/drawing/2014/main" id="{0A2228D3-C998-4327-B271-329FB4A21EF6}"/>
              </a:ext>
            </a:extLst>
          </p:cNvPr>
          <p:cNvPicPr>
            <a:picLocks noChangeAspect="1"/>
          </p:cNvPicPr>
          <p:nvPr/>
        </p:nvPicPr>
        <p:blipFill>
          <a:blip r:embed="rId6">
            <a:duotone>
              <a:prstClr val="black"/>
              <a:schemeClr val="accent5">
                <a:tint val="45000"/>
                <a:satMod val="400000"/>
              </a:schemeClr>
            </a:duotone>
          </a:blip>
          <a:stretch>
            <a:fillRect/>
          </a:stretch>
        </p:blipFill>
        <p:spPr>
          <a:xfrm rot="4490184">
            <a:off x="1192123" y="3789257"/>
            <a:ext cx="713294" cy="719390"/>
          </a:xfrm>
          <a:prstGeom prst="rect">
            <a:avLst/>
          </a:prstGeom>
        </p:spPr>
      </p:pic>
      <p:sp>
        <p:nvSpPr>
          <p:cNvPr id="66" name="Arc 65"/>
          <p:cNvSpPr/>
          <p:nvPr/>
        </p:nvSpPr>
        <p:spPr>
          <a:xfrm rot="6103584">
            <a:off x="1464567" y="3411188"/>
            <a:ext cx="1307798" cy="1475529"/>
          </a:xfrm>
          <a:prstGeom prst="arc">
            <a:avLst>
              <a:gd name="adj1" fmla="val 16361857"/>
              <a:gd name="adj2" fmla="val 370314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 name="Arc 66"/>
          <p:cNvSpPr/>
          <p:nvPr/>
        </p:nvSpPr>
        <p:spPr>
          <a:xfrm rot="10209107">
            <a:off x="1299709" y="4391327"/>
            <a:ext cx="1609945" cy="1456554"/>
          </a:xfrm>
          <a:prstGeom prst="arc">
            <a:avLst>
              <a:gd name="adj1" fmla="val 12927281"/>
              <a:gd name="adj2" fmla="val 2087675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Oval 3"/>
          <p:cNvSpPr/>
          <p:nvPr/>
        </p:nvSpPr>
        <p:spPr>
          <a:xfrm>
            <a:off x="2246035" y="3645396"/>
            <a:ext cx="89992" cy="880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1985</TotalTime>
  <Words>343</Words>
  <Application>Microsoft Office PowerPoint</Application>
  <PresentationFormat>On-screen Show (4:3)</PresentationFormat>
  <Paragraphs>41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تغطية المهاجم</vt:lpstr>
      <vt:lpstr>PowerPoint Presentation</vt:lpstr>
      <vt:lpstr>PowerPoint Presentation</vt:lpstr>
      <vt:lpstr>وهناك نوعين من تغطية المهاجم وهي: 1- تغطية المهاجم بالطريقة الاوربية:  حيث استخدمت من قبل الفرق الأوربية وذلك لكونهم يتميزون بطول القامة ويحتاجون فقط إلى لاعبين في القوس الأول لتغطية المهاجم بينما يحتاجون إلى ثلاثة لاعبين لتغطية المنطقة الخلفية الكبيرة المساحة. 2- تغطية المهاجم بالطريقة الآسيوية: استخدمت هذه الطريقة من قبل الفرق الآسيوية وخاصة فريقا اليابان وكوريا, وملخص هذا النوع هو التغطية بالقوس الأول من ثلاث لاعبين وذلك لقصر قاماتهم بينما لكونهم يمتلكون سرعة استجابة ورشاقة فيحتاجون فقط إلى لاعبين لتغطية المنطقة الخلفية بالرغم من كبر المساحة .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أنماط التعلم</dc:title>
  <dc:creator>asus</dc:creator>
  <cp:lastModifiedBy>asus</cp:lastModifiedBy>
  <cp:revision>139</cp:revision>
  <dcterms:created xsi:type="dcterms:W3CDTF">2006-08-16T00:00:00Z</dcterms:created>
  <dcterms:modified xsi:type="dcterms:W3CDTF">2020-05-06T22:12:16Z</dcterms:modified>
</cp:coreProperties>
</file>