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7"/>
  </p:notesMasterIdLst>
  <p:sldIdLst>
    <p:sldId id="256" r:id="rId2"/>
    <p:sldId id="279" r:id="rId3"/>
    <p:sldId id="274" r:id="rId4"/>
    <p:sldId id="280" r:id="rId5"/>
    <p:sldId id="281" r:id="rId6"/>
    <p:sldId id="277" r:id="rId7"/>
    <p:sldId id="278" r:id="rId8"/>
    <p:sldId id="276" r:id="rId9"/>
    <p:sldId id="273" r:id="rId10"/>
    <p:sldId id="282" r:id="rId11"/>
    <p:sldId id="257" r:id="rId12"/>
    <p:sldId id="258" r:id="rId13"/>
    <p:sldId id="265" r:id="rId14"/>
    <p:sldId id="275" r:id="rId15"/>
    <p:sldId id="263" r:id="rId1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p:cViewPr varScale="1">
        <p:scale>
          <a:sx n="72" d="100"/>
          <a:sy n="72" d="100"/>
        </p:scale>
        <p:origin x="135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9A21BED-E189-494F-B396-823E5144D0A5}" type="datetimeFigureOut">
              <a:rPr lang="ar-IQ" smtClean="0"/>
              <a:t>16/04/1445</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DF327C5-1F64-4CFD-A338-535A212B73D4}" type="slidenum">
              <a:rPr lang="ar-IQ" smtClean="0"/>
              <a:t>‹#›</a:t>
            </a:fld>
            <a:endParaRPr lang="ar-IQ"/>
          </a:p>
        </p:txBody>
      </p:sp>
    </p:spTree>
    <p:extLst>
      <p:ext uri="{BB962C8B-B14F-4D97-AF65-F5344CB8AC3E}">
        <p14:creationId xmlns:p14="http://schemas.microsoft.com/office/powerpoint/2010/main" val="410363309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0DF327C5-1F64-4CFD-A338-535A212B73D4}" type="slidenum">
              <a:rPr lang="ar-IQ" smtClean="0"/>
              <a:t>1</a:t>
            </a:fld>
            <a:endParaRPr lang="ar-IQ"/>
          </a:p>
        </p:txBody>
      </p:sp>
    </p:spTree>
    <p:extLst>
      <p:ext uri="{BB962C8B-B14F-4D97-AF65-F5344CB8AC3E}">
        <p14:creationId xmlns:p14="http://schemas.microsoft.com/office/powerpoint/2010/main" val="3675555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a:effectLst>
                  <a:outerShdw blurRad="38100" dist="38100" dir="2700000" algn="tl">
                    <a:srgbClr val="000000">
                      <a:alpha val="43137"/>
                    </a:srgbClr>
                  </a:outerShdw>
                </a:effectLst>
                <a:latin typeface="+mn-lt"/>
              </a:rPr>
              <a:t>{</a:t>
            </a: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14"/>
          <p:cNvSpPr>
            <a:spLocks noGrp="1"/>
          </p:cNvSpPr>
          <p:nvPr>
            <p:ph type="dt" sz="half" idx="10"/>
          </p:nvPr>
        </p:nvSpPr>
        <p:spPr/>
        <p:txBody>
          <a:bodyPr/>
          <a:lstStyle/>
          <a:p>
            <a:fld id="{C8B30A78-9B1D-4EA7-B597-4DC03C705EB3}" type="datetimeFigureOut">
              <a:rPr lang="ar-IQ" smtClean="0"/>
              <a:t>16/04/1445</a:t>
            </a:fld>
            <a:endParaRPr lang="ar-IQ"/>
          </a:p>
        </p:txBody>
      </p:sp>
      <p:sp>
        <p:nvSpPr>
          <p:cNvPr id="16" name="Slide Number Placeholder 15"/>
          <p:cNvSpPr>
            <a:spLocks noGrp="1"/>
          </p:cNvSpPr>
          <p:nvPr>
            <p:ph type="sldNum" sz="quarter" idx="11"/>
          </p:nvPr>
        </p:nvSpPr>
        <p:spPr/>
        <p:txBody>
          <a:bodyPr/>
          <a:lstStyle/>
          <a:p>
            <a:fld id="{F2749C17-D94F-4495-A98A-9C7DC8735F2B}" type="slidenum">
              <a:rPr lang="ar-IQ" smtClean="0"/>
              <a:t>‹#›</a:t>
            </a:fld>
            <a:endParaRPr lang="ar-IQ"/>
          </a:p>
        </p:txBody>
      </p:sp>
      <p:sp>
        <p:nvSpPr>
          <p:cNvPr id="17" name="Footer Placeholder 16"/>
          <p:cNvSpPr>
            <a:spLocks noGrp="1"/>
          </p:cNvSpPr>
          <p:nvPr>
            <p:ph type="ftr" sz="quarter" idx="12"/>
          </p:nvPr>
        </p:nvSpPr>
        <p:spPr/>
        <p:txBody>
          <a:bodyPr/>
          <a:lstStyle/>
          <a:p>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B30A78-9B1D-4EA7-B597-4DC03C705EB3}" type="datetimeFigureOut">
              <a:rPr lang="ar-IQ" smtClean="0"/>
              <a:t>16/04/1445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2749C17-D94F-4495-A98A-9C7DC8735F2B}"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B30A78-9B1D-4EA7-B597-4DC03C705EB3}" type="datetimeFigureOut">
              <a:rPr lang="ar-IQ" smtClean="0"/>
              <a:t>16/04/1445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2749C17-D94F-4495-A98A-9C7DC8735F2B}"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itle 12"/>
          <p:cNvSpPr>
            <a:spLocks noGrp="1"/>
          </p:cNvSpPr>
          <p:nvPr>
            <p:ph type="title"/>
          </p:nvPr>
        </p:nvSpPr>
        <p:spPr/>
        <p:txBody>
          <a:bodyPr/>
          <a:lstStyle/>
          <a:p>
            <a:r>
              <a:rPr lang="en-US"/>
              <a:t>Click to edit Master title style</a:t>
            </a:r>
          </a:p>
        </p:txBody>
      </p:sp>
      <p:sp>
        <p:nvSpPr>
          <p:cNvPr id="14" name="Date Placeholder 13"/>
          <p:cNvSpPr>
            <a:spLocks noGrp="1"/>
          </p:cNvSpPr>
          <p:nvPr>
            <p:ph type="dt" sz="half" idx="10"/>
          </p:nvPr>
        </p:nvSpPr>
        <p:spPr/>
        <p:txBody>
          <a:bodyPr/>
          <a:lstStyle/>
          <a:p>
            <a:fld id="{C8B30A78-9B1D-4EA7-B597-4DC03C705EB3}" type="datetimeFigureOut">
              <a:rPr lang="ar-IQ" smtClean="0"/>
              <a:t>16/04/1445</a:t>
            </a:fld>
            <a:endParaRPr lang="ar-IQ"/>
          </a:p>
        </p:txBody>
      </p:sp>
      <p:sp>
        <p:nvSpPr>
          <p:cNvPr id="15" name="Slide Number Placeholder 14"/>
          <p:cNvSpPr>
            <a:spLocks noGrp="1"/>
          </p:cNvSpPr>
          <p:nvPr>
            <p:ph type="sldNum" sz="quarter" idx="11"/>
          </p:nvPr>
        </p:nvSpPr>
        <p:spPr/>
        <p:txBody>
          <a:bodyPr/>
          <a:lstStyle/>
          <a:p>
            <a:fld id="{F2749C17-D94F-4495-A98A-9C7DC8735F2B}" type="slidenum">
              <a:rPr lang="ar-IQ" smtClean="0"/>
              <a:t>‹#›</a:t>
            </a:fld>
            <a:endParaRPr lang="ar-IQ"/>
          </a:p>
        </p:txBody>
      </p:sp>
      <p:sp>
        <p:nvSpPr>
          <p:cNvPr id="16" name="Footer Placeholder 15"/>
          <p:cNvSpPr>
            <a:spLocks noGrp="1"/>
          </p:cNvSpPr>
          <p:nvPr>
            <p:ph type="ftr" sz="quarter" idx="12"/>
          </p:nvPr>
        </p:nvSpPr>
        <p:spPr/>
        <p:txBody>
          <a:bodyPr/>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a:effectLst>
                  <a:outerShdw blurRad="38100" dist="38100" dir="2700000" algn="tl">
                    <a:srgbClr val="000000">
                      <a:alpha val="43137"/>
                    </a:srgbClr>
                  </a:outerShdw>
                </a:effectLst>
                <a:latin typeface="+mn-lt"/>
              </a:rPr>
              <a:t>{</a:t>
            </a: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2" name="Date Placeholder 11"/>
          <p:cNvSpPr>
            <a:spLocks noGrp="1"/>
          </p:cNvSpPr>
          <p:nvPr>
            <p:ph type="dt" sz="half" idx="10"/>
          </p:nvPr>
        </p:nvSpPr>
        <p:spPr/>
        <p:txBody>
          <a:bodyPr/>
          <a:lstStyle/>
          <a:p>
            <a:fld id="{C8B30A78-9B1D-4EA7-B597-4DC03C705EB3}" type="datetimeFigureOut">
              <a:rPr lang="ar-IQ" smtClean="0"/>
              <a:t>16/04/1445</a:t>
            </a:fld>
            <a:endParaRPr lang="ar-IQ"/>
          </a:p>
        </p:txBody>
      </p:sp>
      <p:sp>
        <p:nvSpPr>
          <p:cNvPr id="13" name="Slide Number Placeholder 12"/>
          <p:cNvSpPr>
            <a:spLocks noGrp="1"/>
          </p:cNvSpPr>
          <p:nvPr>
            <p:ph type="sldNum" sz="quarter" idx="11"/>
          </p:nvPr>
        </p:nvSpPr>
        <p:spPr/>
        <p:txBody>
          <a:bodyPr/>
          <a:lstStyle/>
          <a:p>
            <a:fld id="{F2749C17-D94F-4495-A98A-9C7DC8735F2B}" type="slidenum">
              <a:rPr lang="ar-IQ" smtClean="0"/>
              <a:t>‹#›</a:t>
            </a:fld>
            <a:endParaRPr lang="ar-IQ"/>
          </a:p>
        </p:txBody>
      </p:sp>
      <p:sp>
        <p:nvSpPr>
          <p:cNvPr id="14" name="Footer Placeholder 13"/>
          <p:cNvSpPr>
            <a:spLocks noGrp="1"/>
          </p:cNvSpPr>
          <p:nvPr>
            <p:ph type="ftr" sz="quarter" idx="12"/>
          </p:nvPr>
        </p:nvSpPr>
        <p:spPr/>
        <p:txBody>
          <a:bodyPr/>
          <a:lstStyle/>
          <a:p>
            <a:endParaRPr lang="ar-IQ"/>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C8B30A78-9B1D-4EA7-B597-4DC03C705EB3}" type="datetimeFigureOut">
              <a:rPr lang="ar-IQ" smtClean="0"/>
              <a:t>16/04/1445</a:t>
            </a:fld>
            <a:endParaRPr lang="ar-IQ"/>
          </a:p>
        </p:txBody>
      </p:sp>
      <p:sp>
        <p:nvSpPr>
          <p:cNvPr id="9" name="Slide Number Placeholder 8"/>
          <p:cNvSpPr>
            <a:spLocks noGrp="1"/>
          </p:cNvSpPr>
          <p:nvPr>
            <p:ph type="sldNum" sz="quarter" idx="11"/>
          </p:nvPr>
        </p:nvSpPr>
        <p:spPr/>
        <p:txBody>
          <a:bodyPr/>
          <a:lstStyle/>
          <a:p>
            <a:fld id="{F2749C17-D94F-4495-A98A-9C7DC8735F2B}" type="slidenum">
              <a:rPr lang="ar-IQ" smtClean="0"/>
              <a:t>‹#›</a:t>
            </a:fld>
            <a:endParaRPr lang="ar-IQ"/>
          </a:p>
        </p:txBody>
      </p:sp>
      <p:sp>
        <p:nvSpPr>
          <p:cNvPr id="10" name="Footer Placeholder 9"/>
          <p:cNvSpPr>
            <a:spLocks noGrp="1"/>
          </p:cNvSpPr>
          <p:nvPr>
            <p:ph type="ftr" sz="quarter" idx="12"/>
          </p:nvPr>
        </p:nvSpPr>
        <p:spPr/>
        <p:txBody>
          <a:bodyPr/>
          <a:lstStyle/>
          <a:p>
            <a:endParaRPr lang="ar-IQ"/>
          </a:p>
        </p:txBody>
      </p:sp>
      <p:sp>
        <p:nvSpPr>
          <p:cNvPr id="11" name="Title 10"/>
          <p:cNvSpPr>
            <a:spLocks noGrp="1"/>
          </p:cNvSpPr>
          <p:nvPr>
            <p:ph type="title"/>
          </p:nvPr>
        </p:nvSpPr>
        <p:spPr/>
        <p:txBody>
          <a:bodyPr/>
          <a:lstStyle/>
          <a:p>
            <a:r>
              <a:rPr lang="en-US"/>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2" name="Title 11"/>
          <p:cNvSpPr>
            <a:spLocks noGrp="1"/>
          </p:cNvSpPr>
          <p:nvPr>
            <p:ph type="title"/>
          </p:nvPr>
        </p:nvSpPr>
        <p:spPr/>
        <p:txBody>
          <a:bodyPr/>
          <a:lstStyle/>
          <a:p>
            <a:r>
              <a:rPr lang="en-US"/>
              <a:t>Click to edit Master title style</a:t>
            </a:r>
            <a:endParaRPr lang="en-US" dirty="0"/>
          </a:p>
        </p:txBody>
      </p:sp>
      <p:sp>
        <p:nvSpPr>
          <p:cNvPr id="14" name="Date Placeholder 13"/>
          <p:cNvSpPr>
            <a:spLocks noGrp="1"/>
          </p:cNvSpPr>
          <p:nvPr>
            <p:ph type="dt" sz="half" idx="10"/>
          </p:nvPr>
        </p:nvSpPr>
        <p:spPr/>
        <p:txBody>
          <a:bodyPr/>
          <a:lstStyle/>
          <a:p>
            <a:fld id="{C8B30A78-9B1D-4EA7-B597-4DC03C705EB3}" type="datetimeFigureOut">
              <a:rPr lang="ar-IQ" smtClean="0"/>
              <a:t>16/04/1445</a:t>
            </a:fld>
            <a:endParaRPr lang="ar-IQ"/>
          </a:p>
        </p:txBody>
      </p:sp>
      <p:sp>
        <p:nvSpPr>
          <p:cNvPr id="15" name="Slide Number Placeholder 14"/>
          <p:cNvSpPr>
            <a:spLocks noGrp="1"/>
          </p:cNvSpPr>
          <p:nvPr>
            <p:ph type="sldNum" sz="quarter" idx="11"/>
          </p:nvPr>
        </p:nvSpPr>
        <p:spPr/>
        <p:txBody>
          <a:bodyPr/>
          <a:lstStyle/>
          <a:p>
            <a:fld id="{F2749C17-D94F-4495-A98A-9C7DC8735F2B}" type="slidenum">
              <a:rPr lang="ar-IQ" smtClean="0"/>
              <a:t>‹#›</a:t>
            </a:fld>
            <a:endParaRPr lang="ar-IQ"/>
          </a:p>
        </p:txBody>
      </p:sp>
      <p:sp>
        <p:nvSpPr>
          <p:cNvPr id="16" name="Footer Placeholder 15"/>
          <p:cNvSpPr>
            <a:spLocks noGrp="1"/>
          </p:cNvSpPr>
          <p:nvPr>
            <p:ph type="ftr" sz="quarter" idx="12"/>
          </p:nvPr>
        </p:nvSpPr>
        <p:spPr/>
        <p:txBody>
          <a:bodyPr/>
          <a:lstStyle/>
          <a:p>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7" name="Date Placeholder 6"/>
          <p:cNvSpPr>
            <a:spLocks noGrp="1"/>
          </p:cNvSpPr>
          <p:nvPr>
            <p:ph type="dt" sz="half" idx="10"/>
          </p:nvPr>
        </p:nvSpPr>
        <p:spPr/>
        <p:txBody>
          <a:bodyPr/>
          <a:lstStyle/>
          <a:p>
            <a:fld id="{C8B30A78-9B1D-4EA7-B597-4DC03C705EB3}" type="datetimeFigureOut">
              <a:rPr lang="ar-IQ" smtClean="0"/>
              <a:t>16/04/1445</a:t>
            </a:fld>
            <a:endParaRPr lang="ar-IQ"/>
          </a:p>
        </p:txBody>
      </p:sp>
      <p:sp>
        <p:nvSpPr>
          <p:cNvPr id="8" name="Slide Number Placeholder 7"/>
          <p:cNvSpPr>
            <a:spLocks noGrp="1"/>
          </p:cNvSpPr>
          <p:nvPr>
            <p:ph type="sldNum" sz="quarter" idx="11"/>
          </p:nvPr>
        </p:nvSpPr>
        <p:spPr/>
        <p:txBody>
          <a:bodyPr/>
          <a:lstStyle/>
          <a:p>
            <a:fld id="{F2749C17-D94F-4495-A98A-9C7DC8735F2B}" type="slidenum">
              <a:rPr lang="ar-IQ" smtClean="0"/>
              <a:t>‹#›</a:t>
            </a:fld>
            <a:endParaRPr lang="ar-IQ"/>
          </a:p>
        </p:txBody>
      </p:sp>
      <p:sp>
        <p:nvSpPr>
          <p:cNvPr id="9" name="Footer Placeholder 8"/>
          <p:cNvSpPr>
            <a:spLocks noGrp="1"/>
          </p:cNvSpPr>
          <p:nvPr>
            <p:ph type="ftr" sz="quarter" idx="12"/>
          </p:nvPr>
        </p:nvSpPr>
        <p:spPr/>
        <p:txBody>
          <a:bodyPr/>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8B30A78-9B1D-4EA7-B597-4DC03C705EB3}" type="datetimeFigureOut">
              <a:rPr lang="ar-IQ" smtClean="0"/>
              <a:t>16/04/1445</a:t>
            </a:fld>
            <a:endParaRPr lang="ar-IQ"/>
          </a:p>
        </p:txBody>
      </p:sp>
      <p:sp>
        <p:nvSpPr>
          <p:cNvPr id="6" name="Slide Number Placeholder 5"/>
          <p:cNvSpPr>
            <a:spLocks noGrp="1"/>
          </p:cNvSpPr>
          <p:nvPr>
            <p:ph type="sldNum" sz="quarter" idx="11"/>
          </p:nvPr>
        </p:nvSpPr>
        <p:spPr/>
        <p:txBody>
          <a:bodyPr/>
          <a:lstStyle/>
          <a:p>
            <a:fld id="{F2749C17-D94F-4495-A98A-9C7DC8735F2B}" type="slidenum">
              <a:rPr lang="ar-IQ" smtClean="0"/>
              <a:t>‹#›</a:t>
            </a:fld>
            <a:endParaRPr lang="ar-IQ"/>
          </a:p>
        </p:txBody>
      </p:sp>
      <p:sp>
        <p:nvSpPr>
          <p:cNvPr id="7" name="Footer Placeholder 6"/>
          <p:cNvSpPr>
            <a:spLocks noGrp="1"/>
          </p:cNvSpPr>
          <p:nvPr>
            <p:ph type="ftr" sz="quarter" idx="12"/>
          </p:nvPr>
        </p:nvSpPr>
        <p:spPr/>
        <p:txBody>
          <a:bodyPr/>
          <a:lstStyle/>
          <a:p>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a:effectLst>
                  <a:outerShdw blurRad="38100" dist="38100" dir="2700000" algn="tl">
                    <a:srgbClr val="000000">
                      <a:alpha val="43137"/>
                    </a:srgbClr>
                  </a:outerShdw>
                </a:effectLst>
                <a:latin typeface="+mn-lt"/>
              </a:rPr>
              <a:t>{</a:t>
            </a: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5" name="Date Placeholder 14"/>
          <p:cNvSpPr>
            <a:spLocks noGrp="1"/>
          </p:cNvSpPr>
          <p:nvPr>
            <p:ph type="dt" sz="half" idx="10"/>
          </p:nvPr>
        </p:nvSpPr>
        <p:spPr/>
        <p:txBody>
          <a:bodyPr/>
          <a:lstStyle/>
          <a:p>
            <a:fld id="{C8B30A78-9B1D-4EA7-B597-4DC03C705EB3}" type="datetimeFigureOut">
              <a:rPr lang="ar-IQ" smtClean="0"/>
              <a:t>16/04/1445</a:t>
            </a:fld>
            <a:endParaRPr lang="ar-IQ"/>
          </a:p>
        </p:txBody>
      </p:sp>
      <p:sp>
        <p:nvSpPr>
          <p:cNvPr id="16" name="Slide Number Placeholder 15"/>
          <p:cNvSpPr>
            <a:spLocks noGrp="1"/>
          </p:cNvSpPr>
          <p:nvPr>
            <p:ph type="sldNum" sz="quarter" idx="11"/>
          </p:nvPr>
        </p:nvSpPr>
        <p:spPr/>
        <p:txBody>
          <a:bodyPr/>
          <a:lstStyle/>
          <a:p>
            <a:fld id="{F2749C17-D94F-4495-A98A-9C7DC8735F2B}" type="slidenum">
              <a:rPr lang="ar-IQ" smtClean="0"/>
              <a:t>‹#›</a:t>
            </a:fld>
            <a:endParaRPr lang="ar-IQ"/>
          </a:p>
        </p:txBody>
      </p:sp>
      <p:sp>
        <p:nvSpPr>
          <p:cNvPr id="17" name="Footer Placeholder 16"/>
          <p:cNvSpPr>
            <a:spLocks noGrp="1"/>
          </p:cNvSpPr>
          <p:nvPr>
            <p:ph type="ftr" sz="quarter" idx="12"/>
          </p:nvPr>
        </p:nvSpPr>
        <p:spPr/>
        <p:txBody>
          <a:bodyPr/>
          <a:lstStyle/>
          <a:p>
            <a:endParaRPr lang="ar-IQ"/>
          </a:p>
        </p:txBody>
      </p:sp>
      <p:sp>
        <p:nvSpPr>
          <p:cNvPr id="18" name="Title 17"/>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1" name="Title 10"/>
          <p:cNvSpPr>
            <a:spLocks noGrp="1"/>
          </p:cNvSpPr>
          <p:nvPr>
            <p:ph type="title"/>
          </p:nvPr>
        </p:nvSpPr>
        <p:spPr/>
        <p:txBody>
          <a:bodyPr/>
          <a:lstStyle/>
          <a:p>
            <a:r>
              <a:rPr lang="en-US"/>
              <a:t>Click to edit Master title style</a:t>
            </a:r>
          </a:p>
        </p:txBody>
      </p:sp>
      <p:sp>
        <p:nvSpPr>
          <p:cNvPr id="13" name="Date Placeholder 12"/>
          <p:cNvSpPr>
            <a:spLocks noGrp="1"/>
          </p:cNvSpPr>
          <p:nvPr>
            <p:ph type="dt" sz="half" idx="10"/>
          </p:nvPr>
        </p:nvSpPr>
        <p:spPr/>
        <p:txBody>
          <a:bodyPr/>
          <a:lstStyle/>
          <a:p>
            <a:fld id="{C8B30A78-9B1D-4EA7-B597-4DC03C705EB3}" type="datetimeFigureOut">
              <a:rPr lang="ar-IQ" smtClean="0"/>
              <a:t>16/04/1445</a:t>
            </a:fld>
            <a:endParaRPr lang="ar-IQ"/>
          </a:p>
        </p:txBody>
      </p:sp>
      <p:sp>
        <p:nvSpPr>
          <p:cNvPr id="14" name="Slide Number Placeholder 13"/>
          <p:cNvSpPr>
            <a:spLocks noGrp="1"/>
          </p:cNvSpPr>
          <p:nvPr>
            <p:ph type="sldNum" sz="quarter" idx="11"/>
          </p:nvPr>
        </p:nvSpPr>
        <p:spPr/>
        <p:txBody>
          <a:bodyPr/>
          <a:lstStyle/>
          <a:p>
            <a:fld id="{F2749C17-D94F-4495-A98A-9C7DC8735F2B}" type="slidenum">
              <a:rPr lang="ar-IQ" smtClean="0"/>
              <a:t>‹#›</a:t>
            </a:fld>
            <a:endParaRPr lang="ar-IQ"/>
          </a:p>
        </p:txBody>
      </p:sp>
      <p:sp>
        <p:nvSpPr>
          <p:cNvPr id="15" name="Footer Placeholder 14"/>
          <p:cNvSpPr>
            <a:spLocks noGrp="1"/>
          </p:cNvSpPr>
          <p:nvPr>
            <p:ph type="ftr" sz="quarter" idx="12"/>
          </p:nvPr>
        </p:nvSpPr>
        <p:spPr/>
        <p:txBody>
          <a:bodyPr/>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C8B30A78-9B1D-4EA7-B597-4DC03C705EB3}" type="datetimeFigureOut">
              <a:rPr lang="ar-IQ" smtClean="0"/>
              <a:t>16/04/1445</a:t>
            </a:fld>
            <a:endParaRPr lang="ar-IQ"/>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ar-IQ"/>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F2749C17-D94F-4495-A98A-9C7DC8735F2B}"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56032" algn="r" defTabSz="914400" rtl="1"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r" defTabSz="914400" rtl="1"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r" defTabSz="914400" rtl="1"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r" defTabSz="914400" rtl="1"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r" defTabSz="914400" rtl="1"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r" defTabSz="914400" rtl="1"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r" defTabSz="914400" rtl="1"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r" defTabSz="914400" rtl="1"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r" defTabSz="914400" rtl="1"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ar.wikishia.net/w/index.php?title=%D8%AA%D8%AC%D8%B1%D8%AF_%D8%A7%D9%84%D9%86%D9%81%D8%B3&amp;action=edit&amp;redlink=1" TargetMode="External"/><Relationship Id="rId2" Type="http://schemas.openxmlformats.org/officeDocument/2006/relationships/hyperlink" Target="https://ar.wikishia.net/w/index.php?title=%D8%A7%D9%84%D9%86%D9%81%D8%B3&amp;action=edit&amp;redlink=1" TargetMode="External"/><Relationship Id="rId1" Type="http://schemas.openxmlformats.org/officeDocument/2006/relationships/slideLayout" Target="../slideLayouts/slideLayout6.xml"/><Relationship Id="rId4" Type="http://schemas.openxmlformats.org/officeDocument/2006/relationships/hyperlink" Target="https://ar.wikishia.net/view/%D8%A7%D9%84%D9%85%D9%88%D8%AA"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ar.wikishia.net/view/%D8%A7%D9%84%D9%84%D9%87" TargetMode="External"/><Relationship Id="rId2" Type="http://schemas.openxmlformats.org/officeDocument/2006/relationships/slideLayout" Target="../slideLayouts/slideLayout2.xml"/><Relationship Id="rId1" Type="http://schemas.openxmlformats.org/officeDocument/2006/relationships/themeOverride" Target="../theme/themeOverride1.xml"/><Relationship Id="rId5" Type="http://schemas.openxmlformats.org/officeDocument/2006/relationships/hyperlink" Target="https://ar.wikishia.net/view/%D8%A7%D9%84%D8%AF%D9%8A%D9%86_%D8%A7%D9%84%D8%A5%D8%B3%D9%84%D8%A7%D9%85%D9%8A" TargetMode="External"/><Relationship Id="rId4" Type="http://schemas.openxmlformats.org/officeDocument/2006/relationships/hyperlink" Target="https://ar.wikishia.net/w/index.php?title=%D8%A7%D9%84%D9%86%D9%81%D8%B3&amp;action=edit&amp;redlink=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260648"/>
            <a:ext cx="8784976" cy="6408711"/>
          </a:xfrm>
        </p:spPr>
        <p:txBody>
          <a:bodyPr/>
          <a:lstStyle/>
          <a:p>
            <a:pPr algn="ctr"/>
            <a:r>
              <a:rPr lang="ar-IQ" dirty="0">
                <a:latin typeface="Traditional Arabic" pitchFamily="18" charset="-78"/>
                <a:cs typeface="Traditional Arabic" pitchFamily="18" charset="-78"/>
              </a:rPr>
              <a:t>المحاضرة الأُولى</a:t>
            </a:r>
            <a:br>
              <a:rPr lang="ar-IQ" dirty="0">
                <a:latin typeface="Traditional Arabic" pitchFamily="18" charset="-78"/>
                <a:cs typeface="Traditional Arabic" pitchFamily="18" charset="-78"/>
              </a:rPr>
            </a:br>
            <a:br>
              <a:rPr lang="ar-IQ" dirty="0">
                <a:latin typeface="Traditional Arabic" pitchFamily="18" charset="-78"/>
                <a:cs typeface="Traditional Arabic" pitchFamily="18" charset="-78"/>
              </a:rPr>
            </a:br>
            <a:r>
              <a:rPr lang="ar-IQ" dirty="0">
                <a:latin typeface="Traditional Arabic" pitchFamily="18" charset="-78"/>
                <a:cs typeface="Traditional Arabic" pitchFamily="18" charset="-78"/>
              </a:rPr>
              <a:t>مبادىء الفلسفة الإسلامية</a:t>
            </a:r>
            <a:br>
              <a:rPr lang="ar-IQ" dirty="0">
                <a:latin typeface="Traditional Arabic" pitchFamily="18" charset="-78"/>
                <a:cs typeface="Traditional Arabic" pitchFamily="18" charset="-78"/>
              </a:rPr>
            </a:br>
            <a:br>
              <a:rPr lang="ar-IQ" dirty="0">
                <a:latin typeface="Traditional Arabic" pitchFamily="18" charset="-78"/>
                <a:cs typeface="Traditional Arabic" pitchFamily="18" charset="-78"/>
              </a:rPr>
            </a:br>
            <a:r>
              <a:rPr lang="ar-IQ" sz="4000" dirty="0">
                <a:latin typeface="Traditional Arabic" pitchFamily="18" charset="-78"/>
                <a:cs typeface="Traditional Arabic" pitchFamily="18" charset="-78"/>
              </a:rPr>
              <a:t>إعداد</a:t>
            </a:r>
            <a:br>
              <a:rPr lang="ar-IQ" dirty="0">
                <a:latin typeface="Traditional Arabic" pitchFamily="18" charset="-78"/>
                <a:cs typeface="Traditional Arabic" pitchFamily="18" charset="-78"/>
              </a:rPr>
            </a:br>
            <a:r>
              <a:rPr lang="ar-IQ" sz="4000" dirty="0">
                <a:latin typeface="Traditional Arabic" pitchFamily="18" charset="-78"/>
                <a:cs typeface="Traditional Arabic" pitchFamily="18" charset="-78"/>
              </a:rPr>
              <a:t>أ.م.د. مسعود محمد علي</a:t>
            </a:r>
            <a:br>
              <a:rPr lang="ar-IQ" dirty="0">
                <a:latin typeface="Traditional Arabic" pitchFamily="18" charset="-78"/>
                <a:cs typeface="Traditional Arabic" pitchFamily="18" charset="-78"/>
              </a:rPr>
            </a:br>
            <a:endParaRPr lang="ar-IQ" dirty="0">
              <a:latin typeface="Traditional Arabic" pitchFamily="18" charset="-78"/>
              <a:cs typeface="Traditional Arabic" pitchFamily="18" charset="-78"/>
            </a:endParaRPr>
          </a:p>
        </p:txBody>
      </p:sp>
    </p:spTree>
    <p:extLst>
      <p:ext uri="{BB962C8B-B14F-4D97-AF65-F5344CB8AC3E}">
        <p14:creationId xmlns:p14="http://schemas.microsoft.com/office/powerpoint/2010/main" val="109577705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F03B82E-0849-61ED-9694-5AAC21E189FD}"/>
              </a:ext>
            </a:extLst>
          </p:cNvPr>
          <p:cNvSpPr>
            <a:spLocks noGrp="1"/>
          </p:cNvSpPr>
          <p:nvPr>
            <p:ph type="title"/>
          </p:nvPr>
        </p:nvSpPr>
        <p:spPr>
          <a:xfrm>
            <a:off x="143508" y="332656"/>
            <a:ext cx="8856984" cy="6408712"/>
          </a:xfrm>
        </p:spPr>
        <p:txBody>
          <a:bodyPr/>
          <a:lstStyle/>
          <a:p>
            <a:pPr algn="just"/>
            <a:r>
              <a:rPr lang="ar-IQ" sz="3200" dirty="0">
                <a:solidFill>
                  <a:schemeClr val="tx1"/>
                </a:solidFill>
                <a:latin typeface="Traditional Arabic" pitchFamily="18" charset="-78"/>
                <a:ea typeface="+mj-ea"/>
                <a:cs typeface="Traditional Arabic" pitchFamily="18" charset="-78"/>
              </a:rPr>
              <a:t>     ويُسمَّى الأمور العامَّة بنظريَّة </a:t>
            </a:r>
            <a:r>
              <a:rPr lang="ar-SA" sz="3200" dirty="0">
                <a:solidFill>
                  <a:schemeClr val="tx1"/>
                </a:solidFill>
                <a:latin typeface="Traditional Arabic" pitchFamily="18" charset="-78"/>
                <a:ea typeface="+mj-ea"/>
                <a:cs typeface="Traditional Arabic" pitchFamily="18" charset="-78"/>
              </a:rPr>
              <a:t>الوجود</a:t>
            </a:r>
            <a:r>
              <a:rPr lang="ar-IQ" sz="3200" dirty="0">
                <a:solidFill>
                  <a:schemeClr val="tx1"/>
                </a:solidFill>
                <a:latin typeface="Traditional Arabic" pitchFamily="18" charset="-78"/>
                <a:ea typeface="+mj-ea"/>
                <a:cs typeface="Traditional Arabic" pitchFamily="18" charset="-78"/>
              </a:rPr>
              <a:t>:</a:t>
            </a:r>
            <a:r>
              <a:rPr lang="ar-SA" sz="3200" dirty="0">
                <a:solidFill>
                  <a:schemeClr val="tx1"/>
                </a:solidFill>
                <a:latin typeface="Traditional Arabic" pitchFamily="18" charset="-78"/>
                <a:ea typeface="+mj-ea"/>
                <a:cs typeface="Traditional Arabic" pitchFamily="18" charset="-78"/>
              </a:rPr>
              <a:t> </a:t>
            </a:r>
            <a:r>
              <a:rPr lang="ar-IQ" sz="3200" dirty="0">
                <a:solidFill>
                  <a:schemeClr val="tx1"/>
                </a:solidFill>
                <a:latin typeface="Traditional Arabic" pitchFamily="18" charset="-78"/>
                <a:ea typeface="+mj-ea"/>
                <a:cs typeface="Traditional Arabic" pitchFamily="18" charset="-78"/>
              </a:rPr>
              <a:t>(</a:t>
            </a:r>
            <a:r>
              <a:rPr lang="ar-SA" sz="3200" dirty="0">
                <a:solidFill>
                  <a:schemeClr val="tx1"/>
                </a:solidFill>
                <a:latin typeface="Traditional Arabic" pitchFamily="18" charset="-78"/>
                <a:ea typeface="+mj-ea"/>
                <a:cs typeface="Traditional Arabic" pitchFamily="18" charset="-78"/>
              </a:rPr>
              <a:t>الأنطولوجيا</a:t>
            </a:r>
            <a:r>
              <a:rPr lang="ar-IQ" sz="3200" dirty="0">
                <a:solidFill>
                  <a:schemeClr val="tx1"/>
                </a:solidFill>
                <a:latin typeface="Traditional Arabic" pitchFamily="18" charset="-78"/>
                <a:ea typeface="+mj-ea"/>
                <a:cs typeface="Traditional Arabic" pitchFamily="18" charset="-78"/>
              </a:rPr>
              <a:t>)،</a:t>
            </a:r>
            <a:r>
              <a:rPr lang="ar-SA" sz="3200" dirty="0">
                <a:solidFill>
                  <a:schemeClr val="tx1"/>
                </a:solidFill>
                <a:latin typeface="Traditional Arabic" pitchFamily="18" charset="-78"/>
                <a:ea typeface="+mj-ea"/>
                <a:cs typeface="Traditional Arabic" pitchFamily="18" charset="-78"/>
              </a:rPr>
              <a:t> </a:t>
            </a:r>
            <a:r>
              <a:rPr lang="ar-IQ" sz="3200" dirty="0">
                <a:solidFill>
                  <a:schemeClr val="tx1"/>
                </a:solidFill>
                <a:latin typeface="Traditional Arabic" pitchFamily="18" charset="-78"/>
                <a:ea typeface="+mj-ea"/>
                <a:cs typeface="Traditional Arabic" pitchFamily="18" charset="-78"/>
              </a:rPr>
              <a:t>هو</a:t>
            </a:r>
            <a:r>
              <a:rPr lang="ar-SA" sz="3200" dirty="0">
                <a:solidFill>
                  <a:schemeClr val="tx1"/>
                </a:solidFill>
                <a:latin typeface="Traditional Arabic" pitchFamily="18" charset="-78"/>
                <a:ea typeface="+mj-ea"/>
                <a:cs typeface="Traditional Arabic" pitchFamily="18" charset="-78"/>
              </a:rPr>
              <a:t>: علم اهتم</a:t>
            </a:r>
            <a:r>
              <a:rPr lang="ar-IQ" sz="3200" dirty="0">
                <a:solidFill>
                  <a:schemeClr val="tx1"/>
                </a:solidFill>
                <a:latin typeface="Traditional Arabic" pitchFamily="18" charset="-78"/>
                <a:ea typeface="+mj-ea"/>
                <a:cs typeface="Traditional Arabic" pitchFamily="18" charset="-78"/>
              </a:rPr>
              <a:t>َّ</a:t>
            </a:r>
            <a:r>
              <a:rPr lang="ar-SA" sz="3200" dirty="0">
                <a:solidFill>
                  <a:schemeClr val="tx1"/>
                </a:solidFill>
                <a:latin typeface="Traditional Arabic" pitchFamily="18" charset="-78"/>
                <a:ea typeface="+mj-ea"/>
                <a:cs typeface="Traditional Arabic" pitchFamily="18" charset="-78"/>
              </a:rPr>
              <a:t> بدراسة الوجود "بما هو موجود"، أي البحث في الوجود العام الذي يشك</a:t>
            </a:r>
            <a:r>
              <a:rPr lang="ar-IQ" sz="3200" dirty="0">
                <a:solidFill>
                  <a:schemeClr val="tx1"/>
                </a:solidFill>
                <a:latin typeface="Traditional Arabic" pitchFamily="18" charset="-78"/>
                <a:ea typeface="+mj-ea"/>
                <a:cs typeface="Traditional Arabic" pitchFamily="18" charset="-78"/>
              </a:rPr>
              <a:t>ِّ</a:t>
            </a:r>
            <a:r>
              <a:rPr lang="ar-SA" sz="3200" dirty="0">
                <a:solidFill>
                  <a:schemeClr val="tx1"/>
                </a:solidFill>
                <a:latin typeface="Traditional Arabic" pitchFamily="18" charset="-78"/>
                <a:ea typeface="+mj-ea"/>
                <a:cs typeface="Traditional Arabic" pitchFamily="18" charset="-78"/>
              </a:rPr>
              <a:t>ل أساس</a:t>
            </a:r>
            <a:r>
              <a:rPr lang="ar-IQ" sz="3200" dirty="0">
                <a:solidFill>
                  <a:schemeClr val="tx1"/>
                </a:solidFill>
                <a:latin typeface="Traditional Arabic" pitchFamily="18" charset="-78"/>
                <a:ea typeface="+mj-ea"/>
                <a:cs typeface="Traditional Arabic" pitchFamily="18" charset="-78"/>
              </a:rPr>
              <a:t>َ</a:t>
            </a:r>
            <a:r>
              <a:rPr lang="ar-SA" sz="3200" dirty="0">
                <a:solidFill>
                  <a:schemeClr val="tx1"/>
                </a:solidFill>
                <a:latin typeface="Traditional Arabic" pitchFamily="18" charset="-78"/>
                <a:ea typeface="+mj-ea"/>
                <a:cs typeface="Traditional Arabic" pitchFamily="18" charset="-78"/>
              </a:rPr>
              <a:t> الموجودات</a:t>
            </a:r>
            <a:r>
              <a:rPr lang="ar-IQ" sz="3200" dirty="0">
                <a:solidFill>
                  <a:schemeClr val="tx1"/>
                </a:solidFill>
                <a:latin typeface="Traditional Arabic" pitchFamily="18" charset="-78"/>
                <a:ea typeface="+mj-ea"/>
                <a:cs typeface="Traditional Arabic" pitchFamily="18" charset="-78"/>
              </a:rPr>
              <a:t>ِ</a:t>
            </a:r>
            <a:r>
              <a:rPr lang="ar-SA" sz="3200" dirty="0">
                <a:solidFill>
                  <a:schemeClr val="tx1"/>
                </a:solidFill>
                <a:latin typeface="Traditional Arabic" pitchFamily="18" charset="-78"/>
                <a:ea typeface="+mj-ea"/>
                <a:cs typeface="Traditional Arabic" pitchFamily="18" charset="-78"/>
              </a:rPr>
              <a:t> الجزئية</a:t>
            </a:r>
            <a:r>
              <a:rPr lang="ar-IQ" sz="3200" dirty="0">
                <a:solidFill>
                  <a:schemeClr val="tx1"/>
                </a:solidFill>
                <a:latin typeface="Traditional Arabic" pitchFamily="18" charset="-78"/>
                <a:ea typeface="+mj-ea"/>
                <a:cs typeface="Traditional Arabic" pitchFamily="18" charset="-78"/>
              </a:rPr>
              <a:t>.                          .</a:t>
            </a:r>
            <a:br>
              <a:rPr lang="ar-IQ" sz="3200" dirty="0">
                <a:solidFill>
                  <a:schemeClr val="tx1"/>
                </a:solidFill>
                <a:latin typeface="Traditional Arabic" pitchFamily="18" charset="-78"/>
                <a:ea typeface="+mj-ea"/>
                <a:cs typeface="Traditional Arabic" pitchFamily="18" charset="-78"/>
              </a:rPr>
            </a:br>
            <a:br>
              <a:rPr lang="ar-IQ" sz="3200" dirty="0">
                <a:solidFill>
                  <a:schemeClr val="tx1"/>
                </a:solidFill>
                <a:latin typeface="Traditional Arabic" pitchFamily="18" charset="-78"/>
                <a:ea typeface="+mj-ea"/>
                <a:cs typeface="Traditional Arabic" pitchFamily="18" charset="-78"/>
              </a:rPr>
            </a:br>
            <a:r>
              <a:rPr lang="ar-IQ" sz="3200" dirty="0">
                <a:solidFill>
                  <a:schemeClr val="tx1"/>
                </a:solidFill>
                <a:latin typeface="Traditional Arabic" pitchFamily="18" charset="-78"/>
                <a:ea typeface="+mj-ea"/>
                <a:cs typeface="Traditional Arabic" pitchFamily="18" charset="-78"/>
              </a:rPr>
              <a:t>        </a:t>
            </a:r>
            <a:r>
              <a:rPr lang="ar-IQ" sz="3200" b="1" dirty="0">
                <a:solidFill>
                  <a:schemeClr val="tx1"/>
                </a:solidFill>
                <a:latin typeface="Traditional Arabic" pitchFamily="18" charset="-78"/>
                <a:ea typeface="+mj-ea"/>
                <a:cs typeface="Traditional Arabic" pitchFamily="18" charset="-78"/>
              </a:rPr>
              <a:t>الثاني: </a:t>
            </a:r>
            <a:r>
              <a:rPr lang="ar-SA" sz="3200" b="1" dirty="0">
                <a:solidFill>
                  <a:schemeClr val="tx1"/>
                </a:solidFill>
                <a:latin typeface="Traditional Arabic" pitchFamily="18" charset="-78"/>
                <a:ea typeface="+mj-ea"/>
                <a:cs typeface="Traditional Arabic" pitchFamily="18" charset="-78"/>
              </a:rPr>
              <a:t>معرفة الله</a:t>
            </a:r>
            <a:r>
              <a:rPr lang="ar-IQ" sz="3200" b="1" dirty="0">
                <a:solidFill>
                  <a:schemeClr val="tx1"/>
                </a:solidFill>
                <a:latin typeface="Traditional Arabic" pitchFamily="18" charset="-78"/>
                <a:ea typeface="+mj-ea"/>
                <a:cs typeface="Traditional Arabic" pitchFamily="18" charset="-78"/>
              </a:rPr>
              <a:t>ُ</a:t>
            </a:r>
            <a:r>
              <a:rPr lang="ar-SA" sz="3200" b="1" dirty="0">
                <a:solidFill>
                  <a:schemeClr val="tx1"/>
                </a:solidFill>
                <a:latin typeface="Traditional Arabic" pitchFamily="18" charset="-78"/>
                <a:ea typeface="+mj-ea"/>
                <a:cs typeface="Traditional Arabic" pitchFamily="18" charset="-78"/>
              </a:rPr>
              <a:t> وتسم</a:t>
            </a:r>
            <a:r>
              <a:rPr lang="ar-IQ" sz="3200" b="1" dirty="0">
                <a:solidFill>
                  <a:schemeClr val="tx1"/>
                </a:solidFill>
                <a:latin typeface="Traditional Arabic" pitchFamily="18" charset="-78"/>
                <a:ea typeface="+mj-ea"/>
                <a:cs typeface="Traditional Arabic" pitchFamily="18" charset="-78"/>
              </a:rPr>
              <a:t>َّ</a:t>
            </a:r>
            <a:r>
              <a:rPr lang="ar-SA" sz="3200" b="1" dirty="0">
                <a:solidFill>
                  <a:schemeClr val="tx1"/>
                </a:solidFill>
                <a:latin typeface="Traditional Arabic" pitchFamily="18" charset="-78"/>
                <a:ea typeface="+mj-ea"/>
                <a:cs typeface="Traditional Arabic" pitchFamily="18" charset="-78"/>
              </a:rPr>
              <a:t>ى الإلهيات</a:t>
            </a:r>
            <a:r>
              <a:rPr lang="ar-IQ" sz="3200" b="1" dirty="0">
                <a:solidFill>
                  <a:schemeClr val="tx1"/>
                </a:solidFill>
                <a:latin typeface="Traditional Arabic" pitchFamily="18" charset="-78"/>
                <a:ea typeface="+mj-ea"/>
                <a:cs typeface="Traditional Arabic" pitchFamily="18" charset="-78"/>
              </a:rPr>
              <a:t>ِ</a:t>
            </a:r>
            <a:r>
              <a:rPr lang="ar-SA" sz="3200" b="1" dirty="0">
                <a:solidFill>
                  <a:schemeClr val="tx1"/>
                </a:solidFill>
                <a:latin typeface="Traditional Arabic" pitchFamily="18" charset="-78"/>
                <a:ea typeface="+mj-ea"/>
                <a:cs typeface="Traditional Arabic" pitchFamily="18" charset="-78"/>
              </a:rPr>
              <a:t> بالمعنى الأخص</a:t>
            </a:r>
            <a:r>
              <a:rPr lang="en-US" sz="3200" b="1" dirty="0">
                <a:solidFill>
                  <a:schemeClr val="tx1"/>
                </a:solidFill>
                <a:latin typeface="Traditional Arabic" pitchFamily="18" charset="-78"/>
                <a:ea typeface="+mj-ea"/>
                <a:cs typeface="Traditional Arabic" pitchFamily="18" charset="-78"/>
              </a:rPr>
              <a:t>: </a:t>
            </a:r>
            <a:r>
              <a:rPr lang="ar-SA" sz="3200" dirty="0">
                <a:latin typeface="Traditional Arabic" pitchFamily="18" charset="-78"/>
                <a:cs typeface="Traditional Arabic" pitchFamily="18" charset="-78"/>
              </a:rPr>
              <a:t>تختص بإثبات وجود </a:t>
            </a:r>
            <a:r>
              <a:rPr lang="ar-IQ" sz="3200" dirty="0">
                <a:latin typeface="Traditional Arabic" pitchFamily="18" charset="-78"/>
                <a:cs typeface="Traditional Arabic" pitchFamily="18" charset="-78"/>
              </a:rPr>
              <a:t>الله.           </a:t>
            </a:r>
            <a:r>
              <a:rPr lang="ar-IQ" sz="1100" dirty="0">
                <a:latin typeface="Traditional Arabic" pitchFamily="18" charset="-78"/>
                <a:cs typeface="Traditional Arabic" pitchFamily="18" charset="-78"/>
              </a:rPr>
              <a:t> </a:t>
            </a:r>
            <a:r>
              <a:rPr lang="ar-IQ" sz="3200" dirty="0">
                <a:latin typeface="Traditional Arabic" pitchFamily="18" charset="-78"/>
                <a:cs typeface="Traditional Arabic" pitchFamily="18" charset="-78"/>
              </a:rPr>
              <a:t>                  .</a:t>
            </a:r>
            <a:br>
              <a:rPr lang="ar-IQ" sz="3200" dirty="0">
                <a:latin typeface="Traditional Arabic" pitchFamily="18" charset="-78"/>
                <a:cs typeface="Traditional Arabic" pitchFamily="18" charset="-78"/>
              </a:rPr>
            </a:b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r>
              <a:rPr lang="ar-SA" sz="3200" dirty="0">
                <a:latin typeface="Traditional Arabic" pitchFamily="18" charset="-78"/>
                <a:cs typeface="Traditional Arabic" pitchFamily="18" charset="-78"/>
              </a:rPr>
              <a:t> وإثبات</a:t>
            </a:r>
            <a:r>
              <a:rPr lang="ar-IQ" sz="3200" dirty="0">
                <a:latin typeface="Traditional Arabic" pitchFamily="18" charset="-78"/>
                <a:cs typeface="Traditional Arabic" pitchFamily="18" charset="-78"/>
              </a:rPr>
              <a:t>ِ</a:t>
            </a:r>
            <a:r>
              <a:rPr lang="ar-SA" sz="3200" dirty="0">
                <a:latin typeface="Traditional Arabic" pitchFamily="18" charset="-78"/>
                <a:cs typeface="Traditional Arabic" pitchFamily="18" charset="-78"/>
              </a:rPr>
              <a:t> </a:t>
            </a:r>
            <a:r>
              <a:rPr lang="ar-IQ" sz="3200" dirty="0">
                <a:latin typeface="Traditional Arabic" pitchFamily="18" charset="-78"/>
                <a:cs typeface="Traditional Arabic" pitchFamily="18" charset="-78"/>
              </a:rPr>
              <a:t>صفاتِه تعالى </a:t>
            </a:r>
            <a:r>
              <a:rPr lang="ar-SA" sz="3200" dirty="0">
                <a:latin typeface="Traditional Arabic" pitchFamily="18" charset="-78"/>
                <a:cs typeface="Traditional Arabic" pitchFamily="18" charset="-78"/>
              </a:rPr>
              <a:t>كالعلم، والقدرة، والحياة، </a:t>
            </a:r>
            <a:r>
              <a:rPr lang="ar-IQ" sz="3200" dirty="0">
                <a:latin typeface="Traditional Arabic" pitchFamily="18" charset="-78"/>
                <a:cs typeface="Traditional Arabic" pitchFamily="18" charset="-78"/>
              </a:rPr>
              <a:t>الإرادة، </a:t>
            </a:r>
            <a:r>
              <a:rPr lang="ar-SA" sz="3200" dirty="0">
                <a:latin typeface="Traditional Arabic" pitchFamily="18" charset="-78"/>
                <a:cs typeface="Traditional Arabic" pitchFamily="18" charset="-78"/>
              </a:rPr>
              <a:t>والكلام والسمع والبصر</a:t>
            </a:r>
            <a:r>
              <a:rPr lang="ar-IQ" sz="3200" dirty="0">
                <a:latin typeface="Traditional Arabic" pitchFamily="18" charset="-78"/>
                <a:cs typeface="Traditional Arabic" pitchFamily="18" charset="-78"/>
              </a:rPr>
              <a:t> </a:t>
            </a:r>
            <a:r>
              <a:rPr lang="ar-IQ" sz="3200" b="1" dirty="0">
                <a:latin typeface="Traditional Arabic" pitchFamily="18" charset="-78"/>
                <a:cs typeface="Traditional Arabic" pitchFamily="18" charset="-78"/>
              </a:rPr>
              <a:t>وتُسمَّى بالصفات الذاتية الثبوتيَّة</a:t>
            </a:r>
            <a:r>
              <a:rPr lang="ar-IQ" sz="3200" dirty="0">
                <a:latin typeface="Traditional Arabic" pitchFamily="18" charset="-78"/>
                <a:cs typeface="Traditional Arabic" pitchFamily="18" charset="-78"/>
              </a:rPr>
              <a:t>.                      .</a:t>
            </a:r>
            <a:br>
              <a:rPr lang="ar-IQ" sz="3200" dirty="0">
                <a:solidFill>
                  <a:schemeClr val="tx1"/>
                </a:solidFill>
                <a:latin typeface="Traditional Arabic" pitchFamily="18" charset="-78"/>
                <a:ea typeface="+mj-ea"/>
                <a:cs typeface="Traditional Arabic" pitchFamily="18" charset="-78"/>
              </a:rPr>
            </a:br>
            <a:r>
              <a:rPr lang="ar-IQ" sz="3200" dirty="0">
                <a:solidFill>
                  <a:schemeClr val="tx1"/>
                </a:solidFill>
                <a:latin typeface="Traditional Arabic" pitchFamily="18" charset="-78"/>
                <a:ea typeface="+mj-ea"/>
                <a:cs typeface="Traditional Arabic" pitchFamily="18" charset="-78"/>
              </a:rPr>
              <a:t>       </a:t>
            </a:r>
            <a:r>
              <a:rPr lang="ar-IQ" sz="3200" b="1" dirty="0">
                <a:latin typeface="Traditional Arabic" pitchFamily="18" charset="-78"/>
                <a:cs typeface="Traditional Arabic" pitchFamily="18" charset="-78"/>
              </a:rPr>
              <a:t>ونفي صفاتِ النقصِ وهي خمسةُ</a:t>
            </a:r>
            <a:r>
              <a:rPr lang="ar-IQ" sz="3200" dirty="0">
                <a:latin typeface="Traditional Arabic" pitchFamily="18" charset="-78"/>
                <a:cs typeface="Traditional Arabic" pitchFamily="18" charset="-78"/>
              </a:rPr>
              <a:t>: التوحيدُ، أي: نفيُ التعدُّد ، والقِدَم، أي: نفيُ لأوليَّة، والبقاءُ، أي: نفيُ العدميَّة والزوال.                 .</a:t>
            </a:r>
            <a:br>
              <a:rPr lang="ar-IQ" sz="3200" dirty="0">
                <a:latin typeface="Traditional Arabic" pitchFamily="18" charset="-78"/>
                <a:cs typeface="Traditional Arabic" pitchFamily="18" charset="-78"/>
              </a:rPr>
            </a:b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والقيامُ بالذات، أي: نفيُ الاحتياج، ومخالفةُ الحوادث، أي: نفيُ التشبيه. </a:t>
            </a:r>
            <a:r>
              <a:rPr lang="ar-IQ" sz="3200" b="1" dirty="0">
                <a:latin typeface="Traditional Arabic" pitchFamily="18" charset="-78"/>
                <a:cs typeface="Traditional Arabic" pitchFamily="18" charset="-78"/>
              </a:rPr>
              <a:t>وتُسمَّى بالصفات الذاتية السلبيَّة.                        .</a:t>
            </a:r>
            <a:endParaRPr lang="en-US" sz="3200" dirty="0"/>
          </a:p>
        </p:txBody>
      </p:sp>
    </p:spTree>
    <p:extLst>
      <p:ext uri="{BB962C8B-B14F-4D97-AF65-F5344CB8AC3E}">
        <p14:creationId xmlns:p14="http://schemas.microsoft.com/office/powerpoint/2010/main" val="1527859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784976" cy="6624736"/>
          </a:xfrm>
        </p:spPr>
        <p:style>
          <a:lnRef idx="2">
            <a:schemeClr val="dk1">
              <a:shade val="15000"/>
            </a:schemeClr>
          </a:lnRef>
          <a:fillRef idx="1">
            <a:schemeClr val="dk1"/>
          </a:fillRef>
          <a:effectRef idx="0">
            <a:schemeClr val="dk1"/>
          </a:effectRef>
          <a:fontRef idx="minor">
            <a:schemeClr val="lt1"/>
          </a:fontRef>
        </p:style>
        <p:txBody>
          <a:bodyPr>
            <a:noAutofit/>
          </a:bodyPr>
          <a:lstStyle/>
          <a:p>
            <a:pPr algn="just"/>
            <a:r>
              <a:rPr lang="ar-IQ" sz="3200" dirty="0">
                <a:solidFill>
                  <a:schemeClr val="tx1"/>
                </a:solidFill>
                <a:latin typeface="Traditional Arabic" pitchFamily="18" charset="-78"/>
                <a:ea typeface="+mj-ea"/>
                <a:cs typeface="Traditional Arabic" pitchFamily="18" charset="-78"/>
              </a:rPr>
              <a:t>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br>
              <a:rPr lang="ar-IQ" sz="3200" dirty="0">
                <a:latin typeface="Traditional Arabic" pitchFamily="18" charset="-78"/>
                <a:cs typeface="Traditional Arabic" pitchFamily="18" charset="-78"/>
              </a:rPr>
            </a:br>
            <a:br>
              <a:rPr lang="ar-IQ" sz="3200" dirty="0">
                <a:solidFill>
                  <a:schemeClr val="tx1"/>
                </a:solidFill>
                <a:latin typeface="Traditional Arabic" pitchFamily="18" charset="-78"/>
                <a:ea typeface="+mj-ea"/>
                <a:cs typeface="Traditional Arabic" pitchFamily="18" charset="-78"/>
              </a:rPr>
            </a:br>
            <a:r>
              <a:rPr lang="ar-IQ" sz="3200" dirty="0">
                <a:solidFill>
                  <a:schemeClr val="tx1"/>
                </a:solidFill>
                <a:latin typeface="Traditional Arabic" pitchFamily="18" charset="-78"/>
                <a:ea typeface="+mj-ea"/>
                <a:cs typeface="Traditional Arabic" pitchFamily="18" charset="-78"/>
              </a:rPr>
              <a:t>      </a:t>
            </a:r>
            <a:r>
              <a:rPr lang="ar-SA" sz="3200" dirty="0">
                <a:solidFill>
                  <a:schemeClr val="tx1"/>
                </a:solidFill>
                <a:latin typeface="Traditional Arabic" pitchFamily="18" charset="-78"/>
                <a:ea typeface="+mj-ea"/>
                <a:cs typeface="Traditional Arabic" pitchFamily="18" charset="-78"/>
              </a:rPr>
              <a:t>و</a:t>
            </a:r>
            <a:r>
              <a:rPr lang="ar-IQ" sz="3200" dirty="0">
                <a:solidFill>
                  <a:schemeClr val="tx1"/>
                </a:solidFill>
                <a:latin typeface="Traditional Arabic" pitchFamily="18" charset="-78"/>
                <a:ea typeface="+mj-ea"/>
                <a:cs typeface="Traditional Arabic" pitchFamily="18" charset="-78"/>
              </a:rPr>
              <a:t>تبحث عنِ </a:t>
            </a:r>
            <a:r>
              <a:rPr lang="ar-SA" sz="3200" dirty="0">
                <a:solidFill>
                  <a:schemeClr val="tx1"/>
                </a:solidFill>
                <a:latin typeface="Traditional Arabic" pitchFamily="18" charset="-78"/>
                <a:ea typeface="+mj-ea"/>
                <a:cs typeface="Traditional Arabic" pitchFamily="18" charset="-78"/>
              </a:rPr>
              <a:t>المسائل الناشئة عن كل</a:t>
            </a:r>
            <a:r>
              <a:rPr lang="ar-IQ" sz="3200" dirty="0">
                <a:solidFill>
                  <a:schemeClr val="tx1"/>
                </a:solidFill>
                <a:latin typeface="Traditional Arabic" pitchFamily="18" charset="-78"/>
                <a:ea typeface="+mj-ea"/>
                <a:cs typeface="Traditional Arabic" pitchFamily="18" charset="-78"/>
              </a:rPr>
              <a:t>ِّ</a:t>
            </a:r>
            <a:r>
              <a:rPr lang="ar-SA" sz="3200" dirty="0">
                <a:solidFill>
                  <a:schemeClr val="tx1"/>
                </a:solidFill>
                <a:latin typeface="Traditional Arabic" pitchFamily="18" charset="-78"/>
                <a:ea typeface="+mj-ea"/>
                <a:cs typeface="Traditional Arabic" pitchFamily="18" charset="-78"/>
              </a:rPr>
              <a:t> صفة</a:t>
            </a:r>
            <a:r>
              <a:rPr lang="ar-IQ" sz="3200" dirty="0">
                <a:solidFill>
                  <a:schemeClr val="tx1"/>
                </a:solidFill>
                <a:latin typeface="Traditional Arabic" pitchFamily="18" charset="-78"/>
                <a:ea typeface="+mj-ea"/>
                <a:cs typeface="Traditional Arabic" pitchFamily="18" charset="-78"/>
              </a:rPr>
              <a:t>ٍ</a:t>
            </a:r>
            <a:r>
              <a:rPr lang="ar-SA" sz="3200" dirty="0">
                <a:solidFill>
                  <a:schemeClr val="tx1"/>
                </a:solidFill>
                <a:latin typeface="Traditional Arabic" pitchFamily="18" charset="-78"/>
                <a:ea typeface="+mj-ea"/>
                <a:cs typeface="Traditional Arabic" pitchFamily="18" charset="-78"/>
              </a:rPr>
              <a:t> من تلك الصفات</a:t>
            </a:r>
            <a:r>
              <a:rPr lang="ar-IQ" sz="3200" dirty="0">
                <a:solidFill>
                  <a:schemeClr val="tx1"/>
                </a:solidFill>
                <a:latin typeface="Traditional Arabic" pitchFamily="18" charset="-78"/>
                <a:ea typeface="+mj-ea"/>
                <a:cs typeface="Traditional Arabic" pitchFamily="18" charset="-78"/>
              </a:rPr>
              <a:t> لا سيَّما تعلُّقِ الإرادة والقدرة التي تُسمَّى بالصفات الفعليَّة</a:t>
            </a:r>
            <a:r>
              <a:rPr lang="ar-IQ" sz="3200" dirty="0">
                <a:latin typeface="Traditional Arabic" pitchFamily="18" charset="-78"/>
                <a:cs typeface="Traditional Arabic" pitchFamily="18" charset="-78"/>
              </a:rPr>
              <a:t>، أي: </a:t>
            </a:r>
            <a:r>
              <a:rPr lang="ar-SA" sz="3200" dirty="0">
                <a:solidFill>
                  <a:schemeClr val="tx1"/>
                </a:solidFill>
                <a:latin typeface="Traditional Arabic" pitchFamily="18" charset="-78"/>
                <a:ea typeface="+mj-ea"/>
                <a:cs typeface="Traditional Arabic" pitchFamily="18" charset="-78"/>
              </a:rPr>
              <a:t>المباحث التي ترتبط بفعله تعالى</a:t>
            </a:r>
            <a:r>
              <a:rPr lang="ar-IQ" sz="3200" dirty="0">
                <a:solidFill>
                  <a:schemeClr val="tx1"/>
                </a:solidFill>
                <a:latin typeface="Traditional Arabic" pitchFamily="18" charset="-78"/>
                <a:ea typeface="+mj-ea"/>
                <a:cs typeface="Traditional Arabic" pitchFamily="18" charset="-78"/>
              </a:rPr>
              <a:t>:               </a:t>
            </a:r>
            <a:br>
              <a:rPr lang="ar-IQ" sz="3200" dirty="0">
                <a:solidFill>
                  <a:schemeClr val="tx1"/>
                </a:solidFill>
                <a:latin typeface="Traditional Arabic" pitchFamily="18" charset="-78"/>
                <a:ea typeface="+mj-ea"/>
                <a:cs typeface="Traditional Arabic" pitchFamily="18" charset="-78"/>
              </a:rPr>
            </a:br>
            <a:r>
              <a:rPr lang="ar-IQ" sz="700" dirty="0">
                <a:solidFill>
                  <a:schemeClr val="tx1"/>
                </a:solidFill>
                <a:latin typeface="Traditional Arabic" pitchFamily="18" charset="-78"/>
                <a:ea typeface="+mj-ea"/>
                <a:cs typeface="Traditional Arabic" pitchFamily="18" charset="-78"/>
              </a:rPr>
              <a:t> </a:t>
            </a:r>
            <a:r>
              <a:rPr lang="ar-IQ" sz="1100" dirty="0">
                <a:solidFill>
                  <a:schemeClr val="tx1"/>
                </a:solidFill>
                <a:latin typeface="Traditional Arabic" pitchFamily="18" charset="-78"/>
                <a:ea typeface="+mj-ea"/>
                <a:cs typeface="Traditional Arabic" pitchFamily="18" charset="-78"/>
              </a:rPr>
              <a:t> </a:t>
            </a:r>
            <a:r>
              <a:rPr lang="ar-IQ" sz="3200" dirty="0">
                <a:solidFill>
                  <a:schemeClr val="tx1"/>
                </a:solidFill>
                <a:latin typeface="Traditional Arabic" pitchFamily="18" charset="-78"/>
                <a:ea typeface="+mj-ea"/>
                <a:cs typeface="Traditional Arabic" pitchFamily="18" charset="-78"/>
              </a:rPr>
              <a:t> </a:t>
            </a:r>
            <a:r>
              <a:rPr lang="ar-SA" sz="3200" dirty="0">
                <a:solidFill>
                  <a:schemeClr val="tx1"/>
                </a:solidFill>
                <a:latin typeface="Traditional Arabic" pitchFamily="18" charset="-78"/>
                <a:ea typeface="+mj-ea"/>
                <a:cs typeface="Traditional Arabic" pitchFamily="18" charset="-78"/>
              </a:rPr>
              <a:t> </a:t>
            </a:r>
            <a:br>
              <a:rPr lang="ar-IQ" sz="3200" dirty="0">
                <a:solidFill>
                  <a:schemeClr val="tx1"/>
                </a:solidFill>
                <a:latin typeface="Traditional Arabic" pitchFamily="18" charset="-78"/>
                <a:ea typeface="+mj-ea"/>
                <a:cs typeface="Traditional Arabic" pitchFamily="18" charset="-78"/>
              </a:rPr>
            </a:br>
            <a:r>
              <a:rPr lang="ar-IQ" sz="3200" dirty="0">
                <a:solidFill>
                  <a:schemeClr val="tx1"/>
                </a:solidFill>
                <a:latin typeface="Traditional Arabic" pitchFamily="18" charset="-78"/>
                <a:ea typeface="+mj-ea"/>
                <a:cs typeface="Traditional Arabic" pitchFamily="18" charset="-78"/>
              </a:rPr>
              <a:t>      كالقضاء والقدر بين الجبر والتفويض. و</a:t>
            </a:r>
            <a:r>
              <a:rPr lang="ar-SA" sz="3200" dirty="0">
                <a:solidFill>
                  <a:schemeClr val="tx1"/>
                </a:solidFill>
                <a:latin typeface="Traditional Arabic" pitchFamily="18" charset="-78"/>
                <a:ea typeface="+mj-ea"/>
                <a:cs typeface="Traditional Arabic" pitchFamily="18" charset="-78"/>
              </a:rPr>
              <a:t>كإثبات عالم المجردات، وحل مشكلة الشرور، ودوام الفيض، وحدوث العال</a:t>
            </a:r>
            <a:r>
              <a:rPr lang="ar-IQ" sz="3200" dirty="0">
                <a:solidFill>
                  <a:schemeClr val="tx1"/>
                </a:solidFill>
                <a:latin typeface="Traditional Arabic" pitchFamily="18" charset="-78"/>
                <a:ea typeface="+mj-ea"/>
                <a:cs typeface="Traditional Arabic" pitchFamily="18" charset="-78"/>
              </a:rPr>
              <a:t>م، وإرسال الرسُل، والمعاد.                .</a:t>
            </a:r>
            <a:br>
              <a:rPr lang="ar-IQ" sz="3200" dirty="0">
                <a:solidFill>
                  <a:schemeClr val="tx1"/>
                </a:solidFill>
                <a:latin typeface="Traditional Arabic" pitchFamily="18" charset="-78"/>
                <a:ea typeface="+mj-ea"/>
                <a:cs typeface="Traditional Arabic" pitchFamily="18" charset="-78"/>
              </a:rPr>
            </a:br>
            <a:br>
              <a:rPr lang="ar-IQ" sz="3200" dirty="0">
                <a:solidFill>
                  <a:schemeClr val="tx1"/>
                </a:solidFill>
                <a:latin typeface="Traditional Arabic" pitchFamily="18" charset="-78"/>
                <a:ea typeface="+mj-ea"/>
                <a:cs typeface="Traditional Arabic" pitchFamily="18" charset="-78"/>
              </a:rPr>
            </a:br>
            <a:br>
              <a:rPr lang="ar-IQ" sz="3200" dirty="0">
                <a:solidFill>
                  <a:schemeClr val="tx1"/>
                </a:solidFill>
                <a:latin typeface="Traditional Arabic" pitchFamily="18" charset="-78"/>
                <a:ea typeface="+mj-ea"/>
                <a:cs typeface="Traditional Arabic" pitchFamily="18" charset="-78"/>
              </a:rPr>
            </a:br>
            <a:r>
              <a:rPr lang="ar-IQ" sz="3200" dirty="0">
                <a:solidFill>
                  <a:schemeClr val="tx1"/>
                </a:solidFill>
                <a:latin typeface="Traditional Arabic" pitchFamily="18" charset="-78"/>
                <a:ea typeface="+mj-ea"/>
                <a:cs typeface="Traditional Arabic" pitchFamily="18" charset="-78"/>
              </a:rPr>
              <a:t>      </a:t>
            </a:r>
            <a:r>
              <a:rPr lang="ar-IQ" sz="3200" b="1" dirty="0">
                <a:latin typeface="Traditional Arabic" pitchFamily="18" charset="-78"/>
                <a:cs typeface="Traditional Arabic" pitchFamily="18" charset="-78"/>
              </a:rPr>
              <a:t>الثالث: </a:t>
            </a:r>
            <a:r>
              <a:rPr lang="ar-SA" sz="3200" b="1" dirty="0">
                <a:solidFill>
                  <a:schemeClr val="tx1"/>
                </a:solidFill>
                <a:latin typeface="Traditional Arabic" pitchFamily="18" charset="-78"/>
                <a:ea typeface="+mj-ea"/>
                <a:cs typeface="Traditional Arabic" pitchFamily="18" charset="-78"/>
              </a:rPr>
              <a:t>علم</a:t>
            </a:r>
            <a:r>
              <a:rPr lang="ar-IQ" sz="3200" b="1" dirty="0">
                <a:solidFill>
                  <a:schemeClr val="tx1"/>
                </a:solidFill>
                <a:latin typeface="Traditional Arabic" pitchFamily="18" charset="-78"/>
                <a:ea typeface="+mj-ea"/>
                <a:cs typeface="Traditional Arabic" pitchFamily="18" charset="-78"/>
              </a:rPr>
              <a:t>ُ</a:t>
            </a:r>
            <a:r>
              <a:rPr lang="ar-SA" sz="3200" b="1" dirty="0">
                <a:solidFill>
                  <a:schemeClr val="tx1"/>
                </a:solidFill>
                <a:latin typeface="Traditional Arabic" pitchFamily="18" charset="-78"/>
                <a:ea typeface="+mj-ea"/>
                <a:cs typeface="Traditional Arabic" pitchFamily="18" charset="-78"/>
              </a:rPr>
              <a:t> النفس</a:t>
            </a:r>
            <a:r>
              <a:rPr lang="ar-IQ" sz="3200" b="1" dirty="0">
                <a:solidFill>
                  <a:schemeClr val="tx1"/>
                </a:solidFill>
                <a:latin typeface="Traditional Arabic" pitchFamily="18" charset="-78"/>
                <a:ea typeface="+mj-ea"/>
                <a:cs typeface="Traditional Arabic" pitchFamily="18" charset="-78"/>
              </a:rPr>
              <a:t>:</a:t>
            </a:r>
            <a:r>
              <a:rPr lang="en-US" sz="3200" b="1" dirty="0">
                <a:solidFill>
                  <a:schemeClr val="tx1"/>
                </a:solidFill>
                <a:latin typeface="Traditional Arabic" pitchFamily="18" charset="-78"/>
                <a:ea typeface="+mj-ea"/>
                <a:cs typeface="Traditional Arabic" pitchFamily="18" charset="-78"/>
              </a:rPr>
              <a:t> </a:t>
            </a:r>
            <a:r>
              <a:rPr lang="ar-SA" sz="3200" dirty="0">
                <a:latin typeface="Traditional Arabic" pitchFamily="18" charset="-78"/>
                <a:cs typeface="Traditional Arabic" pitchFamily="18" charset="-78"/>
              </a:rPr>
              <a:t>ي</a:t>
            </a:r>
            <a:r>
              <a:rPr lang="ar-IQ" sz="3200" dirty="0">
                <a:latin typeface="Traditional Arabic" pitchFamily="18" charset="-78"/>
                <a:cs typeface="Traditional Arabic" pitchFamily="18" charset="-78"/>
              </a:rPr>
              <a:t>ـ</a:t>
            </a:r>
            <a:r>
              <a:rPr lang="ar-SA" sz="3200" dirty="0">
                <a:latin typeface="Traditional Arabic" pitchFamily="18" charset="-78"/>
                <a:cs typeface="Traditional Arabic" pitchFamily="18" charset="-78"/>
              </a:rPr>
              <a:t>حتوي على </a:t>
            </a:r>
            <a:r>
              <a:rPr lang="ar-SA" sz="3200" dirty="0">
                <a:solidFill>
                  <a:schemeClr val="tx1"/>
                </a:solidFill>
                <a:latin typeface="Traditional Arabic" pitchFamily="18" charset="-78"/>
                <a:ea typeface="+mj-ea"/>
                <a:cs typeface="Traditional Arabic" pitchFamily="18" charset="-78"/>
              </a:rPr>
              <a:t>جملة من</a:t>
            </a:r>
            <a:r>
              <a:rPr lang="ar-IQ" sz="3200" dirty="0">
                <a:solidFill>
                  <a:schemeClr val="tx1"/>
                </a:solidFill>
                <a:latin typeface="Traditional Arabic" pitchFamily="18" charset="-78"/>
                <a:ea typeface="+mj-ea"/>
                <a:cs typeface="Traditional Arabic" pitchFamily="18" charset="-78"/>
              </a:rPr>
              <a:t>َ</a:t>
            </a:r>
            <a:r>
              <a:rPr lang="ar-SA" sz="3200" dirty="0">
                <a:solidFill>
                  <a:schemeClr val="tx1"/>
                </a:solidFill>
                <a:latin typeface="Traditional Arabic" pitchFamily="18" charset="-78"/>
                <a:ea typeface="+mj-ea"/>
                <a:cs typeface="Traditional Arabic" pitchFamily="18" charset="-78"/>
              </a:rPr>
              <a:t> المباحث، منها: تعريف</a:t>
            </a:r>
            <a:r>
              <a:rPr lang="ar-IQ" sz="3200" dirty="0">
                <a:solidFill>
                  <a:schemeClr val="tx1"/>
                </a:solidFill>
                <a:latin typeface="Traditional Arabic" pitchFamily="18" charset="-78"/>
                <a:ea typeface="+mj-ea"/>
                <a:cs typeface="Traditional Arabic" pitchFamily="18" charset="-78"/>
              </a:rPr>
              <a:t>ُ</a:t>
            </a:r>
            <a:r>
              <a:rPr lang="ar-SA" sz="3200" dirty="0">
                <a:solidFill>
                  <a:schemeClr val="tx1"/>
                </a:solidFill>
                <a:latin typeface="Traditional Arabic" pitchFamily="18" charset="-78"/>
                <a:ea typeface="+mj-ea"/>
                <a:cs typeface="Traditional Arabic" pitchFamily="18" charset="-78"/>
              </a:rPr>
              <a:t> </a:t>
            </a:r>
            <a:r>
              <a:rPr lang="ar-SA" sz="3200" dirty="0">
                <a:solidFill>
                  <a:schemeClr val="tx1"/>
                </a:solidFill>
                <a:latin typeface="Traditional Arabic" pitchFamily="18" charset="-78"/>
                <a:ea typeface="+mj-ea"/>
                <a:cs typeface="Traditional Arabic" pitchFamily="18" charset="-78"/>
                <a:hlinkClick r:id="rId2" tooltip="النفس (الصفحة غير موجودة)">
                  <a:extLst>
                    <a:ext uri="{A12FA001-AC4F-418D-AE19-62706E023703}">
                      <ahyp:hlinkClr xmlns:ahyp="http://schemas.microsoft.com/office/drawing/2018/hyperlinkcolor" val="tx"/>
                    </a:ext>
                  </a:extLst>
                </a:hlinkClick>
              </a:rPr>
              <a:t>النفس</a:t>
            </a:r>
            <a:r>
              <a:rPr lang="ar-SA" sz="3200" dirty="0">
                <a:solidFill>
                  <a:schemeClr val="tx1"/>
                </a:solidFill>
                <a:latin typeface="Traditional Arabic" pitchFamily="18" charset="-78"/>
                <a:ea typeface="+mj-ea"/>
                <a:cs typeface="Traditional Arabic" pitchFamily="18" charset="-78"/>
              </a:rPr>
              <a:t>، وإثبات</a:t>
            </a:r>
            <a:r>
              <a:rPr lang="ar-IQ" sz="3200" dirty="0">
                <a:solidFill>
                  <a:schemeClr val="tx1"/>
                </a:solidFill>
                <a:latin typeface="Traditional Arabic" pitchFamily="18" charset="-78"/>
                <a:ea typeface="+mj-ea"/>
                <a:cs typeface="Traditional Arabic" pitchFamily="18" charset="-78"/>
              </a:rPr>
              <a:t>ُ</a:t>
            </a:r>
            <a:r>
              <a:rPr lang="ar-SA" sz="3200" dirty="0">
                <a:solidFill>
                  <a:schemeClr val="tx1"/>
                </a:solidFill>
                <a:latin typeface="Traditional Arabic" pitchFamily="18" charset="-78"/>
                <a:ea typeface="+mj-ea"/>
                <a:cs typeface="Traditional Arabic" pitchFamily="18" charset="-78"/>
              </a:rPr>
              <a:t> وجود</a:t>
            </a:r>
            <a:r>
              <a:rPr lang="ar-IQ" sz="3200" dirty="0">
                <a:solidFill>
                  <a:schemeClr val="tx1"/>
                </a:solidFill>
                <a:latin typeface="Traditional Arabic" pitchFamily="18" charset="-78"/>
                <a:ea typeface="+mj-ea"/>
                <a:cs typeface="Traditional Arabic" pitchFamily="18" charset="-78"/>
              </a:rPr>
              <a:t>ِ</a:t>
            </a:r>
            <a:r>
              <a:rPr lang="ar-SA" sz="3200" dirty="0">
                <a:solidFill>
                  <a:schemeClr val="tx1"/>
                </a:solidFill>
                <a:latin typeface="Traditional Arabic" pitchFamily="18" charset="-78"/>
                <a:ea typeface="+mj-ea"/>
                <a:cs typeface="Traditional Arabic" pitchFamily="18" charset="-78"/>
              </a:rPr>
              <a:t> النفس، وإثبات</a:t>
            </a:r>
            <a:r>
              <a:rPr lang="ar-IQ" sz="3200" dirty="0">
                <a:solidFill>
                  <a:schemeClr val="tx1"/>
                </a:solidFill>
                <a:latin typeface="Traditional Arabic" pitchFamily="18" charset="-78"/>
                <a:ea typeface="+mj-ea"/>
                <a:cs typeface="Traditional Arabic" pitchFamily="18" charset="-78"/>
              </a:rPr>
              <a:t>ُ</a:t>
            </a:r>
            <a:r>
              <a:rPr lang="ar-SA" sz="3200" dirty="0">
                <a:solidFill>
                  <a:schemeClr val="tx1"/>
                </a:solidFill>
                <a:latin typeface="Traditional Arabic" pitchFamily="18" charset="-78"/>
                <a:ea typeface="+mj-ea"/>
                <a:cs typeface="Traditional Arabic" pitchFamily="18" charset="-78"/>
              </a:rPr>
              <a:t> </a:t>
            </a:r>
            <a:r>
              <a:rPr lang="ar-SA" sz="3200" dirty="0">
                <a:solidFill>
                  <a:schemeClr val="tx1"/>
                </a:solidFill>
                <a:latin typeface="Traditional Arabic" pitchFamily="18" charset="-78"/>
                <a:ea typeface="+mj-ea"/>
                <a:cs typeface="Traditional Arabic" pitchFamily="18" charset="-78"/>
                <a:hlinkClick r:id="rId3" tooltip="تجرد النفس (الصفحة غير موجودة)">
                  <a:extLst>
                    <a:ext uri="{A12FA001-AC4F-418D-AE19-62706E023703}">
                      <ahyp:hlinkClr xmlns:ahyp="http://schemas.microsoft.com/office/drawing/2018/hyperlinkcolor" val="tx"/>
                    </a:ext>
                  </a:extLst>
                </a:hlinkClick>
              </a:rPr>
              <a:t>تجر</a:t>
            </a:r>
            <a:r>
              <a:rPr lang="ar-IQ" sz="3200" dirty="0">
                <a:solidFill>
                  <a:schemeClr val="tx1"/>
                </a:solidFill>
                <a:latin typeface="Traditional Arabic" pitchFamily="18" charset="-78"/>
                <a:ea typeface="+mj-ea"/>
                <a:cs typeface="Traditional Arabic" pitchFamily="18" charset="-78"/>
                <a:hlinkClick r:id="rId3" tooltip="تجرد النفس (الصفحة غير موجودة)">
                  <a:extLst>
                    <a:ext uri="{A12FA001-AC4F-418D-AE19-62706E023703}">
                      <ahyp:hlinkClr xmlns:ahyp="http://schemas.microsoft.com/office/drawing/2018/hyperlinkcolor" val="tx"/>
                    </a:ext>
                  </a:extLst>
                </a:hlinkClick>
              </a:rPr>
              <a:t>ُّ</a:t>
            </a:r>
            <a:r>
              <a:rPr lang="ar-SA" sz="3200" dirty="0">
                <a:solidFill>
                  <a:schemeClr val="tx1"/>
                </a:solidFill>
                <a:latin typeface="Traditional Arabic" pitchFamily="18" charset="-78"/>
                <a:ea typeface="+mj-ea"/>
                <a:cs typeface="Traditional Arabic" pitchFamily="18" charset="-78"/>
                <a:hlinkClick r:id="rId3" tooltip="تجرد النفس (الصفحة غير موجودة)">
                  <a:extLst>
                    <a:ext uri="{A12FA001-AC4F-418D-AE19-62706E023703}">
                      <ahyp:hlinkClr xmlns:ahyp="http://schemas.microsoft.com/office/drawing/2018/hyperlinkcolor" val="tx"/>
                    </a:ext>
                  </a:extLst>
                </a:hlinkClick>
              </a:rPr>
              <a:t>د</a:t>
            </a:r>
            <a:r>
              <a:rPr lang="ar-IQ" sz="3200" dirty="0">
                <a:solidFill>
                  <a:schemeClr val="tx1"/>
                </a:solidFill>
                <a:latin typeface="Traditional Arabic" pitchFamily="18" charset="-78"/>
                <a:ea typeface="+mj-ea"/>
                <a:cs typeface="Traditional Arabic" pitchFamily="18" charset="-78"/>
                <a:hlinkClick r:id="rId3" tooltip="تجرد النفس (الصفحة غير موجودة)">
                  <a:extLst>
                    <a:ext uri="{A12FA001-AC4F-418D-AE19-62706E023703}">
                      <ahyp:hlinkClr xmlns:ahyp="http://schemas.microsoft.com/office/drawing/2018/hyperlinkcolor" val="tx"/>
                    </a:ext>
                  </a:extLst>
                </a:hlinkClick>
              </a:rPr>
              <a:t>ِ</a:t>
            </a:r>
            <a:r>
              <a:rPr lang="ar-SA" sz="3200" dirty="0">
                <a:solidFill>
                  <a:schemeClr val="tx1"/>
                </a:solidFill>
                <a:latin typeface="Traditional Arabic" pitchFamily="18" charset="-78"/>
                <a:ea typeface="+mj-ea"/>
                <a:cs typeface="Traditional Arabic" pitchFamily="18" charset="-78"/>
                <a:hlinkClick r:id="rId3" tooltip="تجرد النفس (الصفحة غير موجودة)">
                  <a:extLst>
                    <a:ext uri="{A12FA001-AC4F-418D-AE19-62706E023703}">
                      <ahyp:hlinkClr xmlns:ahyp="http://schemas.microsoft.com/office/drawing/2018/hyperlinkcolor" val="tx"/>
                    </a:ext>
                  </a:extLst>
                </a:hlinkClick>
              </a:rPr>
              <a:t> النفس</a:t>
            </a:r>
            <a:r>
              <a:rPr lang="ar-IQ" sz="3200" dirty="0">
                <a:solidFill>
                  <a:schemeClr val="tx1"/>
                </a:solidFill>
                <a:latin typeface="Traditional Arabic" pitchFamily="18" charset="-78"/>
                <a:ea typeface="+mj-ea"/>
                <a:cs typeface="Traditional Arabic" pitchFamily="18" charset="-78"/>
              </a:rPr>
              <a:t>.                           .</a:t>
            </a:r>
            <a:br>
              <a:rPr lang="ar-IQ" sz="3200" dirty="0">
                <a:solidFill>
                  <a:schemeClr val="tx1"/>
                </a:solidFill>
                <a:latin typeface="Traditional Arabic" pitchFamily="18" charset="-78"/>
                <a:ea typeface="+mj-ea"/>
                <a:cs typeface="Traditional Arabic" pitchFamily="18" charset="-78"/>
              </a:rPr>
            </a:br>
            <a:r>
              <a:rPr lang="ar-IQ" sz="3200" dirty="0">
                <a:solidFill>
                  <a:schemeClr val="tx1"/>
                </a:solidFill>
                <a:latin typeface="Traditional Arabic" pitchFamily="18" charset="-78"/>
                <a:ea typeface="+mj-ea"/>
                <a:cs typeface="Traditional Arabic" pitchFamily="18" charset="-78"/>
              </a:rPr>
              <a:t>     </a:t>
            </a:r>
            <a:r>
              <a:rPr lang="ar-SA" sz="3200" dirty="0">
                <a:solidFill>
                  <a:schemeClr val="tx1"/>
                </a:solidFill>
                <a:latin typeface="Traditional Arabic" pitchFamily="18" charset="-78"/>
                <a:ea typeface="+mj-ea"/>
                <a:cs typeface="Traditional Arabic" pitchFamily="18" charset="-78"/>
              </a:rPr>
              <a:t> وحدوث</a:t>
            </a:r>
            <a:r>
              <a:rPr lang="ar-IQ" sz="3200" dirty="0">
                <a:solidFill>
                  <a:schemeClr val="tx1"/>
                </a:solidFill>
                <a:latin typeface="Traditional Arabic" pitchFamily="18" charset="-78"/>
                <a:ea typeface="+mj-ea"/>
                <a:cs typeface="Traditional Arabic" pitchFamily="18" charset="-78"/>
              </a:rPr>
              <a:t>ُ</a:t>
            </a:r>
            <a:r>
              <a:rPr lang="ar-SA" sz="3200" dirty="0">
                <a:solidFill>
                  <a:schemeClr val="tx1"/>
                </a:solidFill>
                <a:latin typeface="Traditional Arabic" pitchFamily="18" charset="-78"/>
                <a:ea typeface="+mj-ea"/>
                <a:cs typeface="Traditional Arabic" pitchFamily="18" charset="-78"/>
              </a:rPr>
              <a:t> أو ق</a:t>
            </a:r>
            <a:r>
              <a:rPr lang="ar-IQ" sz="3200" dirty="0">
                <a:solidFill>
                  <a:schemeClr val="tx1"/>
                </a:solidFill>
                <a:latin typeface="Traditional Arabic" pitchFamily="18" charset="-78"/>
                <a:ea typeface="+mj-ea"/>
                <a:cs typeface="Traditional Arabic" pitchFamily="18" charset="-78"/>
              </a:rPr>
              <a:t>ِ</a:t>
            </a:r>
            <a:r>
              <a:rPr lang="ar-SA" sz="3200" dirty="0">
                <a:solidFill>
                  <a:schemeClr val="tx1"/>
                </a:solidFill>
                <a:latin typeface="Traditional Arabic" pitchFamily="18" charset="-78"/>
                <a:ea typeface="+mj-ea"/>
                <a:cs typeface="Traditional Arabic" pitchFamily="18" charset="-78"/>
              </a:rPr>
              <a:t>د</a:t>
            </a:r>
            <a:r>
              <a:rPr lang="ar-IQ" sz="3200" dirty="0">
                <a:solidFill>
                  <a:schemeClr val="tx1"/>
                </a:solidFill>
                <a:latin typeface="Traditional Arabic" pitchFamily="18" charset="-78"/>
                <a:ea typeface="+mj-ea"/>
                <a:cs typeface="Traditional Arabic" pitchFamily="18" charset="-78"/>
              </a:rPr>
              <a:t>َ</a:t>
            </a:r>
            <a:r>
              <a:rPr lang="ar-SA" sz="3200" dirty="0">
                <a:solidFill>
                  <a:schemeClr val="tx1"/>
                </a:solidFill>
                <a:latin typeface="Traditional Arabic" pitchFamily="18" charset="-78"/>
                <a:ea typeface="+mj-ea"/>
                <a:cs typeface="Traditional Arabic" pitchFamily="18" charset="-78"/>
              </a:rPr>
              <a:t>م</a:t>
            </a:r>
            <a:r>
              <a:rPr lang="ar-IQ" sz="3200" dirty="0">
                <a:solidFill>
                  <a:schemeClr val="tx1"/>
                </a:solidFill>
                <a:latin typeface="Traditional Arabic" pitchFamily="18" charset="-78"/>
                <a:ea typeface="+mj-ea"/>
                <a:cs typeface="Traditional Arabic" pitchFamily="18" charset="-78"/>
              </a:rPr>
              <a:t>ُ</a:t>
            </a:r>
            <a:r>
              <a:rPr lang="ar-SA" sz="3200" dirty="0">
                <a:solidFill>
                  <a:schemeClr val="tx1"/>
                </a:solidFill>
                <a:latin typeface="Traditional Arabic" pitchFamily="18" charset="-78"/>
                <a:ea typeface="+mj-ea"/>
                <a:cs typeface="Traditional Arabic" pitchFamily="18" charset="-78"/>
              </a:rPr>
              <a:t> النفس</a:t>
            </a:r>
            <a:r>
              <a:rPr lang="ar-IQ" sz="3200" dirty="0">
                <a:solidFill>
                  <a:schemeClr val="tx1"/>
                </a:solidFill>
                <a:latin typeface="Traditional Arabic" pitchFamily="18" charset="-78"/>
                <a:ea typeface="+mj-ea"/>
                <a:cs typeface="Traditional Arabic" pitchFamily="18" charset="-78"/>
              </a:rPr>
              <a:t>ِ</a:t>
            </a:r>
            <a:r>
              <a:rPr lang="ar-SA" sz="3200" dirty="0">
                <a:solidFill>
                  <a:schemeClr val="tx1"/>
                </a:solidFill>
                <a:latin typeface="Traditional Arabic" pitchFamily="18" charset="-78"/>
                <a:ea typeface="+mj-ea"/>
                <a:cs typeface="Traditional Arabic" pitchFamily="18" charset="-78"/>
              </a:rPr>
              <a:t>، وقوى النفس</a:t>
            </a:r>
            <a:r>
              <a:rPr lang="ar-IQ" sz="3200" dirty="0">
                <a:solidFill>
                  <a:schemeClr val="tx1"/>
                </a:solidFill>
                <a:latin typeface="Traditional Arabic" pitchFamily="18" charset="-78"/>
                <a:ea typeface="+mj-ea"/>
                <a:cs typeface="Traditional Arabic" pitchFamily="18" charset="-78"/>
              </a:rPr>
              <a:t>ِ</a:t>
            </a:r>
            <a:r>
              <a:rPr lang="ar-SA" sz="3200" dirty="0">
                <a:solidFill>
                  <a:schemeClr val="tx1"/>
                </a:solidFill>
                <a:latin typeface="Traditional Arabic" pitchFamily="18" charset="-78"/>
                <a:ea typeface="+mj-ea"/>
                <a:cs typeface="Traditional Arabic" pitchFamily="18" charset="-78"/>
              </a:rPr>
              <a:t> وشؤونها، وكيف ترتبط قوى النفس مع النفس وبقاء النفس بعد </a:t>
            </a:r>
            <a:r>
              <a:rPr lang="ar-SA" sz="3200" dirty="0">
                <a:solidFill>
                  <a:schemeClr val="tx1"/>
                </a:solidFill>
                <a:latin typeface="Traditional Arabic" pitchFamily="18" charset="-78"/>
                <a:ea typeface="+mj-ea"/>
                <a:cs typeface="Traditional Arabic" pitchFamily="18" charset="-78"/>
                <a:hlinkClick r:id="rId4" tooltip="الموت">
                  <a:extLst>
                    <a:ext uri="{A12FA001-AC4F-418D-AE19-62706E023703}">
                      <ahyp:hlinkClr xmlns:ahyp="http://schemas.microsoft.com/office/drawing/2018/hyperlinkcolor" val="tx"/>
                    </a:ext>
                  </a:extLst>
                </a:hlinkClick>
              </a:rPr>
              <a:t>الموت</a:t>
            </a:r>
            <a:r>
              <a:rPr lang="ar-IQ" sz="3200" dirty="0">
                <a:solidFill>
                  <a:schemeClr val="tx1"/>
                </a:solidFill>
                <a:latin typeface="Traditional Arabic" pitchFamily="18" charset="-78"/>
                <a:ea typeface="+mj-ea"/>
                <a:cs typeface="Traditional Arabic" pitchFamily="18" charset="-78"/>
              </a:rPr>
              <a:t>.                                         .</a:t>
            </a:r>
            <a:br>
              <a:rPr lang="ar-IQ" sz="3200" dirty="0">
                <a:solidFill>
                  <a:schemeClr val="tx1"/>
                </a:solidFill>
                <a:latin typeface="Traditional Arabic" pitchFamily="18" charset="-78"/>
                <a:ea typeface="+mj-ea"/>
                <a:cs typeface="Traditional Arabic" pitchFamily="18" charset="-78"/>
              </a:rPr>
            </a:br>
            <a:endParaRPr lang="ar-IQ" sz="3200" dirty="0">
              <a:solidFill>
                <a:schemeClr val="tx1"/>
              </a:solidFill>
              <a:latin typeface="Traditional Arabic" pitchFamily="18" charset="-78"/>
              <a:ea typeface="+mj-ea"/>
              <a:cs typeface="Traditional Arabic" pitchFamily="18" charset="-78"/>
            </a:endParaRPr>
          </a:p>
        </p:txBody>
      </p:sp>
    </p:spTree>
    <p:extLst>
      <p:ext uri="{BB962C8B-B14F-4D97-AF65-F5344CB8AC3E}">
        <p14:creationId xmlns:p14="http://schemas.microsoft.com/office/powerpoint/2010/main" val="1204684561"/>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784976" cy="6669360"/>
          </a:xfrm>
        </p:spPr>
        <p:txBody>
          <a:bodyPr>
            <a:noAutofit/>
          </a:bodyPr>
          <a:lstStyle/>
          <a:p>
            <a:pPr marL="0" marR="0" algn="just" rtl="1">
              <a:spcBef>
                <a:spcPts val="450"/>
              </a:spcBef>
              <a:spcAft>
                <a:spcPts val="450"/>
              </a:spcAft>
            </a:pPr>
            <a:r>
              <a:rPr lang="ar-IQ" sz="3200" dirty="0">
                <a:latin typeface="Traditional Arabic" pitchFamily="18" charset="-78"/>
                <a:cs typeface="Traditional Arabic" pitchFamily="18" charset="-78"/>
              </a:rPr>
              <a:t>      </a:t>
            </a:r>
            <a:br>
              <a:rPr lang="ar-IQ" sz="30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r>
              <a:rPr lang="ar-IQ" sz="3200" b="1" dirty="0">
                <a:latin typeface="Traditional Arabic" pitchFamily="18" charset="-78"/>
                <a:cs typeface="Traditional Arabic" pitchFamily="18" charset="-78"/>
              </a:rPr>
              <a:t>الرابع: نظريةُ </a:t>
            </a:r>
            <a:r>
              <a:rPr lang="ar-SA" sz="3200" b="1" dirty="0">
                <a:latin typeface="Traditional Arabic" pitchFamily="18" charset="-78"/>
                <a:cs typeface="Traditional Arabic" pitchFamily="18" charset="-78"/>
              </a:rPr>
              <a:t>المعرفة</a:t>
            </a:r>
            <a:r>
              <a:rPr lang="ar-IQ" sz="3200" b="1" dirty="0">
                <a:latin typeface="Traditional Arabic" pitchFamily="18" charset="-78"/>
                <a:cs typeface="Traditional Arabic" pitchFamily="18" charset="-78"/>
              </a:rPr>
              <a:t>: </a:t>
            </a:r>
            <a:r>
              <a:rPr lang="ar-SA" sz="3200" b="1" dirty="0">
                <a:latin typeface="Traditional Arabic" pitchFamily="18" charset="-78"/>
                <a:cs typeface="Traditional Arabic" pitchFamily="18" charset="-78"/>
              </a:rPr>
              <a:t>الإيبيست</a:t>
            </a:r>
            <a:r>
              <a:rPr lang="ar-IQ" sz="3200" b="1" dirty="0">
                <a:latin typeface="Traditional Arabic" pitchFamily="18" charset="-78"/>
                <a:cs typeface="Traditional Arabic" pitchFamily="18" charset="-78"/>
              </a:rPr>
              <a:t>م</a:t>
            </a:r>
            <a:r>
              <a:rPr lang="ar-SA" sz="3200" b="1" dirty="0">
                <a:latin typeface="Traditional Arabic" pitchFamily="18" charset="-78"/>
                <a:cs typeface="Traditional Arabic" pitchFamily="18" charset="-78"/>
              </a:rPr>
              <a:t>ولوجيا: </a:t>
            </a:r>
            <a:r>
              <a:rPr lang="ar-SA" sz="3200" dirty="0">
                <a:latin typeface="Traditional Arabic" pitchFamily="18" charset="-78"/>
                <a:cs typeface="Traditional Arabic" pitchFamily="18" charset="-78"/>
              </a:rPr>
              <a:t>اسم مشتق من كلمتين</a:t>
            </a:r>
            <a:r>
              <a:rPr lang="ar-IQ" sz="3200" dirty="0">
                <a:latin typeface="Traditional Arabic" pitchFamily="18" charset="-78"/>
                <a:cs typeface="Traditional Arabic" pitchFamily="18" charset="-78"/>
              </a:rPr>
              <a:t>:           </a:t>
            </a:r>
            <a:r>
              <a:rPr lang="ar-SA" sz="3200" dirty="0">
                <a:latin typeface="Traditional Arabic" pitchFamily="18" charset="-78"/>
                <a:cs typeface="Traditional Arabic" pitchFamily="18" charset="-78"/>
              </a:rPr>
              <a:t> </a:t>
            </a:r>
            <a:r>
              <a:rPr lang="ar-IQ" sz="3200" dirty="0">
                <a:latin typeface="Traditional Arabic" pitchFamily="18" charset="-78"/>
                <a:cs typeface="Traditional Arabic" pitchFamily="18" charset="-78"/>
              </a:rPr>
              <a:t>:           </a:t>
            </a:r>
            <a:br>
              <a:rPr lang="ar-IQ" sz="3200" dirty="0">
                <a:latin typeface="Traditional Arabic" pitchFamily="18" charset="-78"/>
                <a:cs typeface="Traditional Arabic" pitchFamily="18" charset="-78"/>
              </a:rPr>
            </a:b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r>
              <a:rPr lang="ar-SA" sz="3200" dirty="0">
                <a:latin typeface="Traditional Arabic" pitchFamily="18" charset="-78"/>
                <a:cs typeface="Traditional Arabic" pitchFamily="18" charset="-78"/>
              </a:rPr>
              <a:t> </a:t>
            </a:r>
            <a:r>
              <a:rPr lang="ar-SA" sz="3200" b="1" dirty="0">
                <a:latin typeface="Traditional Arabic" pitchFamily="18" charset="-78"/>
                <a:cs typeface="Traditional Arabic" pitchFamily="18" charset="-78"/>
              </a:rPr>
              <a:t>الأولى</a:t>
            </a:r>
            <a:r>
              <a:rPr lang="ar-IQ" sz="3200" b="1" dirty="0">
                <a:latin typeface="Traditional Arabic" pitchFamily="18" charset="-78"/>
                <a:cs typeface="Traditional Arabic" pitchFamily="18" charset="-78"/>
              </a:rPr>
              <a:t>:</a:t>
            </a:r>
            <a:r>
              <a:rPr lang="ar-SA" sz="3200" b="1" dirty="0">
                <a:latin typeface="Traditional Arabic" pitchFamily="18" charset="-78"/>
                <a:cs typeface="Traditional Arabic" pitchFamily="18" charset="-78"/>
              </a:rPr>
              <a:t> </a:t>
            </a:r>
            <a:r>
              <a:rPr lang="ar-SA" sz="3200" dirty="0">
                <a:latin typeface="Traditional Arabic" pitchFamily="18" charset="-78"/>
                <a:cs typeface="Traditional Arabic" pitchFamily="18" charset="-78"/>
              </a:rPr>
              <a:t>ايبستمي والتي لها معاني عديدة أولها نظرية ونقد ومعرفة</a:t>
            </a:r>
            <a:r>
              <a:rPr lang="ar-IQ" sz="3200" dirty="0">
                <a:latin typeface="Traditional Arabic" pitchFamily="18" charset="-78"/>
                <a:cs typeface="Traditional Arabic" pitchFamily="18" charset="-78"/>
              </a:rPr>
              <a:t>.</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br>
              <a:rPr lang="ar-IQ" sz="3200" dirty="0">
                <a:latin typeface="Traditional Arabic" pitchFamily="18" charset="-78"/>
                <a:cs typeface="Traditional Arabic" pitchFamily="18" charset="-78"/>
              </a:rPr>
            </a:b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r>
              <a:rPr lang="ar-SA" sz="3200" dirty="0">
                <a:latin typeface="Traditional Arabic" pitchFamily="18" charset="-78"/>
                <a:cs typeface="Traditional Arabic" pitchFamily="18" charset="-78"/>
              </a:rPr>
              <a:t> </a:t>
            </a:r>
            <a:r>
              <a:rPr lang="ar-IQ" sz="3200" dirty="0">
                <a:latin typeface="Traditional Arabic" pitchFamily="18" charset="-78"/>
                <a:cs typeface="Traditional Arabic" pitchFamily="18" charset="-78"/>
              </a:rPr>
              <a:t> </a:t>
            </a:r>
            <a:r>
              <a:rPr lang="ar-SA" sz="3200" b="1" dirty="0">
                <a:latin typeface="Traditional Arabic" pitchFamily="18" charset="-78"/>
                <a:cs typeface="Traditional Arabic" pitchFamily="18" charset="-78"/>
              </a:rPr>
              <a:t>والثانية</a:t>
            </a:r>
            <a:r>
              <a:rPr lang="ar-IQ" sz="3200" b="1" dirty="0">
                <a:latin typeface="Traditional Arabic" pitchFamily="18" charset="-78"/>
                <a:cs typeface="Traditional Arabic" pitchFamily="18" charset="-78"/>
              </a:rPr>
              <a:t>:</a:t>
            </a:r>
            <a:r>
              <a:rPr lang="ar-SA" sz="3200" dirty="0">
                <a:latin typeface="Traditional Arabic" pitchFamily="18" charset="-78"/>
                <a:cs typeface="Traditional Arabic" pitchFamily="18" charset="-78"/>
              </a:rPr>
              <a:t> لوجي يعني علم ،</a:t>
            </a:r>
            <a:r>
              <a:rPr lang="ar-IQ" sz="3200" dirty="0">
                <a:latin typeface="Traditional Arabic" pitchFamily="18" charset="-78"/>
                <a:cs typeface="Traditional Arabic" pitchFamily="18" charset="-78"/>
              </a:rPr>
              <a:t> </a:t>
            </a:r>
            <a:r>
              <a:rPr lang="ar-SA" sz="3200" dirty="0">
                <a:latin typeface="Traditional Arabic" pitchFamily="18" charset="-78"/>
                <a:cs typeface="Traditional Arabic" pitchFamily="18" charset="-78"/>
              </a:rPr>
              <a:t>والمعنى الذي نستخلصه بعد جمعهما : العلم الذي يأخد العلم ذات</a:t>
            </a:r>
            <a:r>
              <a:rPr lang="ar-IQ" sz="3200" dirty="0">
                <a:latin typeface="Traditional Arabic" pitchFamily="18" charset="-78"/>
                <a:cs typeface="Traditional Arabic" pitchFamily="18" charset="-78"/>
              </a:rPr>
              <a:t>َ</a:t>
            </a:r>
            <a:r>
              <a:rPr lang="ar-SA" sz="3200" dirty="0">
                <a:latin typeface="Traditional Arabic" pitchFamily="18" charset="-78"/>
                <a:cs typeface="Traditional Arabic" pitchFamily="18" charset="-78"/>
              </a:rPr>
              <a:t>ه موضوع</a:t>
            </a:r>
            <a:r>
              <a:rPr lang="ar-IQ" sz="3200" dirty="0">
                <a:latin typeface="Traditional Arabic" pitchFamily="18" charset="-78"/>
                <a:cs typeface="Traditional Arabic" pitchFamily="18" charset="-78"/>
              </a:rPr>
              <a:t>َ</a:t>
            </a:r>
            <a:r>
              <a:rPr lang="ar-SA" sz="3200" dirty="0">
                <a:latin typeface="Traditional Arabic" pitchFamily="18" charset="-78"/>
                <a:cs typeface="Traditional Arabic" pitchFamily="18" charset="-78"/>
              </a:rPr>
              <a:t> </a:t>
            </a:r>
            <a:r>
              <a:rPr lang="ar-IQ" sz="3200" dirty="0">
                <a:latin typeface="Traditional Arabic" pitchFamily="18" charset="-78"/>
                <a:cs typeface="Traditional Arabic" pitchFamily="18" charset="-78"/>
              </a:rPr>
              <a:t>ا</a:t>
            </a:r>
            <a:r>
              <a:rPr lang="ar-SA" sz="3200" dirty="0">
                <a:latin typeface="Traditional Arabic" pitchFamily="18" charset="-78"/>
                <a:cs typeface="Traditional Arabic" pitchFamily="18" charset="-78"/>
              </a:rPr>
              <a:t>لدراسة</a:t>
            </a:r>
            <a:r>
              <a:rPr lang="ar-IQ" sz="3200" dirty="0">
                <a:latin typeface="Traditional Arabic" pitchFamily="18" charset="-78"/>
                <a:cs typeface="Traditional Arabic" pitchFamily="18" charset="-78"/>
              </a:rPr>
              <a:t>.                             </a:t>
            </a:r>
            <a:r>
              <a:rPr lang="ar-IQ" sz="3200">
                <a:latin typeface="Traditional Arabic" pitchFamily="18" charset="-78"/>
                <a:cs typeface="Traditional Arabic" pitchFamily="18" charset="-78"/>
              </a:rPr>
              <a:t>.</a:t>
            </a:r>
            <a:br>
              <a:rPr lang="ar-IQ" sz="3200">
                <a:latin typeface="Traditional Arabic" pitchFamily="18" charset="-78"/>
                <a:cs typeface="Traditional Arabic" pitchFamily="18" charset="-78"/>
              </a:rPr>
            </a:br>
            <a:br>
              <a:rPr lang="ar-IQ" sz="3200" dirty="0">
                <a:latin typeface="Traditional Arabic" pitchFamily="18" charset="-78"/>
                <a:cs typeface="Traditional Arabic" pitchFamily="18" charset="-78"/>
              </a:rPr>
            </a:b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r>
              <a:rPr lang="ar-SA" sz="3200" dirty="0">
                <a:latin typeface="Traditional Arabic" pitchFamily="18" charset="-78"/>
                <a:cs typeface="Traditional Arabic" pitchFamily="18" charset="-78"/>
              </a:rPr>
              <a:t> أو أنها هي الدراسة </a:t>
            </a:r>
            <a:r>
              <a:rPr lang="ar-IQ" sz="3200" dirty="0">
                <a:latin typeface="Traditional Arabic" pitchFamily="18" charset="-78"/>
                <a:cs typeface="Traditional Arabic" pitchFamily="18" charset="-78"/>
              </a:rPr>
              <a:t>التي ت</a:t>
            </a:r>
            <a:r>
              <a:rPr lang="ar-SA" sz="3200" dirty="0">
                <a:latin typeface="Traditional Arabic" pitchFamily="18" charset="-78"/>
                <a:cs typeface="Traditional Arabic" pitchFamily="18" charset="-78"/>
              </a:rPr>
              <a:t>تخد</a:t>
            </a:r>
            <a:r>
              <a:rPr lang="ar-IQ" sz="3200" dirty="0">
                <a:latin typeface="Traditional Arabic" pitchFamily="18" charset="-78"/>
                <a:cs typeface="Traditional Arabic" pitchFamily="18" charset="-78"/>
              </a:rPr>
              <a:t> العلمَ</a:t>
            </a:r>
            <a:r>
              <a:rPr lang="ar-SA" sz="3200" dirty="0">
                <a:latin typeface="Traditional Arabic" pitchFamily="18" charset="-78"/>
                <a:cs typeface="Traditional Arabic" pitchFamily="18" charset="-78"/>
              </a:rPr>
              <a:t> موضوعا</a:t>
            </a:r>
            <a:r>
              <a:rPr lang="ar-IQ" sz="3200" dirty="0">
                <a:latin typeface="Traditional Arabic" pitchFamily="18" charset="-78"/>
                <a:cs typeface="Traditional Arabic" pitchFamily="18" charset="-78"/>
              </a:rPr>
              <a:t>ً</a:t>
            </a:r>
            <a:r>
              <a:rPr lang="ar-SA" sz="3200" dirty="0">
                <a:latin typeface="Traditional Arabic" pitchFamily="18" charset="-78"/>
                <a:cs typeface="Traditional Arabic" pitchFamily="18" charset="-78"/>
              </a:rPr>
              <a:t> له، بمعنى أنها دراسة</a:t>
            </a:r>
            <a:r>
              <a:rPr lang="ar-IQ" sz="3200" dirty="0">
                <a:latin typeface="Traditional Arabic" pitchFamily="18" charset="-78"/>
                <a:cs typeface="Traditional Arabic" pitchFamily="18" charset="-78"/>
              </a:rPr>
              <a:t>ٌ</a:t>
            </a:r>
            <a:r>
              <a:rPr lang="ar-SA" sz="3200" dirty="0">
                <a:latin typeface="Traditional Arabic" pitchFamily="18" charset="-78"/>
                <a:cs typeface="Traditional Arabic" pitchFamily="18" charset="-78"/>
              </a:rPr>
              <a:t> نقدية</a:t>
            </a:r>
            <a:r>
              <a:rPr lang="ar-IQ" sz="3200" dirty="0">
                <a:latin typeface="Traditional Arabic" pitchFamily="18" charset="-78"/>
                <a:cs typeface="Traditional Arabic" pitchFamily="18" charset="-78"/>
              </a:rPr>
              <a:t>ٌ</a:t>
            </a:r>
            <a:r>
              <a:rPr lang="ar-SA" sz="3200" dirty="0">
                <a:latin typeface="Traditional Arabic" pitchFamily="18" charset="-78"/>
                <a:cs typeface="Traditional Arabic" pitchFamily="18" charset="-78"/>
              </a:rPr>
              <a:t> للعلوم، تسعى </a:t>
            </a:r>
            <a:r>
              <a:rPr lang="ar-IQ" sz="3200" dirty="0">
                <a:latin typeface="Traditional Arabic" pitchFamily="18" charset="-78"/>
                <a:cs typeface="Traditional Arabic" pitchFamily="18" charset="-78"/>
              </a:rPr>
              <a:t>إ</a:t>
            </a:r>
            <a:r>
              <a:rPr lang="ar-SA" sz="3200" dirty="0">
                <a:latin typeface="Traditional Arabic" pitchFamily="18" charset="-78"/>
                <a:cs typeface="Traditional Arabic" pitchFamily="18" charset="-78"/>
              </a:rPr>
              <a:t>لى تشكيل نظرية</a:t>
            </a:r>
            <a:r>
              <a:rPr lang="ar-IQ" sz="3200" dirty="0">
                <a:latin typeface="Traditional Arabic" pitchFamily="18" charset="-78"/>
                <a:cs typeface="Traditional Arabic" pitchFamily="18" charset="-78"/>
              </a:rPr>
              <a:t>ٍ</a:t>
            </a:r>
            <a:r>
              <a:rPr lang="ar-SA" sz="3200" dirty="0">
                <a:latin typeface="Traditional Arabic" pitchFamily="18" charset="-78"/>
                <a:cs typeface="Traditional Arabic" pitchFamily="18" charset="-78"/>
              </a:rPr>
              <a:t> خاصة</a:t>
            </a:r>
            <a:r>
              <a:rPr lang="ar-IQ" sz="3200" dirty="0">
                <a:latin typeface="Traditional Arabic" pitchFamily="18" charset="-78"/>
                <a:cs typeface="Traditional Arabic" pitchFamily="18" charset="-78"/>
              </a:rPr>
              <a:t>ٍ</a:t>
            </a:r>
            <a:r>
              <a:rPr lang="ar-SA" sz="3200" dirty="0">
                <a:latin typeface="Traditional Arabic" pitchFamily="18" charset="-78"/>
                <a:cs typeface="Traditional Arabic" pitchFamily="18" charset="-78"/>
              </a:rPr>
              <a:t> في المعرفة</a:t>
            </a:r>
            <a:r>
              <a:rPr lang="ar-IQ" sz="3200" dirty="0">
                <a:latin typeface="Traditional Arabic" pitchFamily="18" charset="-78"/>
                <a:cs typeface="Traditional Arabic" pitchFamily="18" charset="-78"/>
              </a:rPr>
              <a:t>.                            .</a:t>
            </a:r>
            <a:br>
              <a:rPr lang="ar-IQ" sz="3200" dirty="0">
                <a:latin typeface="Traditional Arabic" pitchFamily="18" charset="-78"/>
                <a:cs typeface="Traditional Arabic" pitchFamily="18" charset="-78"/>
              </a:rPr>
            </a:br>
            <a:br>
              <a:rPr lang="ar-IQ" sz="3200" dirty="0">
                <a:latin typeface="Traditional Arabic" pitchFamily="18" charset="-78"/>
                <a:cs typeface="Traditional Arabic" pitchFamily="18" charset="-78"/>
              </a:rPr>
            </a:br>
            <a:endParaRPr lang="ar-IQ"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3648284265"/>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663CD-732D-B00C-A9B1-2C8A2446B9A9}"/>
              </a:ext>
            </a:extLst>
          </p:cNvPr>
          <p:cNvSpPr>
            <a:spLocks noGrp="1"/>
          </p:cNvSpPr>
          <p:nvPr>
            <p:ph type="title"/>
          </p:nvPr>
        </p:nvSpPr>
        <p:spPr>
          <a:xfrm>
            <a:off x="143508" y="116632"/>
            <a:ext cx="8856984" cy="6624736"/>
          </a:xfrm>
        </p:spPr>
        <p:style>
          <a:lnRef idx="1">
            <a:schemeClr val="accent4"/>
          </a:lnRef>
          <a:fillRef idx="3">
            <a:schemeClr val="accent4"/>
          </a:fillRef>
          <a:effectRef idx="2">
            <a:schemeClr val="accent4"/>
          </a:effectRef>
          <a:fontRef idx="minor">
            <a:schemeClr val="lt1"/>
          </a:fontRef>
        </p:style>
        <p:txBody>
          <a:bodyPr/>
          <a:lstStyle/>
          <a:p>
            <a:pPr algn="just">
              <a:spcBef>
                <a:spcPts val="450"/>
              </a:spcBef>
              <a:spcAft>
                <a:spcPts val="450"/>
              </a:spcAft>
            </a:pPr>
            <a:r>
              <a:rPr lang="ar-IQ" sz="3200" dirty="0">
                <a:latin typeface="Traditional Arabic" pitchFamily="18" charset="-78"/>
                <a:cs typeface="Traditional Arabic" pitchFamily="18" charset="-78"/>
              </a:rPr>
              <a:t>       </a:t>
            </a:r>
            <a:r>
              <a:rPr lang="ar-IQ" sz="3200" b="1" dirty="0">
                <a:latin typeface="Traditional Arabic" pitchFamily="18" charset="-78"/>
                <a:cs typeface="Traditional Arabic" pitchFamily="18" charset="-78"/>
              </a:rPr>
              <a:t>الخامس: </a:t>
            </a:r>
            <a:r>
              <a:rPr lang="ar-SA" sz="3200" b="1" dirty="0">
                <a:latin typeface="Traditional Arabic" pitchFamily="18" charset="-78"/>
                <a:cs typeface="Traditional Arabic" pitchFamily="18" charset="-78"/>
              </a:rPr>
              <a:t>القيم</a:t>
            </a:r>
            <a:r>
              <a:rPr lang="ar-IQ" sz="3200" b="1" dirty="0">
                <a:latin typeface="Traditional Arabic" pitchFamily="18" charset="-78"/>
                <a:cs typeface="Traditional Arabic" pitchFamily="18" charset="-78"/>
              </a:rPr>
              <a:t>: أو </a:t>
            </a:r>
            <a:r>
              <a:rPr lang="ar-SA" sz="3200" b="1" dirty="0">
                <a:latin typeface="Traditional Arabic" pitchFamily="18" charset="-78"/>
                <a:cs typeface="Traditional Arabic" pitchFamily="18" charset="-78"/>
              </a:rPr>
              <a:t>نظرية</a:t>
            </a:r>
            <a:r>
              <a:rPr lang="ar-IQ" sz="3200" b="1" dirty="0">
                <a:latin typeface="Traditional Arabic" pitchFamily="18" charset="-78"/>
                <a:cs typeface="Traditional Arabic" pitchFamily="18" charset="-78"/>
              </a:rPr>
              <a:t>ُ</a:t>
            </a:r>
            <a:r>
              <a:rPr lang="ar-SA" sz="3200" b="1" dirty="0">
                <a:latin typeface="Traditional Arabic" pitchFamily="18" charset="-78"/>
                <a:cs typeface="Traditional Arabic" pitchFamily="18" charset="-78"/>
              </a:rPr>
              <a:t> القيم </a:t>
            </a:r>
            <a:r>
              <a:rPr lang="ar-IQ" sz="3200" b="1" dirty="0">
                <a:latin typeface="Traditional Arabic" pitchFamily="18" charset="-78"/>
                <a:cs typeface="Traditional Arabic" pitchFamily="18" charset="-78"/>
              </a:rPr>
              <a:t> أو نظريَّةُ</a:t>
            </a:r>
            <a:r>
              <a:rPr lang="ar-SA" sz="3200" b="1" dirty="0">
                <a:latin typeface="Traditional Arabic" pitchFamily="18" charset="-78"/>
                <a:cs typeface="Traditional Arabic" pitchFamily="18" charset="-78"/>
              </a:rPr>
              <a:t> الأخلاق</a:t>
            </a:r>
            <a:r>
              <a:rPr lang="ar-IQ" sz="3200" b="1" dirty="0">
                <a:latin typeface="Traditional Arabic" pitchFamily="18" charset="-78"/>
                <a:cs typeface="Traditional Arabic" pitchFamily="18" charset="-78"/>
              </a:rPr>
              <a:t>،(</a:t>
            </a:r>
            <a:r>
              <a:rPr lang="ar-SA" sz="3200" b="1" dirty="0">
                <a:latin typeface="Traditional Arabic" pitchFamily="18" charset="-78"/>
                <a:cs typeface="Traditional Arabic" pitchFamily="18" charset="-78"/>
              </a:rPr>
              <a:t>الاكسيولوجيا</a:t>
            </a:r>
            <a:r>
              <a:rPr lang="ar-IQ" sz="3200" b="1" dirty="0">
                <a:latin typeface="Traditional Arabic" pitchFamily="18" charset="-78"/>
                <a:cs typeface="Traditional Arabic" pitchFamily="18" charset="-78"/>
              </a:rPr>
              <a:t>)</a:t>
            </a:r>
            <a:r>
              <a:rPr lang="ar-SA" sz="3200" dirty="0">
                <a:latin typeface="Traditional Arabic" pitchFamily="18" charset="-78"/>
                <a:cs typeface="Traditional Arabic" pitchFamily="18" charset="-78"/>
              </a:rPr>
              <a:t>، التي ت</a:t>
            </a:r>
            <a:r>
              <a:rPr lang="ar-IQ" sz="3200" dirty="0">
                <a:latin typeface="Traditional Arabic" pitchFamily="18" charset="-78"/>
                <a:cs typeface="Traditional Arabic" pitchFamily="18" charset="-78"/>
              </a:rPr>
              <a:t>ُ</a:t>
            </a:r>
            <a:r>
              <a:rPr lang="ar-SA" sz="3200" dirty="0">
                <a:latin typeface="Traditional Arabic" pitchFamily="18" charset="-78"/>
                <a:cs typeface="Traditional Arabic" pitchFamily="18" charset="-78"/>
              </a:rPr>
              <a:t>قي</a:t>
            </a:r>
            <a:r>
              <a:rPr lang="ar-IQ" sz="3200" dirty="0">
                <a:latin typeface="Traditional Arabic" pitchFamily="18" charset="-78"/>
                <a:cs typeface="Traditional Arabic" pitchFamily="18" charset="-78"/>
              </a:rPr>
              <a:t>ِّ</a:t>
            </a:r>
            <a:r>
              <a:rPr lang="ar-SA" sz="3200" dirty="0">
                <a:latin typeface="Traditional Arabic" pitchFamily="18" charset="-78"/>
                <a:cs typeface="Traditional Arabic" pitchFamily="18" charset="-78"/>
              </a:rPr>
              <a:t>م ت</a:t>
            </a:r>
            <a:r>
              <a:rPr lang="ar-IQ" sz="3200" dirty="0">
                <a:latin typeface="Traditional Arabic" pitchFamily="18" charset="-78"/>
                <a:cs typeface="Traditional Arabic" pitchFamily="18" charset="-78"/>
              </a:rPr>
              <a:t>َ</a:t>
            </a:r>
            <a:r>
              <a:rPr lang="ar-SA" sz="3200" dirty="0">
                <a:latin typeface="Traditional Arabic" pitchFamily="18" charset="-78"/>
                <a:cs typeface="Traditional Arabic" pitchFamily="18" charset="-78"/>
              </a:rPr>
              <a:t>رات</a:t>
            </a:r>
            <a:r>
              <a:rPr lang="ar-IQ" sz="3200" dirty="0">
                <a:latin typeface="Traditional Arabic" pitchFamily="18" charset="-78"/>
                <a:cs typeface="Traditional Arabic" pitchFamily="18" charset="-78"/>
              </a:rPr>
              <a:t>ِ</a:t>
            </a:r>
            <a:r>
              <a:rPr lang="ar-SA" sz="3200" dirty="0">
                <a:latin typeface="Traditional Arabic" pitchFamily="18" charset="-78"/>
                <a:cs typeface="Traditional Arabic" pitchFamily="18" charset="-78"/>
              </a:rPr>
              <a:t>بي</a:t>
            </a:r>
            <a:r>
              <a:rPr lang="ar-IQ" sz="3200" dirty="0">
                <a:latin typeface="Traditional Arabic" pitchFamily="18" charset="-78"/>
                <a:cs typeface="Traditional Arabic" pitchFamily="18" charset="-78"/>
              </a:rPr>
              <a:t>َّ</a:t>
            </a:r>
            <a:r>
              <a:rPr lang="ar-SA" sz="3200" dirty="0">
                <a:latin typeface="Traditional Arabic" pitchFamily="18" charset="-78"/>
                <a:cs typeface="Traditional Arabic" pitchFamily="18" charset="-78"/>
              </a:rPr>
              <a:t>ة</a:t>
            </a:r>
            <a:r>
              <a:rPr lang="ar-IQ" sz="3200" dirty="0">
                <a:latin typeface="Traditional Arabic" pitchFamily="18" charset="-78"/>
                <a:cs typeface="Traditional Arabic" pitchFamily="18" charset="-78"/>
              </a:rPr>
              <a:t>ٍ</a:t>
            </a:r>
            <a:r>
              <a:rPr lang="ar-SA" sz="3200" dirty="0">
                <a:latin typeface="Traditional Arabic" pitchFamily="18" charset="-78"/>
                <a:cs typeface="Traditional Arabic" pitchFamily="18" charset="-78"/>
              </a:rPr>
              <a:t> بين الق</a:t>
            </a:r>
            <a:r>
              <a:rPr lang="ar-IQ" sz="3200" dirty="0">
                <a:latin typeface="Traditional Arabic" pitchFamily="18" charset="-78"/>
                <a:cs typeface="Traditional Arabic" pitchFamily="18" charset="-78"/>
              </a:rPr>
              <a:t>ِ</a:t>
            </a:r>
            <a:r>
              <a:rPr lang="ar-SA" sz="3200" dirty="0">
                <a:latin typeface="Traditional Arabic" pitchFamily="18" charset="-78"/>
                <a:cs typeface="Traditional Arabic" pitchFamily="18" charset="-78"/>
              </a:rPr>
              <a:t>ي</a:t>
            </a:r>
            <a:r>
              <a:rPr lang="ar-IQ" sz="3200" dirty="0">
                <a:latin typeface="Traditional Arabic" pitchFamily="18" charset="-78"/>
                <a:cs typeface="Traditional Arabic" pitchFamily="18" charset="-78"/>
              </a:rPr>
              <a:t>َ</a:t>
            </a:r>
            <a:r>
              <a:rPr lang="ar-SA" sz="3200" dirty="0">
                <a:latin typeface="Traditional Arabic" pitchFamily="18" charset="-78"/>
                <a:cs typeface="Traditional Arabic" pitchFamily="18" charset="-78"/>
              </a:rPr>
              <a:t>م، حيث ت</a:t>
            </a:r>
            <a:r>
              <a:rPr lang="ar-IQ" sz="3200" dirty="0">
                <a:latin typeface="Traditional Arabic" pitchFamily="18" charset="-78"/>
                <a:cs typeface="Traditional Arabic" pitchFamily="18" charset="-78"/>
              </a:rPr>
              <a:t>َ</a:t>
            </a:r>
            <a:r>
              <a:rPr lang="ar-SA" sz="3200" dirty="0">
                <a:latin typeface="Traditional Arabic" pitchFamily="18" charset="-78"/>
                <a:cs typeface="Traditional Arabic" pitchFamily="18" charset="-78"/>
              </a:rPr>
              <a:t>ضع في المرتبة الأولى احترام ما</a:t>
            </a:r>
            <a:r>
              <a:rPr lang="ar-IQ" sz="3200" dirty="0">
                <a:latin typeface="Traditional Arabic" pitchFamily="18" charset="-78"/>
                <a:cs typeface="Traditional Arabic" pitchFamily="18" charset="-78"/>
              </a:rPr>
              <a:t> </a:t>
            </a:r>
            <a:r>
              <a:rPr lang="ar-SA" sz="3200" dirty="0">
                <a:latin typeface="Traditional Arabic" pitchFamily="18" charset="-78"/>
                <a:cs typeface="Traditional Arabic" pitchFamily="18" charset="-78"/>
              </a:rPr>
              <a:t>هو سامي ثم الذي يليه</a:t>
            </a:r>
            <a:r>
              <a:rPr lang="ar-IQ" sz="3200" dirty="0">
                <a:latin typeface="Traditional Arabic" pitchFamily="18" charset="-78"/>
                <a:cs typeface="Traditional Arabic" pitchFamily="18" charset="-78"/>
              </a:rPr>
              <a:t>.</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br>
              <a:rPr lang="ar-IQ" sz="3200" dirty="0">
                <a:latin typeface="Traditional Arabic" pitchFamily="18" charset="-78"/>
                <a:cs typeface="Traditional Arabic" pitchFamily="18" charset="-78"/>
              </a:rPr>
            </a:b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r>
              <a:rPr lang="ar-SA" sz="3200" dirty="0">
                <a:latin typeface="Traditional Arabic" pitchFamily="18" charset="-78"/>
                <a:cs typeface="Traditional Arabic" pitchFamily="18" charset="-78"/>
              </a:rPr>
              <a:t>وكمال الإنسان بأن</a:t>
            </a:r>
            <a:r>
              <a:rPr lang="ar-IQ" sz="3200" dirty="0">
                <a:latin typeface="Traditional Arabic" pitchFamily="18" charset="-78"/>
                <a:cs typeface="Traditional Arabic" pitchFamily="18" charset="-78"/>
              </a:rPr>
              <a:t>ْ</a:t>
            </a:r>
            <a:r>
              <a:rPr lang="ar-SA" sz="3200" dirty="0">
                <a:latin typeface="Traditional Arabic" pitchFamily="18" charset="-78"/>
                <a:cs typeface="Traditional Arabic" pitchFamily="18" charset="-78"/>
              </a:rPr>
              <a:t> يحصل</a:t>
            </a:r>
            <a:r>
              <a:rPr lang="ar-IQ" sz="3200" dirty="0">
                <a:latin typeface="Traditional Arabic" pitchFamily="18" charset="-78"/>
                <a:cs typeface="Traditional Arabic" pitchFamily="18" charset="-78"/>
              </a:rPr>
              <a:t>َ</a:t>
            </a:r>
            <a:r>
              <a:rPr lang="ar-SA" sz="3200" dirty="0">
                <a:latin typeface="Traditional Arabic" pitchFamily="18" charset="-78"/>
                <a:cs typeface="Traditional Arabic" pitchFamily="18" charset="-78"/>
              </a:rPr>
              <a:t> العلوم</a:t>
            </a:r>
            <a:r>
              <a:rPr lang="ar-IQ" sz="3200" dirty="0">
                <a:latin typeface="Traditional Arabic" pitchFamily="18" charset="-78"/>
                <a:cs typeface="Traditional Arabic" pitchFamily="18" charset="-78"/>
              </a:rPr>
              <a:t>َ</a:t>
            </a:r>
            <a:r>
              <a:rPr lang="ar-SA" sz="3200" dirty="0">
                <a:latin typeface="Traditional Arabic" pitchFamily="18" charset="-78"/>
                <a:cs typeface="Traditional Arabic" pitchFamily="18" charset="-78"/>
              </a:rPr>
              <a:t> النظرية</a:t>
            </a:r>
            <a:r>
              <a:rPr lang="ar-IQ" sz="3200" dirty="0">
                <a:latin typeface="Traditional Arabic" pitchFamily="18" charset="-78"/>
                <a:cs typeface="Traditional Arabic" pitchFamily="18" charset="-78"/>
              </a:rPr>
              <a:t>َ</a:t>
            </a:r>
            <a:r>
              <a:rPr lang="ar-SA" sz="3200" dirty="0">
                <a:latin typeface="Traditional Arabic" pitchFamily="18" charset="-78"/>
                <a:cs typeface="Traditional Arabic" pitchFamily="18" charset="-78"/>
              </a:rPr>
              <a:t> حتى يُسَمَّى عاقلًا بالفعل، بعد أن كان بالقوة والاستعداد الفطري عاقلًا. وهذا التحصيل يخضع لغايتَين هما الجميل والنافع</a:t>
            </a:r>
            <a:r>
              <a:rPr lang="ar-IQ" sz="3200" dirty="0">
                <a:latin typeface="Traditional Arabic" pitchFamily="18" charset="-78"/>
                <a:cs typeface="Traditional Arabic" pitchFamily="18" charset="-78"/>
              </a:rPr>
              <a:t>.  </a:t>
            </a:r>
            <a:r>
              <a:rPr lang="ar-SA" sz="3200" dirty="0">
                <a:latin typeface="Traditional Arabic" pitchFamily="18" charset="-78"/>
                <a:cs typeface="Traditional Arabic" pitchFamily="18" charset="-78"/>
              </a:rPr>
              <a:t>.</a:t>
            </a:r>
            <a:br>
              <a:rPr lang="ar-IQ" sz="3200" dirty="0">
                <a:latin typeface="Traditional Arabic" pitchFamily="18" charset="-78"/>
                <a:cs typeface="Traditional Arabic" pitchFamily="18" charset="-78"/>
              </a:rPr>
            </a:br>
            <a:br>
              <a:rPr lang="ar-IQ" sz="3200" dirty="0">
                <a:latin typeface="Traditional Arabic" pitchFamily="18" charset="-78"/>
                <a:cs typeface="Traditional Arabic" pitchFamily="18" charset="-78"/>
              </a:rPr>
            </a:b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r>
              <a:rPr lang="ar-SA" sz="3200" dirty="0">
                <a:latin typeface="Traditional Arabic" pitchFamily="18" charset="-78"/>
                <a:cs typeface="Traditional Arabic" pitchFamily="18" charset="-78"/>
              </a:rPr>
              <a:t> ولا شك أن</a:t>
            </a:r>
            <a:r>
              <a:rPr lang="ar-IQ" sz="3200" dirty="0">
                <a:latin typeface="Traditional Arabic" pitchFamily="18" charset="-78"/>
                <a:cs typeface="Traditional Arabic" pitchFamily="18" charset="-78"/>
              </a:rPr>
              <a:t>َّ</a:t>
            </a:r>
            <a:r>
              <a:rPr lang="ar-SA" sz="3200" dirty="0">
                <a:latin typeface="Traditional Arabic" pitchFamily="18" charset="-78"/>
                <a:cs typeface="Traditional Arabic" pitchFamily="18" charset="-78"/>
              </a:rPr>
              <a:t> الأجمل</a:t>
            </a:r>
            <a:r>
              <a:rPr lang="ar-IQ" sz="3200" dirty="0">
                <a:latin typeface="Traditional Arabic" pitchFamily="18" charset="-78"/>
                <a:cs typeface="Traditional Arabic" pitchFamily="18" charset="-78"/>
              </a:rPr>
              <a:t>َ</a:t>
            </a:r>
            <a:r>
              <a:rPr lang="ar-SA" sz="3200" dirty="0">
                <a:latin typeface="Traditional Arabic" pitchFamily="18" charset="-78"/>
                <a:cs typeface="Traditional Arabic" pitchFamily="18" charset="-78"/>
              </a:rPr>
              <a:t> والأحسن</a:t>
            </a:r>
            <a:r>
              <a:rPr lang="ar-IQ" sz="3200" dirty="0">
                <a:latin typeface="Traditional Arabic" pitchFamily="18" charset="-78"/>
                <a:cs typeface="Traditional Arabic" pitchFamily="18" charset="-78"/>
              </a:rPr>
              <a:t>َ</a:t>
            </a:r>
            <a:r>
              <a:rPr lang="ar-SA" sz="3200" dirty="0">
                <a:latin typeface="Traditional Arabic" pitchFamily="18" charset="-78"/>
                <a:cs typeface="Traditional Arabic" pitchFamily="18" charset="-78"/>
              </a:rPr>
              <a:t> أفضل</a:t>
            </a:r>
            <a:r>
              <a:rPr lang="ar-IQ" sz="3200" dirty="0">
                <a:latin typeface="Traditional Arabic" pitchFamily="18" charset="-78"/>
                <a:cs typeface="Traditional Arabic" pitchFamily="18" charset="-78"/>
              </a:rPr>
              <a:t>ُ</a:t>
            </a:r>
            <a:r>
              <a:rPr lang="ar-SA" sz="3200" dirty="0">
                <a:latin typeface="Traditional Arabic" pitchFamily="18" charset="-78"/>
                <a:cs typeface="Traditional Arabic" pitchFamily="18" charset="-78"/>
              </a:rPr>
              <a:t> من</a:t>
            </a:r>
            <a:r>
              <a:rPr lang="ar-IQ" sz="3200" dirty="0">
                <a:latin typeface="Traditional Arabic" pitchFamily="18" charset="-78"/>
                <a:cs typeface="Traditional Arabic" pitchFamily="18" charset="-78"/>
              </a:rPr>
              <a:t>َ</a:t>
            </a:r>
            <a:r>
              <a:rPr lang="ar-SA" sz="3200" dirty="0">
                <a:latin typeface="Traditional Arabic" pitchFamily="18" charset="-78"/>
                <a:cs typeface="Traditional Arabic" pitchFamily="18" charset="-78"/>
              </a:rPr>
              <a:t> الأنفع من حيث القيمة</a:t>
            </a:r>
            <a:r>
              <a:rPr lang="ar-IQ" sz="3200" dirty="0">
                <a:latin typeface="Traditional Arabic" pitchFamily="18" charset="-78"/>
                <a:cs typeface="Traditional Arabic" pitchFamily="18" charset="-78"/>
              </a:rPr>
              <a:t>ُ</a:t>
            </a:r>
            <a:r>
              <a:rPr lang="ar-SA" sz="3200" dirty="0">
                <a:latin typeface="Traditional Arabic" pitchFamily="18" charset="-78"/>
                <a:cs typeface="Traditional Arabic" pitchFamily="18" charset="-78"/>
              </a:rPr>
              <a:t>؛ فالعلوم</a:t>
            </a:r>
            <a:r>
              <a:rPr lang="ar-IQ" sz="3200" dirty="0">
                <a:latin typeface="Traditional Arabic" pitchFamily="18" charset="-78"/>
                <a:cs typeface="Traditional Arabic" pitchFamily="18" charset="-78"/>
              </a:rPr>
              <a:t>ُ</a:t>
            </a:r>
            <a:r>
              <a:rPr lang="ar-SA" sz="3200" dirty="0">
                <a:latin typeface="Traditional Arabic" pitchFamily="18" charset="-78"/>
                <a:cs typeface="Traditional Arabic" pitchFamily="18" charset="-78"/>
              </a:rPr>
              <a:t> النظرية</a:t>
            </a:r>
            <a:r>
              <a:rPr lang="ar-IQ" sz="3200" dirty="0">
                <a:latin typeface="Traditional Arabic" pitchFamily="18" charset="-78"/>
                <a:cs typeface="Traditional Arabic" pitchFamily="18" charset="-78"/>
              </a:rPr>
              <a:t>ُ</a:t>
            </a:r>
            <a:r>
              <a:rPr lang="ar-SA" sz="3200" dirty="0">
                <a:latin typeface="Traditional Arabic" pitchFamily="18" charset="-78"/>
                <a:cs typeface="Traditional Arabic" pitchFamily="18" charset="-78"/>
              </a:rPr>
              <a:t>، والفلسفة</a:t>
            </a:r>
            <a:r>
              <a:rPr lang="ar-IQ" sz="3200" dirty="0">
                <a:latin typeface="Traditional Arabic" pitchFamily="18" charset="-78"/>
                <a:cs typeface="Traditional Arabic" pitchFamily="18" charset="-78"/>
              </a:rPr>
              <a:t>ُ</a:t>
            </a:r>
            <a:r>
              <a:rPr lang="ar-SA" sz="3200" dirty="0">
                <a:latin typeface="Traditional Arabic" pitchFamily="18" charset="-78"/>
                <a:cs typeface="Traditional Arabic" pitchFamily="18" charset="-78"/>
              </a:rPr>
              <a:t> أعلاها؛ لأنها حكمة</a:t>
            </a:r>
            <a:r>
              <a:rPr lang="ar-IQ" sz="3200" dirty="0">
                <a:latin typeface="Traditional Arabic" pitchFamily="18" charset="-78"/>
                <a:cs typeface="Traditional Arabic" pitchFamily="18" charset="-78"/>
              </a:rPr>
              <a:t>ُ</a:t>
            </a:r>
            <a:r>
              <a:rPr lang="ar-SA" sz="3200" dirty="0">
                <a:latin typeface="Traditional Arabic" pitchFamily="18" charset="-78"/>
                <a:cs typeface="Traditional Arabic" pitchFamily="18" charset="-78"/>
              </a:rPr>
              <a:t> الح</a:t>
            </a:r>
            <a:r>
              <a:rPr lang="ar-IQ" sz="3200" dirty="0">
                <a:latin typeface="Traditional Arabic" pitchFamily="18" charset="-78"/>
                <a:cs typeface="Traditional Arabic" pitchFamily="18" charset="-78"/>
              </a:rPr>
              <a:t>ِ</a:t>
            </a:r>
            <a:r>
              <a:rPr lang="ar-SA" sz="3200" dirty="0">
                <a:latin typeface="Traditional Arabic" pitchFamily="18" charset="-78"/>
                <a:cs typeface="Traditional Arabic" pitchFamily="18" charset="-78"/>
              </a:rPr>
              <a:t>ك</a:t>
            </a:r>
            <a:r>
              <a:rPr lang="ar-IQ" sz="3200" dirty="0">
                <a:latin typeface="Traditional Arabic" pitchFamily="18" charset="-78"/>
                <a:cs typeface="Traditional Arabic" pitchFamily="18" charset="-78"/>
              </a:rPr>
              <a:t>َ</a:t>
            </a:r>
            <a:r>
              <a:rPr lang="ar-SA" sz="3200" dirty="0">
                <a:latin typeface="Traditional Arabic" pitchFamily="18" charset="-78"/>
                <a:cs typeface="Traditional Arabic" pitchFamily="18" charset="-78"/>
              </a:rPr>
              <a:t>م وعلم</a:t>
            </a:r>
            <a:r>
              <a:rPr lang="ar-IQ" sz="3200" dirty="0">
                <a:latin typeface="Traditional Arabic" pitchFamily="18" charset="-78"/>
                <a:cs typeface="Traditional Arabic" pitchFamily="18" charset="-78"/>
              </a:rPr>
              <a:t>ُ</a:t>
            </a:r>
            <a:r>
              <a:rPr lang="ar-SA" sz="3200" dirty="0">
                <a:latin typeface="Traditional Arabic" pitchFamily="18" charset="-78"/>
                <a:cs typeface="Traditional Arabic" pitchFamily="18" charset="-78"/>
              </a:rPr>
              <a:t> العلوم، ت</a:t>
            </a:r>
            <a:r>
              <a:rPr lang="ar-IQ" sz="3200" dirty="0">
                <a:latin typeface="Traditional Arabic" pitchFamily="18" charset="-78"/>
                <a:cs typeface="Traditional Arabic" pitchFamily="18" charset="-78"/>
              </a:rPr>
              <a:t>َ</a:t>
            </a:r>
            <a:r>
              <a:rPr lang="ar-SA" sz="3200" dirty="0">
                <a:latin typeface="Traditional Arabic" pitchFamily="18" charset="-78"/>
                <a:cs typeface="Traditional Arabic" pitchFamily="18" charset="-78"/>
              </a:rPr>
              <a:t>بغي الأجمل</a:t>
            </a:r>
            <a:r>
              <a:rPr lang="ar-IQ" sz="3200" dirty="0">
                <a:latin typeface="Traditional Arabic" pitchFamily="18" charset="-78"/>
                <a:cs typeface="Traditional Arabic" pitchFamily="18" charset="-78"/>
              </a:rPr>
              <a:t>َ.         </a:t>
            </a:r>
            <a:r>
              <a:rPr lang="ar-SA" sz="3200" dirty="0">
                <a:latin typeface="Traditional Arabic" pitchFamily="18" charset="-78"/>
                <a:cs typeface="Traditional Arabic" pitchFamily="18" charset="-78"/>
              </a:rPr>
              <a:t>.</a:t>
            </a:r>
            <a:br>
              <a:rPr lang="ar-IQ" sz="3200" dirty="0">
                <a:latin typeface="Traditional Arabic" pitchFamily="18" charset="-78"/>
                <a:cs typeface="Traditional Arabic" pitchFamily="18" charset="-78"/>
              </a:rPr>
            </a:br>
            <a:r>
              <a:rPr lang="ar-SA" sz="3200" dirty="0">
                <a:latin typeface="Traditional Arabic" pitchFamily="18" charset="-78"/>
                <a:cs typeface="Traditional Arabic" pitchFamily="18" charset="-78"/>
              </a:rPr>
              <a:t> </a:t>
            </a:r>
            <a:endParaRPr lang="en-US"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3448991463"/>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AA2CC-0D84-2FD0-5E16-77BA2BC5E67D}"/>
              </a:ext>
            </a:extLst>
          </p:cNvPr>
          <p:cNvSpPr>
            <a:spLocks noGrp="1"/>
          </p:cNvSpPr>
          <p:nvPr>
            <p:ph type="title"/>
          </p:nvPr>
        </p:nvSpPr>
        <p:spPr>
          <a:xfrm>
            <a:off x="143508" y="188640"/>
            <a:ext cx="8856984" cy="6480720"/>
          </a:xfrm>
        </p:spPr>
        <p:style>
          <a:lnRef idx="1">
            <a:schemeClr val="accent1"/>
          </a:lnRef>
          <a:fillRef idx="2">
            <a:schemeClr val="accent1"/>
          </a:fillRef>
          <a:effectRef idx="1">
            <a:schemeClr val="accent1"/>
          </a:effectRef>
          <a:fontRef idx="minor">
            <a:schemeClr val="dk1"/>
          </a:fontRef>
        </p:style>
        <p:txBody>
          <a:bodyPr/>
          <a:lstStyle/>
          <a:p>
            <a:pPr algn="just"/>
            <a:r>
              <a:rPr lang="ar-IQ" sz="3200" kern="0" dirty="0">
                <a:solidFill>
                  <a:srgbClr val="000000"/>
                </a:solidFill>
                <a:effectLst/>
                <a:latin typeface="inherit"/>
                <a:ea typeface="Times New Roman" panose="02020603050405020304" pitchFamily="18" charset="0"/>
                <a:cs typeface="Arial" panose="020B0604020202020204" pitchFamily="34" charset="0"/>
              </a:rPr>
              <a:t>      </a:t>
            </a:r>
            <a:r>
              <a:rPr lang="ar-SA" sz="3200" kern="0" dirty="0">
                <a:solidFill>
                  <a:srgbClr val="000000"/>
                </a:solidFill>
                <a:effectLst/>
                <a:latin typeface="inherit"/>
                <a:ea typeface="Times New Roman" panose="02020603050405020304" pitchFamily="18" charset="0"/>
                <a:cs typeface="Arial" panose="020B0604020202020204" pitchFamily="34" charset="0"/>
              </a:rPr>
              <a:t>أمَّا الفنون والصناعات العملية، وهي أيضًا ضرورية</a:t>
            </a:r>
            <a:r>
              <a:rPr lang="ar-IQ" sz="3200" kern="0" dirty="0">
                <a:solidFill>
                  <a:srgbClr val="000000"/>
                </a:solidFill>
                <a:effectLst/>
                <a:latin typeface="inherit"/>
                <a:ea typeface="Times New Roman" panose="02020603050405020304" pitchFamily="18" charset="0"/>
                <a:cs typeface="Arial" panose="020B0604020202020204" pitchFamily="34" charset="0"/>
              </a:rPr>
              <a:t>ٌ</a:t>
            </a:r>
            <a:r>
              <a:rPr lang="ar-SA" sz="3200" kern="0" dirty="0">
                <a:solidFill>
                  <a:srgbClr val="000000"/>
                </a:solidFill>
                <a:effectLst/>
                <a:latin typeface="inherit"/>
                <a:ea typeface="Times New Roman" panose="02020603050405020304" pitchFamily="18" charset="0"/>
                <a:cs typeface="Arial" panose="020B0604020202020204" pitchFamily="34" charset="0"/>
              </a:rPr>
              <a:t> للإنسان مفيدة</a:t>
            </a:r>
            <a:r>
              <a:rPr lang="ar-IQ" sz="3200" kern="0" dirty="0">
                <a:solidFill>
                  <a:srgbClr val="000000"/>
                </a:solidFill>
                <a:effectLst/>
                <a:latin typeface="inherit"/>
                <a:ea typeface="Times New Roman" panose="02020603050405020304" pitchFamily="18" charset="0"/>
                <a:cs typeface="Arial" panose="020B0604020202020204" pitchFamily="34" charset="0"/>
              </a:rPr>
              <a:t>ٌ</a:t>
            </a:r>
            <a:r>
              <a:rPr lang="ar-SA" sz="3200" kern="0" dirty="0">
                <a:solidFill>
                  <a:srgbClr val="000000"/>
                </a:solidFill>
                <a:effectLst/>
                <a:latin typeface="inherit"/>
                <a:ea typeface="Times New Roman" panose="02020603050405020304" pitchFamily="18" charset="0"/>
                <a:cs typeface="Arial" panose="020B0604020202020204" pitchFamily="34" charset="0"/>
              </a:rPr>
              <a:t> للعمران، فإنها ضرورية</a:t>
            </a:r>
            <a:r>
              <a:rPr lang="ar-IQ" sz="3200" kern="0" dirty="0">
                <a:solidFill>
                  <a:srgbClr val="000000"/>
                </a:solidFill>
                <a:effectLst/>
                <a:latin typeface="inherit"/>
                <a:ea typeface="Times New Roman" panose="02020603050405020304" pitchFamily="18" charset="0"/>
                <a:cs typeface="Arial" panose="020B0604020202020204" pitchFamily="34" charset="0"/>
              </a:rPr>
              <a:t>ٌ</a:t>
            </a:r>
            <a:r>
              <a:rPr lang="ar-SA" sz="3200" kern="0" dirty="0">
                <a:solidFill>
                  <a:srgbClr val="000000"/>
                </a:solidFill>
                <a:effectLst/>
                <a:latin typeface="inherit"/>
                <a:ea typeface="Times New Roman" panose="02020603050405020304" pitchFamily="18" charset="0"/>
                <a:cs typeface="Arial" panose="020B0604020202020204" pitchFamily="34" charset="0"/>
              </a:rPr>
              <a:t> من جهة</a:t>
            </a:r>
            <a:r>
              <a:rPr lang="ar-IQ" sz="3200" kern="0" dirty="0">
                <a:solidFill>
                  <a:srgbClr val="000000"/>
                </a:solidFill>
                <a:effectLst/>
                <a:latin typeface="inherit"/>
                <a:ea typeface="Times New Roman" panose="02020603050405020304" pitchFamily="18" charset="0"/>
                <a:cs typeface="Arial" panose="020B0604020202020204" pitchFamily="34" charset="0"/>
              </a:rPr>
              <a:t>ِ</a:t>
            </a:r>
            <a:r>
              <a:rPr lang="ar-SA" sz="3200" kern="0" dirty="0">
                <a:solidFill>
                  <a:srgbClr val="000000"/>
                </a:solidFill>
                <a:effectLst/>
                <a:latin typeface="inherit"/>
                <a:ea typeface="Times New Roman" panose="02020603050405020304" pitchFamily="18" charset="0"/>
                <a:cs typeface="Arial" panose="020B0604020202020204" pitchFamily="34" charset="0"/>
              </a:rPr>
              <a:t> نفع</a:t>
            </a:r>
            <a:r>
              <a:rPr lang="ar-IQ" sz="3200" kern="0" dirty="0">
                <a:solidFill>
                  <a:srgbClr val="000000"/>
                </a:solidFill>
                <a:effectLst/>
                <a:latin typeface="inherit"/>
                <a:ea typeface="Times New Roman" panose="02020603050405020304" pitchFamily="18" charset="0"/>
                <a:cs typeface="Arial" panose="020B0604020202020204" pitchFamily="34" charset="0"/>
              </a:rPr>
              <a:t>ِ</a:t>
            </a:r>
            <a:r>
              <a:rPr lang="ar-SA" sz="3200" kern="0" dirty="0">
                <a:solidFill>
                  <a:srgbClr val="000000"/>
                </a:solidFill>
                <a:effectLst/>
                <a:latin typeface="inherit"/>
                <a:ea typeface="Times New Roman" panose="02020603050405020304" pitchFamily="18" charset="0"/>
                <a:cs typeface="Arial" panose="020B0604020202020204" pitchFamily="34" charset="0"/>
              </a:rPr>
              <a:t>ها؛ ولذلك ر</a:t>
            </a:r>
            <a:r>
              <a:rPr lang="ar-IQ" sz="3200" kern="0" dirty="0">
                <a:solidFill>
                  <a:srgbClr val="000000"/>
                </a:solidFill>
                <a:effectLst/>
                <a:latin typeface="inherit"/>
                <a:ea typeface="Times New Roman" panose="02020603050405020304" pitchFamily="18" charset="0"/>
                <a:cs typeface="Arial" panose="020B0604020202020204" pitchFamily="34" charset="0"/>
              </a:rPr>
              <a:t>َ</a:t>
            </a:r>
            <a:r>
              <a:rPr lang="ar-SA" sz="3200" kern="0" dirty="0">
                <a:solidFill>
                  <a:srgbClr val="000000"/>
                </a:solidFill>
                <a:effectLst/>
                <a:latin typeface="inherit"/>
                <a:ea typeface="Times New Roman" panose="02020603050405020304" pitchFamily="18" charset="0"/>
                <a:cs typeface="Arial" panose="020B0604020202020204" pitchFamily="34" charset="0"/>
              </a:rPr>
              <a:t>فع فلاسفة</a:t>
            </a:r>
            <a:r>
              <a:rPr lang="ar-IQ" sz="3200" kern="0" dirty="0">
                <a:solidFill>
                  <a:srgbClr val="000000"/>
                </a:solidFill>
                <a:effectLst/>
                <a:latin typeface="inherit"/>
                <a:ea typeface="Times New Roman" panose="02020603050405020304" pitchFamily="18" charset="0"/>
                <a:cs typeface="Arial" panose="020B0604020202020204" pitchFamily="34" charset="0"/>
              </a:rPr>
              <a:t>ُ</a:t>
            </a:r>
            <a:r>
              <a:rPr lang="ar-SA" sz="3200" kern="0" dirty="0">
                <a:solidFill>
                  <a:srgbClr val="000000"/>
                </a:solidFill>
                <a:effectLst/>
                <a:latin typeface="inherit"/>
                <a:ea typeface="Times New Roman" panose="02020603050405020304" pitchFamily="18" charset="0"/>
                <a:cs typeface="Arial" panose="020B0604020202020204" pitchFamily="34" charset="0"/>
              </a:rPr>
              <a:t> ال</a:t>
            </a:r>
            <a:r>
              <a:rPr lang="ar-IQ" sz="3200" kern="0" dirty="0">
                <a:solidFill>
                  <a:srgbClr val="000000"/>
                </a:solidFill>
                <a:effectLst/>
                <a:latin typeface="inherit"/>
                <a:ea typeface="Times New Roman" panose="02020603050405020304" pitchFamily="18" charset="0"/>
                <a:cs typeface="Arial" panose="020B0604020202020204" pitchFamily="34" charset="0"/>
              </a:rPr>
              <a:t>مسلمين</a:t>
            </a:r>
            <a:r>
              <a:rPr lang="ar-SA" sz="3200" kern="0" dirty="0">
                <a:solidFill>
                  <a:srgbClr val="000000"/>
                </a:solidFill>
                <a:effectLst/>
                <a:latin typeface="inherit"/>
                <a:ea typeface="Times New Roman" panose="02020603050405020304" pitchFamily="18" charset="0"/>
                <a:cs typeface="Arial" panose="020B0604020202020204" pitchFamily="34" charset="0"/>
              </a:rPr>
              <a:t>، كما فع</a:t>
            </a:r>
            <a:r>
              <a:rPr lang="ar-IQ" sz="3200" kern="0" dirty="0">
                <a:solidFill>
                  <a:srgbClr val="000000"/>
                </a:solidFill>
                <a:effectLst/>
                <a:latin typeface="inherit"/>
                <a:ea typeface="Times New Roman" panose="02020603050405020304" pitchFamily="18" charset="0"/>
                <a:cs typeface="Arial" panose="020B0604020202020204" pitchFamily="34" charset="0"/>
              </a:rPr>
              <a:t>َ</a:t>
            </a:r>
            <a:r>
              <a:rPr lang="ar-SA" sz="3200" kern="0" dirty="0">
                <a:solidFill>
                  <a:srgbClr val="000000"/>
                </a:solidFill>
                <a:effectLst/>
                <a:latin typeface="inherit"/>
                <a:ea typeface="Times New Roman" panose="02020603050405020304" pitchFamily="18" charset="0"/>
                <a:cs typeface="Arial" panose="020B0604020202020204" pitchFamily="34" charset="0"/>
              </a:rPr>
              <a:t>ل فلاسفة اليونانيين من شأن</a:t>
            </a:r>
            <a:r>
              <a:rPr lang="ar-IQ" sz="3200" kern="0" dirty="0">
                <a:solidFill>
                  <a:srgbClr val="000000"/>
                </a:solidFill>
                <a:effectLst/>
                <a:latin typeface="inherit"/>
                <a:ea typeface="Times New Roman" panose="02020603050405020304" pitchFamily="18" charset="0"/>
                <a:cs typeface="Arial" panose="020B0604020202020204" pitchFamily="34" charset="0"/>
              </a:rPr>
              <a:t>ِ</a:t>
            </a:r>
            <a:r>
              <a:rPr lang="ar-SA" sz="3200" kern="0" dirty="0">
                <a:solidFill>
                  <a:srgbClr val="000000"/>
                </a:solidFill>
                <a:effectLst/>
                <a:latin typeface="inherit"/>
                <a:ea typeface="Times New Roman" panose="02020603050405020304" pitchFamily="18" charset="0"/>
                <a:cs typeface="Arial" panose="020B0604020202020204" pitchFamily="34" charset="0"/>
              </a:rPr>
              <a:t> النظر</a:t>
            </a:r>
            <a:r>
              <a:rPr lang="ar-IQ" sz="3200" kern="0" dirty="0">
                <a:solidFill>
                  <a:srgbClr val="000000"/>
                </a:solidFill>
                <a:effectLst/>
                <a:latin typeface="inherit"/>
                <a:ea typeface="Times New Roman" panose="02020603050405020304" pitchFamily="18" charset="0"/>
                <a:cs typeface="Arial" panose="020B0604020202020204" pitchFamily="34" charset="0"/>
              </a:rPr>
              <a:t>ِ</a:t>
            </a:r>
            <a:r>
              <a:rPr lang="ar-SA" sz="3200" kern="0" dirty="0">
                <a:solidFill>
                  <a:srgbClr val="000000"/>
                </a:solidFill>
                <a:effectLst/>
                <a:latin typeface="inherit"/>
                <a:ea typeface="Times New Roman" panose="02020603050405020304" pitchFamily="18" charset="0"/>
                <a:cs typeface="Arial" panose="020B0604020202020204" pitchFamily="34" charset="0"/>
              </a:rPr>
              <a:t> على العم</a:t>
            </a:r>
            <a:r>
              <a:rPr lang="ar-IQ" sz="3200" kern="0" dirty="0">
                <a:solidFill>
                  <a:srgbClr val="000000"/>
                </a:solidFill>
                <a:effectLst/>
                <a:latin typeface="inherit"/>
                <a:ea typeface="Times New Roman" panose="02020603050405020304" pitchFamily="18" charset="0"/>
                <a:cs typeface="Arial" panose="020B0604020202020204" pitchFamily="34" charset="0"/>
              </a:rPr>
              <a:t>ل.  .</a:t>
            </a:r>
            <a:br>
              <a:rPr lang="ar-IQ" sz="3200" kern="0" dirty="0">
                <a:solidFill>
                  <a:srgbClr val="000000"/>
                </a:solidFill>
                <a:effectLst/>
                <a:latin typeface="inherit"/>
                <a:ea typeface="Times New Roman" panose="02020603050405020304" pitchFamily="18" charset="0"/>
                <a:cs typeface="Arial" panose="020B0604020202020204" pitchFamily="34" charset="0"/>
              </a:rPr>
            </a:br>
            <a:br>
              <a:rPr lang="ar-IQ" sz="3200" kern="0" dirty="0">
                <a:solidFill>
                  <a:srgbClr val="000000"/>
                </a:solidFill>
                <a:effectLst/>
                <a:latin typeface="inherit"/>
                <a:ea typeface="Times New Roman" panose="02020603050405020304" pitchFamily="18" charset="0"/>
                <a:cs typeface="Arial" panose="020B0604020202020204" pitchFamily="34" charset="0"/>
              </a:rPr>
            </a:br>
            <a:r>
              <a:rPr lang="ar-IQ" sz="3200" kern="0" dirty="0">
                <a:solidFill>
                  <a:srgbClr val="000000"/>
                </a:solidFill>
                <a:effectLst/>
                <a:latin typeface="inherit"/>
                <a:ea typeface="Times New Roman" panose="02020603050405020304" pitchFamily="18" charset="0"/>
                <a:cs typeface="Arial" panose="020B0604020202020204" pitchFamily="34" charset="0"/>
              </a:rPr>
              <a:t>   </a:t>
            </a:r>
            <a:r>
              <a:rPr lang="ar-SA" sz="3200" kern="0" dirty="0">
                <a:solidFill>
                  <a:srgbClr val="000000"/>
                </a:solidFill>
                <a:effectLst/>
                <a:latin typeface="inherit"/>
                <a:ea typeface="Times New Roman" panose="02020603050405020304" pitchFamily="18" charset="0"/>
                <a:cs typeface="Arial" panose="020B0604020202020204" pitchFamily="34" charset="0"/>
              </a:rPr>
              <a:t> </a:t>
            </a:r>
            <a:r>
              <a:rPr lang="ar-IQ" sz="3200" kern="0" dirty="0">
                <a:solidFill>
                  <a:srgbClr val="000000"/>
                </a:solidFill>
                <a:effectLst/>
                <a:latin typeface="inherit"/>
                <a:ea typeface="Times New Roman" panose="02020603050405020304" pitchFamily="18" charset="0"/>
                <a:cs typeface="Arial" panose="020B0604020202020204" pitchFamily="34" charset="0"/>
              </a:rPr>
              <a:t> </a:t>
            </a:r>
            <a:r>
              <a:rPr lang="ar-SA" sz="3200" kern="0" dirty="0">
                <a:solidFill>
                  <a:srgbClr val="000000"/>
                </a:solidFill>
                <a:effectLst/>
                <a:latin typeface="inherit"/>
                <a:ea typeface="Times New Roman" panose="02020603050405020304" pitchFamily="18" charset="0"/>
                <a:cs typeface="Arial" panose="020B0604020202020204" pitchFamily="34" charset="0"/>
              </a:rPr>
              <a:t>وع</a:t>
            </a:r>
            <a:r>
              <a:rPr lang="ar-IQ" sz="3200" kern="0" dirty="0">
                <a:solidFill>
                  <a:srgbClr val="000000"/>
                </a:solidFill>
                <a:effectLst/>
                <a:latin typeface="inherit"/>
                <a:ea typeface="Times New Roman" panose="02020603050405020304" pitchFamily="18" charset="0"/>
                <a:cs typeface="Arial" panose="020B0604020202020204" pitchFamily="34" charset="0"/>
              </a:rPr>
              <a:t>َ</a:t>
            </a:r>
            <a:r>
              <a:rPr lang="ar-SA" sz="3200" kern="0" dirty="0">
                <a:solidFill>
                  <a:srgbClr val="000000"/>
                </a:solidFill>
                <a:effectLst/>
                <a:latin typeface="inherit"/>
                <a:ea typeface="Times New Roman" panose="02020603050405020304" pitchFamily="18" charset="0"/>
                <a:cs typeface="Arial" panose="020B0604020202020204" pitchFamily="34" charset="0"/>
              </a:rPr>
              <a:t>دّ</a:t>
            </a:r>
            <a:r>
              <a:rPr lang="ar-IQ" sz="3200" kern="0" dirty="0">
                <a:solidFill>
                  <a:srgbClr val="000000"/>
                </a:solidFill>
                <a:effectLst/>
                <a:latin typeface="inherit"/>
                <a:ea typeface="Times New Roman" panose="02020603050405020304" pitchFamily="18" charset="0"/>
                <a:cs typeface="Arial" panose="020B0604020202020204" pitchFamily="34" charset="0"/>
              </a:rPr>
              <a:t>َ</a:t>
            </a:r>
            <a:r>
              <a:rPr lang="ar-SA" sz="3200" kern="0" dirty="0">
                <a:solidFill>
                  <a:srgbClr val="000000"/>
                </a:solidFill>
                <a:effectLst/>
                <a:latin typeface="inherit"/>
                <a:ea typeface="Times New Roman" panose="02020603050405020304" pitchFamily="18" charset="0"/>
                <a:cs typeface="Arial" panose="020B0604020202020204" pitchFamily="34" charset="0"/>
              </a:rPr>
              <a:t>وا الفيلسوف</a:t>
            </a:r>
            <a:r>
              <a:rPr lang="ar-IQ" sz="3200" kern="0" dirty="0">
                <a:solidFill>
                  <a:srgbClr val="000000"/>
                </a:solidFill>
                <a:effectLst/>
                <a:latin typeface="inherit"/>
                <a:ea typeface="Times New Roman" panose="02020603050405020304" pitchFamily="18" charset="0"/>
                <a:cs typeface="Arial" panose="020B0604020202020204" pitchFamily="34" charset="0"/>
              </a:rPr>
              <a:t>َ</a:t>
            </a:r>
            <a:r>
              <a:rPr lang="ar-SA" sz="3200" kern="0" dirty="0">
                <a:solidFill>
                  <a:srgbClr val="000000"/>
                </a:solidFill>
                <a:effectLst/>
                <a:latin typeface="inherit"/>
                <a:ea typeface="Times New Roman" panose="02020603050405020304" pitchFamily="18" charset="0"/>
                <a:cs typeface="Arial" panose="020B0604020202020204" pitchFamily="34" charset="0"/>
              </a:rPr>
              <a:t> الذي يُكم</a:t>
            </a:r>
            <a:r>
              <a:rPr lang="ar-IQ" sz="3200" kern="0" dirty="0">
                <a:solidFill>
                  <a:srgbClr val="000000"/>
                </a:solidFill>
                <a:effectLst/>
                <a:latin typeface="inherit"/>
                <a:ea typeface="Times New Roman" panose="02020603050405020304" pitchFamily="18" charset="0"/>
                <a:cs typeface="Arial" panose="020B0604020202020204" pitchFamily="34" charset="0"/>
              </a:rPr>
              <a:t>ِّ</a:t>
            </a:r>
            <a:r>
              <a:rPr lang="ar-SA" sz="3200" kern="0" dirty="0">
                <a:solidFill>
                  <a:srgbClr val="000000"/>
                </a:solidFill>
                <a:effectLst/>
                <a:latin typeface="inherit"/>
                <a:ea typeface="Times New Roman" panose="02020603050405020304" pitchFamily="18" charset="0"/>
                <a:cs typeface="Arial" panose="020B0604020202020204" pitchFamily="34" charset="0"/>
              </a:rPr>
              <a:t>ل نفس</a:t>
            </a:r>
            <a:r>
              <a:rPr lang="ar-IQ" sz="3200" kern="0" dirty="0">
                <a:solidFill>
                  <a:srgbClr val="000000"/>
                </a:solidFill>
                <a:effectLst/>
                <a:latin typeface="inherit"/>
                <a:ea typeface="Times New Roman" panose="02020603050405020304" pitchFamily="18" charset="0"/>
                <a:cs typeface="Arial" panose="020B0604020202020204" pitchFamily="34" charset="0"/>
              </a:rPr>
              <a:t>َ</a:t>
            </a:r>
            <a:r>
              <a:rPr lang="ar-SA" sz="3200" kern="0" dirty="0">
                <a:solidFill>
                  <a:srgbClr val="000000"/>
                </a:solidFill>
                <a:effectLst/>
                <a:latin typeface="inherit"/>
                <a:ea typeface="Times New Roman" panose="02020603050405020304" pitchFamily="18" charset="0"/>
                <a:cs typeface="Arial" panose="020B0604020202020204" pitchFamily="34" charset="0"/>
              </a:rPr>
              <a:t>ه بالعلوم</a:t>
            </a:r>
            <a:r>
              <a:rPr lang="ar-IQ" sz="3200" kern="0" dirty="0">
                <a:solidFill>
                  <a:srgbClr val="000000"/>
                </a:solidFill>
                <a:effectLst/>
                <a:latin typeface="inherit"/>
                <a:ea typeface="Times New Roman" panose="02020603050405020304" pitchFamily="18" charset="0"/>
                <a:cs typeface="Arial" panose="020B0604020202020204" pitchFamily="34" charset="0"/>
              </a:rPr>
              <a:t>ِ</a:t>
            </a:r>
            <a:r>
              <a:rPr lang="ar-SA" sz="3200" kern="0" dirty="0">
                <a:solidFill>
                  <a:srgbClr val="000000"/>
                </a:solidFill>
                <a:effectLst/>
                <a:latin typeface="inherit"/>
                <a:ea typeface="Times New Roman" panose="02020603050405020304" pitchFamily="18" charset="0"/>
                <a:cs typeface="Arial" panose="020B0604020202020204" pitchFamily="34" charset="0"/>
              </a:rPr>
              <a:t> النظرية</a:t>
            </a:r>
            <a:r>
              <a:rPr lang="ar-IQ" sz="3200" kern="0" dirty="0">
                <a:solidFill>
                  <a:srgbClr val="000000"/>
                </a:solidFill>
                <a:effectLst/>
                <a:latin typeface="inherit"/>
                <a:ea typeface="Times New Roman" panose="02020603050405020304" pitchFamily="18" charset="0"/>
                <a:cs typeface="Arial" panose="020B0604020202020204" pitchFamily="34" charset="0"/>
              </a:rPr>
              <a:t>ِ</a:t>
            </a:r>
            <a:r>
              <a:rPr lang="ar-SA" sz="3200" kern="0" dirty="0">
                <a:solidFill>
                  <a:srgbClr val="000000"/>
                </a:solidFill>
                <a:effectLst/>
                <a:latin typeface="inherit"/>
                <a:ea typeface="Times New Roman" panose="02020603050405020304" pitchFamily="18" charset="0"/>
                <a:cs typeface="Arial" panose="020B0604020202020204" pitchFamily="34" charset="0"/>
              </a:rPr>
              <a:t> أعل</a:t>
            </a:r>
            <a:r>
              <a:rPr lang="ar-IQ" sz="3200" kern="0" dirty="0">
                <a:solidFill>
                  <a:srgbClr val="000000"/>
                </a:solidFill>
                <a:effectLst/>
                <a:latin typeface="inherit"/>
                <a:ea typeface="Times New Roman" panose="02020603050405020304" pitchFamily="18" charset="0"/>
                <a:cs typeface="Arial" panose="020B0604020202020204" pitchFamily="34" charset="0"/>
              </a:rPr>
              <a:t>َ</a:t>
            </a:r>
            <a:r>
              <a:rPr lang="ar-SA" sz="3200" kern="0" dirty="0">
                <a:solidFill>
                  <a:srgbClr val="000000"/>
                </a:solidFill>
                <a:effectLst/>
                <a:latin typeface="inherit"/>
                <a:ea typeface="Times New Roman" panose="02020603050405020304" pitchFamily="18" charset="0"/>
                <a:cs typeface="Arial" panose="020B0604020202020204" pitchFamily="34" charset="0"/>
              </a:rPr>
              <a:t>ى مرتبةً من</a:t>
            </a:r>
            <a:r>
              <a:rPr lang="ar-IQ" sz="3200" kern="0" dirty="0">
                <a:solidFill>
                  <a:srgbClr val="000000"/>
                </a:solidFill>
                <a:effectLst/>
                <a:latin typeface="inherit"/>
                <a:ea typeface="Times New Roman" panose="02020603050405020304" pitchFamily="18" charset="0"/>
                <a:cs typeface="Arial" panose="020B0604020202020204" pitchFamily="34" charset="0"/>
              </a:rPr>
              <a:t>َ</a:t>
            </a:r>
            <a:r>
              <a:rPr lang="ar-SA" sz="3200" kern="0" dirty="0">
                <a:solidFill>
                  <a:srgbClr val="000000"/>
                </a:solidFill>
                <a:effectLst/>
                <a:latin typeface="inherit"/>
                <a:ea typeface="Times New Roman" panose="02020603050405020304" pitchFamily="18" charset="0"/>
                <a:cs typeface="Arial" panose="020B0604020202020204" pitchFamily="34" charset="0"/>
              </a:rPr>
              <a:t> الشخص الذي يُتق</a:t>
            </a:r>
            <a:r>
              <a:rPr lang="ar-IQ" sz="3200" kern="0" dirty="0">
                <a:solidFill>
                  <a:srgbClr val="000000"/>
                </a:solidFill>
                <a:effectLst/>
                <a:latin typeface="inherit"/>
                <a:ea typeface="Times New Roman" panose="02020603050405020304" pitchFamily="18" charset="0"/>
                <a:cs typeface="Arial" panose="020B0604020202020204" pitchFamily="34" charset="0"/>
              </a:rPr>
              <a:t>ِ</a:t>
            </a:r>
            <a:r>
              <a:rPr lang="ar-SA" sz="3200" kern="0" dirty="0">
                <a:solidFill>
                  <a:srgbClr val="000000"/>
                </a:solidFill>
                <a:effectLst/>
                <a:latin typeface="inherit"/>
                <a:ea typeface="Times New Roman" panose="02020603050405020304" pitchFamily="18" charset="0"/>
                <a:cs typeface="Arial" panose="020B0604020202020204" pitchFamily="34" charset="0"/>
              </a:rPr>
              <a:t>ن الصنائع</a:t>
            </a:r>
            <a:r>
              <a:rPr lang="ar-IQ" sz="3200" kern="0" dirty="0">
                <a:solidFill>
                  <a:srgbClr val="000000"/>
                </a:solidFill>
                <a:effectLst/>
                <a:latin typeface="inherit"/>
                <a:ea typeface="Times New Roman" panose="02020603050405020304" pitchFamily="18" charset="0"/>
                <a:cs typeface="Arial" panose="020B0604020202020204" pitchFamily="34" charset="0"/>
              </a:rPr>
              <a:t>َ</a:t>
            </a:r>
            <a:r>
              <a:rPr lang="ar-SA" sz="3200" kern="0" dirty="0">
                <a:solidFill>
                  <a:srgbClr val="000000"/>
                </a:solidFill>
                <a:effectLst/>
                <a:latin typeface="inherit"/>
                <a:ea typeface="Times New Roman" panose="02020603050405020304" pitchFamily="18" charset="0"/>
                <a:cs typeface="Arial" panose="020B0604020202020204" pitchFamily="34" charset="0"/>
              </a:rPr>
              <a:t> والفنون</a:t>
            </a:r>
            <a:r>
              <a:rPr lang="ar-IQ" sz="3200" kern="0" dirty="0">
                <a:solidFill>
                  <a:srgbClr val="000000"/>
                </a:solidFill>
                <a:effectLst/>
                <a:latin typeface="inherit"/>
                <a:ea typeface="Times New Roman" panose="02020603050405020304" pitchFamily="18" charset="0"/>
                <a:cs typeface="Arial" panose="020B0604020202020204" pitchFamily="34" charset="0"/>
              </a:rPr>
              <a:t>َ</a:t>
            </a:r>
            <a:r>
              <a:rPr lang="ar-SA" sz="3200" kern="0" dirty="0">
                <a:solidFill>
                  <a:srgbClr val="000000"/>
                </a:solidFill>
                <a:effectLst/>
                <a:latin typeface="inherit"/>
                <a:ea typeface="Times New Roman" panose="02020603050405020304" pitchFamily="18" charset="0"/>
                <a:cs typeface="Arial" panose="020B0604020202020204" pitchFamily="34" charset="0"/>
              </a:rPr>
              <a:t> العملية ويحذقها</a:t>
            </a:r>
            <a:r>
              <a:rPr lang="ar-IQ" sz="3200" kern="0" dirty="0">
                <a:solidFill>
                  <a:srgbClr val="000000"/>
                </a:solidFill>
                <a:effectLst/>
                <a:latin typeface="inherit"/>
                <a:ea typeface="Times New Roman" panose="02020603050405020304" pitchFamily="18" charset="0"/>
                <a:cs typeface="Arial" panose="020B0604020202020204" pitchFamily="34" charset="0"/>
              </a:rPr>
              <a:t>.        </a:t>
            </a:r>
            <a:r>
              <a:rPr lang="ar-SA" sz="3200" kern="0" dirty="0">
                <a:solidFill>
                  <a:srgbClr val="000000"/>
                </a:solidFill>
                <a:effectLst/>
                <a:latin typeface="inherit"/>
                <a:ea typeface="Times New Roman" panose="02020603050405020304" pitchFamily="18" charset="0"/>
                <a:cs typeface="Arial" panose="020B0604020202020204" pitchFamily="34" charset="0"/>
              </a:rPr>
              <a:t>.</a:t>
            </a:r>
            <a:br>
              <a:rPr lang="ar-IQ" sz="3200" kern="0" dirty="0">
                <a:solidFill>
                  <a:srgbClr val="000000"/>
                </a:solidFill>
                <a:effectLst/>
                <a:latin typeface="inherit"/>
                <a:ea typeface="Times New Roman" panose="02020603050405020304" pitchFamily="18" charset="0"/>
                <a:cs typeface="Arial" panose="020B0604020202020204" pitchFamily="34" charset="0"/>
              </a:rPr>
            </a:br>
            <a:br>
              <a:rPr lang="ar-IQ" sz="3200" kern="0" dirty="0">
                <a:solidFill>
                  <a:srgbClr val="000000"/>
                </a:solidFill>
                <a:effectLst/>
                <a:latin typeface="inherit"/>
                <a:ea typeface="Times New Roman" panose="02020603050405020304" pitchFamily="18" charset="0"/>
                <a:cs typeface="Arial" panose="020B0604020202020204" pitchFamily="34" charset="0"/>
              </a:rPr>
            </a:br>
            <a:r>
              <a:rPr lang="ar-IQ" sz="3200" kern="0" dirty="0">
                <a:solidFill>
                  <a:srgbClr val="000000"/>
                </a:solidFill>
                <a:effectLst/>
                <a:latin typeface="inherit"/>
                <a:ea typeface="Times New Roman" panose="02020603050405020304" pitchFamily="18" charset="0"/>
                <a:cs typeface="Arial" panose="020B0604020202020204" pitchFamily="34" charset="0"/>
              </a:rPr>
              <a:t>      </a:t>
            </a:r>
            <a:r>
              <a:rPr lang="ar-SA" sz="3200" kern="0" dirty="0">
                <a:solidFill>
                  <a:srgbClr val="000000"/>
                </a:solidFill>
                <a:effectLst/>
                <a:latin typeface="inherit"/>
                <a:ea typeface="Times New Roman" panose="02020603050405020304" pitchFamily="18" charset="0"/>
                <a:cs typeface="Arial" panose="020B0604020202020204" pitchFamily="34" charset="0"/>
              </a:rPr>
              <a:t> ونحن نجد ذلك في اعترافات ابن سينا التي ذك</a:t>
            </a:r>
            <a:r>
              <a:rPr lang="ar-IQ" sz="3200" kern="0" dirty="0">
                <a:solidFill>
                  <a:srgbClr val="000000"/>
                </a:solidFill>
                <a:effectLst/>
                <a:latin typeface="inherit"/>
                <a:ea typeface="Times New Roman" panose="02020603050405020304" pitchFamily="18" charset="0"/>
                <a:cs typeface="Arial" panose="020B0604020202020204" pitchFamily="34" charset="0"/>
              </a:rPr>
              <a:t>َ</a:t>
            </a:r>
            <a:r>
              <a:rPr lang="ar-SA" sz="3200" kern="0" dirty="0">
                <a:solidFill>
                  <a:srgbClr val="000000"/>
                </a:solidFill>
                <a:effectLst/>
                <a:latin typeface="inherit"/>
                <a:ea typeface="Times New Roman" panose="02020603050405020304" pitchFamily="18" charset="0"/>
                <a:cs typeface="Arial" panose="020B0604020202020204" pitchFamily="34" charset="0"/>
              </a:rPr>
              <a:t>رها في سيرته، حيث قال</a:t>
            </a:r>
            <a:r>
              <a:rPr lang="ar-IQ" sz="3200" kern="0" dirty="0">
                <a:solidFill>
                  <a:srgbClr val="000000"/>
                </a:solidFill>
                <a:effectLst/>
                <a:latin typeface="inherit"/>
                <a:ea typeface="Times New Roman" panose="02020603050405020304" pitchFamily="18" charset="0"/>
                <a:cs typeface="Arial" panose="020B0604020202020204" pitchFamily="34" charset="0"/>
              </a:rPr>
              <a:t>:                             :</a:t>
            </a:r>
            <a:br>
              <a:rPr lang="ar-IQ" sz="3200" kern="0" dirty="0">
                <a:solidFill>
                  <a:srgbClr val="000000"/>
                </a:solidFill>
                <a:effectLst/>
                <a:latin typeface="inherit"/>
                <a:ea typeface="Times New Roman" panose="02020603050405020304" pitchFamily="18" charset="0"/>
                <a:cs typeface="Arial" panose="020B0604020202020204" pitchFamily="34" charset="0"/>
              </a:rPr>
            </a:br>
            <a:r>
              <a:rPr lang="ar-IQ" sz="3200" kern="0" dirty="0">
                <a:solidFill>
                  <a:srgbClr val="000000"/>
                </a:solidFill>
                <a:effectLst/>
                <a:latin typeface="inherit"/>
                <a:ea typeface="Times New Roman" panose="02020603050405020304" pitchFamily="18" charset="0"/>
                <a:cs typeface="Arial" panose="020B0604020202020204" pitchFamily="34" charset="0"/>
              </a:rPr>
              <a:t>       </a:t>
            </a:r>
            <a:r>
              <a:rPr lang="ar-SA" sz="3200" kern="0" dirty="0">
                <a:solidFill>
                  <a:srgbClr val="000000"/>
                </a:solidFill>
                <a:effectLst/>
                <a:latin typeface="inherit"/>
                <a:ea typeface="Times New Roman" panose="02020603050405020304" pitchFamily="18" charset="0"/>
                <a:cs typeface="Arial" panose="020B0604020202020204" pitchFamily="34" charset="0"/>
              </a:rPr>
              <a:t> </a:t>
            </a:r>
            <a:r>
              <a:rPr lang="ar-SA" sz="3200" b="1" kern="0" dirty="0">
                <a:solidFill>
                  <a:srgbClr val="000000"/>
                </a:solidFill>
                <a:effectLst/>
                <a:latin typeface="inherit"/>
                <a:ea typeface="Times New Roman" panose="02020603050405020304" pitchFamily="18" charset="0"/>
                <a:cs typeface="Arial" panose="020B0604020202020204" pitchFamily="34" charset="0"/>
              </a:rPr>
              <a:t>إن صناعة</a:t>
            </a:r>
            <a:r>
              <a:rPr lang="ar-IQ" sz="3200" b="1" kern="0" dirty="0">
                <a:solidFill>
                  <a:srgbClr val="000000"/>
                </a:solidFill>
                <a:effectLst/>
                <a:latin typeface="inherit"/>
                <a:ea typeface="Times New Roman" panose="02020603050405020304" pitchFamily="18" charset="0"/>
                <a:cs typeface="Arial" panose="020B0604020202020204" pitchFamily="34" charset="0"/>
              </a:rPr>
              <a:t>َ</a:t>
            </a:r>
            <a:r>
              <a:rPr lang="ar-SA" sz="3200" b="1" kern="0" dirty="0">
                <a:solidFill>
                  <a:srgbClr val="000000"/>
                </a:solidFill>
                <a:effectLst/>
                <a:latin typeface="inherit"/>
                <a:ea typeface="Times New Roman" panose="02020603050405020304" pitchFamily="18" charset="0"/>
                <a:cs typeface="Arial" panose="020B0604020202020204" pitchFamily="34" charset="0"/>
              </a:rPr>
              <a:t> الطب</a:t>
            </a:r>
            <a:r>
              <a:rPr lang="ar-IQ" sz="3200" b="1" kern="0" dirty="0">
                <a:solidFill>
                  <a:srgbClr val="000000"/>
                </a:solidFill>
                <a:effectLst/>
                <a:latin typeface="inherit"/>
                <a:ea typeface="Times New Roman" panose="02020603050405020304" pitchFamily="18" charset="0"/>
                <a:cs typeface="Arial" panose="020B0604020202020204" pitchFamily="34" charset="0"/>
              </a:rPr>
              <a:t>ِّ</a:t>
            </a:r>
            <a:r>
              <a:rPr lang="ar-SA" sz="3200" b="1" kern="0" dirty="0">
                <a:solidFill>
                  <a:srgbClr val="000000"/>
                </a:solidFill>
                <a:effectLst/>
                <a:latin typeface="inherit"/>
                <a:ea typeface="Times New Roman" panose="02020603050405020304" pitchFamily="18" charset="0"/>
                <a:cs typeface="Arial" panose="020B0604020202020204" pitchFamily="34" charset="0"/>
              </a:rPr>
              <a:t> يسيرة</a:t>
            </a:r>
            <a:r>
              <a:rPr lang="ar-IQ" sz="3200" b="1" kern="0" dirty="0">
                <a:solidFill>
                  <a:srgbClr val="000000"/>
                </a:solidFill>
                <a:effectLst/>
                <a:latin typeface="inherit"/>
                <a:ea typeface="Times New Roman" panose="02020603050405020304" pitchFamily="18" charset="0"/>
                <a:cs typeface="Arial" panose="020B0604020202020204" pitchFamily="34" charset="0"/>
              </a:rPr>
              <a:t>ٌ</a:t>
            </a:r>
            <a:r>
              <a:rPr lang="ar-SA" sz="3200" b="1" kern="0" dirty="0">
                <a:solidFill>
                  <a:srgbClr val="000000"/>
                </a:solidFill>
                <a:effectLst/>
                <a:latin typeface="inherit"/>
                <a:ea typeface="Times New Roman" panose="02020603050405020304" pitchFamily="18" charset="0"/>
                <a:cs typeface="Arial" panose="020B0604020202020204" pitchFamily="34" charset="0"/>
              </a:rPr>
              <a:t> بالإضافة إلى الفلسفة؛ لأن</a:t>
            </a:r>
            <a:r>
              <a:rPr lang="ar-IQ" sz="3200" b="1" kern="0" dirty="0">
                <a:solidFill>
                  <a:srgbClr val="000000"/>
                </a:solidFill>
                <a:effectLst/>
                <a:latin typeface="inherit"/>
                <a:ea typeface="Times New Roman" panose="02020603050405020304" pitchFamily="18" charset="0"/>
                <a:cs typeface="Arial" panose="020B0604020202020204" pitchFamily="34" charset="0"/>
              </a:rPr>
              <a:t>َّ</a:t>
            </a:r>
            <a:r>
              <a:rPr lang="ar-SA" sz="3200" b="1" kern="0" dirty="0">
                <a:solidFill>
                  <a:srgbClr val="000000"/>
                </a:solidFill>
                <a:effectLst/>
                <a:latin typeface="inherit"/>
                <a:ea typeface="Times New Roman" panose="02020603050405020304" pitchFamily="18" charset="0"/>
                <a:cs typeface="Arial" panose="020B0604020202020204" pitchFamily="34" charset="0"/>
              </a:rPr>
              <a:t> الطب</a:t>
            </a:r>
            <a:r>
              <a:rPr lang="ar-IQ" sz="3200" b="1" kern="0" dirty="0">
                <a:solidFill>
                  <a:srgbClr val="000000"/>
                </a:solidFill>
                <a:effectLst/>
                <a:latin typeface="inherit"/>
                <a:ea typeface="Times New Roman" panose="02020603050405020304" pitchFamily="18" charset="0"/>
                <a:cs typeface="Arial" panose="020B0604020202020204" pitchFamily="34" charset="0"/>
              </a:rPr>
              <a:t>َّ</a:t>
            </a:r>
            <a:r>
              <a:rPr lang="ar-SA" sz="3200" b="1" kern="0" dirty="0">
                <a:solidFill>
                  <a:srgbClr val="000000"/>
                </a:solidFill>
                <a:effectLst/>
                <a:latin typeface="inherit"/>
                <a:ea typeface="Times New Roman" panose="02020603050405020304" pitchFamily="18" charset="0"/>
                <a:cs typeface="Arial" panose="020B0604020202020204" pitchFamily="34" charset="0"/>
              </a:rPr>
              <a:t> من</a:t>
            </a:r>
            <a:r>
              <a:rPr lang="ar-IQ" sz="3200" b="1" kern="0" dirty="0">
                <a:solidFill>
                  <a:srgbClr val="000000"/>
                </a:solidFill>
                <a:effectLst/>
                <a:latin typeface="inherit"/>
                <a:ea typeface="Times New Roman" panose="02020603050405020304" pitchFamily="18" charset="0"/>
                <a:cs typeface="Arial" panose="020B0604020202020204" pitchFamily="34" charset="0"/>
              </a:rPr>
              <a:t>َ</a:t>
            </a:r>
            <a:r>
              <a:rPr lang="ar-SA" sz="3200" b="1" kern="0" dirty="0">
                <a:solidFill>
                  <a:srgbClr val="000000"/>
                </a:solidFill>
                <a:effectLst/>
                <a:latin typeface="inherit"/>
                <a:ea typeface="Times New Roman" panose="02020603050405020304" pitchFamily="18" charset="0"/>
                <a:cs typeface="Arial" panose="020B0604020202020204" pitchFamily="34" charset="0"/>
              </a:rPr>
              <a:t> العلوم</a:t>
            </a:r>
            <a:r>
              <a:rPr lang="ar-IQ" sz="3200" b="1" kern="0" dirty="0">
                <a:solidFill>
                  <a:srgbClr val="000000"/>
                </a:solidFill>
                <a:effectLst/>
                <a:latin typeface="inherit"/>
                <a:ea typeface="Times New Roman" panose="02020603050405020304" pitchFamily="18" charset="0"/>
                <a:cs typeface="Arial" panose="020B0604020202020204" pitchFamily="34" charset="0"/>
              </a:rPr>
              <a:t>ِ</a:t>
            </a:r>
            <a:r>
              <a:rPr lang="ar-SA" sz="3200" b="1" kern="0" dirty="0">
                <a:solidFill>
                  <a:srgbClr val="000000"/>
                </a:solidFill>
                <a:effectLst/>
                <a:latin typeface="inherit"/>
                <a:ea typeface="Times New Roman" panose="02020603050405020304" pitchFamily="18" charset="0"/>
                <a:cs typeface="Arial" panose="020B0604020202020204" pitchFamily="34" charset="0"/>
              </a:rPr>
              <a:t> العملية التي ي</a:t>
            </a:r>
            <a:r>
              <a:rPr lang="ar-IQ" sz="3200" b="1" kern="0" dirty="0">
                <a:solidFill>
                  <a:srgbClr val="000000"/>
                </a:solidFill>
                <a:effectLst/>
                <a:latin typeface="inherit"/>
                <a:ea typeface="Times New Roman" panose="02020603050405020304" pitchFamily="18" charset="0"/>
                <a:cs typeface="Arial" panose="020B0604020202020204" pitchFamily="34" charset="0"/>
              </a:rPr>
              <a:t>َ</a:t>
            </a:r>
            <a:r>
              <a:rPr lang="ar-SA" sz="3200" b="1" kern="0" dirty="0">
                <a:solidFill>
                  <a:srgbClr val="000000"/>
                </a:solidFill>
                <a:effectLst/>
                <a:latin typeface="inherit"/>
                <a:ea typeface="Times New Roman" panose="02020603050405020304" pitchFamily="18" charset="0"/>
                <a:cs typeface="Arial" panose="020B0604020202020204" pitchFamily="34" charset="0"/>
              </a:rPr>
              <a:t>سهل تحصيل</a:t>
            </a:r>
            <a:r>
              <a:rPr lang="ar-IQ" sz="3200" b="1" kern="0" dirty="0">
                <a:solidFill>
                  <a:srgbClr val="000000"/>
                </a:solidFill>
                <a:effectLst/>
                <a:latin typeface="inherit"/>
                <a:ea typeface="Times New Roman" panose="02020603050405020304" pitchFamily="18" charset="0"/>
                <a:cs typeface="Arial" panose="020B0604020202020204" pitchFamily="34" charset="0"/>
              </a:rPr>
              <a:t>ُ</a:t>
            </a:r>
            <a:r>
              <a:rPr lang="ar-SA" sz="3200" b="1" kern="0" dirty="0">
                <a:solidFill>
                  <a:srgbClr val="000000"/>
                </a:solidFill>
                <a:effectLst/>
                <a:latin typeface="inherit"/>
                <a:ea typeface="Times New Roman" panose="02020603050405020304" pitchFamily="18" charset="0"/>
                <a:cs typeface="Arial" panose="020B0604020202020204" pitchFamily="34" charset="0"/>
              </a:rPr>
              <a:t>ها</a:t>
            </a:r>
            <a:r>
              <a:rPr lang="ar-IQ" sz="3200" b="1" kern="0" dirty="0">
                <a:solidFill>
                  <a:srgbClr val="000000"/>
                </a:solidFill>
                <a:effectLst/>
                <a:latin typeface="inherit"/>
                <a:ea typeface="Times New Roman" panose="02020603050405020304" pitchFamily="18" charset="0"/>
                <a:cs typeface="Arial" panose="020B0604020202020204" pitchFamily="34" charset="0"/>
              </a:rPr>
              <a:t>.                          </a:t>
            </a:r>
            <a:r>
              <a:rPr lang="ar-SA" sz="3200" kern="0" dirty="0">
                <a:solidFill>
                  <a:srgbClr val="000000"/>
                </a:solidFill>
                <a:effectLst/>
                <a:latin typeface="inherit"/>
                <a:ea typeface="Times New Roman" panose="02020603050405020304" pitchFamily="18" charset="0"/>
                <a:cs typeface="Arial" panose="020B0604020202020204" pitchFamily="34" charset="0"/>
              </a:rPr>
              <a:t>.</a:t>
            </a:r>
            <a:br>
              <a:rPr lang="ar-IQ" sz="3200" kern="0" dirty="0">
                <a:solidFill>
                  <a:srgbClr val="000000"/>
                </a:solidFill>
                <a:effectLst/>
                <a:latin typeface="inherit"/>
                <a:ea typeface="Times New Roman" panose="02020603050405020304" pitchFamily="18" charset="0"/>
                <a:cs typeface="Arial" panose="020B0604020202020204" pitchFamily="34" charset="0"/>
              </a:rPr>
            </a:br>
            <a:r>
              <a:rPr lang="ar-IQ" sz="3200" kern="0" dirty="0">
                <a:solidFill>
                  <a:srgbClr val="000000"/>
                </a:solidFill>
                <a:effectLst/>
                <a:latin typeface="inherit"/>
                <a:ea typeface="Times New Roman" panose="02020603050405020304" pitchFamily="18" charset="0"/>
                <a:cs typeface="Arial" panose="020B0604020202020204" pitchFamily="34" charset="0"/>
              </a:rPr>
              <a:t>   ومن خلال هذه المقارنة وصلْنا إلى موضوع الفلسفة وغايتها، فهو علمٌ يبحث عنِ العلوم النظريَّة والعمليَّةبتفضيل النظريَّة على العمليَّة .</a:t>
            </a:r>
            <a:endParaRPr lang="en-US" sz="3200" dirty="0"/>
          </a:p>
        </p:txBody>
      </p:sp>
    </p:spTree>
    <p:extLst>
      <p:ext uri="{BB962C8B-B14F-4D97-AF65-F5344CB8AC3E}">
        <p14:creationId xmlns:p14="http://schemas.microsoft.com/office/powerpoint/2010/main" val="639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84976" cy="6480720"/>
          </a:xfrm>
        </p:spPr>
        <p:txBody>
          <a:bodyPr/>
          <a:lstStyle/>
          <a:p>
            <a:pPr algn="ctr"/>
            <a:r>
              <a:rPr lang="ar-IQ" dirty="0">
                <a:latin typeface="Traditional Arabic" pitchFamily="18" charset="-78"/>
                <a:cs typeface="Traditional Arabic" pitchFamily="18" charset="-78"/>
              </a:rPr>
              <a:t>هل يوجد سؤال حول الموضوع؟</a:t>
            </a:r>
            <a:br>
              <a:rPr lang="ar-IQ" dirty="0">
                <a:latin typeface="Traditional Arabic" pitchFamily="18" charset="-78"/>
                <a:cs typeface="Traditional Arabic" pitchFamily="18" charset="-78"/>
              </a:rPr>
            </a:br>
            <a:br>
              <a:rPr lang="ar-IQ" dirty="0">
                <a:latin typeface="Traditional Arabic" pitchFamily="18" charset="-78"/>
                <a:cs typeface="Traditional Arabic" pitchFamily="18" charset="-78"/>
              </a:rPr>
            </a:br>
            <a:br>
              <a:rPr lang="ar-IQ" dirty="0">
                <a:latin typeface="Traditional Arabic" pitchFamily="18" charset="-78"/>
                <a:cs typeface="Traditional Arabic" pitchFamily="18" charset="-78"/>
              </a:rPr>
            </a:br>
            <a:r>
              <a:rPr lang="ar-IQ" dirty="0">
                <a:latin typeface="Traditional Arabic" pitchFamily="18" charset="-78"/>
                <a:cs typeface="Traditional Arabic" pitchFamily="18" charset="-78"/>
              </a:rPr>
              <a:t>شكراً للحضور وحسنِ التابعة </a:t>
            </a:r>
            <a:br>
              <a:rPr lang="ar-IQ" dirty="0">
                <a:latin typeface="Traditional Arabic" pitchFamily="18" charset="-78"/>
                <a:cs typeface="Traditional Arabic" pitchFamily="18" charset="-78"/>
              </a:rPr>
            </a:br>
            <a:br>
              <a:rPr lang="ar-IQ" dirty="0">
                <a:latin typeface="Traditional Arabic" pitchFamily="18" charset="-78"/>
                <a:cs typeface="Traditional Arabic" pitchFamily="18" charset="-78"/>
              </a:rPr>
            </a:br>
            <a:endParaRPr lang="ar-IQ" dirty="0">
              <a:latin typeface="Traditional Arabic" pitchFamily="18" charset="-78"/>
              <a:cs typeface="Traditional Arabic" pitchFamily="18" charset="-78"/>
            </a:endParaRPr>
          </a:p>
        </p:txBody>
      </p:sp>
    </p:spTree>
    <p:extLst>
      <p:ext uri="{BB962C8B-B14F-4D97-AF65-F5344CB8AC3E}">
        <p14:creationId xmlns:p14="http://schemas.microsoft.com/office/powerpoint/2010/main" val="168497620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594D47B-845F-DE01-280A-7F3586510DDA}"/>
              </a:ext>
            </a:extLst>
          </p:cNvPr>
          <p:cNvSpPr>
            <a:spLocks noGrp="1"/>
          </p:cNvSpPr>
          <p:nvPr>
            <p:ph type="title"/>
          </p:nvPr>
        </p:nvSpPr>
        <p:spPr>
          <a:xfrm>
            <a:off x="179512" y="188640"/>
            <a:ext cx="8784976" cy="6552728"/>
          </a:xfrm>
        </p:spPr>
        <p:txBody>
          <a:bodyPr/>
          <a:lstStyle/>
          <a:p>
            <a:pPr algn="just"/>
            <a:r>
              <a:rPr lang="ar-IQ" b="1" dirty="0"/>
              <a:t>تتكوَّن المحاضرةُ من محورَين:              </a:t>
            </a:r>
            <a:r>
              <a:rPr lang="ar-IQ" dirty="0"/>
              <a:t>:</a:t>
            </a:r>
            <a:br>
              <a:rPr lang="ar-IQ" dirty="0"/>
            </a:br>
            <a:br>
              <a:rPr lang="ar-IQ" dirty="0"/>
            </a:br>
            <a:r>
              <a:rPr lang="ar-IQ" dirty="0"/>
              <a:t>الأوَّل: تعريفُ الفلسفة لغةً واصطلاحاً.    .</a:t>
            </a:r>
            <a:br>
              <a:rPr lang="ar-IQ" dirty="0"/>
            </a:br>
            <a:br>
              <a:rPr lang="ar-IQ" dirty="0"/>
            </a:br>
            <a:br>
              <a:rPr lang="ar-IQ" dirty="0"/>
            </a:br>
            <a:r>
              <a:rPr lang="ar-IQ" dirty="0"/>
              <a:t>الثاني: مسائلُ الفلسفة الإسلاميَّة.     .</a:t>
            </a:r>
            <a:br>
              <a:rPr lang="ar-IQ" dirty="0"/>
            </a:br>
            <a:endParaRPr lang="en-US" dirty="0"/>
          </a:p>
        </p:txBody>
      </p:sp>
    </p:spTree>
    <p:extLst>
      <p:ext uri="{BB962C8B-B14F-4D97-AF65-F5344CB8AC3E}">
        <p14:creationId xmlns:p14="http://schemas.microsoft.com/office/powerpoint/2010/main" val="3307559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3B95198-D95D-738F-816A-6775B62A274B}"/>
              </a:ext>
            </a:extLst>
          </p:cNvPr>
          <p:cNvSpPr>
            <a:spLocks noGrp="1"/>
          </p:cNvSpPr>
          <p:nvPr>
            <p:ph type="title"/>
          </p:nvPr>
        </p:nvSpPr>
        <p:spPr>
          <a:xfrm>
            <a:off x="179512" y="188640"/>
            <a:ext cx="8784976" cy="6480720"/>
          </a:xfrm>
        </p:spPr>
        <p:style>
          <a:lnRef idx="1">
            <a:schemeClr val="accent2"/>
          </a:lnRef>
          <a:fillRef idx="2">
            <a:schemeClr val="accent2"/>
          </a:fillRef>
          <a:effectRef idx="1">
            <a:schemeClr val="accent2"/>
          </a:effectRef>
          <a:fontRef idx="minor">
            <a:schemeClr val="dk1"/>
          </a:fontRef>
        </p:style>
        <p:txBody>
          <a:bodyPr/>
          <a:lstStyle/>
          <a:p>
            <a:pPr marL="0" marR="0" algn="just" rtl="1">
              <a:spcBef>
                <a:spcPts val="450"/>
              </a:spcBef>
              <a:spcAft>
                <a:spcPts val="450"/>
              </a:spcAft>
            </a:pPr>
            <a:r>
              <a:rPr lang="ar-IQ" sz="3200" b="1"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بدايةُ كلمةِ الفلسفة:                                      </a:t>
            </a:r>
            <a:r>
              <a:rPr lang="ar-IQ"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a:t>
            </a:r>
            <a:br>
              <a:rPr lang="ar-IQ"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br>
            <a:br>
              <a:rPr lang="ar-IQ"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br>
            <a:r>
              <a:rPr lang="ar-IQ"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      </a:t>
            </a:r>
            <a:r>
              <a:rPr lang="ar-SA"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ي</a:t>
            </a:r>
            <a:r>
              <a:rPr lang="ar-IQ"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a:t>
            </a:r>
            <a:r>
              <a:rPr lang="ar-SA"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عتب</a:t>
            </a:r>
            <a:r>
              <a:rPr lang="ar-IQ"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a:t>
            </a:r>
            <a:r>
              <a:rPr lang="ar-SA"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ر العال</a:t>
            </a:r>
            <a:r>
              <a:rPr lang="ar-IQ"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a:t>
            </a:r>
            <a:r>
              <a:rPr lang="ar-SA"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م</a:t>
            </a:r>
            <a:r>
              <a:rPr lang="ar-IQ"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a:t>
            </a:r>
            <a:r>
              <a:rPr lang="ar-SA"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 الرياضي الشهير </a:t>
            </a:r>
            <a:r>
              <a:rPr lang="ar-IQ"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a:t>
            </a:r>
            <a:r>
              <a:rPr lang="ar-SA"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فيتاغورس</a:t>
            </a:r>
            <a:r>
              <a:rPr lang="ar-IQ"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a:t>
            </a:r>
            <a:r>
              <a:rPr lang="ar-SA"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 </a:t>
            </a:r>
            <a:r>
              <a:rPr lang="ar-IQ"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أ</a:t>
            </a:r>
            <a:r>
              <a:rPr lang="ar-SA"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و</a:t>
            </a:r>
            <a:r>
              <a:rPr lang="ar-IQ"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a:t>
            </a:r>
            <a:r>
              <a:rPr lang="ar-SA"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ل</a:t>
            </a:r>
            <a:r>
              <a:rPr lang="ar-IQ"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a:t>
            </a:r>
            <a:r>
              <a:rPr lang="ar-SA"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 م</a:t>
            </a:r>
            <a:r>
              <a:rPr lang="ar-IQ"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a:t>
            </a:r>
            <a:r>
              <a:rPr lang="ar-SA"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ن است</a:t>
            </a:r>
            <a:r>
              <a:rPr lang="ar-IQ"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a:t>
            </a:r>
            <a:r>
              <a:rPr lang="ar-SA"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خدم مفهوم</a:t>
            </a:r>
            <a:r>
              <a:rPr lang="ar-IQ"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a:t>
            </a:r>
            <a:r>
              <a:rPr lang="ar-SA"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 الفلسفة ، وذلك عندما سأله أحد</a:t>
            </a:r>
            <a:r>
              <a:rPr lang="ar-IQ"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a:t>
            </a:r>
            <a:r>
              <a:rPr lang="ar-SA"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هم : هل أنت حكيم</a:t>
            </a:r>
            <a:r>
              <a:rPr lang="ar-IQ"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a:t>
            </a:r>
            <a:r>
              <a:rPr lang="ar-SA"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 فأجاب: أنا م</a:t>
            </a:r>
            <a:r>
              <a:rPr lang="ar-IQ"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a:t>
            </a:r>
            <a:r>
              <a:rPr lang="ar-SA"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ح</a:t>
            </a:r>
            <a:r>
              <a:rPr lang="ar-IQ"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a:t>
            </a:r>
            <a:r>
              <a:rPr lang="ar-SA"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ب</a:t>
            </a:r>
            <a:r>
              <a:rPr lang="ar-IQ"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a:t>
            </a:r>
            <a:r>
              <a:rPr lang="ar-SA"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 للحكمة، ومن ذلك الوقت أصبحت تطلق هذه العبارة</a:t>
            </a:r>
            <a:r>
              <a:rPr lang="ar-IQ"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a:t>
            </a:r>
            <a:br>
              <a:rPr lang="ar-IQ"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br>
            <a:br>
              <a:rPr lang="ar-IQ"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br>
            <a:r>
              <a:rPr lang="ar-IQ"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     </a:t>
            </a:r>
            <a:r>
              <a:rPr lang="ar-SA"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 تتكو</a:t>
            </a:r>
            <a:r>
              <a:rPr lang="ar-IQ"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a:t>
            </a:r>
            <a:r>
              <a:rPr lang="ar-SA"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ن من كلمتين أصلهما من اليونان</a:t>
            </a:r>
            <a:r>
              <a:rPr lang="ar-IQ"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                       :</a:t>
            </a:r>
            <a:r>
              <a:rPr lang="en-US" sz="3200" dirty="0">
                <a:solidFill>
                  <a:srgbClr val="1D2129"/>
                </a:solidFill>
                <a:effectLst/>
                <a:latin typeface="Helvetica" panose="020B0604020202020204" pitchFamily="34" charset="0"/>
                <a:ea typeface="Times New Roman" panose="02020603050405020304" pitchFamily="18" charset="0"/>
              </a:rPr>
              <a:t> </a:t>
            </a:r>
            <a:br>
              <a:rPr lang="ar-IQ" sz="3200" dirty="0">
                <a:solidFill>
                  <a:srgbClr val="1D2129"/>
                </a:solidFill>
                <a:effectLst/>
                <a:latin typeface="Helvetica" panose="020B0604020202020204" pitchFamily="34" charset="0"/>
                <a:ea typeface="Times New Roman" panose="02020603050405020304" pitchFamily="18" charset="0"/>
              </a:rPr>
            </a:br>
            <a:br>
              <a:rPr lang="en-US" sz="3200" dirty="0">
                <a:solidFill>
                  <a:srgbClr val="1D2129"/>
                </a:solidFill>
                <a:effectLst/>
                <a:latin typeface="Helvetica" panose="020B0604020202020204" pitchFamily="34" charset="0"/>
                <a:ea typeface="Times New Roman" panose="02020603050405020304" pitchFamily="18" charset="0"/>
              </a:rPr>
            </a:br>
            <a:r>
              <a:rPr lang="ar-IQ" sz="3200" dirty="0">
                <a:solidFill>
                  <a:srgbClr val="1D2129"/>
                </a:solidFill>
                <a:effectLst/>
                <a:latin typeface="Helvetica" panose="020B0604020202020204" pitchFamily="34" charset="0"/>
                <a:ea typeface="Times New Roman" panose="02020603050405020304" pitchFamily="18" charset="0"/>
              </a:rPr>
              <a:t>      </a:t>
            </a:r>
            <a:r>
              <a:rPr lang="ar-SA"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الكلمة</a:t>
            </a:r>
            <a:r>
              <a:rPr lang="ar-IQ"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a:t>
            </a:r>
            <a:r>
              <a:rPr lang="ar-SA"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 الأ</a:t>
            </a:r>
            <a:r>
              <a:rPr lang="ar-IQ"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a:t>
            </a:r>
            <a:r>
              <a:rPr lang="ar-SA"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ولى</a:t>
            </a:r>
            <a:r>
              <a:rPr lang="ar-IQ"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a:t>
            </a:r>
            <a:r>
              <a:rPr lang="ar-SA"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 فيلو: وتعني ا</a:t>
            </a:r>
            <a:r>
              <a:rPr lang="ar-IQ"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لمحبة.                            . </a:t>
            </a:r>
            <a:br>
              <a:rPr lang="en-US" sz="3200" dirty="0">
                <a:effectLst/>
                <a:latin typeface="Times New Roman" panose="02020603050405020304" pitchFamily="18" charset="0"/>
                <a:ea typeface="Times New Roman" panose="02020603050405020304" pitchFamily="18" charset="0"/>
              </a:rPr>
            </a:br>
            <a:br>
              <a:rPr lang="en-US" sz="3200" dirty="0">
                <a:solidFill>
                  <a:srgbClr val="1D2129"/>
                </a:solidFill>
                <a:effectLst/>
                <a:latin typeface="Helvetica" panose="020B0604020202020204" pitchFamily="34" charset="0"/>
                <a:ea typeface="Times New Roman" panose="02020603050405020304" pitchFamily="18" charset="0"/>
              </a:rPr>
            </a:br>
            <a:r>
              <a:rPr lang="ar-IQ" sz="3200" dirty="0">
                <a:solidFill>
                  <a:srgbClr val="1D2129"/>
                </a:solidFill>
                <a:effectLst/>
                <a:latin typeface="Helvetica" panose="020B0604020202020204" pitchFamily="34" charset="0"/>
                <a:ea typeface="Times New Roman" panose="02020603050405020304" pitchFamily="18" charset="0"/>
              </a:rPr>
              <a:t>      </a:t>
            </a:r>
            <a:r>
              <a:rPr lang="ar-SA"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الكلمة</a:t>
            </a:r>
            <a:r>
              <a:rPr lang="ar-IQ"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a:t>
            </a:r>
            <a:r>
              <a:rPr lang="ar-SA"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 الثانية</a:t>
            </a:r>
            <a:r>
              <a:rPr lang="ar-IQ"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a:t>
            </a:r>
            <a:r>
              <a:rPr lang="ar-SA"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 صوفيا: تعني الحكمة، وصوفوص تعني الحكماء</a:t>
            </a:r>
            <a:r>
              <a:rPr lang="ar-IQ"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  </a:t>
            </a:r>
            <a:r>
              <a:rPr lang="ar-SA"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 </a:t>
            </a:r>
            <a:br>
              <a:rPr lang="en-US" sz="3200" dirty="0">
                <a:effectLst/>
                <a:latin typeface="Times New Roman" panose="02020603050405020304" pitchFamily="18" charset="0"/>
                <a:ea typeface="Times New Roman" panose="02020603050405020304" pitchFamily="18" charset="0"/>
              </a:rPr>
            </a:br>
            <a:br>
              <a:rPr lang="en-US" sz="3200" dirty="0">
                <a:solidFill>
                  <a:srgbClr val="1D2129"/>
                </a:solidFill>
                <a:effectLst/>
                <a:latin typeface="Helvetica" panose="020B0604020202020204" pitchFamily="34" charset="0"/>
                <a:ea typeface="Times New Roman" panose="02020603050405020304" pitchFamily="18" charset="0"/>
              </a:rPr>
            </a:br>
            <a:r>
              <a:rPr lang="ar-IQ" sz="3200" dirty="0">
                <a:solidFill>
                  <a:srgbClr val="1D2129"/>
                </a:solidFill>
                <a:effectLst/>
                <a:latin typeface="Helvetica" panose="020B0604020202020204" pitchFamily="34" charset="0"/>
                <a:ea typeface="Times New Roman" panose="02020603050405020304" pitchFamily="18" charset="0"/>
              </a:rPr>
              <a:t>       </a:t>
            </a:r>
            <a:r>
              <a:rPr lang="ar-SA"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فيلو صوفيا : محبة الحكمة</a:t>
            </a:r>
            <a:r>
              <a:rPr lang="ar-IQ"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                                     .</a:t>
            </a:r>
            <a:r>
              <a:rPr lang="ar-SA" sz="3200" dirty="0">
                <a:solidFill>
                  <a:srgbClr val="1D2129"/>
                </a:solidFill>
                <a:effectLst/>
                <a:latin typeface="Times New Roman" panose="02020603050405020304" pitchFamily="18" charset="0"/>
                <a:ea typeface="Times New Roman" panose="02020603050405020304" pitchFamily="18" charset="0"/>
                <a:cs typeface="Helvetica" panose="020B0604020202020204" pitchFamily="34" charset="0"/>
              </a:rPr>
              <a:t> </a:t>
            </a:r>
            <a:endParaRPr lang="en-US" sz="3200" dirty="0"/>
          </a:p>
        </p:txBody>
      </p:sp>
    </p:spTree>
    <p:extLst>
      <p:ext uri="{BB962C8B-B14F-4D97-AF65-F5344CB8AC3E}">
        <p14:creationId xmlns:p14="http://schemas.microsoft.com/office/powerpoint/2010/main" val="3210590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DD6A0A0-2A69-D82E-30F4-8B9ABEF3EB9F}"/>
              </a:ext>
            </a:extLst>
          </p:cNvPr>
          <p:cNvSpPr>
            <a:spLocks noGrp="1"/>
          </p:cNvSpPr>
          <p:nvPr>
            <p:ph type="title"/>
          </p:nvPr>
        </p:nvSpPr>
        <p:spPr>
          <a:xfrm>
            <a:off x="143508" y="152636"/>
            <a:ext cx="8856984" cy="6552728"/>
          </a:xfrm>
        </p:spPr>
        <p:txBody>
          <a:bodyPr/>
          <a:lstStyle/>
          <a:p>
            <a:pPr algn="just"/>
            <a:r>
              <a:rPr lang="ar-IQ" sz="3200" dirty="0"/>
              <a:t>       </a:t>
            </a:r>
            <a:r>
              <a:rPr lang="ar-SA" sz="3200" dirty="0"/>
              <a:t>قيل</a:t>
            </a:r>
            <a:r>
              <a:rPr lang="ar-IQ" sz="3200" dirty="0"/>
              <a:t>:</a:t>
            </a:r>
            <a:r>
              <a:rPr lang="ar-SA" sz="3200" dirty="0"/>
              <a:t> إن فيثاغورس هو أول من أطلق مصطح</a:t>
            </a:r>
            <a:r>
              <a:rPr lang="ar-IQ" sz="3200" dirty="0"/>
              <a:t>َ</a:t>
            </a:r>
            <a:r>
              <a:rPr lang="ar-SA" sz="3200" dirty="0"/>
              <a:t> </a:t>
            </a:r>
            <a:r>
              <a:rPr lang="ar-IQ" sz="3200" dirty="0"/>
              <a:t>(</a:t>
            </a:r>
            <a:r>
              <a:rPr lang="ar-SA" sz="3200" dirty="0"/>
              <a:t>مح</a:t>
            </a:r>
            <a:r>
              <a:rPr lang="ar-IQ" sz="3200" dirty="0"/>
              <a:t>ِ</a:t>
            </a:r>
            <a:r>
              <a:rPr lang="ar-SA" sz="3200" dirty="0"/>
              <a:t>ب</a:t>
            </a:r>
            <a:r>
              <a:rPr lang="ar-IQ" sz="3200" dirty="0"/>
              <a:t>ُّ</a:t>
            </a:r>
            <a:r>
              <a:rPr lang="ar-SA" sz="3200" dirty="0"/>
              <a:t>و الحكمة</a:t>
            </a:r>
            <a:r>
              <a:rPr lang="ar-IQ" sz="3200" dirty="0"/>
              <a:t>ِ)</a:t>
            </a:r>
            <a:r>
              <a:rPr lang="ar-SA" sz="3200" dirty="0"/>
              <a:t> على الذين يقتصرون في دراستهم على </a:t>
            </a:r>
            <a:r>
              <a:rPr lang="ar-IQ" sz="3200" dirty="0"/>
              <a:t>ظواهر</a:t>
            </a:r>
            <a:r>
              <a:rPr lang="ar-SA" sz="3200" dirty="0"/>
              <a:t> ا</a:t>
            </a:r>
            <a:r>
              <a:rPr lang="ar-IQ" sz="3200" dirty="0"/>
              <a:t>ل</a:t>
            </a:r>
            <a:r>
              <a:rPr lang="ar-SA" sz="3200" dirty="0"/>
              <a:t>أشياء</a:t>
            </a:r>
            <a:r>
              <a:rPr lang="ar-IQ" sz="3200" dirty="0"/>
              <a:t>، </a:t>
            </a:r>
            <a:r>
              <a:rPr lang="ar-SA" sz="3200" dirty="0"/>
              <a:t>أي</a:t>
            </a:r>
            <a:r>
              <a:rPr lang="ar-IQ" sz="3200" dirty="0"/>
              <a:t>:</a:t>
            </a:r>
            <a:r>
              <a:rPr lang="ar-SA" sz="3200" dirty="0"/>
              <a:t> ليس بوسعهم تجاوز</a:t>
            </a:r>
            <a:r>
              <a:rPr lang="ar-IQ" sz="3200" dirty="0"/>
              <a:t>ُ</a:t>
            </a:r>
            <a:r>
              <a:rPr lang="ar-SA" sz="3200" dirty="0"/>
              <a:t> دراسة</a:t>
            </a:r>
            <a:r>
              <a:rPr lang="ar-IQ" sz="3200" dirty="0"/>
              <a:t>ِ</a:t>
            </a:r>
            <a:r>
              <a:rPr lang="ar-SA" sz="3200" dirty="0"/>
              <a:t> طبيعة ا</a:t>
            </a:r>
            <a:r>
              <a:rPr lang="ar-IQ" sz="3200" dirty="0"/>
              <a:t>ل</a:t>
            </a:r>
            <a:r>
              <a:rPr lang="ar-SA" sz="3200" dirty="0"/>
              <a:t>أشياء والوصول إلى حقيقتها</a:t>
            </a:r>
            <a:r>
              <a:rPr lang="ar-IQ" sz="3200" dirty="0"/>
              <a:t>    .                   </a:t>
            </a:r>
            <a:br>
              <a:rPr lang="ar-IQ" sz="3200" dirty="0"/>
            </a:br>
            <a:r>
              <a:rPr lang="ar-IQ" sz="3200" dirty="0"/>
              <a:t>     </a:t>
            </a:r>
            <a:br>
              <a:rPr lang="ar-IQ" sz="3200" dirty="0"/>
            </a:br>
            <a:r>
              <a:rPr lang="ar-SA" sz="3200" dirty="0"/>
              <a:t> </a:t>
            </a:r>
            <a:r>
              <a:rPr lang="ar-IQ" sz="3200" dirty="0"/>
              <a:t>     </a:t>
            </a:r>
            <a:r>
              <a:rPr lang="ar-SA" sz="3200" dirty="0"/>
              <a:t>لذلك حين شع</a:t>
            </a:r>
            <a:r>
              <a:rPr lang="ar-IQ" sz="3200" dirty="0"/>
              <a:t>َ</a:t>
            </a:r>
            <a:r>
              <a:rPr lang="ar-SA" sz="3200" dirty="0"/>
              <a:t>روا بمحدودية</a:t>
            </a:r>
            <a:r>
              <a:rPr lang="ar-IQ" sz="3200" dirty="0"/>
              <a:t>ِ</a:t>
            </a:r>
            <a:r>
              <a:rPr lang="ar-SA" sz="3200" dirty="0"/>
              <a:t> معرفت</a:t>
            </a:r>
            <a:r>
              <a:rPr lang="ar-IQ" sz="3200" dirty="0"/>
              <a:t>ِ</a:t>
            </a:r>
            <a:r>
              <a:rPr lang="ar-SA" sz="3200" dirty="0"/>
              <a:t>هم لم ينعت</a:t>
            </a:r>
            <a:r>
              <a:rPr lang="ar-IQ" sz="3200" dirty="0"/>
              <a:t>َ</a:t>
            </a:r>
            <a:r>
              <a:rPr lang="ar-SA" sz="3200" dirty="0"/>
              <a:t>وا أنفس</a:t>
            </a:r>
            <a:r>
              <a:rPr lang="ar-IQ" sz="3200" dirty="0"/>
              <a:t>َ</a:t>
            </a:r>
            <a:r>
              <a:rPr lang="ar-SA" sz="3200" dirty="0"/>
              <a:t>هم بالحكماء، بل هم </a:t>
            </a:r>
            <a:r>
              <a:rPr lang="ar-IQ" sz="3200" dirty="0"/>
              <a:t>(</a:t>
            </a:r>
            <a:r>
              <a:rPr lang="ar-SA" sz="3200" dirty="0"/>
              <a:t>مح</a:t>
            </a:r>
            <a:r>
              <a:rPr lang="ar-IQ" sz="3200" dirty="0"/>
              <a:t>ِ</a:t>
            </a:r>
            <a:r>
              <a:rPr lang="ar-SA" sz="3200" dirty="0"/>
              <a:t>ب</a:t>
            </a:r>
            <a:r>
              <a:rPr lang="ar-IQ" sz="3200" dirty="0"/>
              <a:t>ُّ</a:t>
            </a:r>
            <a:r>
              <a:rPr lang="ar-SA" sz="3200" dirty="0"/>
              <a:t>و الحكمة</a:t>
            </a:r>
            <a:r>
              <a:rPr lang="ar-IQ" sz="3200" dirty="0"/>
              <a:t>).                          </a:t>
            </a:r>
            <a:r>
              <a:rPr lang="ar-SA" sz="3200" dirty="0"/>
              <a:t>.</a:t>
            </a:r>
            <a:br>
              <a:rPr lang="ar-IQ" sz="3200" dirty="0"/>
            </a:br>
            <a:br>
              <a:rPr lang="ar-IQ" sz="3200" dirty="0"/>
            </a:br>
            <a:r>
              <a:rPr lang="ar-SA" sz="3200" dirty="0"/>
              <a:t> </a:t>
            </a:r>
            <a:r>
              <a:rPr lang="ar-IQ" sz="3200" dirty="0"/>
              <a:t>     </a:t>
            </a:r>
            <a:r>
              <a:rPr lang="ar-SA" sz="3200" dirty="0"/>
              <a:t>ويرى البعض</a:t>
            </a:r>
            <a:r>
              <a:rPr lang="ar-IQ" sz="3200" dirty="0"/>
              <a:t>ُ</a:t>
            </a:r>
            <a:r>
              <a:rPr lang="ar-SA" sz="3200" dirty="0"/>
              <a:t> أن</a:t>
            </a:r>
            <a:r>
              <a:rPr lang="ar-IQ" sz="3200" dirty="0"/>
              <a:t>َّ</a:t>
            </a:r>
            <a:r>
              <a:rPr lang="ar-SA" sz="3200" dirty="0"/>
              <a:t> اصط</a:t>
            </a:r>
            <a:r>
              <a:rPr lang="ar-IQ" sz="3200" dirty="0"/>
              <a:t>لا</a:t>
            </a:r>
            <a:r>
              <a:rPr lang="ar-SA" sz="3200" dirty="0"/>
              <a:t>ح</a:t>
            </a:r>
            <a:r>
              <a:rPr lang="ar-IQ" sz="3200" dirty="0"/>
              <a:t>َ</a:t>
            </a:r>
            <a:r>
              <a:rPr lang="ar-SA" sz="3200" dirty="0"/>
              <a:t> الفلسفة قد أطلقه للمر</a:t>
            </a:r>
            <a:r>
              <a:rPr lang="ar-IQ" sz="3200" dirty="0"/>
              <a:t>َّ</a:t>
            </a:r>
            <a:r>
              <a:rPr lang="ar-SA" sz="3200" dirty="0"/>
              <a:t>ة ا</a:t>
            </a:r>
            <a:r>
              <a:rPr lang="ar-IQ" sz="3200" dirty="0"/>
              <a:t>ل</a:t>
            </a:r>
            <a:r>
              <a:rPr lang="ar-SA" sz="3200" dirty="0"/>
              <a:t>أ</a:t>
            </a:r>
            <a:r>
              <a:rPr lang="ar-IQ" sz="3200" dirty="0"/>
              <a:t>ُ</a:t>
            </a:r>
            <a:r>
              <a:rPr lang="ar-SA" sz="3200" dirty="0"/>
              <a:t>ولى ت</a:t>
            </a:r>
            <a:r>
              <a:rPr lang="ar-IQ" sz="3200" dirty="0"/>
              <a:t>لا</a:t>
            </a:r>
            <a:r>
              <a:rPr lang="ar-SA" sz="3200" dirty="0"/>
              <a:t>مذة</a:t>
            </a:r>
            <a:r>
              <a:rPr lang="ar-IQ" sz="3200" dirty="0"/>
              <a:t>ُ</a:t>
            </a:r>
            <a:r>
              <a:rPr lang="ar-SA" sz="3200" dirty="0"/>
              <a:t> سقراط</a:t>
            </a:r>
            <a:r>
              <a:rPr lang="en-US" sz="3200" dirty="0"/>
              <a:t> </a:t>
            </a:r>
            <a:r>
              <a:rPr lang="ar-IQ" sz="3200" dirty="0"/>
              <a:t>أ</a:t>
            </a:r>
            <a:r>
              <a:rPr lang="ar-SA" sz="3200" dirty="0"/>
              <a:t>ف</a:t>
            </a:r>
            <a:r>
              <a:rPr lang="ar-IQ" sz="3200" dirty="0"/>
              <a:t>لا</a:t>
            </a:r>
            <a:r>
              <a:rPr lang="ar-SA" sz="3200" dirty="0"/>
              <a:t>طون وأرسطو</a:t>
            </a:r>
            <a:r>
              <a:rPr lang="ar-IQ" sz="3200" dirty="0"/>
              <a:t>، </a:t>
            </a:r>
            <a:r>
              <a:rPr lang="ar-SA" sz="3200" dirty="0"/>
              <a:t>حين أجرى </a:t>
            </a:r>
            <a:r>
              <a:rPr lang="ar-IQ" sz="3200" dirty="0"/>
              <a:t>أ</a:t>
            </a:r>
            <a:r>
              <a:rPr lang="ar-SA" sz="3200" dirty="0"/>
              <a:t>ف</a:t>
            </a:r>
            <a:r>
              <a:rPr lang="ar-IQ" sz="3200" dirty="0"/>
              <a:t>لا</a:t>
            </a:r>
            <a:r>
              <a:rPr lang="ar-SA" sz="3200" dirty="0"/>
              <a:t>طون مقارنة بين الفيلسوف والسوفسطائي</a:t>
            </a:r>
            <a:r>
              <a:rPr lang="ar-IQ" sz="3200" dirty="0"/>
              <a:t>.                              .</a:t>
            </a:r>
            <a:br>
              <a:rPr lang="ar-IQ" sz="3200" dirty="0"/>
            </a:br>
            <a:endParaRPr lang="en-US" sz="3200" dirty="0"/>
          </a:p>
        </p:txBody>
      </p:sp>
    </p:spTree>
    <p:extLst>
      <p:ext uri="{BB962C8B-B14F-4D97-AF65-F5344CB8AC3E}">
        <p14:creationId xmlns:p14="http://schemas.microsoft.com/office/powerpoint/2010/main" val="1367519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88B2AA7-E242-B0DB-13CD-650F138B3AF9}"/>
              </a:ext>
            </a:extLst>
          </p:cNvPr>
          <p:cNvSpPr>
            <a:spLocks noGrp="1"/>
          </p:cNvSpPr>
          <p:nvPr>
            <p:ph type="title"/>
          </p:nvPr>
        </p:nvSpPr>
        <p:spPr>
          <a:xfrm>
            <a:off x="179512" y="116632"/>
            <a:ext cx="8784976" cy="6624736"/>
          </a:xfrm>
        </p:spPr>
        <p:txBody>
          <a:bodyPr/>
          <a:lstStyle/>
          <a:p>
            <a:pPr algn="just"/>
            <a:r>
              <a:rPr lang="ar-IQ" sz="3200" dirty="0"/>
              <a:t>       </a:t>
            </a:r>
            <a:r>
              <a:rPr lang="ar-SA" sz="3200" dirty="0"/>
              <a:t>عندما كان السوفسطائيون يمتهنون المعرفة</a:t>
            </a:r>
            <a:r>
              <a:rPr lang="ar-IQ" sz="3200" dirty="0"/>
              <a:t>َ</a:t>
            </a:r>
            <a:r>
              <a:rPr lang="ar-SA" sz="3200" dirty="0"/>
              <a:t> للتكسب وجني</a:t>
            </a:r>
            <a:r>
              <a:rPr lang="ar-IQ" sz="3200" dirty="0"/>
              <a:t>ِ</a:t>
            </a:r>
            <a:r>
              <a:rPr lang="ar-SA" sz="3200" dirty="0"/>
              <a:t> ا</a:t>
            </a:r>
            <a:r>
              <a:rPr lang="ar-IQ" sz="3200" dirty="0"/>
              <a:t>ل</a:t>
            </a:r>
            <a:r>
              <a:rPr lang="ar-SA" sz="3200" dirty="0"/>
              <a:t>أرباح</a:t>
            </a:r>
            <a:r>
              <a:rPr lang="ar-IQ" sz="3200" dirty="0"/>
              <a:t>ِ</a:t>
            </a:r>
            <a:r>
              <a:rPr lang="ar-SA" sz="3200" dirty="0"/>
              <a:t> من خ</a:t>
            </a:r>
            <a:r>
              <a:rPr lang="ar-IQ" sz="3200" dirty="0"/>
              <a:t>لا</a:t>
            </a:r>
            <a:r>
              <a:rPr lang="ar-SA" sz="3200" dirty="0"/>
              <a:t>ل التنقل من مكان </a:t>
            </a:r>
            <a:r>
              <a:rPr lang="ar-IQ" sz="3200" dirty="0"/>
              <a:t>ل</a:t>
            </a:r>
            <a:r>
              <a:rPr lang="ar-SA" sz="3200" dirty="0"/>
              <a:t>آخر؛ لتعليم الطا</a:t>
            </a:r>
            <a:r>
              <a:rPr lang="ar-IQ" sz="3200" dirty="0"/>
              <a:t> </a:t>
            </a:r>
            <a:r>
              <a:rPr lang="ar-SA" sz="3200" dirty="0"/>
              <a:t>مقابل المال</a:t>
            </a:r>
            <a:r>
              <a:rPr lang="ar-IQ" sz="3200" dirty="0"/>
              <a:t>. .</a:t>
            </a:r>
            <a:br>
              <a:rPr lang="ar-IQ" sz="3200" dirty="0"/>
            </a:br>
            <a:br>
              <a:rPr lang="ar-IQ" sz="3200" dirty="0"/>
            </a:br>
            <a:r>
              <a:rPr lang="ar-SA" sz="3200" dirty="0"/>
              <a:t> </a:t>
            </a:r>
            <a:r>
              <a:rPr lang="ar-IQ" sz="3200" dirty="0"/>
              <a:t>      </a:t>
            </a:r>
            <a:r>
              <a:rPr lang="ar-SA" sz="3200" dirty="0"/>
              <a:t>بينما كان الفيلسوف يتبن</a:t>
            </a:r>
            <a:r>
              <a:rPr lang="ar-IQ" sz="3200" dirty="0"/>
              <a:t>َّ</a:t>
            </a:r>
            <a:r>
              <a:rPr lang="ar-SA" sz="3200" dirty="0"/>
              <a:t>ى المعرفة</a:t>
            </a:r>
            <a:r>
              <a:rPr lang="ar-IQ" sz="3200" dirty="0"/>
              <a:t>َ</a:t>
            </a:r>
            <a:r>
              <a:rPr lang="ar-SA" sz="3200" dirty="0"/>
              <a:t> لذاتها </a:t>
            </a:r>
            <a:r>
              <a:rPr lang="ar-IQ" sz="3200" dirty="0"/>
              <a:t>لا</a:t>
            </a:r>
            <a:r>
              <a:rPr lang="ar-SA" sz="3200" dirty="0"/>
              <a:t> لغرض</a:t>
            </a:r>
            <a:r>
              <a:rPr lang="ar-IQ" sz="3200" dirty="0"/>
              <a:t>ٍ</a:t>
            </a:r>
            <a:r>
              <a:rPr lang="ar-SA" sz="3200" dirty="0"/>
              <a:t> آخر</a:t>
            </a:r>
            <a:r>
              <a:rPr lang="ar-IQ" sz="3200" dirty="0"/>
              <a:t>َ</a:t>
            </a:r>
            <a:r>
              <a:rPr lang="ar-SA" sz="3200" dirty="0"/>
              <a:t> ربحي</a:t>
            </a:r>
            <a:r>
              <a:rPr lang="ar-IQ" sz="3200" dirty="0"/>
              <a:t>ٍّ</a:t>
            </a:r>
            <a:r>
              <a:rPr lang="ar-SA" sz="3200" dirty="0"/>
              <a:t> أو غيره</a:t>
            </a:r>
            <a:r>
              <a:rPr lang="ar-IQ" sz="3200" dirty="0"/>
              <a:t>.                                  </a:t>
            </a:r>
            <a:r>
              <a:rPr lang="ar-SA" sz="3200" dirty="0"/>
              <a:t>.</a:t>
            </a:r>
            <a:br>
              <a:rPr lang="ar-IQ" sz="3200" dirty="0"/>
            </a:br>
            <a:r>
              <a:rPr lang="ar-IQ" sz="3200" dirty="0"/>
              <a:t>      </a:t>
            </a:r>
            <a:r>
              <a:rPr lang="ar-SA" sz="3200" dirty="0"/>
              <a:t> وهو حال سقراط الذي س</a:t>
            </a:r>
            <a:r>
              <a:rPr lang="ar-IQ" sz="3200" dirty="0"/>
              <a:t>خَّ</a:t>
            </a:r>
            <a:r>
              <a:rPr lang="ar-SA" sz="3200" dirty="0"/>
              <a:t>ر حياته للمعرفة دون أجر أو مقابل، ونع</a:t>
            </a:r>
            <a:r>
              <a:rPr lang="ar-IQ" sz="3200" dirty="0"/>
              <a:t>َ</a:t>
            </a:r>
            <a:r>
              <a:rPr lang="ar-SA" sz="3200" dirty="0"/>
              <a:t>ت نفس</a:t>
            </a:r>
            <a:r>
              <a:rPr lang="ar-IQ" sz="3200" dirty="0"/>
              <a:t>َ</a:t>
            </a:r>
            <a:r>
              <a:rPr lang="ar-SA" sz="3200" dirty="0"/>
              <a:t>ه بالفيلسوف</a:t>
            </a:r>
            <a:r>
              <a:rPr lang="ar-IQ" sz="3200" dirty="0"/>
              <a:t>،</a:t>
            </a:r>
            <a:r>
              <a:rPr lang="ar-SA" sz="3200" dirty="0"/>
              <a:t> أي</a:t>
            </a:r>
            <a:r>
              <a:rPr lang="ar-IQ" sz="3200" dirty="0"/>
              <a:t>:(</a:t>
            </a:r>
            <a:r>
              <a:rPr lang="ar-SA" sz="3200" dirty="0"/>
              <a:t>محب الحكمة</a:t>
            </a:r>
            <a:r>
              <a:rPr lang="ar-IQ" sz="3200" dirty="0"/>
              <a:t>)</a:t>
            </a:r>
            <a:r>
              <a:rPr lang="ar-SA" sz="3200" dirty="0"/>
              <a:t> رغم مكانته العلمية التي ي</a:t>
            </a:r>
            <a:r>
              <a:rPr lang="ar-IQ" sz="3200" dirty="0"/>
              <a:t>َ</a:t>
            </a:r>
            <a:r>
              <a:rPr lang="ar-SA" sz="3200" dirty="0"/>
              <a:t>شهد بها الجميع</a:t>
            </a:r>
            <a:r>
              <a:rPr lang="ar-IQ" sz="3200" dirty="0"/>
              <a:t>ُ.                             .</a:t>
            </a:r>
            <a:br>
              <a:rPr lang="ar-IQ" sz="3200" dirty="0"/>
            </a:br>
            <a:r>
              <a:rPr lang="ar-IQ" sz="3200" dirty="0"/>
              <a:t>       </a:t>
            </a:r>
            <a:r>
              <a:rPr lang="ar-SA" sz="3200" dirty="0"/>
              <a:t> ل</a:t>
            </a:r>
            <a:r>
              <a:rPr lang="ar-IQ" sz="3200" dirty="0"/>
              <a:t>ِ</a:t>
            </a:r>
            <a:r>
              <a:rPr lang="ar-SA" sz="3200" dirty="0"/>
              <a:t>يوص</a:t>
            </a:r>
            <a:r>
              <a:rPr lang="ar-IQ" sz="3200" dirty="0"/>
              <a:t>ِ</a:t>
            </a:r>
            <a:r>
              <a:rPr lang="ar-SA" sz="3200" dirty="0"/>
              <a:t>ل</a:t>
            </a:r>
            <a:r>
              <a:rPr lang="ar-IQ" sz="3200" dirty="0"/>
              <a:t>َ</a:t>
            </a:r>
            <a:r>
              <a:rPr lang="ar-SA" sz="3200" dirty="0"/>
              <a:t> رسالة</a:t>
            </a:r>
            <a:r>
              <a:rPr lang="ar-IQ" sz="3200" dirty="0"/>
              <a:t>ً</a:t>
            </a:r>
            <a:r>
              <a:rPr lang="ar-SA" sz="3200" dirty="0"/>
              <a:t> إلى السوفسطائيين (مفادها: إذا كنا نحن م</a:t>
            </a:r>
            <a:r>
              <a:rPr lang="ar-IQ" sz="3200" dirty="0"/>
              <a:t>َ</a:t>
            </a:r>
            <a:r>
              <a:rPr lang="ar-SA" sz="3200" dirty="0"/>
              <a:t>ن سخ</a:t>
            </a:r>
            <a:r>
              <a:rPr lang="ar-IQ" sz="3200" dirty="0"/>
              <a:t>َّ</a:t>
            </a:r>
            <a:r>
              <a:rPr lang="ar-SA" sz="3200" dirty="0"/>
              <a:t>ر حيات</a:t>
            </a:r>
            <a:r>
              <a:rPr lang="ar-IQ" sz="3200" dirty="0"/>
              <a:t>َ</a:t>
            </a:r>
            <a:r>
              <a:rPr lang="ar-SA" sz="3200" dirty="0"/>
              <a:t>ه ونفس</a:t>
            </a:r>
            <a:r>
              <a:rPr lang="ar-IQ" sz="3200" dirty="0"/>
              <a:t>َ</a:t>
            </a:r>
            <a:r>
              <a:rPr lang="ar-SA" sz="3200" dirty="0"/>
              <a:t>ه للمعرفة والعلم ف</a:t>
            </a:r>
            <a:r>
              <a:rPr lang="ar-IQ" sz="3200" dirty="0"/>
              <a:t>لا</a:t>
            </a:r>
            <a:r>
              <a:rPr lang="ar-SA" sz="3200" dirty="0"/>
              <a:t>سفة</a:t>
            </a:r>
            <a:r>
              <a:rPr lang="ar-IQ" sz="3200" dirty="0"/>
              <a:t>ً</a:t>
            </a:r>
            <a:r>
              <a:rPr lang="ar-SA" sz="3200" dirty="0"/>
              <a:t> </a:t>
            </a:r>
            <a:r>
              <a:rPr lang="ar-IQ" sz="3200" dirty="0"/>
              <a:t>=(</a:t>
            </a:r>
            <a:r>
              <a:rPr lang="ar-SA" sz="3200" dirty="0"/>
              <a:t>محبي الحكمة</a:t>
            </a:r>
            <a:r>
              <a:rPr lang="ar-IQ" sz="3200" dirty="0"/>
              <a:t>).       .</a:t>
            </a:r>
            <a:br>
              <a:rPr lang="ar-IQ" sz="3200" dirty="0"/>
            </a:br>
            <a:br>
              <a:rPr lang="ar-IQ" sz="3200" dirty="0"/>
            </a:br>
            <a:r>
              <a:rPr lang="ar-IQ" sz="3200" dirty="0"/>
              <a:t>     </a:t>
            </a:r>
            <a:r>
              <a:rPr lang="ar-SA" sz="3200" dirty="0"/>
              <a:t> فكيف يكون حال الجهلة </a:t>
            </a:r>
            <a:r>
              <a:rPr lang="ar-IQ" sz="3200" dirty="0"/>
              <a:t>(</a:t>
            </a:r>
            <a:r>
              <a:rPr lang="ar-SA" sz="3200" dirty="0"/>
              <a:t>=السوفسطائيين</a:t>
            </a:r>
            <a:r>
              <a:rPr lang="ar-IQ" sz="3200" dirty="0"/>
              <a:t>)</a:t>
            </a:r>
            <a:r>
              <a:rPr lang="ar-SA" sz="3200" dirty="0"/>
              <a:t> الذين يظن</a:t>
            </a:r>
            <a:r>
              <a:rPr lang="ar-IQ" sz="3200" dirty="0"/>
              <a:t>ُّ</a:t>
            </a:r>
            <a:r>
              <a:rPr lang="ar-SA" sz="3200" dirty="0"/>
              <a:t>ون أنفس</a:t>
            </a:r>
            <a:r>
              <a:rPr lang="ar-IQ" sz="3200" dirty="0"/>
              <a:t>َ</a:t>
            </a:r>
            <a:r>
              <a:rPr lang="ar-SA" sz="3200" dirty="0"/>
              <a:t>هم علماء</a:t>
            </a:r>
            <a:r>
              <a:rPr lang="ar-IQ" sz="3200" dirty="0"/>
              <a:t>َ</a:t>
            </a:r>
            <a:r>
              <a:rPr lang="ar-SA" sz="3200" dirty="0"/>
              <a:t> بكل شئ</a:t>
            </a:r>
            <a:r>
              <a:rPr lang="ar-IQ" sz="3200" dirty="0"/>
              <a:t>ٍ</a:t>
            </a:r>
            <a:r>
              <a:rPr lang="ar-SA" sz="3200" dirty="0"/>
              <a:t> وه</a:t>
            </a:r>
            <a:r>
              <a:rPr lang="ar-IQ" sz="3200" dirty="0"/>
              <a:t>ُ</a:t>
            </a:r>
            <a:r>
              <a:rPr lang="ar-SA" sz="3200" dirty="0"/>
              <a:t>م خ</a:t>
            </a:r>
            <a:r>
              <a:rPr lang="ar-IQ" sz="3200" dirty="0"/>
              <a:t>لا</a:t>
            </a:r>
            <a:r>
              <a:rPr lang="ar-SA" sz="3200" dirty="0"/>
              <a:t>ف</a:t>
            </a:r>
            <a:r>
              <a:rPr lang="ar-IQ" sz="3200" dirty="0"/>
              <a:t>ُ</a:t>
            </a:r>
            <a:r>
              <a:rPr lang="ar-SA" sz="3200" dirty="0"/>
              <a:t> ذلك؟!</a:t>
            </a:r>
            <a:endParaRPr lang="en-US" sz="3200" dirty="0"/>
          </a:p>
        </p:txBody>
      </p:sp>
    </p:spTree>
    <p:extLst>
      <p:ext uri="{BB962C8B-B14F-4D97-AF65-F5344CB8AC3E}">
        <p14:creationId xmlns:p14="http://schemas.microsoft.com/office/powerpoint/2010/main" val="3434294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5789E90-8D88-1903-C362-8811A0545175}"/>
              </a:ext>
            </a:extLst>
          </p:cNvPr>
          <p:cNvSpPr>
            <a:spLocks noGrp="1"/>
          </p:cNvSpPr>
          <p:nvPr>
            <p:ph type="title"/>
          </p:nvPr>
        </p:nvSpPr>
        <p:spPr>
          <a:xfrm>
            <a:off x="179512" y="188640"/>
            <a:ext cx="8784976" cy="6480720"/>
          </a:xfrm>
        </p:spPr>
        <p:txBody>
          <a:bodyPr/>
          <a:lstStyle/>
          <a:p>
            <a:pPr algn="just"/>
            <a:r>
              <a:rPr lang="ar-IQ" sz="3200" dirty="0"/>
              <a:t>      </a:t>
            </a:r>
            <a:br>
              <a:rPr lang="ar-IQ" sz="3200" dirty="0"/>
            </a:br>
            <a:r>
              <a:rPr lang="ar-IQ" sz="3200" b="1" dirty="0"/>
              <a:t>معنى الفلسفة اصطلاحاً:                               </a:t>
            </a:r>
            <a:r>
              <a:rPr lang="ar-IQ" sz="3200" dirty="0"/>
              <a:t>:</a:t>
            </a:r>
            <a:br>
              <a:rPr lang="ar-IQ" sz="3200" dirty="0"/>
            </a:br>
            <a:br>
              <a:rPr lang="ar-IQ" sz="3200" dirty="0"/>
            </a:br>
            <a:r>
              <a:rPr lang="ar-IQ" sz="3200" dirty="0"/>
              <a:t>      </a:t>
            </a:r>
            <a:r>
              <a:rPr lang="ar-SA" sz="3200" dirty="0"/>
              <a:t>هنالك اخت</a:t>
            </a:r>
            <a:r>
              <a:rPr lang="ar-IQ" sz="3200" dirty="0"/>
              <a:t>لا</a:t>
            </a:r>
            <a:r>
              <a:rPr lang="ar-SA" sz="3200" dirty="0"/>
              <a:t>ف</a:t>
            </a:r>
            <a:r>
              <a:rPr lang="ar-IQ" sz="3200" dirty="0"/>
              <a:t>ٌ</a:t>
            </a:r>
            <a:r>
              <a:rPr lang="ar-SA" sz="3200" dirty="0"/>
              <a:t> قديم</a:t>
            </a:r>
            <a:r>
              <a:rPr lang="ar-IQ" sz="3200" dirty="0"/>
              <a:t>ٌ</a:t>
            </a:r>
            <a:r>
              <a:rPr lang="ar-SA" sz="3200" dirty="0"/>
              <a:t> حديث</a:t>
            </a:r>
            <a:r>
              <a:rPr lang="ar-IQ" sz="3200" dirty="0"/>
              <a:t>ٌ</a:t>
            </a:r>
            <a:r>
              <a:rPr lang="ar-SA" sz="3200" dirty="0"/>
              <a:t> في تحديد</a:t>
            </a:r>
            <a:r>
              <a:rPr lang="ar-IQ" sz="3200" dirty="0"/>
              <a:t>ِ</a:t>
            </a:r>
            <a:r>
              <a:rPr lang="ar-SA" sz="3200" dirty="0"/>
              <a:t> وصياغة</a:t>
            </a:r>
            <a:r>
              <a:rPr lang="ar-IQ" sz="3200" dirty="0"/>
              <a:t>ِ</a:t>
            </a:r>
            <a:r>
              <a:rPr lang="ar-SA" sz="3200" dirty="0"/>
              <a:t> تعريف</a:t>
            </a:r>
            <a:r>
              <a:rPr lang="ar-IQ" sz="3200" dirty="0"/>
              <a:t>ٍ</a:t>
            </a:r>
            <a:r>
              <a:rPr lang="ar-SA" sz="3200" dirty="0"/>
              <a:t> نهائي</a:t>
            </a:r>
            <a:r>
              <a:rPr lang="ar-IQ" sz="3200" dirty="0"/>
              <a:t>ٍّ</a:t>
            </a:r>
            <a:r>
              <a:rPr lang="ar-SA" sz="3200" dirty="0"/>
              <a:t> للفلسفة</a:t>
            </a:r>
            <a:r>
              <a:rPr lang="ar-IQ" sz="3200" dirty="0"/>
              <a:t>: :</a:t>
            </a:r>
            <a:br>
              <a:rPr lang="ar-IQ" sz="3200" dirty="0"/>
            </a:br>
            <a:r>
              <a:rPr lang="ar-IQ" sz="3200" dirty="0"/>
              <a:t>      </a:t>
            </a:r>
            <a:r>
              <a:rPr lang="ar-SA" sz="3200" dirty="0"/>
              <a:t> ويرجع ذلك إلى تعد</a:t>
            </a:r>
            <a:r>
              <a:rPr lang="ar-IQ" sz="3200" dirty="0"/>
              <a:t>ُّ</a:t>
            </a:r>
            <a:r>
              <a:rPr lang="ar-SA" sz="3200" dirty="0"/>
              <a:t>د الفلسفات والمدارس الفلسفية من جهة، وإلى طبيعة</a:t>
            </a:r>
            <a:r>
              <a:rPr lang="ar-IQ" sz="3200" dirty="0"/>
              <a:t>ِ</a:t>
            </a:r>
            <a:r>
              <a:rPr lang="ar-SA" sz="3200" dirty="0"/>
              <a:t> موضوع</a:t>
            </a:r>
            <a:r>
              <a:rPr lang="ar-IQ" sz="3200" dirty="0"/>
              <a:t>ِ</a:t>
            </a:r>
            <a:r>
              <a:rPr lang="ar-SA" sz="3200" dirty="0"/>
              <a:t>ها المختلف</a:t>
            </a:r>
            <a:r>
              <a:rPr lang="ar-IQ" sz="3200" dirty="0"/>
              <a:t>ِ</a:t>
            </a:r>
            <a:r>
              <a:rPr lang="ar-SA" sz="3200" dirty="0"/>
              <a:t> الماورائي</a:t>
            </a:r>
            <a:r>
              <a:rPr lang="ar-IQ" sz="3200" dirty="0"/>
              <a:t>ِّ</a:t>
            </a:r>
            <a:r>
              <a:rPr lang="ar-SA" sz="3200" dirty="0"/>
              <a:t> من جهة</a:t>
            </a:r>
            <a:r>
              <a:rPr lang="ar-IQ" sz="3200" dirty="0"/>
              <a:t>ٍ</a:t>
            </a:r>
            <a:r>
              <a:rPr lang="ar-SA" sz="3200" dirty="0"/>
              <a:t> أخر</a:t>
            </a:r>
            <a:r>
              <a:rPr lang="ar-IQ" sz="3200" dirty="0"/>
              <a:t>َ</a:t>
            </a:r>
            <a:r>
              <a:rPr lang="ar-SA" sz="3200" dirty="0"/>
              <a:t>ى</a:t>
            </a:r>
            <a:r>
              <a:rPr lang="ar-IQ" sz="3200" dirty="0"/>
              <a:t>.          .</a:t>
            </a:r>
            <a:br>
              <a:rPr lang="ar-IQ" sz="3200" dirty="0"/>
            </a:br>
            <a:br>
              <a:rPr lang="ar-IQ" sz="3200" dirty="0"/>
            </a:br>
            <a:r>
              <a:rPr lang="ar-IQ" sz="3200" dirty="0"/>
              <a:t>     </a:t>
            </a:r>
            <a:r>
              <a:rPr lang="ar-SA" sz="3200" dirty="0"/>
              <a:t> فهو ليس بتجريبي</a:t>
            </a:r>
            <a:r>
              <a:rPr lang="ar-IQ" sz="3200" dirty="0"/>
              <a:t>ٍّ</a:t>
            </a:r>
            <a:r>
              <a:rPr lang="ar-SA" sz="3200" dirty="0"/>
              <a:t> أو رياضي</a:t>
            </a:r>
            <a:r>
              <a:rPr lang="ar-IQ" sz="3200" dirty="0"/>
              <a:t>ٍّ</a:t>
            </a:r>
            <a:r>
              <a:rPr lang="ar-SA" sz="3200" dirty="0"/>
              <a:t> واضح</a:t>
            </a:r>
            <a:r>
              <a:rPr lang="ar-IQ" sz="3200" dirty="0"/>
              <a:t>َ</a:t>
            </a:r>
            <a:r>
              <a:rPr lang="ar-SA" sz="3200" dirty="0"/>
              <a:t> المعالم</a:t>
            </a:r>
            <a:r>
              <a:rPr lang="ar-IQ" sz="3200" dirty="0"/>
              <a:t>ِ</a:t>
            </a:r>
            <a:r>
              <a:rPr lang="ar-SA" sz="3200" dirty="0"/>
              <a:t> وا</a:t>
            </a:r>
            <a:r>
              <a:rPr lang="ar-IQ" sz="3200" dirty="0"/>
              <a:t>ل</a:t>
            </a:r>
            <a:r>
              <a:rPr lang="ar-SA" sz="3200" dirty="0"/>
              <a:t>أبعاد؛ ليكون</a:t>
            </a:r>
            <a:r>
              <a:rPr lang="ar-IQ" sz="3200" dirty="0"/>
              <a:t>َ</a:t>
            </a:r>
            <a:r>
              <a:rPr lang="ar-SA" sz="3200" dirty="0"/>
              <a:t> له تعريف</a:t>
            </a:r>
            <a:r>
              <a:rPr lang="ar-IQ" sz="3200" dirty="0"/>
              <a:t>ٌ</a:t>
            </a:r>
            <a:r>
              <a:rPr lang="ar-SA" sz="3200" dirty="0"/>
              <a:t> واحد</a:t>
            </a:r>
            <a:r>
              <a:rPr lang="ar-IQ" sz="3200" dirty="0"/>
              <a:t>ٌ</a:t>
            </a:r>
            <a:r>
              <a:rPr lang="ar-SA" sz="3200" dirty="0"/>
              <a:t> واضح</a:t>
            </a:r>
            <a:r>
              <a:rPr lang="ar-IQ" sz="3200" dirty="0"/>
              <a:t>ٌ</a:t>
            </a:r>
            <a:r>
              <a:rPr lang="ar-SA" sz="3200" dirty="0"/>
              <a:t> محد</a:t>
            </a:r>
            <a:r>
              <a:rPr lang="ar-IQ" sz="3200" dirty="0"/>
              <a:t>َّ</a:t>
            </a:r>
            <a:r>
              <a:rPr lang="ar-SA" sz="3200" dirty="0"/>
              <a:t>د</a:t>
            </a:r>
            <a:r>
              <a:rPr lang="ar-IQ" sz="3200" dirty="0"/>
              <a:t>ٌ.                        .</a:t>
            </a:r>
            <a:br>
              <a:rPr lang="ar-IQ" sz="3200" dirty="0"/>
            </a:br>
            <a:br>
              <a:rPr lang="ar-IQ" sz="3200" dirty="0"/>
            </a:br>
            <a:r>
              <a:rPr lang="ar-IQ" sz="3200" dirty="0"/>
              <a:t>    </a:t>
            </a:r>
            <a:r>
              <a:rPr lang="ar-SA" sz="3200" dirty="0"/>
              <a:t> لكن رغم ذلك نجد عد</a:t>
            </a:r>
            <a:r>
              <a:rPr lang="ar-IQ" sz="3200" dirty="0"/>
              <a:t>َّ</a:t>
            </a:r>
            <a:r>
              <a:rPr lang="ar-SA" sz="3200" dirty="0"/>
              <a:t>ة</a:t>
            </a:r>
            <a:r>
              <a:rPr lang="ar-IQ" sz="3200" dirty="0"/>
              <a:t>َ</a:t>
            </a:r>
            <a:r>
              <a:rPr lang="ar-SA" sz="3200" dirty="0"/>
              <a:t> تعريفات</a:t>
            </a:r>
            <a:r>
              <a:rPr lang="ar-IQ" sz="3200" dirty="0"/>
              <a:t>ٍ</a:t>
            </a:r>
            <a:r>
              <a:rPr lang="ar-SA" sz="3200" dirty="0"/>
              <a:t> إصط</a:t>
            </a:r>
            <a:r>
              <a:rPr lang="ar-IQ" sz="3200" dirty="0"/>
              <a:t>لا</a:t>
            </a:r>
            <a:r>
              <a:rPr lang="ar-SA" sz="3200" dirty="0"/>
              <a:t>حية</a:t>
            </a:r>
            <a:r>
              <a:rPr lang="ar-IQ" sz="3200" dirty="0"/>
              <a:t>ٍ</a:t>
            </a:r>
            <a:r>
              <a:rPr lang="ar-SA" sz="3200" dirty="0"/>
              <a:t> لها. يختلف تعريف الفلسفة اصط</a:t>
            </a:r>
            <a:r>
              <a:rPr lang="ar-IQ" sz="3200" dirty="0"/>
              <a:t>لا</a:t>
            </a:r>
            <a:r>
              <a:rPr lang="ar-SA" sz="3200" dirty="0"/>
              <a:t>حا</a:t>
            </a:r>
            <a:r>
              <a:rPr lang="ar-IQ" sz="3200" dirty="0"/>
              <a:t>ً</a:t>
            </a:r>
            <a:r>
              <a:rPr lang="ar-SA" sz="3200" dirty="0"/>
              <a:t> عند الف</a:t>
            </a:r>
            <a:r>
              <a:rPr lang="ar-IQ" sz="3200" dirty="0"/>
              <a:t>لا</a:t>
            </a:r>
            <a:r>
              <a:rPr lang="ar-SA" sz="3200" dirty="0"/>
              <a:t>سفة</a:t>
            </a:r>
            <a:r>
              <a:rPr lang="ar-IQ" sz="3200" dirty="0"/>
              <a:t>:                              :      </a:t>
            </a:r>
            <a:endParaRPr lang="en-US" sz="3200" dirty="0"/>
          </a:p>
        </p:txBody>
      </p:sp>
    </p:spTree>
    <p:extLst>
      <p:ext uri="{BB962C8B-B14F-4D97-AF65-F5344CB8AC3E}">
        <p14:creationId xmlns:p14="http://schemas.microsoft.com/office/powerpoint/2010/main" val="1569208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A8B00D6-BC6E-86D4-B0B7-6E70108C9045}"/>
              </a:ext>
            </a:extLst>
          </p:cNvPr>
          <p:cNvSpPr>
            <a:spLocks noGrp="1"/>
          </p:cNvSpPr>
          <p:nvPr>
            <p:ph type="title"/>
          </p:nvPr>
        </p:nvSpPr>
        <p:spPr>
          <a:xfrm>
            <a:off x="179512" y="188640"/>
            <a:ext cx="8712968" cy="6552728"/>
          </a:xfrm>
        </p:spPr>
        <p:txBody>
          <a:bodyPr/>
          <a:lstStyle/>
          <a:p>
            <a:pPr algn="just"/>
            <a:r>
              <a:rPr lang="ar-SA" sz="3200" dirty="0"/>
              <a:t> </a:t>
            </a:r>
            <a:r>
              <a:rPr lang="ar-IQ" sz="3200" dirty="0"/>
              <a:t>     </a:t>
            </a:r>
            <a:br>
              <a:rPr lang="ar-IQ" sz="3200" dirty="0"/>
            </a:br>
            <a:r>
              <a:rPr lang="ar-IQ" sz="3200" dirty="0"/>
              <a:t>      عند</a:t>
            </a:r>
            <a:r>
              <a:rPr lang="ar-SA" sz="3200" dirty="0"/>
              <a:t> أرسطو </a:t>
            </a:r>
            <a:r>
              <a:rPr lang="ar-IQ" sz="3200" dirty="0"/>
              <a:t>ل</a:t>
            </a:r>
            <a:r>
              <a:rPr lang="ar-SA" sz="3200" dirty="0"/>
              <a:t>لفلسف</a:t>
            </a:r>
            <a:r>
              <a:rPr lang="ar-IQ" sz="3200" dirty="0"/>
              <a:t>ة معنيان عام وخاصٌّ:                  :</a:t>
            </a:r>
            <a:br>
              <a:rPr lang="ar-IQ" sz="3200" dirty="0"/>
            </a:br>
            <a:br>
              <a:rPr lang="ar-IQ" sz="3200" dirty="0"/>
            </a:br>
            <a:r>
              <a:rPr lang="ar-IQ" sz="3200" dirty="0"/>
              <a:t>       أطلق</a:t>
            </a:r>
            <a:r>
              <a:rPr lang="ar-SA" sz="3200" dirty="0"/>
              <a:t> على العلم بأعم</a:t>
            </a:r>
            <a:r>
              <a:rPr lang="ar-IQ" sz="3200" dirty="0"/>
              <a:t>ِّ</a:t>
            </a:r>
            <a:r>
              <a:rPr lang="ar-SA" sz="3200" dirty="0"/>
              <a:t> معانيه النظرية</a:t>
            </a:r>
            <a:r>
              <a:rPr lang="ar-IQ" sz="3200" dirty="0"/>
              <a:t>ِ</a:t>
            </a:r>
            <a:r>
              <a:rPr lang="ar-SA" sz="3200" dirty="0"/>
              <a:t> من طبيعيات ورياضيات و</a:t>
            </a:r>
            <a:r>
              <a:rPr lang="ar-IQ" sz="3200" dirty="0"/>
              <a:t>إ</a:t>
            </a:r>
            <a:r>
              <a:rPr lang="ar-SA" sz="3200" dirty="0"/>
              <a:t>لهيات</a:t>
            </a:r>
            <a:r>
              <a:rPr lang="ar-IQ" sz="3200" dirty="0"/>
              <a:t>،</a:t>
            </a:r>
            <a:r>
              <a:rPr lang="ar-SA" sz="3200" dirty="0"/>
              <a:t> والعملية</a:t>
            </a:r>
            <a:r>
              <a:rPr lang="ar-IQ" sz="3200" dirty="0"/>
              <a:t>ِ</a:t>
            </a:r>
            <a:r>
              <a:rPr lang="ar-SA" sz="3200" dirty="0"/>
              <a:t> من أخ</a:t>
            </a:r>
            <a:r>
              <a:rPr lang="ar-IQ" sz="3200" dirty="0"/>
              <a:t>لا</a:t>
            </a:r>
            <a:r>
              <a:rPr lang="ar-SA" sz="3200" dirty="0"/>
              <a:t>ق وسياسة واقتصاد</a:t>
            </a:r>
            <a:r>
              <a:rPr lang="ar-IQ" sz="3200" dirty="0"/>
              <a:t>.                 .</a:t>
            </a:r>
            <a:br>
              <a:rPr lang="ar-IQ" sz="3200" dirty="0"/>
            </a:br>
            <a:br>
              <a:rPr lang="ar-IQ" sz="3200" dirty="0"/>
            </a:br>
            <a:r>
              <a:rPr lang="ar-IQ" sz="3200" dirty="0"/>
              <a:t>      </a:t>
            </a:r>
            <a:r>
              <a:rPr lang="ar-SA" sz="3200" dirty="0"/>
              <a:t> و</a:t>
            </a:r>
            <a:r>
              <a:rPr lang="ar-IQ" sz="3200" dirty="0"/>
              <a:t>عرَّف</a:t>
            </a:r>
            <a:r>
              <a:rPr lang="ar-SA" sz="3200" dirty="0"/>
              <a:t> الفلسفة بمعناها الضيق "الميتافيزيقا" أي ما</a:t>
            </a:r>
            <a:r>
              <a:rPr lang="ar-IQ" sz="3200" dirty="0"/>
              <a:t> </a:t>
            </a:r>
            <a:r>
              <a:rPr lang="ar-SA" sz="3200" dirty="0"/>
              <a:t>بعد الطبيعة وهي علم الموجودات بعللها ا</a:t>
            </a:r>
            <a:r>
              <a:rPr lang="ar-IQ" sz="3200" dirty="0"/>
              <a:t>ل</a:t>
            </a:r>
            <a:r>
              <a:rPr lang="ar-SA" sz="3200" dirty="0"/>
              <a:t>أولى</a:t>
            </a:r>
            <a:r>
              <a:rPr lang="ar-IQ" sz="3200" dirty="0"/>
              <a:t>.                     </a:t>
            </a:r>
            <a:r>
              <a:rPr lang="ar-SA" sz="3200" dirty="0"/>
              <a:t>.</a:t>
            </a:r>
            <a:br>
              <a:rPr lang="ar-IQ" sz="3200" dirty="0"/>
            </a:br>
            <a:br>
              <a:rPr lang="ar-IQ" sz="3200" dirty="0"/>
            </a:br>
            <a:r>
              <a:rPr lang="ar-IQ" sz="3200" dirty="0"/>
              <a:t>                             </a:t>
            </a:r>
            <a:br>
              <a:rPr lang="ar-IQ" sz="3200" dirty="0"/>
            </a:br>
            <a:r>
              <a:rPr lang="ar-IQ" sz="3200" dirty="0"/>
              <a:t>       و</a:t>
            </a:r>
            <a:r>
              <a:rPr lang="ar-SA" sz="3200" dirty="0"/>
              <a:t>يُعر</a:t>
            </a:r>
            <a:r>
              <a:rPr lang="ar-IQ" sz="3200" dirty="0"/>
              <a:t>ِّ</a:t>
            </a:r>
            <a:r>
              <a:rPr lang="ar-SA" sz="3200" dirty="0"/>
              <a:t>فها الفارابي</a:t>
            </a:r>
            <a:r>
              <a:rPr lang="ar-IQ" sz="3200" dirty="0"/>
              <a:t>:(</a:t>
            </a:r>
            <a:r>
              <a:rPr lang="ar-SA" sz="3200" dirty="0"/>
              <a:t>بأّنها</a:t>
            </a:r>
            <a:r>
              <a:rPr lang="ar-IQ" sz="3200" dirty="0"/>
              <a:t> </a:t>
            </a:r>
            <a:r>
              <a:rPr lang="ar-SA" sz="3200" dirty="0"/>
              <a:t>العلم</a:t>
            </a:r>
            <a:r>
              <a:rPr lang="ar-IQ" sz="3200" dirty="0"/>
              <a:t>ُ</a:t>
            </a:r>
            <a:r>
              <a:rPr lang="ar-SA" sz="3200" dirty="0"/>
              <a:t> بالموجودات بما هي موجودة</a:t>
            </a:r>
            <a:r>
              <a:rPr lang="ar-IQ" sz="3200" dirty="0"/>
              <a:t>ٌ).</a:t>
            </a:r>
            <a:br>
              <a:rPr lang="ar-IQ" sz="3200" dirty="0"/>
            </a:br>
            <a:br>
              <a:rPr lang="ar-IQ" sz="3200" dirty="0"/>
            </a:br>
            <a:r>
              <a:rPr lang="ar-IQ" sz="3200" dirty="0"/>
              <a:t>    </a:t>
            </a:r>
            <a:r>
              <a:rPr lang="ar-SA" sz="3200" dirty="0"/>
              <a:t> </a:t>
            </a:r>
            <a:endParaRPr lang="en-US" sz="3200" dirty="0"/>
          </a:p>
        </p:txBody>
      </p:sp>
    </p:spTree>
    <p:extLst>
      <p:ext uri="{BB962C8B-B14F-4D97-AF65-F5344CB8AC3E}">
        <p14:creationId xmlns:p14="http://schemas.microsoft.com/office/powerpoint/2010/main" val="3186545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84D949E-AE1B-D63A-6A12-8339F26B944D}"/>
              </a:ext>
            </a:extLst>
          </p:cNvPr>
          <p:cNvSpPr>
            <a:spLocks noGrp="1"/>
          </p:cNvSpPr>
          <p:nvPr>
            <p:ph type="title"/>
          </p:nvPr>
        </p:nvSpPr>
        <p:spPr>
          <a:xfrm>
            <a:off x="179512" y="188640"/>
            <a:ext cx="8784976" cy="6552728"/>
          </a:xfrm>
        </p:spPr>
        <p:txBody>
          <a:bodyPr/>
          <a:lstStyle/>
          <a:p>
            <a:pPr algn="just"/>
            <a:r>
              <a:rPr lang="ar-IQ" sz="3200" b="1" dirty="0"/>
              <a:t>      </a:t>
            </a:r>
            <a:r>
              <a:rPr lang="ar-SA" sz="3200" b="1" dirty="0"/>
              <a:t>أم</a:t>
            </a:r>
            <a:r>
              <a:rPr lang="ar-IQ" sz="3200" b="1" dirty="0"/>
              <a:t>َّ</a:t>
            </a:r>
            <a:r>
              <a:rPr lang="ar-SA" sz="3200" b="1" dirty="0"/>
              <a:t>ا عند الكندي</a:t>
            </a:r>
            <a:r>
              <a:rPr lang="ar-IQ" sz="3200" b="1" dirty="0"/>
              <a:t>:</a:t>
            </a:r>
            <a:r>
              <a:rPr lang="ar-SA" sz="3200" b="1" dirty="0"/>
              <a:t> </a:t>
            </a:r>
            <a:r>
              <a:rPr lang="ar-SA" sz="3200" dirty="0"/>
              <a:t>فإ</a:t>
            </a:r>
            <a:r>
              <a:rPr lang="ar-IQ" sz="3200" dirty="0"/>
              <a:t>نَّ</a:t>
            </a:r>
            <a:r>
              <a:rPr lang="ar-SA" sz="3200" dirty="0"/>
              <a:t> الفلسفة هي:</a:t>
            </a:r>
            <a:r>
              <a:rPr lang="ar-IQ" sz="3200" dirty="0"/>
              <a:t>(</a:t>
            </a:r>
            <a:r>
              <a:rPr lang="ar-SA" sz="3200" dirty="0"/>
              <a:t>علم ا</a:t>
            </a:r>
            <a:r>
              <a:rPr lang="ar-IQ" sz="3200" dirty="0"/>
              <a:t>ل</a:t>
            </a:r>
            <a:r>
              <a:rPr lang="ar-SA" sz="3200" dirty="0"/>
              <a:t>أشياء بحقائقها الكليّة</a:t>
            </a:r>
            <a:r>
              <a:rPr lang="ar-IQ" sz="3200" dirty="0"/>
              <a:t>ِ.</a:t>
            </a:r>
            <a:br>
              <a:rPr lang="ar-IQ" sz="3200" dirty="0"/>
            </a:br>
            <a:br>
              <a:rPr lang="ar-IQ" sz="2000" dirty="0"/>
            </a:br>
            <a:br>
              <a:rPr lang="ar-IQ" sz="3200" dirty="0"/>
            </a:br>
            <a:r>
              <a:rPr lang="ar-IQ" sz="3200" dirty="0"/>
              <a:t>    </a:t>
            </a:r>
            <a:r>
              <a:rPr lang="ar-SA" sz="3200" dirty="0"/>
              <a:t> حيث يُؤك</a:t>
            </a:r>
            <a:r>
              <a:rPr lang="ar-IQ" sz="3200" dirty="0"/>
              <a:t>ِّ</a:t>
            </a:r>
            <a:r>
              <a:rPr lang="ar-SA" sz="3200" dirty="0"/>
              <a:t>د أن</a:t>
            </a:r>
            <a:r>
              <a:rPr lang="ar-IQ" sz="3200" dirty="0"/>
              <a:t>َّ</a:t>
            </a:r>
            <a:r>
              <a:rPr lang="ar-SA" sz="3200" dirty="0"/>
              <a:t> الكلّية هي إحدى خصائص</a:t>
            </a:r>
            <a:r>
              <a:rPr lang="ar-IQ" sz="3200" dirty="0"/>
              <a:t>ِ</a:t>
            </a:r>
            <a:r>
              <a:rPr lang="ar-SA" sz="3200" dirty="0"/>
              <a:t> الفلسفة</a:t>
            </a:r>
            <a:r>
              <a:rPr lang="ar-IQ" sz="3200" dirty="0"/>
              <a:t>ِ</a:t>
            </a:r>
            <a:r>
              <a:rPr lang="ar-SA" sz="3200" dirty="0"/>
              <a:t> الجوهرّية</a:t>
            </a:r>
            <a:r>
              <a:rPr lang="ar-IQ" sz="3200" dirty="0"/>
              <a:t>ِ</a:t>
            </a:r>
            <a:r>
              <a:rPr lang="ar-SA" sz="3200" dirty="0"/>
              <a:t> التي تُمّيزها عن غيرها من</a:t>
            </a:r>
            <a:r>
              <a:rPr lang="ar-IQ" sz="3200" dirty="0"/>
              <a:t>َ</a:t>
            </a:r>
            <a:r>
              <a:rPr lang="ar-SA" sz="3200" dirty="0"/>
              <a:t> العلوم ا</a:t>
            </a:r>
            <a:r>
              <a:rPr lang="ar-IQ" sz="3200" dirty="0"/>
              <a:t>ل</a:t>
            </a:r>
            <a:r>
              <a:rPr lang="ar-SA" sz="3200" dirty="0"/>
              <a:t>إنسانّية</a:t>
            </a:r>
            <a:r>
              <a:rPr lang="ar-IQ" sz="3200" dirty="0"/>
              <a:t>.            .</a:t>
            </a:r>
            <a:br>
              <a:rPr lang="ar-IQ" sz="3200" dirty="0"/>
            </a:br>
            <a:r>
              <a:rPr lang="ar-IQ" sz="3200" dirty="0"/>
              <a:t>      </a:t>
            </a:r>
            <a:br>
              <a:rPr lang="ar-IQ" sz="3200" dirty="0"/>
            </a:br>
            <a:r>
              <a:rPr lang="ar-IQ" sz="3200" b="1" dirty="0"/>
              <a:t>     </a:t>
            </a:r>
            <a:r>
              <a:rPr lang="ar-SA" sz="3200" b="1" dirty="0"/>
              <a:t>ويرى ابن</a:t>
            </a:r>
            <a:r>
              <a:rPr lang="ar-IQ" sz="3200" b="1" dirty="0"/>
              <a:t>ُ </a:t>
            </a:r>
            <a:r>
              <a:rPr lang="ar-SA" sz="3200" b="1" dirty="0"/>
              <a:t>رشد</a:t>
            </a:r>
            <a:r>
              <a:rPr lang="ar-IQ" sz="3200" dirty="0"/>
              <a:t>:(</a:t>
            </a:r>
            <a:r>
              <a:rPr lang="ar-SA" sz="3200" dirty="0"/>
              <a:t>أ</a:t>
            </a:r>
            <a:r>
              <a:rPr lang="ar-IQ" sz="3200" dirty="0"/>
              <a:t>نَّ</a:t>
            </a:r>
            <a:r>
              <a:rPr lang="ar-SA" sz="3200" dirty="0"/>
              <a:t> التّفكير</a:t>
            </a:r>
            <a:r>
              <a:rPr lang="ar-IQ" sz="3200" dirty="0"/>
              <a:t>َ</a:t>
            </a:r>
            <a:r>
              <a:rPr lang="ar-SA" sz="3200" dirty="0"/>
              <a:t> في الموجودات يكون على اعتبار أنّها مصنوعات، وكلّما </a:t>
            </a:r>
            <a:r>
              <a:rPr lang="ar-IQ" sz="3200" dirty="0"/>
              <a:t>كانت المعرفة بالمصنوعات كانت المعرفة بالصانع أتمَّ).                           .</a:t>
            </a:r>
            <a:br>
              <a:rPr lang="ar-IQ" sz="3200" dirty="0"/>
            </a:br>
            <a:r>
              <a:rPr lang="ar-IQ" sz="1600" dirty="0"/>
              <a:t> </a:t>
            </a:r>
            <a:r>
              <a:rPr lang="ar-IQ" sz="100" dirty="0"/>
              <a:t>   </a:t>
            </a:r>
            <a:r>
              <a:rPr lang="ar-IQ" sz="3200" dirty="0"/>
              <a:t> </a:t>
            </a:r>
            <a:br>
              <a:rPr lang="ar-IQ" sz="3200" dirty="0"/>
            </a:br>
            <a:r>
              <a:rPr lang="ar-IQ" sz="3200" dirty="0"/>
              <a:t>       وقال كانت:(</a:t>
            </a:r>
            <a:r>
              <a:rPr lang="ar-SA" sz="3200" dirty="0"/>
              <a:t>الفلسفة هي المعرفة</a:t>
            </a:r>
            <a:r>
              <a:rPr lang="ar-IQ" sz="3200" dirty="0"/>
              <a:t>ُ</a:t>
            </a:r>
            <a:r>
              <a:rPr lang="ar-SA" sz="3200" dirty="0"/>
              <a:t> الصادرة من</a:t>
            </a:r>
            <a:r>
              <a:rPr lang="ar-IQ" sz="3200" dirty="0"/>
              <a:t>َ</a:t>
            </a:r>
            <a:r>
              <a:rPr lang="ar-SA" sz="3200" dirty="0"/>
              <a:t> العقل</a:t>
            </a:r>
            <a:r>
              <a:rPr lang="ar-IQ" sz="3200" dirty="0"/>
              <a:t>).      .</a:t>
            </a:r>
            <a:br>
              <a:rPr lang="ar-IQ" sz="3200" dirty="0"/>
            </a:br>
            <a:r>
              <a:rPr lang="ar-IQ" sz="3200" dirty="0"/>
              <a:t>   </a:t>
            </a:r>
            <a:br>
              <a:rPr lang="ar-IQ" sz="3200" dirty="0"/>
            </a:br>
            <a:endParaRPr lang="en-US" sz="3200" dirty="0"/>
          </a:p>
        </p:txBody>
      </p:sp>
    </p:spTree>
    <p:extLst>
      <p:ext uri="{BB962C8B-B14F-4D97-AF65-F5344CB8AC3E}">
        <p14:creationId xmlns:p14="http://schemas.microsoft.com/office/powerpoint/2010/main" val="2091196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CECF167-4373-BF93-FC48-B75E52D008BE}"/>
              </a:ext>
            </a:extLst>
          </p:cNvPr>
          <p:cNvSpPr>
            <a:spLocks noGrp="1"/>
          </p:cNvSpPr>
          <p:nvPr>
            <p:ph type="title"/>
          </p:nvPr>
        </p:nvSpPr>
        <p:spPr>
          <a:xfrm>
            <a:off x="143508" y="116632"/>
            <a:ext cx="8856984" cy="6624736"/>
          </a:xfrm>
        </p:spPr>
        <p:style>
          <a:lnRef idx="2">
            <a:schemeClr val="dk1">
              <a:shade val="15000"/>
            </a:schemeClr>
          </a:lnRef>
          <a:fillRef idx="1">
            <a:schemeClr val="dk1"/>
          </a:fillRef>
          <a:effectRef idx="0">
            <a:schemeClr val="dk1"/>
          </a:effectRef>
          <a:fontRef idx="minor">
            <a:schemeClr val="lt1"/>
          </a:fontRef>
        </p:style>
        <p:txBody>
          <a:bodyPr/>
          <a:lstStyle/>
          <a:p>
            <a:pPr marL="0" marR="0" algn="just" rtl="1">
              <a:spcBef>
                <a:spcPts val="450"/>
              </a:spcBef>
              <a:spcAft>
                <a:spcPts val="450"/>
              </a:spcAft>
            </a:pPr>
            <a:r>
              <a:rPr lang="ar-IQ" sz="3200" dirty="0">
                <a:solidFill>
                  <a:schemeClr val="tx1"/>
                </a:solidFill>
                <a:latin typeface="Traditional Arabic" pitchFamily="18" charset="-78"/>
                <a:ea typeface="+mj-ea"/>
                <a:cs typeface="Traditional Arabic" pitchFamily="18" charset="-78"/>
              </a:rPr>
              <a:t> </a:t>
            </a:r>
            <a:br>
              <a:rPr lang="en-US" sz="3200" dirty="0">
                <a:solidFill>
                  <a:schemeClr val="tx1"/>
                </a:solidFill>
                <a:latin typeface="Traditional Arabic" pitchFamily="18" charset="-78"/>
                <a:ea typeface="+mj-ea"/>
                <a:cs typeface="Traditional Arabic" pitchFamily="18" charset="-78"/>
              </a:rPr>
            </a:br>
            <a:r>
              <a:rPr lang="ar-IQ" sz="3200" b="1" dirty="0">
                <a:solidFill>
                  <a:schemeClr val="tx1"/>
                </a:solidFill>
                <a:latin typeface="Traditional Arabic" pitchFamily="18" charset="-78"/>
                <a:ea typeface="+mj-ea"/>
                <a:cs typeface="Traditional Arabic" pitchFamily="18" charset="-78"/>
              </a:rPr>
              <a:t> </a:t>
            </a:r>
            <a:br>
              <a:rPr lang="ar-IQ" sz="3200" b="1" dirty="0">
                <a:solidFill>
                  <a:schemeClr val="tx1"/>
                </a:solidFill>
                <a:latin typeface="Traditional Arabic" pitchFamily="18" charset="-78"/>
                <a:ea typeface="+mj-ea"/>
                <a:cs typeface="Traditional Arabic" pitchFamily="18" charset="-78"/>
              </a:rPr>
            </a:br>
            <a:br>
              <a:rPr lang="ar-IQ" sz="3200" b="1" dirty="0">
                <a:solidFill>
                  <a:schemeClr val="tx1"/>
                </a:solidFill>
                <a:latin typeface="Traditional Arabic" pitchFamily="18" charset="-78"/>
                <a:ea typeface="+mj-ea"/>
                <a:cs typeface="Traditional Arabic" pitchFamily="18" charset="-78"/>
              </a:rPr>
            </a:br>
            <a:r>
              <a:rPr lang="ar-IQ" sz="3200" b="1" dirty="0">
                <a:solidFill>
                  <a:schemeClr val="tx1"/>
                </a:solidFill>
                <a:latin typeface="Traditional Arabic" pitchFamily="18" charset="-78"/>
                <a:ea typeface="+mj-ea"/>
                <a:cs typeface="Traditional Arabic" pitchFamily="18" charset="-78"/>
              </a:rPr>
              <a:t>تعريفُ الفلسفة الإسلامية:                  </a:t>
            </a:r>
            <a:r>
              <a:rPr lang="ar-IQ" sz="3200" dirty="0">
                <a:solidFill>
                  <a:schemeClr val="tx1"/>
                </a:solidFill>
                <a:latin typeface="Traditional Arabic" pitchFamily="18" charset="-78"/>
                <a:ea typeface="+mj-ea"/>
                <a:cs typeface="Traditional Arabic" pitchFamily="18" charset="-78"/>
              </a:rPr>
              <a:t>: </a:t>
            </a:r>
            <a:br>
              <a:rPr lang="ar-IQ" sz="3200" dirty="0">
                <a:solidFill>
                  <a:schemeClr val="tx1"/>
                </a:solidFill>
                <a:latin typeface="Traditional Arabic" pitchFamily="18" charset="-78"/>
                <a:ea typeface="+mj-ea"/>
                <a:cs typeface="Traditional Arabic" pitchFamily="18" charset="-78"/>
              </a:rPr>
            </a:br>
            <a:r>
              <a:rPr lang="ar-IQ" sz="3200" dirty="0">
                <a:solidFill>
                  <a:schemeClr val="tx1"/>
                </a:solidFill>
                <a:latin typeface="Traditional Arabic" pitchFamily="18" charset="-78"/>
                <a:ea typeface="+mj-ea"/>
                <a:cs typeface="Traditional Arabic" pitchFamily="18" charset="-78"/>
              </a:rPr>
              <a:t>      </a:t>
            </a:r>
            <a:r>
              <a:rPr lang="ar-SA" sz="3200" dirty="0">
                <a:solidFill>
                  <a:schemeClr val="tx1"/>
                </a:solidFill>
                <a:latin typeface="Traditional Arabic" pitchFamily="18" charset="-78"/>
                <a:ea typeface="+mj-ea"/>
                <a:cs typeface="Traditional Arabic" pitchFamily="18" charset="-78"/>
              </a:rPr>
              <a:t>علم</a:t>
            </a:r>
            <a:r>
              <a:rPr lang="ar-IQ" sz="3200" dirty="0">
                <a:solidFill>
                  <a:schemeClr val="tx1"/>
                </a:solidFill>
                <a:latin typeface="Traditional Arabic" pitchFamily="18" charset="-78"/>
                <a:ea typeface="+mj-ea"/>
                <a:cs typeface="Traditional Arabic" pitchFamily="18" charset="-78"/>
              </a:rPr>
              <a:t>ٌ</a:t>
            </a:r>
            <a:r>
              <a:rPr lang="ar-SA" sz="3200" dirty="0">
                <a:solidFill>
                  <a:schemeClr val="tx1"/>
                </a:solidFill>
                <a:latin typeface="Traditional Arabic" pitchFamily="18" charset="-78"/>
                <a:ea typeface="+mj-ea"/>
                <a:cs typeface="Traditional Arabic" pitchFamily="18" charset="-78"/>
              </a:rPr>
              <a:t> يتحدث عن</a:t>
            </a:r>
            <a:r>
              <a:rPr lang="ar-IQ" sz="3200" dirty="0">
                <a:solidFill>
                  <a:schemeClr val="tx1"/>
                </a:solidFill>
                <a:latin typeface="Traditional Arabic" pitchFamily="18" charset="-78"/>
                <a:ea typeface="+mj-ea"/>
                <a:cs typeface="Traditional Arabic" pitchFamily="18" charset="-78"/>
              </a:rPr>
              <a:t>ِ</a:t>
            </a:r>
            <a:r>
              <a:rPr lang="ar-SA" sz="3200" dirty="0">
                <a:solidFill>
                  <a:schemeClr val="tx1"/>
                </a:solidFill>
                <a:latin typeface="Traditional Arabic" pitchFamily="18" charset="-78"/>
                <a:ea typeface="+mj-ea"/>
                <a:cs typeface="Traditional Arabic" pitchFamily="18" charset="-78"/>
              </a:rPr>
              <a:t> القضايا العامة</a:t>
            </a:r>
            <a:r>
              <a:rPr lang="ar-IQ" sz="3200" dirty="0">
                <a:solidFill>
                  <a:schemeClr val="tx1"/>
                </a:solidFill>
                <a:latin typeface="Traditional Arabic" pitchFamily="18" charset="-78"/>
                <a:ea typeface="+mj-ea"/>
                <a:cs typeface="Traditional Arabic" pitchFamily="18" charset="-78"/>
              </a:rPr>
              <a:t>ِ</a:t>
            </a:r>
            <a:r>
              <a:rPr lang="ar-SA" sz="3200" dirty="0">
                <a:solidFill>
                  <a:schemeClr val="tx1"/>
                </a:solidFill>
                <a:latin typeface="Traditional Arabic" pitchFamily="18" charset="-78"/>
                <a:ea typeface="+mj-ea"/>
                <a:cs typeface="Traditional Arabic" pitchFamily="18" charset="-78"/>
              </a:rPr>
              <a:t> للوجود، وذات</a:t>
            </a:r>
            <a:r>
              <a:rPr lang="ar-IQ" sz="3200" dirty="0">
                <a:solidFill>
                  <a:schemeClr val="tx1"/>
                </a:solidFill>
                <a:latin typeface="Traditional Arabic" pitchFamily="18" charset="-78"/>
                <a:ea typeface="+mj-ea"/>
                <a:cs typeface="Traditional Arabic" pitchFamily="18" charset="-78"/>
              </a:rPr>
              <a:t>ِ</a:t>
            </a:r>
            <a:r>
              <a:rPr lang="ar-SA" sz="3200" dirty="0">
                <a:solidFill>
                  <a:schemeClr val="tx1"/>
                </a:solidFill>
                <a:latin typeface="Traditional Arabic" pitchFamily="18" charset="-78"/>
                <a:ea typeface="+mj-ea"/>
                <a:cs typeface="Traditional Arabic" pitchFamily="18" charset="-78"/>
              </a:rPr>
              <a:t> </a:t>
            </a:r>
            <a:r>
              <a:rPr lang="ar-SA" sz="3200" dirty="0">
                <a:solidFill>
                  <a:schemeClr val="tx1"/>
                </a:solidFill>
                <a:latin typeface="Traditional Arabic" pitchFamily="18" charset="-78"/>
                <a:ea typeface="+mj-ea"/>
                <a:cs typeface="Traditional Arabic" pitchFamily="18" charset="-78"/>
                <a:hlinkClick r:id="rId3" tooltip="الله">
                  <a:extLst>
                    <a:ext uri="{A12FA001-AC4F-418D-AE19-62706E023703}">
                      <ahyp:hlinkClr xmlns:ahyp="http://schemas.microsoft.com/office/drawing/2018/hyperlinkcolor" val="tx"/>
                    </a:ext>
                  </a:extLst>
                </a:hlinkClick>
              </a:rPr>
              <a:t>الله</a:t>
            </a:r>
            <a:r>
              <a:rPr lang="ar-SA" sz="3200" dirty="0">
                <a:solidFill>
                  <a:schemeClr val="tx1"/>
                </a:solidFill>
                <a:latin typeface="Traditional Arabic" pitchFamily="18" charset="-78"/>
                <a:ea typeface="+mj-ea"/>
                <a:cs typeface="Traditional Arabic" pitchFamily="18" charset="-78"/>
              </a:rPr>
              <a:t>، و</a:t>
            </a:r>
            <a:r>
              <a:rPr lang="ar-SA" sz="3200" dirty="0">
                <a:solidFill>
                  <a:schemeClr val="tx1"/>
                </a:solidFill>
                <a:latin typeface="Traditional Arabic" pitchFamily="18" charset="-78"/>
                <a:ea typeface="+mj-ea"/>
                <a:cs typeface="Traditional Arabic" pitchFamily="18" charset="-78"/>
                <a:hlinkClick r:id="rId4" tooltip="النفس (الصفحة غير موجودة)">
                  <a:extLst>
                    <a:ext uri="{A12FA001-AC4F-418D-AE19-62706E023703}">
                      <ahyp:hlinkClr xmlns:ahyp="http://schemas.microsoft.com/office/drawing/2018/hyperlinkcolor" val="tx"/>
                    </a:ext>
                  </a:extLst>
                </a:hlinkClick>
              </a:rPr>
              <a:t>النفس</a:t>
            </a:r>
            <a:r>
              <a:rPr lang="ar-SA" sz="3200" dirty="0">
                <a:solidFill>
                  <a:schemeClr val="tx1"/>
                </a:solidFill>
                <a:latin typeface="Traditional Arabic" pitchFamily="18" charset="-78"/>
                <a:ea typeface="+mj-ea"/>
                <a:cs typeface="Traditional Arabic" pitchFamily="18" charset="-78"/>
              </a:rPr>
              <a:t>، و</a:t>
            </a:r>
            <a:r>
              <a:rPr lang="ar-SA" sz="3200" dirty="0">
                <a:solidFill>
                  <a:schemeClr val="tx1"/>
                </a:solidFill>
                <a:latin typeface="Traditional Arabic" pitchFamily="18" charset="-78"/>
                <a:ea typeface="+mj-ea"/>
                <a:cs typeface="Traditional Arabic" pitchFamily="18" charset="-78"/>
                <a:hlinkClick r:id="rId5" tooltip="الدين الإسلامي">
                  <a:extLst>
                    <a:ext uri="{A12FA001-AC4F-418D-AE19-62706E023703}">
                      <ahyp:hlinkClr xmlns:ahyp="http://schemas.microsoft.com/office/drawing/2018/hyperlinkcolor" val="tx"/>
                    </a:ext>
                  </a:extLst>
                </a:hlinkClick>
              </a:rPr>
              <a:t>الدين</a:t>
            </a:r>
            <a:r>
              <a:rPr lang="ar-SA" sz="3200" dirty="0">
                <a:solidFill>
                  <a:schemeClr val="tx1"/>
                </a:solidFill>
                <a:latin typeface="Traditional Arabic" pitchFamily="18" charset="-78"/>
                <a:ea typeface="+mj-ea"/>
                <a:cs typeface="Traditional Arabic" pitchFamily="18" charset="-78"/>
              </a:rPr>
              <a:t>، </a:t>
            </a:r>
            <a:r>
              <a:rPr lang="ar-SA" sz="3200" u="sng" dirty="0">
                <a:solidFill>
                  <a:schemeClr val="tx1"/>
                </a:solidFill>
                <a:latin typeface="Traditional Arabic" pitchFamily="18" charset="-78"/>
                <a:ea typeface="+mj-ea"/>
                <a:cs typeface="Traditional Arabic" pitchFamily="18" charset="-78"/>
              </a:rPr>
              <a:t>والمعرفة</a:t>
            </a:r>
            <a:r>
              <a:rPr lang="ar-IQ" sz="3200" dirty="0">
                <a:solidFill>
                  <a:schemeClr val="tx1"/>
                </a:solidFill>
                <a:latin typeface="Traditional Arabic" pitchFamily="18" charset="-78"/>
                <a:ea typeface="+mj-ea"/>
                <a:cs typeface="Traditional Arabic" pitchFamily="18" charset="-78"/>
              </a:rPr>
              <a:t>.                       </a:t>
            </a:r>
            <a:br>
              <a:rPr lang="ar-IQ" sz="3200" dirty="0">
                <a:solidFill>
                  <a:schemeClr val="tx1"/>
                </a:solidFill>
                <a:latin typeface="Traditional Arabic" pitchFamily="18" charset="-78"/>
                <a:ea typeface="+mj-ea"/>
                <a:cs typeface="Traditional Arabic" pitchFamily="18" charset="-78"/>
              </a:rPr>
            </a:br>
            <a:br>
              <a:rPr lang="ar-IQ" sz="3200" b="1" dirty="0">
                <a:solidFill>
                  <a:schemeClr val="tx1"/>
                </a:solidFill>
                <a:latin typeface="Traditional Arabic" pitchFamily="18" charset="-78"/>
                <a:ea typeface="+mj-ea"/>
                <a:cs typeface="Traditional Arabic" pitchFamily="18" charset="-78"/>
              </a:rPr>
            </a:br>
            <a:r>
              <a:rPr lang="ar-SA" sz="3200" b="1" dirty="0">
                <a:solidFill>
                  <a:schemeClr val="tx1"/>
                </a:solidFill>
                <a:latin typeface="Traditional Arabic" pitchFamily="18" charset="-78"/>
                <a:ea typeface="+mj-ea"/>
                <a:cs typeface="Traditional Arabic" pitchFamily="18" charset="-78"/>
              </a:rPr>
              <a:t>تنقسم مسائل</a:t>
            </a:r>
            <a:r>
              <a:rPr lang="ar-IQ" sz="3200" b="1" dirty="0">
                <a:solidFill>
                  <a:schemeClr val="tx1"/>
                </a:solidFill>
                <a:latin typeface="Traditional Arabic" pitchFamily="18" charset="-78"/>
                <a:ea typeface="+mj-ea"/>
                <a:cs typeface="Traditional Arabic" pitchFamily="18" charset="-78"/>
              </a:rPr>
              <a:t>ُ</a:t>
            </a:r>
            <a:r>
              <a:rPr lang="ar-SA" sz="3200" b="1" dirty="0">
                <a:solidFill>
                  <a:schemeClr val="tx1"/>
                </a:solidFill>
                <a:latin typeface="Traditional Arabic" pitchFamily="18" charset="-78"/>
                <a:ea typeface="+mj-ea"/>
                <a:cs typeface="Traditional Arabic" pitchFamily="18" charset="-78"/>
              </a:rPr>
              <a:t> الفلسفة</a:t>
            </a:r>
            <a:r>
              <a:rPr lang="ar-IQ" sz="3200" b="1" dirty="0">
                <a:solidFill>
                  <a:schemeClr val="tx1"/>
                </a:solidFill>
                <a:latin typeface="Traditional Arabic" pitchFamily="18" charset="-78"/>
                <a:ea typeface="+mj-ea"/>
                <a:cs typeface="Traditional Arabic" pitchFamily="18" charset="-78"/>
              </a:rPr>
              <a:t>ِ</a:t>
            </a:r>
            <a:r>
              <a:rPr lang="ar-SA" sz="3200" b="1" dirty="0">
                <a:solidFill>
                  <a:schemeClr val="tx1"/>
                </a:solidFill>
                <a:latin typeface="Traditional Arabic" pitchFamily="18" charset="-78"/>
                <a:ea typeface="+mj-ea"/>
                <a:cs typeface="Traditional Arabic" pitchFamily="18" charset="-78"/>
              </a:rPr>
              <a:t> الإسلامية إلى خمسة أقسام</a:t>
            </a:r>
            <a:r>
              <a:rPr lang="ar-IQ" sz="3200" b="1" dirty="0">
                <a:solidFill>
                  <a:schemeClr val="tx1"/>
                </a:solidFill>
                <a:latin typeface="Traditional Arabic" pitchFamily="18" charset="-78"/>
                <a:ea typeface="+mj-ea"/>
                <a:cs typeface="Traditional Arabic" pitchFamily="18" charset="-78"/>
              </a:rPr>
              <a:t>:               </a:t>
            </a:r>
            <a:r>
              <a:rPr lang="ar-IQ" sz="3200" dirty="0">
                <a:solidFill>
                  <a:schemeClr val="tx1"/>
                </a:solidFill>
                <a:latin typeface="Traditional Arabic" pitchFamily="18" charset="-78"/>
                <a:ea typeface="+mj-ea"/>
                <a:cs typeface="Traditional Arabic" pitchFamily="18" charset="-78"/>
              </a:rPr>
              <a:t>:                     </a:t>
            </a:r>
            <a:br>
              <a:rPr lang="ar-IQ" sz="3200" dirty="0">
                <a:solidFill>
                  <a:schemeClr val="tx1"/>
                </a:solidFill>
                <a:latin typeface="Traditional Arabic" pitchFamily="18" charset="-78"/>
                <a:ea typeface="+mj-ea"/>
                <a:cs typeface="Traditional Arabic" pitchFamily="18" charset="-78"/>
              </a:rPr>
            </a:br>
            <a:r>
              <a:rPr lang="ar-IQ" sz="1600" dirty="0">
                <a:solidFill>
                  <a:schemeClr val="tx1"/>
                </a:solidFill>
                <a:latin typeface="Traditional Arabic" pitchFamily="18" charset="-78"/>
                <a:ea typeface="+mj-ea"/>
                <a:cs typeface="Traditional Arabic" pitchFamily="18" charset="-78"/>
              </a:rPr>
              <a:t> </a:t>
            </a:r>
            <a:br>
              <a:rPr lang="en-US" sz="3200" dirty="0">
                <a:solidFill>
                  <a:schemeClr val="tx1"/>
                </a:solidFill>
                <a:latin typeface="Traditional Arabic" pitchFamily="18" charset="-78"/>
                <a:ea typeface="+mj-ea"/>
                <a:cs typeface="Traditional Arabic" pitchFamily="18" charset="-78"/>
              </a:rPr>
            </a:br>
            <a:r>
              <a:rPr lang="ar-IQ" sz="3200" dirty="0">
                <a:solidFill>
                  <a:schemeClr val="tx1"/>
                </a:solidFill>
                <a:latin typeface="Traditional Arabic" pitchFamily="18" charset="-78"/>
                <a:ea typeface="+mj-ea"/>
                <a:cs typeface="Traditional Arabic" pitchFamily="18" charset="-78"/>
              </a:rPr>
              <a:t>      </a:t>
            </a:r>
            <a:r>
              <a:rPr lang="ar-IQ" sz="3200" b="1" dirty="0">
                <a:solidFill>
                  <a:schemeClr val="tx1"/>
                </a:solidFill>
                <a:latin typeface="Traditional Arabic" pitchFamily="18" charset="-78"/>
                <a:ea typeface="+mj-ea"/>
                <a:cs typeface="Traditional Arabic" pitchFamily="18" charset="-78"/>
              </a:rPr>
              <a:t>الأوَّل: </a:t>
            </a:r>
            <a:r>
              <a:rPr lang="ar-SA" sz="3200" b="1" dirty="0">
                <a:solidFill>
                  <a:schemeClr val="tx1"/>
                </a:solidFill>
                <a:latin typeface="Traditional Arabic" pitchFamily="18" charset="-78"/>
                <a:ea typeface="+mj-ea"/>
                <a:cs typeface="Traditional Arabic" pitchFamily="18" charset="-78"/>
              </a:rPr>
              <a:t>الإلهيات بالمعنى الأعم</a:t>
            </a:r>
            <a:r>
              <a:rPr lang="en-US" sz="3200" b="1" dirty="0">
                <a:solidFill>
                  <a:schemeClr val="tx1"/>
                </a:solidFill>
                <a:latin typeface="Traditional Arabic" pitchFamily="18" charset="-78"/>
                <a:ea typeface="+mj-ea"/>
                <a:cs typeface="Traditional Arabic" pitchFamily="18" charset="-78"/>
              </a:rPr>
              <a:t>: </a:t>
            </a:r>
            <a:r>
              <a:rPr lang="ar-SA" sz="3200" b="1" dirty="0">
                <a:solidFill>
                  <a:schemeClr val="tx1"/>
                </a:solidFill>
                <a:latin typeface="Traditional Arabic" pitchFamily="18" charset="-78"/>
                <a:ea typeface="+mj-ea"/>
                <a:cs typeface="Traditional Arabic" pitchFamily="18" charset="-78"/>
              </a:rPr>
              <a:t> </a:t>
            </a:r>
            <a:r>
              <a:rPr lang="ar-SA" sz="3200" dirty="0">
                <a:solidFill>
                  <a:schemeClr val="tx1"/>
                </a:solidFill>
                <a:latin typeface="Traditional Arabic" pitchFamily="18" charset="-78"/>
                <a:ea typeface="+mj-ea"/>
                <a:cs typeface="Traditional Arabic" pitchFamily="18" charset="-78"/>
              </a:rPr>
              <a:t>وتسمَّى بالأُمور العامة: هي التي تبحث عن أحكام الموجودات بشكل عام ولا تختص بموجود دون آخر</a:t>
            </a:r>
            <a:r>
              <a:rPr lang="ar-IQ" sz="3200" dirty="0">
                <a:solidFill>
                  <a:schemeClr val="tx1"/>
                </a:solidFill>
                <a:latin typeface="Traditional Arabic" pitchFamily="18" charset="-78"/>
                <a:ea typeface="+mj-ea"/>
                <a:cs typeface="Traditional Arabic" pitchFamily="18" charset="-78"/>
              </a:rPr>
              <a:t>.                      .</a:t>
            </a:r>
            <a:br>
              <a:rPr lang="ar-IQ" sz="3200" dirty="0">
                <a:solidFill>
                  <a:schemeClr val="tx1"/>
                </a:solidFill>
                <a:latin typeface="Traditional Arabic" pitchFamily="18" charset="-78"/>
                <a:ea typeface="+mj-ea"/>
                <a:cs typeface="Traditional Arabic" pitchFamily="18" charset="-78"/>
              </a:rPr>
            </a:br>
            <a:br>
              <a:rPr lang="ar-IQ" sz="3200" dirty="0">
                <a:solidFill>
                  <a:schemeClr val="tx1"/>
                </a:solidFill>
                <a:latin typeface="Traditional Arabic" pitchFamily="18" charset="-78"/>
                <a:ea typeface="+mj-ea"/>
                <a:cs typeface="Traditional Arabic" pitchFamily="18" charset="-78"/>
              </a:rPr>
            </a:br>
            <a:r>
              <a:rPr lang="ar-IQ" sz="3200" dirty="0">
                <a:solidFill>
                  <a:schemeClr val="tx1"/>
                </a:solidFill>
                <a:latin typeface="Traditional Arabic" pitchFamily="18" charset="-78"/>
                <a:ea typeface="+mj-ea"/>
                <a:cs typeface="Traditional Arabic" pitchFamily="18" charset="-78"/>
              </a:rPr>
              <a:t>       </a:t>
            </a:r>
            <a:r>
              <a:rPr lang="ar-SA" sz="3200" dirty="0">
                <a:solidFill>
                  <a:schemeClr val="tx1"/>
                </a:solidFill>
                <a:latin typeface="Traditional Arabic" pitchFamily="18" charset="-78"/>
                <a:ea typeface="+mj-ea"/>
                <a:cs typeface="Traditional Arabic" pitchFamily="18" charset="-78"/>
              </a:rPr>
              <a:t>والأمورُ العامَّةُ ما لا يختصُّ بقسمٍ من أقسامِ الموجود التي هي الواجبُ والممكن من الجوهرِ والعرضِ</a:t>
            </a:r>
            <a:r>
              <a:rPr lang="ar-IQ" sz="3200" dirty="0">
                <a:solidFill>
                  <a:schemeClr val="tx1"/>
                </a:solidFill>
                <a:latin typeface="Traditional Arabic" pitchFamily="18" charset="-78"/>
                <a:ea typeface="+mj-ea"/>
                <a:cs typeface="Traditional Arabic" pitchFamily="18" charset="-78"/>
              </a:rPr>
              <a:t>:                                     :</a:t>
            </a:r>
            <a:br>
              <a:rPr lang="ar-IQ" sz="3200" dirty="0">
                <a:solidFill>
                  <a:schemeClr val="tx1"/>
                </a:solidFill>
                <a:latin typeface="Traditional Arabic" pitchFamily="18" charset="-78"/>
                <a:ea typeface="+mj-ea"/>
                <a:cs typeface="Traditional Arabic" pitchFamily="18" charset="-78"/>
              </a:rPr>
            </a:br>
            <a:br>
              <a:rPr lang="ar-IQ" sz="3200" dirty="0">
                <a:solidFill>
                  <a:schemeClr val="tx1"/>
                </a:solidFill>
                <a:latin typeface="Traditional Arabic" pitchFamily="18" charset="-78"/>
                <a:ea typeface="+mj-ea"/>
                <a:cs typeface="Traditional Arabic" pitchFamily="18" charset="-78"/>
              </a:rPr>
            </a:br>
            <a:r>
              <a:rPr lang="ar-IQ" sz="3200" dirty="0">
                <a:solidFill>
                  <a:schemeClr val="tx1"/>
                </a:solidFill>
                <a:latin typeface="Traditional Arabic" pitchFamily="18" charset="-78"/>
                <a:ea typeface="+mj-ea"/>
                <a:cs typeface="Traditional Arabic" pitchFamily="18" charset="-78"/>
              </a:rPr>
              <a:t>      </a:t>
            </a:r>
            <a:r>
              <a:rPr lang="ar-SA" sz="3200" dirty="0">
                <a:solidFill>
                  <a:schemeClr val="tx1"/>
                </a:solidFill>
                <a:latin typeface="Traditional Arabic" pitchFamily="18" charset="-78"/>
                <a:ea typeface="+mj-ea"/>
                <a:cs typeface="Traditional Arabic" pitchFamily="18" charset="-78"/>
              </a:rPr>
              <a:t> إمَّا بين الثلاثةِ كالوجود والعليَّة، أو بين الاثنَين كالماهية والمعلوليَّ</a:t>
            </a:r>
            <a:r>
              <a:rPr lang="ar-IQ" sz="3200" dirty="0">
                <a:solidFill>
                  <a:schemeClr val="tx1"/>
                </a:solidFill>
                <a:latin typeface="Traditional Arabic" pitchFamily="18" charset="-78"/>
                <a:ea typeface="+mj-ea"/>
                <a:cs typeface="Traditional Arabic" pitchFamily="18" charset="-78"/>
              </a:rPr>
              <a:t>ة، </a:t>
            </a:r>
            <a:r>
              <a:rPr lang="ar-SA" sz="3200" dirty="0">
                <a:solidFill>
                  <a:schemeClr val="tx1"/>
                </a:solidFill>
                <a:latin typeface="Traditional Arabic" pitchFamily="18" charset="-78"/>
                <a:ea typeface="+mj-ea"/>
                <a:cs typeface="Traditional Arabic" pitchFamily="18" charset="-78"/>
              </a:rPr>
              <a:t>والمقولات العشرة</a:t>
            </a:r>
            <a:r>
              <a:rPr lang="ar-IQ" sz="3200" dirty="0">
                <a:solidFill>
                  <a:schemeClr val="tx1"/>
                </a:solidFill>
                <a:latin typeface="Traditional Arabic" pitchFamily="18" charset="-78"/>
                <a:ea typeface="+mj-ea"/>
                <a:cs typeface="Traditional Arabic" pitchFamily="18" charset="-78"/>
              </a:rPr>
              <a:t>. .</a:t>
            </a:r>
            <a:endParaRPr lang="en-US" sz="3200" dirty="0">
              <a:solidFill>
                <a:schemeClr val="tx1"/>
              </a:solidFill>
              <a:latin typeface="Traditional Arabic" pitchFamily="18" charset="-78"/>
              <a:ea typeface="+mj-ea"/>
              <a:cs typeface="Traditional Arabic" pitchFamily="18" charset="-78"/>
            </a:endParaRPr>
          </a:p>
        </p:txBody>
      </p:sp>
    </p:spTree>
    <p:extLst>
      <p:ext uri="{BB962C8B-B14F-4D97-AF65-F5344CB8AC3E}">
        <p14:creationId xmlns:p14="http://schemas.microsoft.com/office/powerpoint/2010/main" val="2818304403"/>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themeOverride>
</file>

<file path=ppt/theme/themeOverride2.xml><?xml version="1.0" encoding="utf-8"?>
<a:themeOverride xmlns:a="http://schemas.openxmlformats.org/drawingml/2006/main">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themeOverride>
</file>

<file path=docProps/app.xml><?xml version="1.0" encoding="utf-8"?>
<Properties xmlns="http://schemas.openxmlformats.org/officeDocument/2006/extended-properties" xmlns:vt="http://schemas.openxmlformats.org/officeDocument/2006/docPropsVTypes">
  <Template/>
  <TotalTime>1562</TotalTime>
  <Words>1609</Words>
  <Application>Microsoft Office PowerPoint</Application>
  <PresentationFormat>On-screen Show (4:3)</PresentationFormat>
  <Paragraphs>16</Paragraphs>
  <Slides>15</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Calibri</vt:lpstr>
      <vt:lpstr>Helvetica</vt:lpstr>
      <vt:lpstr>inherit</vt:lpstr>
      <vt:lpstr>Palatino Linotype</vt:lpstr>
      <vt:lpstr>Times New Roman</vt:lpstr>
      <vt:lpstr>Traditional Arabic</vt:lpstr>
      <vt:lpstr>Wingdings</vt:lpstr>
      <vt:lpstr>Elemental</vt:lpstr>
      <vt:lpstr>المحاضرة الأُولى  مبادىء الفلسفة الإسلامية  إعداد أ.م.د. مسعود محمد علي </vt:lpstr>
      <vt:lpstr>تتكوَّن المحاضرةُ من محورَين:              :  الأوَّل: تعريفُ الفلسفة لغةً واصطلاحاً.    .   الثاني: مسائلُ الفلسفة الإسلاميَّة.     . </vt:lpstr>
      <vt:lpstr>بدايةُ كلمةِ الفلسفة:                                      :        يُعتبَر العالِمُ الرياضي الشهير (فيتاغورس) أوَّلُ مَن استَخدم مفهومَ الفلسفة ، وذلك عندما سأله أحدُهم : هل أنت حكيم؟، فأجاب: أنا مُحِبٌّ للحكمة، ومن ذلك الوقت أصبحت تطلق هذه العبارة..        تتكوَّن من كلمتين أصلهما من اليونان:                       :         الكلمةُ الأُولى: فيلو: وتعني المحبة.                            .         الكلمةُ الثانيةُ: صوفيا: تعني الحكمة، وصوفوص تعني الحكماء.            فيلو صوفيا : محبة الحكمة.                                     . </vt:lpstr>
      <vt:lpstr>       قيل: إن فيثاغورس هو أول من أطلق مصطحَ (محِبُّو الحكمةِ) على الذين يقتصرون في دراستهم على ظواهر الأشياء، أي: ليس بوسعهم تجاوزُ دراسةِ طبيعة الأشياء والوصول إلى حقيقتها    .                                لذلك حين شعَروا بمحدوديةِ معرفتِهم لم ينعتَوا أنفسَهم بالحكماء، بل هم (محِبُّو الحكمة).                          .        ويرى البعضُ أنَّ اصطلاحَ الفلسفة قد أطلقه للمرَّة الأُولى تلامذةُ سقراط أفلاطون وأرسطو، حين أجرى أفلاطون مقارنة بين الفيلسوف والسوفسطائي.                              . </vt:lpstr>
      <vt:lpstr>       عندما كان السوفسطائيون يمتهنون المعرفةَ للتكسب وجنيِ الأرباحِ من خلال التنقل من مكان لآخر؛ لتعليم الطا مقابل المال. .         بينما كان الفيلسوف يتبنَّى المعرفةَ لذاتها لا لغرضٍ آخرَ ربحيٍّ أو غيره.                                  .        وهو حال سقراط الذي سخَّر حياته للمعرفة دون أجر أو مقابل، ونعَت نفسَه بالفيلسوف، أي:(محب الحكمة) رغم مكانته العلمية التي يَشهد بها الجميعُ.                             .         لِيوصِلَ رسالةً إلى السوفسطائيين (مفادها: إذا كنا نحن مَن سخَّر حياتَه ونفسَه للمعرفة والعلم فلاسفةً =(محبي الحكمة).       .        فكيف يكون حال الجهلة (=السوفسطائيين) الذين يظنُّون أنفسَهم علماءَ بكل شئٍ وهُم خلافُ ذلك؟!</vt:lpstr>
      <vt:lpstr>       معنى الفلسفة اصطلاحاً:                               :        هنالك اختلافٌ قديمٌ حديثٌ في تحديدِ وصياغةِ تعريفٍ نهائيٍّ للفلسفة: :        ويرجع ذلك إلى تعدُّد الفلسفات والمدارس الفلسفية من جهة، وإلى طبيعةِ موضوعِها المختلفِ الماورائيِّ من جهةٍ أخرَى.          .        فهو ليس بتجريبيٍّ أو رياضيٍّ واضحَ المعالمِ والأبعاد؛ ليكونَ له تعريفٌ واحدٌ واضحٌ محدَّدٌ.                        .       لكن رغم ذلك نجد عدَّةَ تعريفاتٍ إصطلاحيةٍ لها. يختلف تعريف الفلسفة اصطلاحاً عند الفلاسفة:                              :      </vt:lpstr>
      <vt:lpstr>             عند أرسطو للفلسفة معنيان عام وخاصٌّ:                  :         أطلق على العلم بأعمِّ معانيه النظريةِ من طبيعيات ورياضيات وإلهيات، والعمليةِ من أخلاق وسياسة واقتصاد.                 .         وعرَّف الفلسفة بمعناها الضيق "الميتافيزيقا" أي ما بعد الطبيعة وهي علم الموجودات بعللها الأولى.                     .                                       ويُعرِّفها الفارابي:(بأّنها العلمُ بالموجودات بما هي موجودةٌ).       </vt:lpstr>
      <vt:lpstr>      أمَّا عند الكندي: فإنَّ الفلسفة هي:(علم الأشياء بحقائقها الكليّةِ.        حيث يُؤكِّد أنَّ الكلّية هي إحدى خصائصِ الفلسفةِ الجوهرّيةِ التي تُمّيزها عن غيرها منَ العلوم الإنسانّية.            .             ويرى ابنُ رشد:(أنَّ التّفكيرَ في الموجودات يكون على اعتبار أنّها مصنوعات، وكلّما كانت المعرفة بالمصنوعات كانت المعرفة بالصانع أتمَّ).                           .              وقال كانت:(الفلسفة هي المعرفةُ الصادرة منَ العقل).      .     </vt:lpstr>
      <vt:lpstr>     تعريفُ الفلسفة الإسلامية:                  :        علمٌ يتحدث عنِ القضايا العامةِ للوجود، وذاتِ الله، والنفس، والدين، والمعرفة.                         تنقسم مسائلُ الفلسفةِ الإسلامية إلى خمسة أقسام:               :                              الأوَّل: الإلهيات بالمعنى الأعم:  وتسمَّى بالأُمور العامة: هي التي تبحث عن أحكام الموجودات بشكل عام ولا تختص بموجود دون آخر.                      .         والأمورُ العامَّةُ ما لا يختصُّ بقسمٍ من أقسامِ الموجود التي هي الواجبُ والممكن من الجوهرِ والعرضِ:                                     :         إمَّا بين الثلاثةِ كالوجود والعليَّة، أو بين الاثنَين كالماهية والمعلوليَّة، والمقولات العشرة. .</vt:lpstr>
      <vt:lpstr>     ويُسمَّى الأمور العامَّة بنظريَّة الوجود: (الأنطولوجيا)، هو: علم اهتمَّ بدراسة الوجود "بما هو موجود"، أي البحث في الوجود العام الذي يشكِّل أساسَ الموجوداتِ الجزئية.                          .          الثاني: معرفة اللهُ وتسمَّى الإلهياتِ بالمعنى الأخص: تختص بإثبات وجود الله.                              .         وإثباتِ صفاتِه تعالى كالعلم، والقدرة، والحياة، الإرادة، والكلام والسمع والبصر وتُسمَّى بالصفات الذاتية الثبوتيَّة.                      .        ونفي صفاتِ النقصِ وهي خمسةُ: التوحيدُ، أي: نفيُ التعدُّد ، والقِدَم، أي: نفيُ لأوليَّة، والبقاءُ، أي: نفيُ العدميَّة والزوال.                 .        والقيامُ بالذات، أي: نفيُ الاحتياج، ومخالفةُ الحوادث، أي: نفيُ التشبيه. وتُسمَّى بالصفات الذاتية السلبيَّة.                        .</vt:lpstr>
      <vt:lpstr>                      وتبحث عنِ المسائل الناشئة عن كلِّ صفةٍ من تلك الصفات لا سيَّما تعلُّقِ الإرادة والقدرة التي تُسمَّى بالصفات الفعليَّة، أي: المباحث التي ترتبط بفعله تعالى:                           كالقضاء والقدر بين الجبر والتفويض. وكإثبات عالم المجردات، وحل مشكلة الشرور، ودوام الفيض، وحدوث العالم، وإرسال الرسُل، والمعاد.                .         الثالث: علمُ النفس: يـحتوي على جملة منَ المباحث، منها: تعريفُ النفس، وإثباتُ وجودِ النفس، وإثباتُ تجرُّدِ النفس.                           .       وحدوثُ أو قِدَمُ النفسِ، وقوى النفسِ وشؤونها، وكيف ترتبط قوى النفس مع النفس وبقاء النفس بعد الموت.                                         . </vt:lpstr>
      <vt:lpstr>              الرابع: نظريةُ المعرفة: الإيبيستمولوجيا: اسم مشتق من كلمتين:            :                     الأولى: ايبستمي والتي لها معاني عديدة أولها نظرية ونقد ومعرفة.                       والثانية: لوجي يعني علم ، والمعنى الذي نستخلصه بعد جمعهما : العلم الذي يأخد العلم ذاتَه موضوعَ الدراسة.                             .         أو أنها هي الدراسة التي تتخد العلمَ موضوعاً له، بمعنى أنها دراسةٌ نقديةٌ للعلوم، تسعى إلى تشكيل نظريةٍ خاصةٍ في المعرفة.                            .  </vt:lpstr>
      <vt:lpstr>       الخامس: القيم: أو نظريةُ القيم  أو نظريَّةُ الأخلاق،(الاكسيولوجيا)، التي تُقيِّم تَراتِبيَّةٍ بين القِيَم، حيث تَضع في المرتبة الأولى احترام ما هو سامي ثم الذي يليه.              وكمال الإنسان بأنْ يحصلَ العلومَ النظريةَ حتى يُسَمَّى عاقلًا بالفعل، بعد أن كان بالقوة والاستعداد الفطري عاقلًا. وهذا التحصيل يخضع لغايتَين هما الجميل والنافع.  .          ولا شك أنَّ الأجملَ والأحسنَ أفضلُ منَ الأنفع من حيث القيمةُ؛ فالعلومُ النظريةُ، والفلسفةُ أعلاها؛ لأنها حكمةُ الحِكَم وعلمُ العلوم، تَبغي الأجملَ.         .  </vt:lpstr>
      <vt:lpstr>      أمَّا الفنون والصناعات العملية، وهي أيضًا ضروريةٌ للإنسان مفيدةٌ للعمران، فإنها ضروريةٌ من جهةِ نفعِها؛ ولذلك رَفع فلاسفةُ المسلمين، كما فعَل فلاسفة اليونانيين من شأنِ النظرِ على العمل.  .       وعَدَّوا الفيلسوفَ الذي يُكمِّل نفسَه بالعلومِ النظريةِ أعلَى مرتبةً منَ الشخص الذي يُتقِن الصنائعَ والفنونَ العملية ويحذقها.        .         ونحن نجد ذلك في اعترافات ابن سينا التي ذكَرها في سيرته، حيث قال:                             :         إن صناعةَ الطبِّ يسيرةٌ بالإضافة إلى الفلسفة؛ لأنَّ الطبَّ منَ العلومِ العملية التي يَسهل تحصيلُها.                          .    ومن خلال هذه المقارنة وصلْنا إلى موضوع الفلسفة وغايتها، فهو علمٌ يبحث عنِ العلوم النظريَّة والعمليَّةبتفضيل النظريَّة على العمليَّة .</vt:lpstr>
      <vt:lpstr>هل يوجد سؤال حول الموضوع؟   شكراً للحضور وحسنِ التابعة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السمنار طرُقُ الاستدلال في علم المنطق   أ.م.د. مسعود محمد علي</dc:title>
  <dc:creator>Darya for computer</dc:creator>
  <cp:lastModifiedBy>Maher</cp:lastModifiedBy>
  <cp:revision>116</cp:revision>
  <dcterms:created xsi:type="dcterms:W3CDTF">2020-02-14T08:03:34Z</dcterms:created>
  <dcterms:modified xsi:type="dcterms:W3CDTF">2023-10-30T07:27:32Z</dcterms:modified>
</cp:coreProperties>
</file>