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64" r:id="rId4"/>
    <p:sldId id="258" r:id="rId5"/>
    <p:sldId id="266" r:id="rId6"/>
    <p:sldId id="265" r:id="rId7"/>
    <p:sldId id="259" r:id="rId8"/>
    <p:sldId id="271" r:id="rId9"/>
    <p:sldId id="267" r:id="rId10"/>
    <p:sldId id="260" r:id="rId11"/>
    <p:sldId id="268" r:id="rId12"/>
    <p:sldId id="262" r:id="rId13"/>
    <p:sldId id="269" r:id="rId14"/>
    <p:sldId id="263" r:id="rId1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3E6C-BF76-4D4C-A0ED-F8BF496FFE91}" type="datetimeFigureOut">
              <a:rPr lang="ar-IQ" smtClean="0"/>
              <a:t>04/07/1445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0B8-0293-4EB6-8806-34A26850CB4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3E6C-BF76-4D4C-A0ED-F8BF496FFE91}" type="datetimeFigureOut">
              <a:rPr lang="ar-IQ" smtClean="0"/>
              <a:t>04/07/1445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0B8-0293-4EB6-8806-34A26850CB4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3E6C-BF76-4D4C-A0ED-F8BF496FFE91}" type="datetimeFigureOut">
              <a:rPr lang="ar-IQ" smtClean="0"/>
              <a:t>04/07/1445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0B8-0293-4EB6-8806-34A26850CB4A}" type="slidenum">
              <a:rPr lang="ar-IQ" smtClean="0"/>
              <a:t>‹#›</a:t>
            </a:fld>
            <a:endParaRPr lang="ar-IQ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3E6C-BF76-4D4C-A0ED-F8BF496FFE91}" type="datetimeFigureOut">
              <a:rPr lang="ar-IQ" smtClean="0"/>
              <a:t>04/07/1445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0B8-0293-4EB6-8806-34A26850CB4A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3E6C-BF76-4D4C-A0ED-F8BF496FFE91}" type="datetimeFigureOut">
              <a:rPr lang="ar-IQ" smtClean="0"/>
              <a:t>04/07/1445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0B8-0293-4EB6-8806-34A26850CB4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3E6C-BF76-4D4C-A0ED-F8BF496FFE91}" type="datetimeFigureOut">
              <a:rPr lang="ar-IQ" smtClean="0"/>
              <a:t>04/07/1445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0B8-0293-4EB6-8806-34A26850CB4A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3E6C-BF76-4D4C-A0ED-F8BF496FFE91}" type="datetimeFigureOut">
              <a:rPr lang="ar-IQ" smtClean="0"/>
              <a:t>04/07/1445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0B8-0293-4EB6-8806-34A26850CB4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3E6C-BF76-4D4C-A0ED-F8BF496FFE91}" type="datetimeFigureOut">
              <a:rPr lang="ar-IQ" smtClean="0"/>
              <a:t>04/07/1445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0B8-0293-4EB6-8806-34A26850CB4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3E6C-BF76-4D4C-A0ED-F8BF496FFE91}" type="datetimeFigureOut">
              <a:rPr lang="ar-IQ" smtClean="0"/>
              <a:t>04/07/1445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0B8-0293-4EB6-8806-34A26850CB4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3E6C-BF76-4D4C-A0ED-F8BF496FFE91}" type="datetimeFigureOut">
              <a:rPr lang="ar-IQ" smtClean="0"/>
              <a:t>04/07/1445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0B8-0293-4EB6-8806-34A26850CB4A}" type="slidenum">
              <a:rPr lang="ar-IQ" smtClean="0"/>
              <a:t>‹#›</a:t>
            </a:fld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3E6C-BF76-4D4C-A0ED-F8BF496FFE91}" type="datetimeFigureOut">
              <a:rPr lang="ar-IQ" smtClean="0"/>
              <a:t>04/07/1445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60B8-0293-4EB6-8806-34A26850CB4A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5663E6C-BF76-4D4C-A0ED-F8BF496FFE91}" type="datetimeFigureOut">
              <a:rPr lang="ar-IQ" smtClean="0"/>
              <a:t>04/07/1445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B5B60B8-0293-4EB6-8806-34A26850CB4A}" type="slidenum">
              <a:rPr lang="ar-IQ" smtClean="0"/>
              <a:t>‹#›</a:t>
            </a:fld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12968" cy="6408712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endParaRPr lang="ar-IQ" dirty="0"/>
          </a:p>
          <a:p>
            <a:endParaRPr lang="ar-IQ" sz="3600" dirty="0">
              <a:solidFill>
                <a:schemeClr val="tx1"/>
              </a:solidFill>
            </a:endParaRPr>
          </a:p>
          <a:p>
            <a:r>
              <a:rPr lang="ar-IQ" sz="3600" dirty="0">
                <a:solidFill>
                  <a:schemeClr val="tx1"/>
                </a:solidFill>
              </a:rPr>
              <a:t>محاضرةٌ في الفلسفة الإسلامية</a:t>
            </a:r>
          </a:p>
          <a:p>
            <a:endParaRPr lang="ar-IQ" sz="3600" dirty="0">
              <a:solidFill>
                <a:schemeClr val="tx1"/>
              </a:solidFill>
            </a:endParaRPr>
          </a:p>
          <a:p>
            <a:r>
              <a:rPr lang="ar-IQ" sz="3600" dirty="0">
                <a:solidFill>
                  <a:schemeClr val="tx1"/>
                </a:solidFill>
              </a:rPr>
              <a:t>المحاضرة </a:t>
            </a:r>
          </a:p>
          <a:p>
            <a:endParaRPr lang="ar-IQ" sz="3600" dirty="0">
              <a:solidFill>
                <a:schemeClr val="tx1"/>
              </a:solidFill>
            </a:endParaRPr>
          </a:p>
          <a:p>
            <a:r>
              <a:rPr lang="ar-IQ" sz="3600" dirty="0">
                <a:solidFill>
                  <a:schemeClr val="tx1"/>
                </a:solidFill>
              </a:rPr>
              <a:t>كلية الآداب / قسم الفلسفة</a:t>
            </a:r>
          </a:p>
          <a:p>
            <a:endParaRPr lang="ar-IQ" sz="3600" dirty="0">
              <a:solidFill>
                <a:schemeClr val="tx1"/>
              </a:solidFill>
            </a:endParaRPr>
          </a:p>
          <a:p>
            <a:endParaRPr lang="ar-IQ" sz="3600" dirty="0">
              <a:solidFill>
                <a:schemeClr val="tx1"/>
              </a:solidFill>
            </a:endParaRPr>
          </a:p>
          <a:p>
            <a:r>
              <a:rPr lang="ar-IQ" sz="3600" dirty="0">
                <a:solidFill>
                  <a:schemeClr val="tx1"/>
                </a:solidFill>
              </a:rPr>
              <a:t>أ.م.د. مسعود محمد علي</a:t>
            </a:r>
          </a:p>
        </p:txBody>
      </p:sp>
    </p:spTree>
    <p:extLst>
      <p:ext uri="{BB962C8B-B14F-4D97-AF65-F5344CB8AC3E}">
        <p14:creationId xmlns:p14="http://schemas.microsoft.com/office/powerpoint/2010/main" val="3418875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55272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ar-IQ" sz="3000" b="1" dirty="0">
                <a:solidFill>
                  <a:schemeClr val="tx1"/>
                </a:solidFill>
              </a:rPr>
              <a:t>      </a:t>
            </a:r>
            <a:r>
              <a:rPr lang="ar-SA" sz="3000" b="1" dirty="0">
                <a:solidFill>
                  <a:schemeClr val="tx1"/>
                </a:solidFill>
              </a:rPr>
              <a:t>لكنَّ الأوَّلَ جائزٌ عقليٌّ بديهيٌّ </a:t>
            </a:r>
            <a:r>
              <a:rPr lang="ar-SA" sz="3000" dirty="0">
                <a:solidFill>
                  <a:schemeClr val="tx1"/>
                </a:solidFill>
              </a:rPr>
              <a:t>لا يحتاجُ إلى دليلٍ ويُسمَّى عاديَّاً أيضاً، بمعنى أنَّه يحصلُ وقوعُه في العادةِ ولا تستغربُه العقولُ. </a:t>
            </a:r>
            <a:endParaRPr lang="ar-IQ" sz="30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ar-IQ" sz="12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ar-IQ" sz="3000" dirty="0">
                <a:solidFill>
                  <a:schemeClr val="tx1"/>
                </a:solidFill>
              </a:rPr>
              <a:t>        </a:t>
            </a:r>
            <a:r>
              <a:rPr lang="ar-SA" sz="3000" b="1" dirty="0">
                <a:solidFill>
                  <a:schemeClr val="tx1"/>
                </a:solidFill>
              </a:rPr>
              <a:t>والثاني جائزٌ عقليٌّ غيرُ بديهيٍّ </a:t>
            </a:r>
            <a:r>
              <a:rPr lang="ar-SA" sz="3000" dirty="0">
                <a:solidFill>
                  <a:schemeClr val="tx1"/>
                </a:solidFill>
              </a:rPr>
              <a:t>يحتاج ثبوتُ جوازِه إلى دليلٍ، ويُسمَّى غيرَ عاديٍّ، بمعنى أنَّه يَندُر وقوعُه في العادةِ، أو أنَّه لم يقعْ قطُّ؛</a:t>
            </a:r>
            <a:endParaRPr lang="ar-IQ" sz="30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ar-SA" sz="3000" dirty="0">
                <a:solidFill>
                  <a:schemeClr val="tx1"/>
                </a:solidFill>
              </a:rPr>
              <a:t> </a:t>
            </a:r>
            <a:r>
              <a:rPr lang="ar-IQ" sz="3000" dirty="0">
                <a:solidFill>
                  <a:schemeClr val="tx1"/>
                </a:solidFill>
              </a:rPr>
              <a:t>     </a:t>
            </a:r>
            <a:r>
              <a:rPr lang="ar-SA" sz="3200" dirty="0">
                <a:solidFill>
                  <a:schemeClr val="tx1"/>
                </a:solidFill>
              </a:rPr>
              <a:t>ولذلك تَستغربُه العقولُ في بادىءِ الأمرِ</a:t>
            </a:r>
            <a:r>
              <a:rPr lang="ar-IQ" sz="3200" dirty="0">
                <a:solidFill>
                  <a:schemeClr val="tx1"/>
                </a:solidFill>
              </a:rPr>
              <a:t>،</a:t>
            </a:r>
            <a:r>
              <a:rPr lang="ar-SA" sz="3200" dirty="0">
                <a:solidFill>
                  <a:schemeClr val="tx1"/>
                </a:solidFill>
              </a:rPr>
              <a:t> ولكن إذا بُحِث عنه بالدليل وُجِد أنَّه جائزُ الوقوعِ وليس مستحيلَ الوجودِ</a:t>
            </a:r>
            <a:r>
              <a:rPr lang="ar-IQ" sz="3200" dirty="0">
                <a:solidFill>
                  <a:schemeClr val="tx1"/>
                </a:solidFill>
              </a:rPr>
              <a:t>.         .</a:t>
            </a:r>
          </a:p>
          <a:p>
            <a:pPr algn="just">
              <a:lnSpc>
                <a:spcPct val="150000"/>
              </a:lnSpc>
            </a:pPr>
            <a:r>
              <a:rPr lang="ar-IQ" sz="1100" dirty="0">
                <a:solidFill>
                  <a:schemeClr val="tx1"/>
                </a:solidFill>
              </a:rPr>
              <a:t> </a:t>
            </a:r>
            <a:r>
              <a:rPr lang="ar-IQ" sz="3200" dirty="0">
                <a:solidFill>
                  <a:schemeClr val="tx1"/>
                </a:solidFill>
              </a:rPr>
              <a:t>      </a:t>
            </a:r>
            <a:r>
              <a:rPr lang="ar-SA" sz="3200" dirty="0">
                <a:solidFill>
                  <a:schemeClr val="tx1"/>
                </a:solidFill>
              </a:rPr>
              <a:t>وإنَّا إذا قطعْنا النظرَ عن</a:t>
            </a:r>
            <a:r>
              <a:rPr lang="ar-IQ" sz="3200" dirty="0">
                <a:solidFill>
                  <a:schemeClr val="tx1"/>
                </a:solidFill>
              </a:rPr>
              <a:t>ِ</a:t>
            </a:r>
            <a:r>
              <a:rPr lang="ar-SA" sz="3200" dirty="0">
                <a:solidFill>
                  <a:schemeClr val="tx1"/>
                </a:solidFill>
              </a:rPr>
              <a:t> العادةِ لم تكن أمثالُ قلبِ الحجرِ ذهباً بأغرَبَ من خلْقِ الإنسانِ</a:t>
            </a:r>
            <a:r>
              <a:rPr lang="ar-IQ" sz="3200" dirty="0">
                <a:solidFill>
                  <a:schemeClr val="tx1"/>
                </a:solidFill>
              </a:rPr>
              <a:t> من ماءٍ مَهين.</a:t>
            </a:r>
            <a:endParaRPr lang="ar-IQ" sz="3000" dirty="0"/>
          </a:p>
        </p:txBody>
      </p:sp>
    </p:spTree>
    <p:extLst>
      <p:ext uri="{BB962C8B-B14F-4D97-AF65-F5344CB8AC3E}">
        <p14:creationId xmlns:p14="http://schemas.microsoft.com/office/powerpoint/2010/main" val="283283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42729BE-D530-589D-1FEB-3AAD7983D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655272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br>
              <a:rPr lang="ar-IQ" sz="3200" dirty="0">
                <a:solidFill>
                  <a:schemeClr val="tx1"/>
                </a:solidFill>
              </a:rPr>
            </a:br>
            <a:r>
              <a:rPr lang="ar-IQ" sz="3200" dirty="0">
                <a:solidFill>
                  <a:schemeClr val="tx1"/>
                </a:solidFill>
              </a:rPr>
              <a:t>    </a:t>
            </a:r>
            <a:r>
              <a:rPr lang="ar-SA" sz="3200" dirty="0">
                <a:solidFill>
                  <a:schemeClr val="tx1"/>
                </a:solidFill>
              </a:rPr>
              <a:t> ولولا العادةُ لَكان من أغربِ الغرائبِ هذه الانقلاباتُ مع تَباعُدِ كلِّ مرحلةٍ مما سَبقها ومما لحِقَها.</a:t>
            </a:r>
            <a:r>
              <a:rPr lang="ar-IQ" sz="3200" dirty="0">
                <a:solidFill>
                  <a:schemeClr val="tx1"/>
                </a:solidFill>
              </a:rPr>
              <a:t>                             .</a:t>
            </a:r>
            <a:br>
              <a:rPr lang="ar-IQ" sz="3200" dirty="0">
                <a:solidFill>
                  <a:schemeClr val="tx1"/>
                </a:solidFill>
              </a:rPr>
            </a:br>
            <a:br>
              <a:rPr lang="ar-IQ" sz="3200" dirty="0">
                <a:solidFill>
                  <a:schemeClr val="tx1"/>
                </a:solidFill>
              </a:rPr>
            </a:br>
            <a:r>
              <a:rPr lang="ar-IQ" sz="3200" dirty="0">
                <a:solidFill>
                  <a:schemeClr val="tx1"/>
                </a:solidFill>
              </a:rPr>
              <a:t>     </a:t>
            </a:r>
            <a:r>
              <a:rPr lang="ar-SA" sz="3200" dirty="0">
                <a:solidFill>
                  <a:schemeClr val="tx1"/>
                </a:solidFill>
              </a:rPr>
              <a:t> الَّذي يكون أوَّلاً تراباً، ثمَّ ينقلبُ نباتاً، ثمَّ دمَاً، ثمَّ نطفةً، ثمَّ علقةً، ثمَّ مضغةً، ثمَّ حيواناً ناطقاً، سميعاً بصيراً، ثمَّ يَصيرُ عالِماً محقَّقاً، وحكيماً مدقِّقاً</a:t>
            </a:r>
            <a:r>
              <a:rPr lang="ar-IQ" sz="3200" dirty="0">
                <a:solidFill>
                  <a:schemeClr val="tx1"/>
                </a:solidFill>
              </a:rPr>
              <a:t>.                                 . </a:t>
            </a:r>
            <a:br>
              <a:rPr lang="ar-IQ" sz="3200" dirty="0">
                <a:solidFill>
                  <a:schemeClr val="tx1"/>
                </a:solidFill>
              </a:rPr>
            </a:br>
            <a:br>
              <a:rPr lang="ar-IQ" sz="3200" dirty="0">
                <a:solidFill>
                  <a:schemeClr val="tx1"/>
                </a:solidFill>
              </a:rPr>
            </a:br>
            <a:r>
              <a:rPr lang="ar-IQ" sz="3200" dirty="0">
                <a:solidFill>
                  <a:schemeClr val="tx1"/>
                </a:solidFill>
              </a:rPr>
              <a:t>    </a:t>
            </a:r>
            <a:r>
              <a:rPr lang="ar-SA" sz="3200" dirty="0">
                <a:solidFill>
                  <a:schemeClr val="tx1"/>
                </a:solidFill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92393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8928992" cy="674136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ar-SA" sz="3200" b="1" dirty="0">
                <a:solidFill>
                  <a:schemeClr val="tx1"/>
                </a:solidFill>
              </a:rPr>
              <a:t>الفرق بين المستحيل العقلي والعادي</a:t>
            </a:r>
            <a:endParaRPr lang="en-US" sz="32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ar-SA" sz="3200" dirty="0">
                <a:solidFill>
                  <a:schemeClr val="tx1"/>
                </a:solidFill>
              </a:rPr>
              <a:t>      </a:t>
            </a:r>
            <a:r>
              <a:rPr lang="ar-IQ" sz="3200" dirty="0">
                <a:solidFill>
                  <a:schemeClr val="tx1"/>
                </a:solidFill>
              </a:rPr>
              <a:t>الاستحالةُ العقليَّةُ شيءٌ، والاستبعادُ العقليُّ أمرٌ آخرُ، المستحيل يُخالفُ العقلَ ويدرك العقلُ استحالتَه ولا يمكن وقوعُه أبداً.</a:t>
            </a:r>
          </a:p>
          <a:p>
            <a:pPr algn="just">
              <a:lnSpc>
                <a:spcPct val="150000"/>
              </a:lnSpc>
            </a:pPr>
            <a:r>
              <a:rPr lang="ar-IQ" sz="3200" dirty="0">
                <a:solidFill>
                  <a:schemeClr val="tx1"/>
                </a:solidFill>
              </a:rPr>
              <a:t>       والمستبعدُ يخالف العادةَ لا العقلَ فيمكن وقوعُه ويجيز العقلُ وقوعَه، إلَّا أنَّ الإنسانَ لم يُشاهد وقوعَه، ويستغرب أوَّلَ ما يَسمع بوقوعه.</a:t>
            </a:r>
            <a:endParaRPr lang="en-US" sz="32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ar-IQ" sz="3200" b="1" dirty="0">
                <a:solidFill>
                  <a:schemeClr val="tx1"/>
                </a:solidFill>
              </a:rPr>
              <a:t>    أو بعبارة أُخرى:</a:t>
            </a:r>
            <a:r>
              <a:rPr lang="ar-SA" sz="3200" dirty="0">
                <a:solidFill>
                  <a:schemeClr val="tx1"/>
                </a:solidFill>
              </a:rPr>
              <a:t> ما يستبعدُه العقلُ فهو من</a:t>
            </a:r>
            <a:r>
              <a:rPr lang="ar-IQ" sz="3200" dirty="0">
                <a:solidFill>
                  <a:schemeClr val="tx1"/>
                </a:solidFill>
              </a:rPr>
              <a:t>َ</a:t>
            </a:r>
            <a:r>
              <a:rPr lang="ar-SA" sz="3200" dirty="0">
                <a:solidFill>
                  <a:schemeClr val="tx1"/>
                </a:solidFill>
              </a:rPr>
              <a:t> الممكن العقليِّ والجائز العقليِّ ولكنَّه غيرُ مألوفٍ للإنسان كالخوارق للعادة</a:t>
            </a:r>
            <a:r>
              <a:rPr lang="ar-IQ" sz="3200" dirty="0">
                <a:solidFill>
                  <a:schemeClr val="tx1"/>
                </a:solidFill>
              </a:rPr>
              <a:t>.  ولكنَّ المستحيل فهو ممتنعُ الوقوع.                </a:t>
            </a:r>
            <a:r>
              <a:rPr lang="ar-SA" sz="3200" dirty="0">
                <a:solidFill>
                  <a:schemeClr val="tx1"/>
                </a:solidFill>
              </a:rPr>
              <a:t>.</a:t>
            </a:r>
            <a:br>
              <a:rPr lang="ar-IQ" sz="3200" dirty="0">
                <a:solidFill>
                  <a:schemeClr val="tx1"/>
                </a:solidFill>
              </a:rPr>
            </a:br>
            <a:r>
              <a:rPr lang="ar-IQ" sz="3200" b="1" dirty="0">
                <a:solidFill>
                  <a:schemeClr val="tx1"/>
                </a:solidFill>
              </a:rPr>
              <a:t>  </a:t>
            </a:r>
            <a:r>
              <a:rPr lang="ar-IQ" sz="2200" dirty="0">
                <a:solidFill>
                  <a:schemeClr val="tx1"/>
                </a:solidFill>
              </a:rPr>
              <a:t>     </a:t>
            </a:r>
            <a:r>
              <a:rPr lang="ar-SA" sz="2200" dirty="0">
                <a:solidFill>
                  <a:schemeClr val="tx1"/>
                </a:solidFill>
              </a:rPr>
              <a:t> </a:t>
            </a:r>
            <a:endParaRPr lang="ar-IQ" sz="2200" dirty="0"/>
          </a:p>
        </p:txBody>
      </p:sp>
    </p:spTree>
    <p:extLst>
      <p:ext uri="{BB962C8B-B14F-4D97-AF65-F5344CB8AC3E}">
        <p14:creationId xmlns:p14="http://schemas.microsoft.com/office/powerpoint/2010/main" val="3433522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7BE11C3-5C2D-F097-C035-1A52B3FA2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655272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ar-IQ" sz="3200" b="1" dirty="0">
                <a:solidFill>
                  <a:schemeClr val="tx1"/>
                </a:solidFill>
              </a:rPr>
              <a:t>      </a:t>
            </a:r>
            <a:r>
              <a:rPr lang="ar-SA" sz="3200" b="1" dirty="0">
                <a:solidFill>
                  <a:schemeClr val="tx1"/>
                </a:solidFill>
              </a:rPr>
              <a:t>الفرق بين ما يُحيلُه العقلُ وبين ما يستبعده العقلُ</a:t>
            </a:r>
            <a:r>
              <a:rPr lang="ar-IQ" sz="3200" b="1" dirty="0">
                <a:solidFill>
                  <a:schemeClr val="tx1"/>
                </a:solidFill>
              </a:rPr>
              <a:t> مهمٌّ</a:t>
            </a:r>
            <a:r>
              <a:rPr lang="ar-SA" sz="3200" dirty="0">
                <a:solidFill>
                  <a:schemeClr val="tx1"/>
                </a:solidFill>
              </a:rPr>
              <a:t>، فالذي يُحيلُه العقلُ هو المستحيلُ العقليُّ وليس في دين الإسلام ما تُحيلُه العقلُ</a:t>
            </a:r>
            <a:r>
              <a:rPr lang="ar-IQ" sz="3200" dirty="0">
                <a:solidFill>
                  <a:schemeClr val="tx1"/>
                </a:solidFill>
              </a:rPr>
              <a:t> لكن فيه ما يستبعد العقلُ.                     .</a:t>
            </a:r>
            <a:br>
              <a:rPr lang="ar-IQ" sz="3200" dirty="0">
                <a:solidFill>
                  <a:schemeClr val="tx1"/>
                </a:solidFill>
              </a:rPr>
            </a:br>
            <a:br>
              <a:rPr lang="ar-IQ" sz="1600" dirty="0">
                <a:solidFill>
                  <a:schemeClr val="tx1"/>
                </a:solidFill>
              </a:rPr>
            </a:br>
            <a:r>
              <a:rPr lang="ar-IQ" sz="3200" dirty="0">
                <a:solidFill>
                  <a:schemeClr val="tx1"/>
                </a:solidFill>
              </a:rPr>
              <a:t>      </a:t>
            </a:r>
            <a:r>
              <a:rPr lang="ar-SA" sz="3200" dirty="0">
                <a:solidFill>
                  <a:schemeClr val="tx1"/>
                </a:solidFill>
              </a:rPr>
              <a:t> و</a:t>
            </a:r>
            <a:r>
              <a:rPr lang="ar-IQ" sz="3200" dirty="0">
                <a:solidFill>
                  <a:schemeClr val="tx1"/>
                </a:solidFill>
              </a:rPr>
              <a:t>الخلطُ بينهما خطأٌ، ف</a:t>
            </a:r>
            <a:r>
              <a:rPr lang="ar-SA" sz="3200" dirty="0">
                <a:solidFill>
                  <a:schemeClr val="tx1"/>
                </a:solidFill>
              </a:rPr>
              <a:t>مَن لم يعلم الفرقَ بين ما يستبعده العقلُ وبين ما يُحيله العقل، وقَع في أخطاءٍ جسيمةٍ</a:t>
            </a:r>
            <a:r>
              <a:rPr lang="ar-IQ" sz="3200" dirty="0">
                <a:solidFill>
                  <a:schemeClr val="tx1"/>
                </a:solidFill>
              </a:rPr>
              <a:t>.                        </a:t>
            </a:r>
            <a:r>
              <a:rPr lang="ar-SA" sz="3200" dirty="0">
                <a:solidFill>
                  <a:schemeClr val="tx1"/>
                </a:solidFill>
              </a:rPr>
              <a:t>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ar-SA" sz="3200" dirty="0">
                <a:solidFill>
                  <a:schemeClr val="tx1"/>
                </a:solidFill>
              </a:rPr>
              <a:t>      </a:t>
            </a:r>
            <a:r>
              <a:rPr lang="ar-SA" sz="3200" b="1" dirty="0">
                <a:solidFill>
                  <a:schemeClr val="tx1"/>
                </a:solidFill>
              </a:rPr>
              <a:t>وأخيراً لا بدَّ أنْ نعلمَ مم</a:t>
            </a:r>
            <a:r>
              <a:rPr lang="ar-IQ" sz="3200" b="1" dirty="0">
                <a:solidFill>
                  <a:schemeClr val="tx1"/>
                </a:solidFill>
              </a:rPr>
              <a:t>َّ</a:t>
            </a:r>
            <a:r>
              <a:rPr lang="ar-SA" sz="3200" b="1" dirty="0">
                <a:solidFill>
                  <a:schemeClr val="tx1"/>
                </a:solidFill>
              </a:rPr>
              <a:t>ا مضى أنَّ الغايةَ العظم</a:t>
            </a:r>
            <a:r>
              <a:rPr lang="ar-IQ" sz="3200" b="1" dirty="0">
                <a:solidFill>
                  <a:schemeClr val="tx1"/>
                </a:solidFill>
              </a:rPr>
              <a:t>َ</a:t>
            </a:r>
            <a:r>
              <a:rPr lang="ar-SA" sz="3200" b="1" dirty="0">
                <a:solidFill>
                  <a:schemeClr val="tx1"/>
                </a:solidFill>
              </a:rPr>
              <a:t>ى من</a:t>
            </a:r>
            <a:r>
              <a:rPr lang="ar-IQ" sz="3200" b="1" dirty="0">
                <a:solidFill>
                  <a:schemeClr val="tx1"/>
                </a:solidFill>
              </a:rPr>
              <a:t>َ</a:t>
            </a:r>
            <a:r>
              <a:rPr lang="ar-SA" sz="3200" b="1" dirty="0">
                <a:solidFill>
                  <a:schemeClr val="tx1"/>
                </a:solidFill>
              </a:rPr>
              <a:t> العلم</a:t>
            </a:r>
            <a:r>
              <a:rPr lang="ar-IQ" sz="3200" b="1" dirty="0">
                <a:solidFill>
                  <a:schemeClr val="tx1"/>
                </a:solidFill>
              </a:rPr>
              <a:t> العقليِّ</a:t>
            </a:r>
            <a:r>
              <a:rPr lang="ar-SA" sz="3200" b="1" dirty="0">
                <a:solidFill>
                  <a:schemeClr val="tx1"/>
                </a:solidFill>
              </a:rPr>
              <a:t> </a:t>
            </a:r>
            <a:r>
              <a:rPr lang="ar-IQ" sz="3200" b="1" dirty="0">
                <a:solidFill>
                  <a:schemeClr val="tx1"/>
                </a:solidFill>
              </a:rPr>
              <a:t>هو </a:t>
            </a:r>
            <a:r>
              <a:rPr lang="ar-SA" sz="3200" b="1" dirty="0">
                <a:solidFill>
                  <a:schemeClr val="tx1"/>
                </a:solidFill>
              </a:rPr>
              <a:t>تحصيلُ الحكمِ المطابقِ على الأشياء إمَّا بالوجوب أو بالاستحالة أو بالجواز</a:t>
            </a:r>
            <a:r>
              <a:rPr lang="ar-IQ" sz="3200" b="1" dirty="0">
                <a:solidFill>
                  <a:schemeClr val="tx1"/>
                </a:solidFill>
              </a:rPr>
              <a:t>.                                      </a:t>
            </a:r>
            <a:r>
              <a:rPr lang="ar-SA" sz="3200" dirty="0">
                <a:solidFill>
                  <a:schemeClr val="tx1"/>
                </a:solidFill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6784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4896544"/>
          </a:xfrm>
        </p:spPr>
        <p:txBody>
          <a:bodyPr>
            <a:normAutofit/>
          </a:bodyPr>
          <a:lstStyle/>
          <a:p>
            <a:r>
              <a:rPr lang="ar-IQ" dirty="0">
                <a:solidFill>
                  <a:schemeClr val="tx1"/>
                </a:solidFill>
              </a:rPr>
              <a:t>هل يوجد سؤال حول الموضوع؟</a:t>
            </a:r>
            <a:br>
              <a:rPr lang="ar-IQ" dirty="0">
                <a:solidFill>
                  <a:schemeClr val="tx1"/>
                </a:solidFill>
              </a:rPr>
            </a:br>
            <a:br>
              <a:rPr lang="ar-IQ" dirty="0">
                <a:solidFill>
                  <a:schemeClr val="tx1"/>
                </a:solidFill>
              </a:rPr>
            </a:br>
            <a:br>
              <a:rPr lang="ar-IQ" dirty="0">
                <a:solidFill>
                  <a:schemeClr val="tx1"/>
                </a:solidFill>
              </a:rPr>
            </a:br>
            <a:br>
              <a:rPr lang="ar-IQ" dirty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شكراً للحضور وحسن المتابعة</a:t>
            </a:r>
          </a:p>
        </p:txBody>
      </p:sp>
    </p:spTree>
    <p:extLst>
      <p:ext uri="{BB962C8B-B14F-4D97-AF65-F5344CB8AC3E}">
        <p14:creationId xmlns:p14="http://schemas.microsoft.com/office/powerpoint/2010/main" val="3352589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12968" cy="648072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ar-SA" sz="3200" b="1" dirty="0">
                <a:solidFill>
                  <a:schemeClr val="tx1"/>
                </a:solidFill>
              </a:rPr>
              <a:t>في أحكامِ العقل الثلاثة، وهي: الوجوب، والاستحالةُ، والجواز</a:t>
            </a:r>
            <a:endParaRPr lang="en-US" sz="32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ar-SA" sz="3200" dirty="0">
                <a:solidFill>
                  <a:schemeClr val="tx1"/>
                </a:solidFill>
              </a:rPr>
              <a:t>     </a:t>
            </a:r>
            <a:r>
              <a:rPr lang="ar-IQ" sz="3200" dirty="0">
                <a:solidFill>
                  <a:schemeClr val="tx1"/>
                </a:solidFill>
              </a:rPr>
              <a:t>بدايةً نتساءل: لِـم ذُكِر هذه المسألةُ في الفلسفة الإسلاميَّة؟.</a:t>
            </a:r>
          </a:p>
          <a:p>
            <a:pPr algn="just">
              <a:lnSpc>
                <a:spcPct val="150000"/>
              </a:lnSpc>
            </a:pPr>
            <a:r>
              <a:rPr lang="ar-IQ" sz="3200" dirty="0">
                <a:solidFill>
                  <a:schemeClr val="tx1"/>
                </a:solidFill>
              </a:rPr>
              <a:t>     الجواب:</a:t>
            </a:r>
            <a:r>
              <a:rPr lang="ar-SA" sz="3200" dirty="0">
                <a:solidFill>
                  <a:schemeClr val="tx1"/>
                </a:solidFill>
              </a:rPr>
              <a:t> لَمَّا كان الإيمانُ باللهِ تعالى هو: معرفةُ ما يجب لله تعالى، وما يستحيل</a:t>
            </a:r>
            <a:r>
              <a:rPr lang="ar-IQ" sz="3200" dirty="0">
                <a:solidFill>
                  <a:schemeClr val="tx1"/>
                </a:solidFill>
              </a:rPr>
              <a:t>ُ</a:t>
            </a:r>
            <a:r>
              <a:rPr lang="ar-SA" sz="3200" dirty="0">
                <a:solidFill>
                  <a:schemeClr val="tx1"/>
                </a:solidFill>
              </a:rPr>
              <a:t> عليه، وما يجوز في حقِّه سبحانه</a:t>
            </a:r>
            <a:r>
              <a:rPr lang="ar-IQ" sz="3200" dirty="0">
                <a:solidFill>
                  <a:schemeClr val="tx1"/>
                </a:solidFill>
              </a:rPr>
              <a:t>..</a:t>
            </a:r>
          </a:p>
          <a:p>
            <a:pPr algn="just">
              <a:lnSpc>
                <a:spcPct val="150000"/>
              </a:lnSpc>
            </a:pPr>
            <a:r>
              <a:rPr lang="ar-IQ" sz="3200" dirty="0">
                <a:solidFill>
                  <a:schemeClr val="tx1"/>
                </a:solidFill>
              </a:rPr>
              <a:t>     </a:t>
            </a:r>
            <a:r>
              <a:rPr lang="ar-SA" sz="3200" dirty="0">
                <a:solidFill>
                  <a:schemeClr val="tx1"/>
                </a:solidFill>
              </a:rPr>
              <a:t> لَزِم أنْ نُبيِّنَ معنى الوجوب، والاستحالة، والجواز العقليَّات، التي انح</a:t>
            </a:r>
            <a:r>
              <a:rPr lang="ar-IQ" sz="3200" dirty="0">
                <a:solidFill>
                  <a:schemeClr val="tx1"/>
                </a:solidFill>
              </a:rPr>
              <a:t>َ</a:t>
            </a:r>
            <a:r>
              <a:rPr lang="ar-SA" sz="3200" dirty="0">
                <a:solidFill>
                  <a:schemeClr val="tx1"/>
                </a:solidFill>
              </a:rPr>
              <a:t>صر بها أحكامُ العقل، وليس لها حكمٌ سواها:</a:t>
            </a:r>
            <a:endParaRPr lang="ar-IQ" sz="32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ar-IQ" sz="3200" dirty="0">
                <a:solidFill>
                  <a:schemeClr val="tx1"/>
                </a:solidFill>
              </a:rPr>
              <a:t>     </a:t>
            </a:r>
            <a:r>
              <a:rPr lang="ar-SA" sz="3200" dirty="0">
                <a:solidFill>
                  <a:schemeClr val="tx1"/>
                </a:solidFill>
              </a:rPr>
              <a:t> </a:t>
            </a:r>
            <a:r>
              <a:rPr lang="ar-SA" sz="3200" b="1" dirty="0">
                <a:solidFill>
                  <a:schemeClr val="tx1"/>
                </a:solidFill>
              </a:rPr>
              <a:t>لكن قبل ذكر الحكم </a:t>
            </a:r>
            <a:r>
              <a:rPr lang="ar-IQ" sz="3200" b="1" dirty="0">
                <a:solidFill>
                  <a:schemeClr val="tx1"/>
                </a:solidFill>
              </a:rPr>
              <a:t>العقليِّ </a:t>
            </a:r>
            <a:r>
              <a:rPr lang="ar-SA" sz="3200" b="1" dirty="0">
                <a:solidFill>
                  <a:schemeClr val="tx1"/>
                </a:solidFill>
              </a:rPr>
              <a:t>نعرِّف الحكمَ</a:t>
            </a:r>
            <a:r>
              <a:rPr lang="ar-IQ" sz="3200" b="1" dirty="0">
                <a:solidFill>
                  <a:schemeClr val="tx1"/>
                </a:solidFill>
              </a:rPr>
              <a:t> وأنواعه الشهيرة ليتَّضحَ الحكمُ العقليُّ أكثر</a:t>
            </a:r>
            <a:r>
              <a:rPr lang="ar-SA" sz="3200" b="1" dirty="0">
                <a:solidFill>
                  <a:schemeClr val="tx1"/>
                </a:solidFill>
              </a:rPr>
              <a:t>:</a:t>
            </a:r>
            <a:endParaRPr lang="ar-IQ" sz="3200" b="1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32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ar-SA" sz="3200" u="sng" dirty="0">
                <a:solidFill>
                  <a:schemeClr val="tx1"/>
                </a:solidFill>
              </a:rPr>
              <a:t>     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33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57773D8-EBBF-E5B7-FC74-9F09EA6C1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6741368"/>
          </a:xfrm>
        </p:spPr>
        <p:txBody>
          <a:bodyPr>
            <a:normAutofit/>
          </a:bodyPr>
          <a:lstStyle/>
          <a:p>
            <a:pPr algn="just"/>
            <a:r>
              <a:rPr lang="ar-IQ" sz="3200" dirty="0">
                <a:solidFill>
                  <a:schemeClr val="tx1"/>
                </a:solidFill>
              </a:rPr>
              <a:t>       </a:t>
            </a:r>
            <a:r>
              <a:rPr lang="ar-SA" sz="3200" b="1" dirty="0">
                <a:solidFill>
                  <a:schemeClr val="tx1"/>
                </a:solidFill>
              </a:rPr>
              <a:t>تعريفُ الحكم العقلي:</a:t>
            </a:r>
            <a:r>
              <a:rPr lang="ar-SA" sz="3200" dirty="0">
                <a:solidFill>
                  <a:schemeClr val="tx1"/>
                </a:solidFill>
              </a:rPr>
              <a:t> إثباتُ شيءٍ لشيءٍ أو نفيِه عنه إثباتاً ذاتيَّاً</a:t>
            </a:r>
            <a:r>
              <a:rPr lang="ar-IQ" sz="3200" dirty="0">
                <a:solidFill>
                  <a:schemeClr val="tx1"/>
                </a:solidFill>
              </a:rPr>
              <a:t>. </a:t>
            </a:r>
            <a:r>
              <a:rPr lang="ar-SA" sz="3200" dirty="0">
                <a:solidFill>
                  <a:schemeClr val="tx1"/>
                </a:solidFill>
              </a:rPr>
              <a:t>.</a:t>
            </a:r>
            <a:br>
              <a:rPr lang="ar-IQ" sz="3200" dirty="0">
                <a:solidFill>
                  <a:schemeClr val="tx1"/>
                </a:solidFill>
              </a:rPr>
            </a:br>
            <a:r>
              <a:rPr lang="ar-IQ" sz="3200" dirty="0">
                <a:solidFill>
                  <a:schemeClr val="tx1"/>
                </a:solidFill>
              </a:rPr>
              <a:t>      </a:t>
            </a:r>
            <a:r>
              <a:rPr lang="ar-SA" sz="3200" dirty="0">
                <a:solidFill>
                  <a:schemeClr val="tx1"/>
                </a:solidFill>
              </a:rPr>
              <a:t> أي: الحكمُ على نسبةٍ بين أمرَين لا يمكن الأنفكاك بينهما يكون الحكمُ حكماً عقليَّاً ويمكن إدراكُها بواسطة العقل استقلالاً</a:t>
            </a:r>
            <a:r>
              <a:rPr lang="ar-IQ" sz="3200" dirty="0">
                <a:solidFill>
                  <a:schemeClr val="tx1"/>
                </a:solidFill>
              </a:rPr>
              <a:t>.            .</a:t>
            </a:r>
            <a:br>
              <a:rPr lang="ar-IQ" sz="3200" dirty="0">
                <a:solidFill>
                  <a:schemeClr val="tx1"/>
                </a:solidFill>
              </a:rPr>
            </a:br>
            <a:br>
              <a:rPr lang="ar-IQ" sz="3200" dirty="0">
                <a:solidFill>
                  <a:schemeClr val="tx1"/>
                </a:solidFill>
              </a:rPr>
            </a:br>
            <a:r>
              <a:rPr lang="ar-SA" sz="3200" dirty="0">
                <a:solidFill>
                  <a:schemeClr val="tx1"/>
                </a:solidFill>
              </a:rPr>
              <a:t> </a:t>
            </a:r>
            <a:r>
              <a:rPr lang="ar-IQ" sz="3200" dirty="0">
                <a:solidFill>
                  <a:schemeClr val="tx1"/>
                </a:solidFill>
              </a:rPr>
              <a:t>     </a:t>
            </a:r>
            <a:r>
              <a:rPr lang="ar-SA" sz="3200" dirty="0">
                <a:solidFill>
                  <a:schemeClr val="tx1"/>
                </a:solidFill>
              </a:rPr>
              <a:t>وذلك لأنَّ إدراك العقل له لا يتوقَّف على واسطةٍ أُخرى غير تصوُّر مفهوم الشيء. كالترابط بين المكان والجسم</a:t>
            </a:r>
            <a:r>
              <a:rPr lang="ar-IQ" sz="3200" dirty="0">
                <a:solidFill>
                  <a:schemeClr val="tx1"/>
                </a:solidFill>
              </a:rPr>
              <a:t>.           .</a:t>
            </a:r>
            <a:br>
              <a:rPr lang="ar-IQ" sz="3200" dirty="0">
                <a:solidFill>
                  <a:schemeClr val="tx1"/>
                </a:solidFill>
              </a:rPr>
            </a:br>
            <a:br>
              <a:rPr lang="ar-IQ" sz="3200" dirty="0">
                <a:solidFill>
                  <a:schemeClr val="tx1"/>
                </a:solidFill>
              </a:rPr>
            </a:br>
            <a:r>
              <a:rPr lang="ar-IQ" sz="3200" dirty="0">
                <a:solidFill>
                  <a:schemeClr val="tx1"/>
                </a:solidFill>
              </a:rPr>
              <a:t>    </a:t>
            </a:r>
            <a:r>
              <a:rPr lang="ar-SA" sz="3200" dirty="0">
                <a:solidFill>
                  <a:schemeClr val="tx1"/>
                </a:solidFill>
              </a:rPr>
              <a:t> وقد كان الترابُط بين الجسم والمكان ذاتيَّاً؛ لأنَّ نفس</a:t>
            </a:r>
            <a:r>
              <a:rPr lang="ar-IQ" sz="3200" dirty="0">
                <a:solidFill>
                  <a:schemeClr val="tx1"/>
                </a:solidFill>
              </a:rPr>
              <a:t>َ</a:t>
            </a:r>
            <a:r>
              <a:rPr lang="ar-SA" sz="3200" dirty="0">
                <a:solidFill>
                  <a:schemeClr val="tx1"/>
                </a:solidFill>
              </a:rPr>
              <a:t> مفهوم الجسم يتوقَّف على كونه مكانيَّاً، فلا يوجد جسمٌ إلا وهو متحيِّزٌ</a:t>
            </a:r>
            <a:r>
              <a:rPr lang="ar-IQ" sz="3200" dirty="0">
                <a:solidFill>
                  <a:schemeClr val="tx1"/>
                </a:solidFill>
              </a:rPr>
              <a:t>.                        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581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552728"/>
          </a:xfrm>
        </p:spPr>
        <p:txBody>
          <a:bodyPr>
            <a:noAutofit/>
          </a:bodyPr>
          <a:lstStyle/>
          <a:p>
            <a:pPr algn="just"/>
            <a:endParaRPr lang="ar-IQ" sz="3200" dirty="0">
              <a:solidFill>
                <a:schemeClr val="tx1"/>
              </a:solidFill>
            </a:endParaRPr>
          </a:p>
          <a:p>
            <a:pPr algn="just"/>
            <a:r>
              <a:rPr lang="ar-IQ" sz="3200" dirty="0">
                <a:solidFill>
                  <a:schemeClr val="tx1"/>
                </a:solidFill>
              </a:rPr>
              <a:t>      </a:t>
            </a:r>
            <a:r>
              <a:rPr lang="ar-SA" sz="3200" b="1" dirty="0">
                <a:solidFill>
                  <a:schemeClr val="tx1"/>
                </a:solidFill>
              </a:rPr>
              <a:t>تعريفُ الحكم</a:t>
            </a:r>
            <a:r>
              <a:rPr lang="ar-IQ" sz="3200" b="1" dirty="0">
                <a:solidFill>
                  <a:schemeClr val="tx1"/>
                </a:solidFill>
              </a:rPr>
              <a:t>ِ</a:t>
            </a:r>
            <a:r>
              <a:rPr lang="ar-SA" sz="3200" b="1" dirty="0">
                <a:solidFill>
                  <a:schemeClr val="tx1"/>
                </a:solidFill>
              </a:rPr>
              <a:t> العادي: </a:t>
            </a:r>
            <a:r>
              <a:rPr lang="ar-SA" sz="3200" dirty="0">
                <a:solidFill>
                  <a:schemeClr val="tx1"/>
                </a:solidFill>
              </a:rPr>
              <a:t>إثباتُ شيءٍ لشيءٍ أو نفيِه عنه إثباتاً غير ذاتيٍّ</a:t>
            </a:r>
            <a:r>
              <a:rPr lang="ar-IQ" sz="32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ar-IQ" sz="3200" dirty="0">
                <a:solidFill>
                  <a:schemeClr val="tx1"/>
                </a:solidFill>
              </a:rPr>
              <a:t>      </a:t>
            </a:r>
            <a:r>
              <a:rPr lang="ar-SA" sz="3200" dirty="0">
                <a:solidFill>
                  <a:schemeClr val="tx1"/>
                </a:solidFill>
              </a:rPr>
              <a:t> أي: يقبل التخلُّفَ بالنظر إلى مفهوم</a:t>
            </a:r>
            <a:r>
              <a:rPr lang="ar-IQ" sz="3200" dirty="0">
                <a:solidFill>
                  <a:schemeClr val="tx1"/>
                </a:solidFill>
              </a:rPr>
              <a:t>ِ</a:t>
            </a:r>
            <a:r>
              <a:rPr lang="ar-SA" sz="3200" dirty="0">
                <a:solidFill>
                  <a:schemeClr val="tx1"/>
                </a:solidFill>
              </a:rPr>
              <a:t> المحكوم عليه. ويمكن إدراكُها بالعقل بواسطةِ العادة؛ </a:t>
            </a:r>
            <a:endParaRPr lang="ar-IQ" sz="3200" dirty="0">
              <a:solidFill>
                <a:schemeClr val="tx1"/>
              </a:solidFill>
            </a:endParaRPr>
          </a:p>
          <a:p>
            <a:pPr algn="just"/>
            <a:endParaRPr lang="ar-IQ" sz="3200" dirty="0">
              <a:solidFill>
                <a:schemeClr val="tx1"/>
              </a:solidFill>
            </a:endParaRPr>
          </a:p>
          <a:p>
            <a:pPr algn="just"/>
            <a:r>
              <a:rPr lang="ar-IQ" sz="3200" dirty="0">
                <a:solidFill>
                  <a:schemeClr val="tx1"/>
                </a:solidFill>
              </a:rPr>
              <a:t>     </a:t>
            </a:r>
            <a:r>
              <a:rPr lang="ar-SA" sz="3200" dirty="0">
                <a:solidFill>
                  <a:schemeClr val="tx1"/>
                </a:solidFill>
              </a:rPr>
              <a:t>وذلك لأنَّ إدراك</a:t>
            </a:r>
            <a:r>
              <a:rPr lang="ar-IQ" sz="3200" dirty="0">
                <a:solidFill>
                  <a:schemeClr val="tx1"/>
                </a:solidFill>
              </a:rPr>
              <a:t>َ</a:t>
            </a:r>
            <a:r>
              <a:rPr lang="ar-SA" sz="3200" dirty="0">
                <a:solidFill>
                  <a:schemeClr val="tx1"/>
                </a:solidFill>
              </a:rPr>
              <a:t> العقل</a:t>
            </a:r>
            <a:r>
              <a:rPr lang="ar-IQ" sz="3200" dirty="0">
                <a:solidFill>
                  <a:schemeClr val="tx1"/>
                </a:solidFill>
              </a:rPr>
              <a:t>ِ</a:t>
            </a:r>
            <a:r>
              <a:rPr lang="ar-SA" sz="3200" dirty="0">
                <a:solidFill>
                  <a:schemeClr val="tx1"/>
                </a:solidFill>
              </a:rPr>
              <a:t> له يتوقَّف على واسطةٍ أُخرى غير تصوُّر مفهوم الشيء هو العادة</a:t>
            </a:r>
            <a:r>
              <a:rPr lang="ar-IQ" sz="3200" dirty="0">
                <a:solidFill>
                  <a:schemeClr val="tx1"/>
                </a:solidFill>
              </a:rPr>
              <a:t>ُ</a:t>
            </a:r>
            <a:r>
              <a:rPr lang="ar-SA" sz="3200" dirty="0">
                <a:solidFill>
                  <a:schemeClr val="tx1"/>
                </a:solidFill>
              </a:rPr>
              <a:t>. كالترابط بين البياض والثلج</a:t>
            </a:r>
            <a:r>
              <a:rPr lang="ar-IQ" sz="32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ar-IQ" sz="3200" dirty="0">
              <a:solidFill>
                <a:schemeClr val="tx1"/>
              </a:solidFill>
            </a:endParaRPr>
          </a:p>
          <a:p>
            <a:pPr algn="just"/>
            <a:r>
              <a:rPr lang="ar-IQ" sz="3200" dirty="0">
                <a:solidFill>
                  <a:schemeClr val="tx1"/>
                </a:solidFill>
              </a:rPr>
              <a:t>      </a:t>
            </a:r>
            <a:r>
              <a:rPr lang="ar-SA" sz="3200" dirty="0">
                <a:solidFill>
                  <a:schemeClr val="tx1"/>
                </a:solidFill>
              </a:rPr>
              <a:t> وقد كان الترابُط بين البياض والثلج ليس ذاتيَّاً؛ لأنَّ نفسَ مفهومِ الثلج لا يتوقَّف على كونه بياضاً، ف</a:t>
            </a:r>
            <a:r>
              <a:rPr lang="ar-IQ" sz="3200" dirty="0">
                <a:solidFill>
                  <a:schemeClr val="tx1"/>
                </a:solidFill>
              </a:rPr>
              <a:t>يمكن </a:t>
            </a:r>
            <a:r>
              <a:rPr lang="ar-SA" sz="3200" dirty="0">
                <a:solidFill>
                  <a:schemeClr val="tx1"/>
                </a:solidFill>
              </a:rPr>
              <a:t>تصو</a:t>
            </a:r>
            <a:r>
              <a:rPr lang="ar-IQ" sz="3200" dirty="0">
                <a:solidFill>
                  <a:schemeClr val="tx1"/>
                </a:solidFill>
              </a:rPr>
              <a:t>ُّ</a:t>
            </a:r>
            <a:r>
              <a:rPr lang="ar-SA" sz="3200" dirty="0">
                <a:solidFill>
                  <a:schemeClr val="tx1"/>
                </a:solidFill>
              </a:rPr>
              <a:t>ر</a:t>
            </a:r>
            <a:r>
              <a:rPr lang="ar-IQ" sz="3200" dirty="0">
                <a:solidFill>
                  <a:schemeClr val="tx1"/>
                </a:solidFill>
              </a:rPr>
              <a:t>ُ</a:t>
            </a:r>
            <a:r>
              <a:rPr lang="ar-SA" sz="3200" dirty="0">
                <a:solidFill>
                  <a:schemeClr val="tx1"/>
                </a:solidFill>
              </a:rPr>
              <a:t> وجود</a:t>
            </a:r>
            <a:r>
              <a:rPr lang="ar-IQ" sz="3200" dirty="0">
                <a:solidFill>
                  <a:schemeClr val="tx1"/>
                </a:solidFill>
              </a:rPr>
              <a:t>ِ</a:t>
            </a:r>
            <a:r>
              <a:rPr lang="ar-SA" sz="3200" dirty="0">
                <a:solidFill>
                  <a:schemeClr val="tx1"/>
                </a:solidFill>
              </a:rPr>
              <a:t> الثلج بلا بياض. </a:t>
            </a:r>
            <a:endParaRPr lang="en-US" sz="3200" dirty="0">
              <a:solidFill>
                <a:schemeClr val="tx1"/>
              </a:solidFill>
            </a:endParaRPr>
          </a:p>
          <a:p>
            <a:pPr algn="just"/>
            <a:r>
              <a:rPr lang="ar-SA" sz="3200" dirty="0">
                <a:solidFill>
                  <a:schemeClr val="tx1"/>
                </a:solidFill>
              </a:rPr>
              <a:t>      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513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DECA8FF-37A6-5B17-CD0B-7CFFFA585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552728"/>
          </a:xfrm>
        </p:spPr>
        <p:txBody>
          <a:bodyPr>
            <a:noAutofit/>
          </a:bodyPr>
          <a:lstStyle/>
          <a:p>
            <a:pPr algn="just"/>
            <a:r>
              <a:rPr lang="ar-IQ" sz="3200" dirty="0">
                <a:solidFill>
                  <a:schemeClr val="tx1"/>
                </a:solidFill>
              </a:rPr>
              <a:t>      </a:t>
            </a:r>
            <a:r>
              <a:rPr lang="ar-SA" sz="3200" dirty="0">
                <a:solidFill>
                  <a:schemeClr val="tx1"/>
                </a:solidFill>
              </a:rPr>
              <a:t>مع أنَّ التلازمَ بين البياض والثلج ليس عقليَّاً ويقبل التخلُّفَ</a:t>
            </a:r>
            <a:r>
              <a:rPr lang="ar-IQ" sz="3200" dirty="0">
                <a:solidFill>
                  <a:schemeClr val="tx1"/>
                </a:solidFill>
              </a:rPr>
              <a:t>،</a:t>
            </a:r>
            <a:br>
              <a:rPr lang="ar-IQ" sz="3200" dirty="0">
                <a:solidFill>
                  <a:schemeClr val="tx1"/>
                </a:solidFill>
              </a:rPr>
            </a:br>
            <a:br>
              <a:rPr lang="ar-IQ" sz="3200" dirty="0">
                <a:solidFill>
                  <a:schemeClr val="tx1"/>
                </a:solidFill>
              </a:rPr>
            </a:br>
            <a:r>
              <a:rPr lang="ar-IQ" sz="3200" dirty="0">
                <a:solidFill>
                  <a:schemeClr val="tx1"/>
                </a:solidFill>
              </a:rPr>
              <a:t>     </a:t>
            </a:r>
            <a:r>
              <a:rPr lang="ar-SA" sz="3200" dirty="0">
                <a:solidFill>
                  <a:schemeClr val="tx1"/>
                </a:solidFill>
              </a:rPr>
              <a:t> لكن</a:t>
            </a:r>
            <a:r>
              <a:rPr lang="ar-IQ" sz="3200" dirty="0">
                <a:solidFill>
                  <a:schemeClr val="tx1"/>
                </a:solidFill>
              </a:rPr>
              <a:t>ْ</a:t>
            </a:r>
            <a:r>
              <a:rPr lang="ar-SA" sz="3200" dirty="0">
                <a:solidFill>
                  <a:schemeClr val="tx1"/>
                </a:solidFill>
              </a:rPr>
              <a:t> ليس </a:t>
            </a:r>
            <a:r>
              <a:rPr lang="ar-IQ" sz="3200" dirty="0">
                <a:solidFill>
                  <a:schemeClr val="tx1"/>
                </a:solidFill>
              </a:rPr>
              <a:t>هذا بمعنى الشك في بياضِ الثلج</a:t>
            </a:r>
            <a:r>
              <a:rPr lang="ar-SA" sz="3200" dirty="0">
                <a:solidFill>
                  <a:schemeClr val="tx1"/>
                </a:solidFill>
              </a:rPr>
              <a:t> لمجرَّدِ الإمكان العقليِّ دون تحقُّق الوقوع</a:t>
            </a:r>
            <a:r>
              <a:rPr lang="ar-IQ" sz="3200" dirty="0">
                <a:solidFill>
                  <a:schemeClr val="tx1"/>
                </a:solidFill>
              </a:rPr>
              <a:t>ِ </a:t>
            </a:r>
            <a:r>
              <a:rPr lang="ar-SA" sz="3200" dirty="0">
                <a:solidFill>
                  <a:schemeClr val="tx1"/>
                </a:solidFill>
              </a:rPr>
              <a:t>في </a:t>
            </a:r>
            <a:r>
              <a:rPr lang="ar-IQ" sz="3200" dirty="0">
                <a:solidFill>
                  <a:schemeClr val="tx1"/>
                </a:solidFill>
              </a:rPr>
              <a:t>تغيُّرِ </a:t>
            </a:r>
            <a:r>
              <a:rPr lang="ar-SA" sz="3200" dirty="0">
                <a:solidFill>
                  <a:schemeClr val="tx1"/>
                </a:solidFill>
              </a:rPr>
              <a:t>بيا</a:t>
            </a:r>
            <a:r>
              <a:rPr lang="ar-IQ" sz="3200" dirty="0">
                <a:solidFill>
                  <a:schemeClr val="tx1"/>
                </a:solidFill>
              </a:rPr>
              <a:t>ضه.                  </a:t>
            </a:r>
            <a:r>
              <a:rPr lang="ar-SA" sz="3200" dirty="0">
                <a:solidFill>
                  <a:schemeClr val="tx1"/>
                </a:solidFill>
              </a:rPr>
              <a:t>.</a:t>
            </a:r>
            <a:r>
              <a:rPr lang="ar-IQ" sz="3200" dirty="0">
                <a:solidFill>
                  <a:schemeClr val="tx1"/>
                </a:solidFill>
              </a:rPr>
              <a:t>                                 </a:t>
            </a:r>
            <a:br>
              <a:rPr lang="ar-IQ" sz="3200" dirty="0">
                <a:solidFill>
                  <a:schemeClr val="tx1"/>
                </a:solidFill>
              </a:rPr>
            </a:br>
            <a:r>
              <a:rPr lang="ar-SA" sz="3200" dirty="0">
                <a:solidFill>
                  <a:schemeClr val="tx1"/>
                </a:solidFill>
              </a:rPr>
              <a:t> 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ar-IQ" sz="3200" dirty="0">
                <a:solidFill>
                  <a:schemeClr val="tx1"/>
                </a:solidFill>
              </a:rPr>
              <a:t>     </a:t>
            </a:r>
            <a:r>
              <a:rPr lang="ar-SA" sz="3200" b="1" dirty="0">
                <a:solidFill>
                  <a:schemeClr val="tx1"/>
                </a:solidFill>
              </a:rPr>
              <a:t>تعريفُ الحكم</a:t>
            </a:r>
            <a:r>
              <a:rPr lang="ar-IQ" sz="3200" b="1" dirty="0">
                <a:solidFill>
                  <a:schemeClr val="tx1"/>
                </a:solidFill>
              </a:rPr>
              <a:t>ِ</a:t>
            </a:r>
            <a:r>
              <a:rPr lang="ar-SA" sz="3200" b="1" dirty="0">
                <a:solidFill>
                  <a:schemeClr val="tx1"/>
                </a:solidFill>
              </a:rPr>
              <a:t> الشرعي</a:t>
            </a:r>
            <a:r>
              <a:rPr lang="ar-SA" sz="3200" dirty="0">
                <a:solidFill>
                  <a:schemeClr val="tx1"/>
                </a:solidFill>
              </a:rPr>
              <a:t>: إثباتُ شيءٍ لشيءٍ أو نفيِه عنه إثباتاً غير</a:t>
            </a:r>
            <a:r>
              <a:rPr lang="ar-IQ" sz="3200" dirty="0">
                <a:solidFill>
                  <a:schemeClr val="tx1"/>
                </a:solidFill>
              </a:rPr>
              <a:t>َ</a:t>
            </a:r>
            <a:r>
              <a:rPr lang="ar-SA" sz="3200" dirty="0">
                <a:solidFill>
                  <a:schemeClr val="tx1"/>
                </a:solidFill>
              </a:rPr>
              <a:t> ذاتيٍّ. ويمكن إدراكُها بالعقل بواسطةِ الخطاب</a:t>
            </a:r>
            <a:r>
              <a:rPr lang="ar-IQ" sz="3200" dirty="0">
                <a:solidFill>
                  <a:schemeClr val="tx1"/>
                </a:solidFill>
              </a:rPr>
              <a:t>ِ</a:t>
            </a:r>
            <a:r>
              <a:rPr lang="ar-SA" sz="3200" dirty="0">
                <a:solidFill>
                  <a:schemeClr val="tx1"/>
                </a:solidFill>
              </a:rPr>
              <a:t> الشرعي</a:t>
            </a:r>
            <a:r>
              <a:rPr lang="ar-IQ" sz="3200" dirty="0">
                <a:solidFill>
                  <a:schemeClr val="tx1"/>
                </a:solidFill>
              </a:rPr>
              <a:t>؛    ؛</a:t>
            </a:r>
            <a:br>
              <a:rPr lang="ar-IQ" sz="3200" dirty="0">
                <a:solidFill>
                  <a:schemeClr val="tx1"/>
                </a:solidFill>
              </a:rPr>
            </a:br>
            <a:r>
              <a:rPr lang="ar-IQ" sz="3200" dirty="0">
                <a:solidFill>
                  <a:schemeClr val="tx1"/>
                </a:solidFill>
              </a:rPr>
              <a:t>    </a:t>
            </a:r>
            <a:br>
              <a:rPr lang="ar-IQ" sz="3200" dirty="0">
                <a:solidFill>
                  <a:schemeClr val="tx1"/>
                </a:solidFill>
              </a:rPr>
            </a:br>
            <a:r>
              <a:rPr lang="ar-IQ" sz="3200" dirty="0">
                <a:solidFill>
                  <a:schemeClr val="tx1"/>
                </a:solidFill>
              </a:rPr>
              <a:t>     </a:t>
            </a:r>
            <a:r>
              <a:rPr lang="ar-SA" sz="3200" dirty="0">
                <a:solidFill>
                  <a:schemeClr val="tx1"/>
                </a:solidFill>
              </a:rPr>
              <a:t> وذلك لأنَّ إدراك</a:t>
            </a:r>
            <a:r>
              <a:rPr lang="ar-IQ" sz="3200" dirty="0">
                <a:solidFill>
                  <a:schemeClr val="tx1"/>
                </a:solidFill>
              </a:rPr>
              <a:t>َ</a:t>
            </a:r>
            <a:r>
              <a:rPr lang="ar-SA" sz="3200" dirty="0">
                <a:solidFill>
                  <a:schemeClr val="tx1"/>
                </a:solidFill>
              </a:rPr>
              <a:t> العقل</a:t>
            </a:r>
            <a:r>
              <a:rPr lang="ar-IQ" sz="3200" dirty="0">
                <a:solidFill>
                  <a:schemeClr val="tx1"/>
                </a:solidFill>
              </a:rPr>
              <a:t>ِ</a:t>
            </a:r>
            <a:r>
              <a:rPr lang="ar-SA" sz="3200" dirty="0">
                <a:solidFill>
                  <a:schemeClr val="tx1"/>
                </a:solidFill>
              </a:rPr>
              <a:t> له يتوقَّف على واسطةٍ أُخر</a:t>
            </a:r>
            <a:r>
              <a:rPr lang="ar-IQ" sz="3200" dirty="0">
                <a:solidFill>
                  <a:schemeClr val="tx1"/>
                </a:solidFill>
              </a:rPr>
              <a:t>َ</a:t>
            </a:r>
            <a:r>
              <a:rPr lang="ar-SA" sz="3200" dirty="0">
                <a:solidFill>
                  <a:schemeClr val="tx1"/>
                </a:solidFill>
              </a:rPr>
              <a:t>ى غير</a:t>
            </a:r>
            <a:r>
              <a:rPr lang="ar-IQ" sz="3200" dirty="0">
                <a:solidFill>
                  <a:schemeClr val="tx1"/>
                </a:solidFill>
              </a:rPr>
              <a:t>َ</a:t>
            </a:r>
            <a:r>
              <a:rPr lang="ar-SA" sz="3200" dirty="0">
                <a:solidFill>
                  <a:schemeClr val="tx1"/>
                </a:solidFill>
              </a:rPr>
              <a:t> تصوُّر</a:t>
            </a:r>
            <a:r>
              <a:rPr lang="ar-IQ" sz="3200" dirty="0">
                <a:solidFill>
                  <a:schemeClr val="tx1"/>
                </a:solidFill>
              </a:rPr>
              <a:t>ِ</a:t>
            </a:r>
            <a:r>
              <a:rPr lang="ar-SA" sz="3200" dirty="0">
                <a:solidFill>
                  <a:schemeClr val="tx1"/>
                </a:solidFill>
              </a:rPr>
              <a:t> مفهوم</a:t>
            </a:r>
            <a:r>
              <a:rPr lang="ar-IQ" sz="3200" dirty="0">
                <a:solidFill>
                  <a:schemeClr val="tx1"/>
                </a:solidFill>
              </a:rPr>
              <a:t>ِ</a:t>
            </a:r>
            <a:r>
              <a:rPr lang="ar-SA" sz="3200" dirty="0">
                <a:solidFill>
                  <a:schemeClr val="tx1"/>
                </a:solidFill>
              </a:rPr>
              <a:t> الشيء</a:t>
            </a:r>
            <a:r>
              <a:rPr lang="ar-IQ" sz="3200" dirty="0">
                <a:solidFill>
                  <a:schemeClr val="tx1"/>
                </a:solidFill>
              </a:rPr>
              <a:t>ِ</a:t>
            </a:r>
            <a:r>
              <a:rPr lang="ar-SA" sz="3200" dirty="0">
                <a:solidFill>
                  <a:schemeClr val="tx1"/>
                </a:solidFill>
              </a:rPr>
              <a:t> هو خطابُ الشرع</a:t>
            </a:r>
            <a:r>
              <a:rPr lang="ar-IQ" sz="3200" dirty="0">
                <a:solidFill>
                  <a:schemeClr val="tx1"/>
                </a:solidFill>
              </a:rPr>
              <a:t>.                        </a:t>
            </a:r>
            <a:r>
              <a:rPr lang="ar-SA" sz="3200" dirty="0">
                <a:solidFill>
                  <a:schemeClr val="tx1"/>
                </a:solidFill>
              </a:rPr>
              <a:t>.</a:t>
            </a:r>
            <a:br>
              <a:rPr lang="ar-IQ" sz="3200" dirty="0">
                <a:solidFill>
                  <a:schemeClr val="tx1"/>
                </a:solidFill>
              </a:rPr>
            </a:br>
            <a:br>
              <a:rPr lang="ar-IQ" sz="3200" dirty="0">
                <a:solidFill>
                  <a:schemeClr val="tx1"/>
                </a:solidFill>
              </a:rPr>
            </a:br>
            <a:br>
              <a:rPr lang="ar-IQ" sz="3200" dirty="0">
                <a:solidFill>
                  <a:schemeClr val="tx1"/>
                </a:solidFill>
              </a:rPr>
            </a:br>
            <a:r>
              <a:rPr lang="ar-IQ" sz="3200" b="1" dirty="0">
                <a:solidFill>
                  <a:schemeClr val="tx1"/>
                </a:solidFill>
              </a:rPr>
              <a:t>وبالمثال يتَّضح الـمقال:                              </a:t>
            </a:r>
            <a:r>
              <a:rPr lang="ar-IQ" sz="3200" dirty="0">
                <a:solidFill>
                  <a:schemeClr val="tx1"/>
                </a:solidFill>
              </a:rPr>
              <a:t>:</a:t>
            </a:r>
            <a:r>
              <a:rPr lang="ar-SA" sz="3200" dirty="0">
                <a:solidFill>
                  <a:schemeClr val="tx1"/>
                </a:solidFill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7779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7856FBF-1D61-EF43-68C8-95AEBA732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662473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ar-IQ" sz="3200" dirty="0">
                <a:solidFill>
                  <a:schemeClr val="tx1"/>
                </a:solidFill>
              </a:rPr>
              <a:t>      </a:t>
            </a:r>
            <a:r>
              <a:rPr lang="ar-SA" sz="3200" dirty="0">
                <a:solidFill>
                  <a:schemeClr val="tx1"/>
                </a:solidFill>
              </a:rPr>
              <a:t>كالترابط بين القبح والزنا، لأنَّ القبح</a:t>
            </a:r>
            <a:r>
              <a:rPr lang="ar-IQ" sz="3200" dirty="0">
                <a:solidFill>
                  <a:schemeClr val="tx1"/>
                </a:solidFill>
              </a:rPr>
              <a:t>َ</a:t>
            </a:r>
            <a:r>
              <a:rPr lang="ar-SA" sz="3200" dirty="0">
                <a:solidFill>
                  <a:schemeClr val="tx1"/>
                </a:solidFill>
              </a:rPr>
              <a:t> ليس داخلاً في مفهوم الزنا بمعنى أنَّ الزنا نفسُه لا يستلزم القبحَ لولا الشرعُ، فيعلم العقلُ قبحَ الزنا بواسطة الشر</a:t>
            </a:r>
            <a:r>
              <a:rPr lang="ar-IQ" sz="3200" dirty="0">
                <a:solidFill>
                  <a:schemeClr val="tx1"/>
                </a:solidFill>
              </a:rPr>
              <a:t>ع.                              .</a:t>
            </a:r>
            <a:br>
              <a:rPr lang="ar-IQ" sz="3200" dirty="0">
                <a:solidFill>
                  <a:schemeClr val="tx1"/>
                </a:solidFill>
              </a:rPr>
            </a:br>
            <a:r>
              <a:rPr lang="ar-IQ" sz="3200" dirty="0">
                <a:solidFill>
                  <a:schemeClr val="tx1"/>
                </a:solidFill>
              </a:rPr>
              <a:t>    </a:t>
            </a:r>
            <a:r>
              <a:rPr lang="ar-SA" sz="3200" dirty="0">
                <a:solidFill>
                  <a:schemeClr val="tx1"/>
                </a:solidFill>
              </a:rPr>
              <a:t> وإلَّا يمكن أنْ نتصوَّرَ الزنا ولا نتصوَّر قبحَه، وعلى هذا كان الترابُط بين القبح والزنا ليس ذاتيَّاً</a:t>
            </a:r>
            <a:r>
              <a:rPr lang="ar-IQ" sz="3200" dirty="0">
                <a:solidFill>
                  <a:schemeClr val="tx1"/>
                </a:solidFill>
              </a:rPr>
              <a:t>.                          </a:t>
            </a:r>
            <a:r>
              <a:rPr lang="ar-SA" sz="3200" dirty="0">
                <a:solidFill>
                  <a:schemeClr val="tx1"/>
                </a:solidFill>
              </a:rPr>
              <a:t>.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ar-SA" sz="3200" b="1" dirty="0">
                <a:solidFill>
                  <a:schemeClr val="tx1"/>
                </a:solidFill>
              </a:rPr>
              <a:t>     </a:t>
            </a:r>
            <a:r>
              <a:rPr lang="ar-IQ" sz="3200" b="1" dirty="0">
                <a:solidFill>
                  <a:schemeClr val="tx1"/>
                </a:solidFill>
              </a:rPr>
              <a:t>والخلاصةُ</a:t>
            </a:r>
            <a:r>
              <a:rPr lang="ar-SA" sz="3200" b="1" dirty="0">
                <a:solidFill>
                  <a:schemeClr val="tx1"/>
                </a:solidFill>
              </a:rPr>
              <a:t>، </a:t>
            </a:r>
            <a:r>
              <a:rPr lang="ar-IQ" sz="3200" b="1" dirty="0">
                <a:solidFill>
                  <a:schemeClr val="tx1"/>
                </a:solidFill>
              </a:rPr>
              <a:t>إنَّ </a:t>
            </a:r>
            <a:r>
              <a:rPr lang="ar-SA" sz="3200" b="1" dirty="0">
                <a:solidFill>
                  <a:schemeClr val="tx1"/>
                </a:solidFill>
              </a:rPr>
              <a:t>الحكم</a:t>
            </a:r>
            <a:r>
              <a:rPr lang="ar-IQ" sz="3200" b="1" dirty="0">
                <a:solidFill>
                  <a:schemeClr val="tx1"/>
                </a:solidFill>
              </a:rPr>
              <a:t>ُ</a:t>
            </a:r>
            <a:r>
              <a:rPr lang="ar-SA" sz="3200" b="1" dirty="0">
                <a:solidFill>
                  <a:schemeClr val="tx1"/>
                </a:solidFill>
              </a:rPr>
              <a:t> مطلقاً: إثباتُ شيءٍ لشيءٍ أو نفيِه عنه</a:t>
            </a:r>
            <a:r>
              <a:rPr lang="ar-IQ" sz="3200" dirty="0">
                <a:solidFill>
                  <a:schemeClr val="tx1"/>
                </a:solidFill>
              </a:rPr>
              <a:t>.</a:t>
            </a:r>
            <a:br>
              <a:rPr lang="ar-IQ" sz="3200" dirty="0">
                <a:solidFill>
                  <a:schemeClr val="tx1"/>
                </a:solidFill>
              </a:rPr>
            </a:br>
            <a:br>
              <a:rPr lang="ar-IQ" sz="1600" dirty="0">
                <a:solidFill>
                  <a:schemeClr val="tx1"/>
                </a:solidFill>
              </a:rPr>
            </a:br>
            <a:r>
              <a:rPr lang="ar-IQ" sz="3200" dirty="0">
                <a:solidFill>
                  <a:schemeClr val="tx1"/>
                </a:solidFill>
              </a:rPr>
              <a:t>    </a:t>
            </a:r>
            <a:r>
              <a:rPr lang="ar-SA" sz="3200" dirty="0">
                <a:solidFill>
                  <a:schemeClr val="tx1"/>
                </a:solidFill>
              </a:rPr>
              <a:t> لكن قد </a:t>
            </a:r>
            <a:r>
              <a:rPr lang="ar-IQ" sz="3200" dirty="0">
                <a:solidFill>
                  <a:schemeClr val="tx1"/>
                </a:solidFill>
              </a:rPr>
              <a:t>يعرفه العقلُ </a:t>
            </a:r>
            <a:r>
              <a:rPr lang="ar-SA" sz="3200" dirty="0">
                <a:solidFill>
                  <a:schemeClr val="tx1"/>
                </a:solidFill>
              </a:rPr>
              <a:t>بلا واسطةٍ فيُسمَّى عقليَّاً، أو </a:t>
            </a:r>
            <a:r>
              <a:rPr lang="ar-IQ" sz="3200" dirty="0">
                <a:solidFill>
                  <a:schemeClr val="tx1"/>
                </a:solidFill>
              </a:rPr>
              <a:t>يعرفه</a:t>
            </a:r>
            <a:r>
              <a:rPr lang="ar-SA" sz="3200" dirty="0">
                <a:solidFill>
                  <a:schemeClr val="tx1"/>
                </a:solidFill>
              </a:rPr>
              <a:t> بواسطة</a:t>
            </a:r>
            <a:r>
              <a:rPr lang="ar-IQ" sz="3200" dirty="0">
                <a:solidFill>
                  <a:schemeClr val="tx1"/>
                </a:solidFill>
              </a:rPr>
              <a:t>ِ</a:t>
            </a:r>
            <a:r>
              <a:rPr lang="ar-SA" sz="3200" dirty="0">
                <a:solidFill>
                  <a:schemeClr val="tx1"/>
                </a:solidFill>
              </a:rPr>
              <a:t> العادة فيُسم</a:t>
            </a:r>
            <a:r>
              <a:rPr lang="ar-IQ" sz="3200" dirty="0">
                <a:solidFill>
                  <a:schemeClr val="tx1"/>
                </a:solidFill>
              </a:rPr>
              <a:t>َّ</a:t>
            </a:r>
            <a:r>
              <a:rPr lang="ar-SA" sz="3200" dirty="0">
                <a:solidFill>
                  <a:schemeClr val="tx1"/>
                </a:solidFill>
              </a:rPr>
              <a:t>ى حكماً عاديَّاً، أو </a:t>
            </a:r>
            <a:r>
              <a:rPr lang="ar-IQ" sz="3200" dirty="0">
                <a:solidFill>
                  <a:schemeClr val="tx1"/>
                </a:solidFill>
              </a:rPr>
              <a:t>يعرفُه</a:t>
            </a:r>
            <a:r>
              <a:rPr lang="ar-SA" sz="3200" dirty="0">
                <a:solidFill>
                  <a:schemeClr val="tx1"/>
                </a:solidFill>
              </a:rPr>
              <a:t> بواسطة الشرع يُسمَّى حكماً شرعيَّاً.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8587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856984" cy="662473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ar-IQ" sz="3200" b="1" dirty="0">
                <a:solidFill>
                  <a:schemeClr val="tx1"/>
                </a:solidFill>
              </a:rPr>
              <a:t>      </a:t>
            </a:r>
            <a:r>
              <a:rPr lang="ar-SA" sz="3200" b="1" dirty="0">
                <a:solidFill>
                  <a:schemeClr val="tx1"/>
                </a:solidFill>
              </a:rPr>
              <a:t>أنواع الحكم العقلي</a:t>
            </a:r>
            <a:r>
              <a:rPr lang="ar-IQ" sz="3200" b="1" dirty="0">
                <a:solidFill>
                  <a:schemeClr val="tx1"/>
                </a:solidFill>
              </a:rPr>
              <a:t>: </a:t>
            </a:r>
            <a:r>
              <a:rPr lang="ar-SA" sz="3200" dirty="0">
                <a:solidFill>
                  <a:schemeClr val="tx1"/>
                </a:solidFill>
              </a:rPr>
              <a:t>الوجوب</a:t>
            </a:r>
            <a:r>
              <a:rPr lang="ar-IQ" sz="3200" dirty="0">
                <a:solidFill>
                  <a:schemeClr val="tx1"/>
                </a:solidFill>
              </a:rPr>
              <a:t>ُ</a:t>
            </a:r>
            <a:r>
              <a:rPr lang="ar-SA" sz="3200" dirty="0">
                <a:solidFill>
                  <a:schemeClr val="tx1"/>
                </a:solidFill>
              </a:rPr>
              <a:t> أ</a:t>
            </a:r>
            <a:r>
              <a:rPr lang="ar-IQ" sz="3200" dirty="0">
                <a:solidFill>
                  <a:schemeClr val="tx1"/>
                </a:solidFill>
              </a:rPr>
              <a:t>وِ</a:t>
            </a:r>
            <a:r>
              <a:rPr lang="ar-SA" sz="3200" dirty="0">
                <a:solidFill>
                  <a:schemeClr val="tx1"/>
                </a:solidFill>
              </a:rPr>
              <a:t> الاستحالةُ أو</a:t>
            </a:r>
            <a:r>
              <a:rPr lang="ar-IQ" sz="3200" dirty="0">
                <a:solidFill>
                  <a:schemeClr val="tx1"/>
                </a:solidFill>
              </a:rPr>
              <a:t>ِ</a:t>
            </a:r>
            <a:r>
              <a:rPr lang="ar-SA" sz="3200" dirty="0">
                <a:solidFill>
                  <a:schemeClr val="tx1"/>
                </a:solidFill>
              </a:rPr>
              <a:t> الجوازُ.</a:t>
            </a:r>
            <a:r>
              <a:rPr lang="ar-IQ" sz="3200" dirty="0">
                <a:solidFill>
                  <a:schemeClr val="tx1"/>
                </a:solidFill>
              </a:rPr>
              <a:t> وكلٌّ منها إمَّا ضروريٌّ أو نظريٌّ.</a:t>
            </a:r>
            <a:endParaRPr lang="en-US" sz="32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ar-SA" sz="3200" dirty="0">
                <a:solidFill>
                  <a:schemeClr val="tx1"/>
                </a:solidFill>
              </a:rPr>
              <a:t>    </a:t>
            </a:r>
            <a:r>
              <a:rPr lang="ar-IQ" sz="3200" dirty="0">
                <a:solidFill>
                  <a:schemeClr val="tx1"/>
                </a:solidFill>
              </a:rPr>
              <a:t>   </a:t>
            </a:r>
            <a:r>
              <a:rPr lang="ar-SA" sz="3200" b="1" dirty="0">
                <a:solidFill>
                  <a:schemeClr val="tx1"/>
                </a:solidFill>
              </a:rPr>
              <a:t>أمَّا الوجوب</a:t>
            </a:r>
            <a:r>
              <a:rPr lang="ar-IQ" sz="3200" b="1" dirty="0">
                <a:solidFill>
                  <a:schemeClr val="tx1"/>
                </a:solidFill>
              </a:rPr>
              <a:t>ُ</a:t>
            </a:r>
            <a:r>
              <a:rPr lang="ar-SA" sz="3200" b="1" dirty="0">
                <a:solidFill>
                  <a:schemeClr val="tx1"/>
                </a:solidFill>
              </a:rPr>
              <a:t> العقليُّ</a:t>
            </a:r>
            <a:r>
              <a:rPr lang="ar-SA" sz="3200" dirty="0">
                <a:solidFill>
                  <a:schemeClr val="tx1"/>
                </a:solidFill>
              </a:rPr>
              <a:t> فهو: </a:t>
            </a:r>
            <a:r>
              <a:rPr lang="ar-IQ" sz="3200" dirty="0">
                <a:solidFill>
                  <a:schemeClr val="tx1"/>
                </a:solidFill>
              </a:rPr>
              <a:t>وهو الَّذي يحكم العقلُ بوجوبِ وقوعِه ويمنع عدمَه</a:t>
            </a:r>
            <a:r>
              <a:rPr lang="ar-SA" sz="3200" dirty="0">
                <a:solidFill>
                  <a:schemeClr val="tx1"/>
                </a:solidFill>
              </a:rPr>
              <a:t>، مثالُه:</a:t>
            </a:r>
            <a:endParaRPr lang="ar-IQ" sz="32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ar-IQ" sz="3200" dirty="0">
                <a:solidFill>
                  <a:schemeClr val="tx1"/>
                </a:solidFill>
              </a:rPr>
              <a:t>       </a:t>
            </a:r>
            <a:r>
              <a:rPr lang="ar-SA" sz="3200" dirty="0">
                <a:solidFill>
                  <a:schemeClr val="tx1"/>
                </a:solidFill>
              </a:rPr>
              <a:t> كونُ الواحد نصفَ الإثنَيْن، ووجودُ خالِقِ العالَمِ</a:t>
            </a:r>
            <a:r>
              <a:rPr lang="ar-IQ" sz="3200" dirty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ar-IQ" sz="3200" dirty="0">
                <a:solidFill>
                  <a:schemeClr val="tx1"/>
                </a:solidFill>
              </a:rPr>
              <a:t>      </a:t>
            </a:r>
            <a:r>
              <a:rPr lang="ar-SA" sz="3200" dirty="0">
                <a:solidFill>
                  <a:schemeClr val="tx1"/>
                </a:solidFill>
              </a:rPr>
              <a:t> فكون</a:t>
            </a:r>
            <a:r>
              <a:rPr lang="ar-IQ" sz="3200" dirty="0">
                <a:solidFill>
                  <a:schemeClr val="tx1"/>
                </a:solidFill>
              </a:rPr>
              <a:t>ُ</a:t>
            </a:r>
            <a:r>
              <a:rPr lang="ar-SA" sz="3200" dirty="0">
                <a:solidFill>
                  <a:schemeClr val="tx1"/>
                </a:solidFill>
              </a:rPr>
              <a:t> الواحد</a:t>
            </a:r>
            <a:r>
              <a:rPr lang="ar-IQ" sz="3200" dirty="0">
                <a:solidFill>
                  <a:schemeClr val="tx1"/>
                </a:solidFill>
              </a:rPr>
              <a:t>ِ</a:t>
            </a:r>
            <a:r>
              <a:rPr lang="ar-SA" sz="3200" dirty="0">
                <a:solidFill>
                  <a:schemeClr val="tx1"/>
                </a:solidFill>
              </a:rPr>
              <a:t> نِصفَ الإثنَين واجبٌ عقليٌّ</a:t>
            </a:r>
            <a:r>
              <a:rPr lang="ar-IQ" sz="3200" dirty="0">
                <a:solidFill>
                  <a:schemeClr val="tx1"/>
                </a:solidFill>
              </a:rPr>
              <a:t> يحكم العقلُ بوجوبِه ويمنع عدمَه بعد معرفة(الواحد) و(الإثنين)</a:t>
            </a:r>
            <a:r>
              <a:rPr lang="ar-SA" sz="3200" dirty="0">
                <a:solidFill>
                  <a:schemeClr val="tx1"/>
                </a:solidFill>
              </a:rPr>
              <a:t>، ووجودُ خالِقِ العالَمِ واجبٌ عقليٌّ لا يقبلان الانتفاءَ والعدمَ</a:t>
            </a:r>
            <a:r>
              <a:rPr lang="ar-IQ" sz="3200" dirty="0">
                <a:solidFill>
                  <a:schemeClr val="tx1"/>
                </a:solidFill>
              </a:rPr>
              <a:t>..</a:t>
            </a:r>
          </a:p>
          <a:p>
            <a:pPr algn="just">
              <a:lnSpc>
                <a:spcPct val="150000"/>
              </a:lnSpc>
            </a:pPr>
            <a:r>
              <a:rPr lang="ar-IQ" sz="3200" dirty="0">
                <a:solidFill>
                  <a:schemeClr val="tx1"/>
                </a:solidFill>
              </a:rPr>
              <a:t>      </a:t>
            </a:r>
            <a:r>
              <a:rPr lang="ar-SA" sz="3200" dirty="0">
                <a:solidFill>
                  <a:schemeClr val="tx1"/>
                </a:solidFill>
              </a:rPr>
              <a:t>     </a:t>
            </a:r>
            <a:r>
              <a:rPr lang="ar-IQ" sz="3200" dirty="0">
                <a:solidFill>
                  <a:schemeClr val="tx1"/>
                </a:solidFill>
              </a:rPr>
              <a:t>  </a:t>
            </a:r>
            <a:r>
              <a:rPr lang="ar-SA" sz="3200" dirty="0">
                <a:solidFill>
                  <a:schemeClr val="tx1"/>
                </a:solidFill>
              </a:rPr>
              <a:t> 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533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E47DD0F-2A20-C17E-826D-C3035E309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0"/>
          </a:xfrm>
        </p:spPr>
        <p:txBody>
          <a:bodyPr>
            <a:normAutofit/>
          </a:bodyPr>
          <a:lstStyle/>
          <a:p>
            <a:pPr algn="just"/>
            <a:r>
              <a:rPr lang="ar-IQ" sz="3200" dirty="0">
                <a:solidFill>
                  <a:schemeClr val="tx1"/>
                </a:solidFill>
              </a:rPr>
              <a:t>     </a:t>
            </a:r>
            <a:r>
              <a:rPr lang="ar-SA" sz="3200" dirty="0">
                <a:solidFill>
                  <a:schemeClr val="tx1"/>
                </a:solidFill>
              </a:rPr>
              <a:t>لكنَّ المثالَ الأوَّل واجبٌ عقليٌّ بديهيٌّ لا يحتاج إلى دليلٍ، والمثالُ الثاني واجبٌ عقليٌّ نظريٌّ يحتاجُ إلى دليلٍ</a:t>
            </a:r>
            <a:r>
              <a:rPr lang="ar-IQ" sz="3200" dirty="0">
                <a:solidFill>
                  <a:schemeClr val="tx1"/>
                </a:solidFill>
              </a:rPr>
              <a:t>.                  </a:t>
            </a:r>
            <a:r>
              <a:rPr lang="ar-SA" sz="3200" dirty="0">
                <a:solidFill>
                  <a:schemeClr val="tx1"/>
                </a:solidFill>
              </a:rPr>
              <a:t>.</a:t>
            </a:r>
            <a:br>
              <a:rPr lang="ar-IQ" sz="3200" dirty="0">
                <a:solidFill>
                  <a:schemeClr val="tx1"/>
                </a:solidFill>
              </a:rPr>
            </a:br>
            <a:br>
              <a:rPr lang="en-US" sz="3200" dirty="0">
                <a:solidFill>
                  <a:schemeClr val="tx1"/>
                </a:solidFill>
              </a:rPr>
            </a:br>
            <a:r>
              <a:rPr lang="ar-IQ" sz="3200" dirty="0">
                <a:solidFill>
                  <a:schemeClr val="tx1"/>
                </a:solidFill>
              </a:rPr>
              <a:t>      </a:t>
            </a:r>
            <a:r>
              <a:rPr lang="ar-SA" sz="3200" b="1" dirty="0">
                <a:solidFill>
                  <a:schemeClr val="tx1"/>
                </a:solidFill>
              </a:rPr>
              <a:t>وأمَّا الاستحالةَ</a:t>
            </a:r>
            <a:r>
              <a:rPr lang="ar-SA" sz="3200" dirty="0">
                <a:solidFill>
                  <a:schemeClr val="tx1"/>
                </a:solidFill>
              </a:rPr>
              <a:t>، فهي: </a:t>
            </a:r>
            <a:r>
              <a:rPr lang="ar-IQ" sz="3200" dirty="0">
                <a:solidFill>
                  <a:schemeClr val="tx1"/>
                </a:solidFill>
              </a:rPr>
              <a:t>وهو الَّذي يحكم العقلُ بوجوبِ عدمِه ويمنع وجودَه،</a:t>
            </a:r>
            <a:r>
              <a:rPr lang="ar-SA" sz="3200" dirty="0">
                <a:solidFill>
                  <a:schemeClr val="tx1"/>
                </a:solidFill>
              </a:rPr>
              <a:t> يقالُ له المستحيلُ العقليُّ ويُسمَّى محالاً وممتنعاً أيضاً</a:t>
            </a:r>
            <a:r>
              <a:rPr lang="ar-IQ" sz="3200" dirty="0">
                <a:solidFill>
                  <a:schemeClr val="tx1"/>
                </a:solidFill>
              </a:rPr>
              <a:t>.    .</a:t>
            </a:r>
            <a:br>
              <a:rPr lang="ar-IQ" sz="3200" dirty="0">
                <a:solidFill>
                  <a:schemeClr val="tx1"/>
                </a:solidFill>
              </a:rPr>
            </a:br>
            <a:r>
              <a:rPr lang="ar-IQ" sz="3200" dirty="0">
                <a:solidFill>
                  <a:schemeClr val="tx1"/>
                </a:solidFill>
              </a:rPr>
              <a:t>      </a:t>
            </a:r>
            <a:br>
              <a:rPr lang="ar-IQ" sz="3200" dirty="0">
                <a:solidFill>
                  <a:schemeClr val="tx1"/>
                </a:solidFill>
              </a:rPr>
            </a:br>
            <a:r>
              <a:rPr lang="ar-IQ" sz="3200" dirty="0">
                <a:solidFill>
                  <a:schemeClr val="tx1"/>
                </a:solidFill>
              </a:rPr>
              <a:t>    </a:t>
            </a:r>
            <a:r>
              <a:rPr lang="ar-SA" sz="3200" dirty="0">
                <a:solidFill>
                  <a:schemeClr val="tx1"/>
                </a:solidFill>
              </a:rPr>
              <a:t> </a:t>
            </a:r>
            <a:r>
              <a:rPr lang="ar-IQ" sz="3200" dirty="0">
                <a:solidFill>
                  <a:schemeClr val="tx1"/>
                </a:solidFill>
              </a:rPr>
              <a:t> </a:t>
            </a:r>
            <a:r>
              <a:rPr lang="ar-SA" sz="3200" b="1" dirty="0">
                <a:solidFill>
                  <a:schemeClr val="tx1"/>
                </a:solidFill>
              </a:rPr>
              <a:t>مثالُه: </a:t>
            </a:r>
            <a:r>
              <a:rPr lang="ar-SA" sz="3200" dirty="0">
                <a:solidFill>
                  <a:schemeClr val="tx1"/>
                </a:solidFill>
              </a:rPr>
              <a:t>كونُ الثلاثةِ نِصفَ العشرةِ، ووجودُ شريكٍ لخالِقِ العالَم</a:t>
            </a:r>
            <a:r>
              <a:rPr lang="ar-IQ" sz="3200" dirty="0">
                <a:solidFill>
                  <a:schemeClr val="tx1"/>
                </a:solidFill>
              </a:rPr>
              <a:t>: : </a:t>
            </a:r>
            <a:br>
              <a:rPr lang="ar-IQ" sz="3200" dirty="0">
                <a:solidFill>
                  <a:schemeClr val="tx1"/>
                </a:solidFill>
              </a:rPr>
            </a:br>
            <a:br>
              <a:rPr lang="ar-IQ" sz="3200" dirty="0">
                <a:solidFill>
                  <a:schemeClr val="tx1"/>
                </a:solidFill>
              </a:rPr>
            </a:br>
            <a:r>
              <a:rPr lang="ar-IQ" sz="3200" dirty="0">
                <a:solidFill>
                  <a:schemeClr val="tx1"/>
                </a:solidFill>
              </a:rPr>
              <a:t>      </a:t>
            </a:r>
            <a:r>
              <a:rPr lang="ar-SA" sz="3200" dirty="0">
                <a:solidFill>
                  <a:schemeClr val="tx1"/>
                </a:solidFill>
              </a:rPr>
              <a:t> </a:t>
            </a:r>
            <a:r>
              <a:rPr lang="ar-IQ" sz="3200" dirty="0">
                <a:solidFill>
                  <a:schemeClr val="tx1"/>
                </a:solidFill>
              </a:rPr>
              <a:t>ف</a:t>
            </a:r>
            <a:r>
              <a:rPr lang="ar-SA" sz="3200" dirty="0">
                <a:solidFill>
                  <a:schemeClr val="tx1"/>
                </a:solidFill>
              </a:rPr>
              <a:t>كونُ الثلاثةِ نصفَ العشرةِ مستحيلٌ عقليٌّ، ووجودُ شريكٍ لخالِقِ العالَمِ مستحيلٌ ومحالٌ عقليٌّ</a:t>
            </a:r>
            <a:r>
              <a:rPr lang="ar-IQ" sz="3200" dirty="0">
                <a:solidFill>
                  <a:schemeClr val="tx1"/>
                </a:solidFill>
              </a:rPr>
              <a:t>.                         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0833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37E659-D351-200D-8ECC-6229E238A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662473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ar-IQ" sz="3200" dirty="0">
                <a:solidFill>
                  <a:schemeClr val="tx1"/>
                </a:solidFill>
              </a:rPr>
              <a:t>      </a:t>
            </a:r>
            <a:r>
              <a:rPr lang="ar-SA" sz="3200" dirty="0">
                <a:solidFill>
                  <a:schemeClr val="tx1"/>
                </a:solidFill>
              </a:rPr>
              <a:t>لكنَّ المثالَ الأوَّل مستحيلٌ عقليٌّ بديهيٌّ لا يحتاجُ إلى دليلٍ، والثاني مستحيلٌ عقليٌّ نظريٌّ يحتاج إلى دليلٍ</a:t>
            </a:r>
            <a:r>
              <a:rPr lang="ar-IQ" sz="3200" dirty="0">
                <a:solidFill>
                  <a:schemeClr val="tx1"/>
                </a:solidFill>
              </a:rPr>
              <a:t>.             </a:t>
            </a:r>
            <a:r>
              <a:rPr lang="ar-SA" sz="3200" dirty="0">
                <a:solidFill>
                  <a:schemeClr val="tx1"/>
                </a:solidFill>
              </a:rPr>
              <a:t>.</a:t>
            </a:r>
            <a:br>
              <a:rPr lang="ar-IQ" sz="3200" dirty="0">
                <a:solidFill>
                  <a:schemeClr val="tx1"/>
                </a:solidFill>
              </a:rPr>
            </a:br>
            <a:r>
              <a:rPr lang="ar-IQ" sz="3200" dirty="0">
                <a:solidFill>
                  <a:schemeClr val="tx1"/>
                </a:solidFill>
              </a:rPr>
              <a:t>      </a:t>
            </a:r>
            <a:br>
              <a:rPr lang="ar-IQ" sz="3200" dirty="0">
                <a:solidFill>
                  <a:schemeClr val="tx1"/>
                </a:solidFill>
              </a:rPr>
            </a:br>
            <a:r>
              <a:rPr lang="ar-IQ" sz="3200" dirty="0">
                <a:solidFill>
                  <a:schemeClr val="tx1"/>
                </a:solidFill>
              </a:rPr>
              <a:t>       </a:t>
            </a:r>
            <a:r>
              <a:rPr lang="ar-SA" sz="3200" b="1" dirty="0">
                <a:solidFill>
                  <a:schemeClr val="tx1"/>
                </a:solidFill>
              </a:rPr>
              <a:t>وأمَّا الجوازُ</a:t>
            </a:r>
            <a:r>
              <a:rPr lang="ar-IQ" sz="3200" b="1" dirty="0">
                <a:solidFill>
                  <a:schemeClr val="tx1"/>
                </a:solidFill>
              </a:rPr>
              <a:t>: وهو الذي لا يحكم العقلُ بوجوبه ولا بامتناعه بل يحتمل كِلَا الأمرَين، أي: لا يسطيع العقلُ أنْ يَحكمَ مباشرةً بل يحتاج إمَّا إلى الحسِّ أوِ الخبرِ.                         .</a:t>
            </a:r>
            <a:r>
              <a:rPr lang="ar-SA" sz="3200" dirty="0">
                <a:solidFill>
                  <a:schemeClr val="tx1"/>
                </a:solidFill>
              </a:rPr>
              <a:t> </a:t>
            </a:r>
            <a:br>
              <a:rPr lang="ar-IQ" sz="1050" dirty="0">
                <a:solidFill>
                  <a:schemeClr val="tx1"/>
                </a:solidFill>
              </a:rPr>
            </a:br>
            <a:r>
              <a:rPr lang="ar-IQ" sz="3200" dirty="0">
                <a:solidFill>
                  <a:schemeClr val="tx1"/>
                </a:solidFill>
              </a:rPr>
              <a:t>     </a:t>
            </a:r>
            <a:r>
              <a:rPr lang="ar-SA" sz="3200" dirty="0">
                <a:solidFill>
                  <a:schemeClr val="tx1"/>
                </a:solidFill>
              </a:rPr>
              <a:t> </a:t>
            </a:r>
            <a:r>
              <a:rPr lang="ar-SA" sz="3200" b="1" dirty="0">
                <a:solidFill>
                  <a:schemeClr val="tx1"/>
                </a:solidFill>
              </a:rPr>
              <a:t>مثالُه</a:t>
            </a:r>
            <a:r>
              <a:rPr lang="ar-IQ" sz="3200" b="1" dirty="0">
                <a:solidFill>
                  <a:schemeClr val="tx1"/>
                </a:solidFill>
              </a:rPr>
              <a:t>:</a:t>
            </a:r>
            <a:r>
              <a:rPr lang="ar-SA" sz="3200" dirty="0">
                <a:solidFill>
                  <a:schemeClr val="tx1"/>
                </a:solidFill>
              </a:rPr>
              <a:t> سَفرُ زيدٍ، أو قلبُ الحجرِ ذهباً بقدرةِ اللهِ تعالى</a:t>
            </a:r>
            <a:r>
              <a:rPr lang="ar-IQ" sz="3200" dirty="0">
                <a:solidFill>
                  <a:schemeClr val="tx1"/>
                </a:solidFill>
              </a:rPr>
              <a:t> </a:t>
            </a:r>
            <a:r>
              <a:rPr lang="ar-SA" sz="3200" dirty="0">
                <a:solidFill>
                  <a:schemeClr val="tx1"/>
                </a:solidFill>
              </a:rPr>
              <a:t>شيئان ممكنان</a:t>
            </a:r>
            <a:r>
              <a:rPr lang="ar-IQ" sz="3200" dirty="0">
                <a:solidFill>
                  <a:schemeClr val="tx1"/>
                </a:solidFill>
              </a:rPr>
              <a:t>. .</a:t>
            </a:r>
            <a:br>
              <a:rPr lang="ar-IQ" sz="3200" dirty="0">
                <a:solidFill>
                  <a:schemeClr val="tx1"/>
                </a:solidFill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131215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354</TotalTime>
  <Words>1098</Words>
  <Application>Microsoft Office PowerPoint</Application>
  <PresentationFormat>On-screen Show (4:3)</PresentationFormat>
  <Paragraphs>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Candara</vt:lpstr>
      <vt:lpstr>Symbol</vt:lpstr>
      <vt:lpstr>Waveform</vt:lpstr>
      <vt:lpstr>PowerPoint Presentation</vt:lpstr>
      <vt:lpstr>PowerPoint Presentation</vt:lpstr>
      <vt:lpstr>       تعريفُ الحكم العقلي: إثباتُ شيءٍ لشيءٍ أو نفيِه عنه إثباتاً ذاتيَّاً. .        أي: الحكمُ على نسبةٍ بين أمرَين لا يمكن الأنفكاك بينهما يكون الحكمُ حكماً عقليَّاً ويمكن إدراكُها بواسطة العقل استقلالاً.            .        وذلك لأنَّ إدراك العقل له لا يتوقَّف على واسطةٍ أُخرى غير تصوُّر مفهوم الشيء. كالترابط بين المكان والجسم.           .       وقد كان الترابُط بين الجسم والمكان ذاتيَّاً؛ لأنَّ نفسَ مفهوم الجسم يتوقَّف على كونه مكانيَّاً، فلا يوجد جسمٌ إلا وهو متحيِّزٌ.                           </vt:lpstr>
      <vt:lpstr>PowerPoint Presentation</vt:lpstr>
      <vt:lpstr>      مع أنَّ التلازمَ بين البياض والثلج ليس عقليَّاً ويقبل التخلُّفَ،        لكنْ ليس هذا بمعنى الشك في بياضِ الثلج لمجرَّدِ الإمكان العقليِّ دون تحقُّق الوقوعِ في تغيُّرِ بياضه.                  .                                          تعريفُ الحكمِ الشرعي: إثباتُ شيءٍ لشيءٍ أو نفيِه عنه إثباتاً غيرَ ذاتيٍّ. ويمكن إدراكُها بالعقل بواسطةِ الخطابِ الشرعي؛    ؛            وذلك لأنَّ إدراكَ العقلِ له يتوقَّف على واسطةٍ أُخرَى غيرَ تصوُّرِ مفهومِ الشيءِ هو خطابُ الشرع.                        .   وبالمثال يتَّضح الـمقال:                              : </vt:lpstr>
      <vt:lpstr>      كالترابط بين القبح والزنا، لأنَّ القبحَ ليس داخلاً في مفهوم الزنا بمعنى أنَّ الزنا نفسُه لا يستلزم القبحَ لولا الشرعُ، فيعلم العقلُ قبحَ الزنا بواسطة الشرع.                              .      وإلَّا يمكن أنْ نتصوَّرَ الزنا ولا نتصوَّر قبحَه، وعلى هذا كان الترابُط بين القبح والزنا ليس ذاتيَّاً.                          .       والخلاصةُ، إنَّ الحكمُ مطلقاً: إثباتُ شيءٍ لشيءٍ أو نفيِه عنه.       لكن قد يعرفه العقلُ بلا واسطةٍ فيُسمَّى عقليَّاً، أو يعرفه بواسطةِ العادة فيُسمَّى حكماً عاديَّاً، أو يعرفُه بواسطة الشرع يُسمَّى حكماً شرعيَّاً.</vt:lpstr>
      <vt:lpstr>PowerPoint Presentation</vt:lpstr>
      <vt:lpstr>     لكنَّ المثالَ الأوَّل واجبٌ عقليٌّ بديهيٌّ لا يحتاج إلى دليلٍ، والمثالُ الثاني واجبٌ عقليٌّ نظريٌّ يحتاجُ إلى دليلٍ.                  .        وأمَّا الاستحالةَ، فهي: وهو الَّذي يحكم العقلُ بوجوبِ عدمِه ويمنع وجودَه، يقالُ له المستحيلُ العقليُّ ويُسمَّى محالاً وممتنعاً أيضاً.    .              مثالُه: كونُ الثلاثةِ نِصفَ العشرةِ، ووجودُ شريكٍ لخالِقِ العالَم: :          فكونُ الثلاثةِ نصفَ العشرةِ مستحيلٌ عقليٌّ، ووجودُ شريكٍ لخالِقِ العالَمِ مستحيلٌ ومحالٌ عقليٌّ.                          .</vt:lpstr>
      <vt:lpstr>      لكنَّ المثالَ الأوَّل مستحيلٌ عقليٌّ بديهيٌّ لا يحتاجُ إلى دليلٍ، والثاني مستحيلٌ عقليٌّ نظريٌّ يحتاج إلى دليلٍ.             .               وأمَّا الجوازُ: وهو الذي لا يحكم العقلُ بوجوبه ولا بامتناعه بل يحتمل كِلَا الأمرَين، أي: لا يسطيع العقلُ أنْ يَحكمَ مباشرةً بل يحتاج إمَّا إلى الحسِّ أوِ الخبرِ.                         .        مثالُه: سَفرُ زيدٍ، أو قلبُ الحجرِ ذهباً بقدرةِ اللهِ تعالى شيئان ممكنان. . </vt:lpstr>
      <vt:lpstr>PowerPoint Presentation</vt:lpstr>
      <vt:lpstr>      ولولا العادةُ لَكان من أغربِ الغرائبِ هذه الانقلاباتُ مع تَباعُدِ كلِّ مرحلةٍ مما سَبقها ومما لحِقَها.                             .        الَّذي يكون أوَّلاً تراباً، ثمَّ ينقلبُ نباتاً، ثمَّ دمَاً، ثمَّ نطفةً، ثمَّ علقةً، ثمَّ مضغةً، ثمَّ حيواناً ناطقاً، سميعاً بصيراً، ثمَّ يَصيرُ عالِماً محقَّقاً، وحكيماً مدقِّقاً.                                 .        </vt:lpstr>
      <vt:lpstr>PowerPoint Presentation</vt:lpstr>
      <vt:lpstr>      الفرق بين ما يُحيلُه العقلُ وبين ما يستبعده العقلُ مهمٌّ، فالذي يُحيلُه العقلُ هو المستحيلُ العقليُّ وليس في دين الإسلام ما تُحيلُه العقلُ لكن فيه ما يستبعد العقلُ.                     .         والخلطُ بينهما خطأٌ، فمَن لم يعلم الفرقَ بين ما يستبعده العقلُ وبين ما يُحيله العقل، وقَع في أخطاءٍ جسيمةٍ.                        .       وأخيراً لا بدَّ أنْ نعلمَ ممَّا مضى أنَّ الغايةَ العظمَى منَ العلم العقليِّ هو تحصيلُ الحكمِ المطابقِ على الأشياء إمَّا بالوجوب أو بالاستحالة أو بالجواز.                                      .</vt:lpstr>
      <vt:lpstr>هل يوجد سؤال حول الموضوع؟    شكراً للحضور وحسن المتابعة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Darya for computer</dc:creator>
  <cp:lastModifiedBy>Maher</cp:lastModifiedBy>
  <cp:revision>51</cp:revision>
  <dcterms:created xsi:type="dcterms:W3CDTF">2019-10-08T14:05:17Z</dcterms:created>
  <dcterms:modified xsi:type="dcterms:W3CDTF">2024-01-14T07:54:36Z</dcterms:modified>
</cp:coreProperties>
</file>