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9" r:id="rId3"/>
    <p:sldId id="257" r:id="rId4"/>
    <p:sldId id="271" r:id="rId5"/>
    <p:sldId id="261" r:id="rId6"/>
    <p:sldId id="262" r:id="rId7"/>
    <p:sldId id="277" r:id="rId8"/>
    <p:sldId id="260" r:id="rId9"/>
    <p:sldId id="272" r:id="rId10"/>
    <p:sldId id="273" r:id="rId11"/>
    <p:sldId id="274" r:id="rId12"/>
    <p:sldId id="275" r:id="rId13"/>
    <p:sldId id="276" r:id="rId14"/>
    <p:sldId id="280" r:id="rId15"/>
    <p:sldId id="281" r:id="rId16"/>
    <p:sldId id="282" r:id="rId17"/>
    <p:sldId id="267" r:id="rId18"/>
    <p:sldId id="258" r:id="rId19"/>
    <p:sldId id="278" r:id="rId20"/>
    <p:sldId id="268" r:id="rId21"/>
    <p:sldId id="279" r:id="rId22"/>
    <p:sldId id="269" r:id="rId23"/>
    <p:sldId id="270" r:id="rId24"/>
    <p:sldId id="266" r:id="rId25"/>
    <p:sldId id="265" r:id="rId26"/>
    <p:sldId id="263" r:id="rId2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4" d="100"/>
          <a:sy n="74" d="100"/>
        </p:scale>
        <p:origin x="1714" y="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a:t>Click to edit Master title style</a:t>
            </a:r>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361360D6-3002-4A16-A579-235646C2CE26}" type="datetimeFigureOut">
              <a:rPr lang="ar-IQ" smtClean="0"/>
              <a:t>13/11/1445</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111A5C33-9CF3-40AA-8DB6-58F64E1AAF51}"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61360D6-3002-4A16-A579-235646C2CE26}" type="datetimeFigureOut">
              <a:rPr lang="ar-IQ" smtClean="0"/>
              <a:t>13/11/1445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11A5C33-9CF3-40AA-8DB6-58F64E1AAF51}"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61360D6-3002-4A16-A579-235646C2CE26}" type="datetimeFigureOut">
              <a:rPr lang="ar-IQ" smtClean="0"/>
              <a:t>13/11/1445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11A5C33-9CF3-40AA-8DB6-58F64E1AAF51}"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61360D6-3002-4A16-A579-235646C2CE26}" type="datetimeFigureOut">
              <a:rPr lang="ar-IQ" smtClean="0"/>
              <a:t>13/11/1445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11A5C33-9CF3-40AA-8DB6-58F64E1AAF51}"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a:t>Click to edit Master title style</a:t>
            </a:r>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361360D6-3002-4A16-A579-235646C2CE26}" type="datetimeFigureOut">
              <a:rPr lang="ar-IQ" smtClean="0"/>
              <a:t>13/11/1445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11A5C33-9CF3-40AA-8DB6-58F64E1AAF51}"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61360D6-3002-4A16-A579-235646C2CE26}" type="datetimeFigureOut">
              <a:rPr lang="ar-IQ" smtClean="0"/>
              <a:t>13/11/1445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11A5C33-9CF3-40AA-8DB6-58F64E1AAF51}"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361360D6-3002-4A16-A579-235646C2CE26}" type="datetimeFigureOut">
              <a:rPr lang="ar-IQ" smtClean="0"/>
              <a:t>13/11/1445</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111A5C33-9CF3-40AA-8DB6-58F64E1AAF51}"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a:t>Click to edit Master title style</a:t>
            </a:r>
          </a:p>
        </p:txBody>
      </p:sp>
      <p:sp>
        <p:nvSpPr>
          <p:cNvPr id="7" name="Date Placeholder 6"/>
          <p:cNvSpPr>
            <a:spLocks noGrp="1"/>
          </p:cNvSpPr>
          <p:nvPr>
            <p:ph type="dt" sz="half" idx="10"/>
          </p:nvPr>
        </p:nvSpPr>
        <p:spPr/>
        <p:txBody>
          <a:bodyPr/>
          <a:lstStyle/>
          <a:p>
            <a:fld id="{361360D6-3002-4A16-A579-235646C2CE26}" type="datetimeFigureOut">
              <a:rPr lang="ar-IQ" smtClean="0"/>
              <a:t>13/11/1445</a:t>
            </a:fld>
            <a:endParaRPr lang="ar-IQ"/>
          </a:p>
        </p:txBody>
      </p:sp>
      <p:sp>
        <p:nvSpPr>
          <p:cNvPr id="8" name="Slide Number Placeholder 7"/>
          <p:cNvSpPr>
            <a:spLocks noGrp="1"/>
          </p:cNvSpPr>
          <p:nvPr>
            <p:ph type="sldNum" sz="quarter" idx="11"/>
          </p:nvPr>
        </p:nvSpPr>
        <p:spPr/>
        <p:txBody>
          <a:bodyPr/>
          <a:lstStyle/>
          <a:p>
            <a:fld id="{111A5C33-9CF3-40AA-8DB6-58F64E1AAF51}" type="slidenum">
              <a:rPr lang="ar-IQ" smtClean="0"/>
              <a:t>‹#›</a:t>
            </a:fld>
            <a:endParaRPr lang="ar-IQ"/>
          </a:p>
        </p:txBody>
      </p:sp>
      <p:sp>
        <p:nvSpPr>
          <p:cNvPr id="9" name="Footer Placeholder 8"/>
          <p:cNvSpPr>
            <a:spLocks noGrp="1"/>
          </p:cNvSpPr>
          <p:nvPr>
            <p:ph type="ftr" sz="quarter" idx="12"/>
          </p:nvPr>
        </p:nvSpPr>
        <p:spPr/>
        <p:txBody>
          <a:bodyPr/>
          <a:lstStyle/>
          <a:p>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1360D6-3002-4A16-A579-235646C2CE26}" type="datetimeFigureOut">
              <a:rPr lang="ar-IQ" smtClean="0"/>
              <a:t>13/11/1445</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111A5C33-9CF3-40AA-8DB6-58F64E1AAF51}"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a:t>Click to edit Master title style</a:t>
            </a:r>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61360D6-3002-4A16-A579-235646C2CE26}" type="datetimeFigureOut">
              <a:rPr lang="ar-IQ" smtClean="0"/>
              <a:t>13/11/1445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156448" y="6422064"/>
            <a:ext cx="762000" cy="365125"/>
          </a:xfrm>
        </p:spPr>
        <p:txBody>
          <a:bodyPr/>
          <a:lstStyle/>
          <a:p>
            <a:fld id="{111A5C33-9CF3-40AA-8DB6-58F64E1AAF51}"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a:t>Click to edit Master title style</a:t>
            </a:r>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361360D6-3002-4A16-A579-235646C2CE26}" type="datetimeFigureOut">
              <a:rPr lang="ar-IQ" smtClean="0"/>
              <a:t>13/11/1445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11A5C33-9CF3-40AA-8DB6-58F64E1AAF51}"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a:t>Click to edit Master title style</a:t>
            </a:r>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361360D6-3002-4A16-A579-235646C2CE26}" type="datetimeFigureOut">
              <a:rPr lang="ar-IQ" smtClean="0"/>
              <a:t>13/11/1445</a:t>
            </a:fld>
            <a:endParaRPr lang="ar-IQ"/>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ar-IQ"/>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111A5C33-9CF3-40AA-8DB6-58F64E1AAF51}" type="slidenum">
              <a:rPr lang="ar-IQ" smtClean="0"/>
              <a:t>‹#›</a:t>
            </a:fld>
            <a:endParaRPr lang="ar-IQ"/>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260649"/>
            <a:ext cx="8712968" cy="6408712"/>
          </a:xfrm>
        </p:spPr>
        <p:txBody>
          <a:bodyPr/>
          <a:lstStyle/>
          <a:p>
            <a:pPr algn="ctr"/>
            <a:br>
              <a:rPr lang="ar-IQ" b="1" dirty="0">
                <a:latin typeface="Traditional Arabic" pitchFamily="18" charset="-78"/>
                <a:cs typeface="Traditional Arabic" pitchFamily="18" charset="-78"/>
              </a:rPr>
            </a:br>
            <a:r>
              <a:rPr lang="ar-IQ" b="1" dirty="0">
                <a:solidFill>
                  <a:schemeClr val="tx1"/>
                </a:solidFill>
                <a:latin typeface="Traditional Arabic" pitchFamily="18" charset="-78"/>
                <a:cs typeface="Traditional Arabic" pitchFamily="18" charset="-78"/>
              </a:rPr>
              <a:t>الفلسفة الإسلامية</a:t>
            </a:r>
            <a:br>
              <a:rPr lang="ar-IQ" b="1" dirty="0">
                <a:solidFill>
                  <a:schemeClr val="tx1"/>
                </a:solidFill>
                <a:latin typeface="Traditional Arabic" pitchFamily="18" charset="-78"/>
                <a:cs typeface="Traditional Arabic" pitchFamily="18" charset="-78"/>
              </a:rPr>
            </a:br>
            <a:br>
              <a:rPr lang="ar-IQ" b="1" dirty="0">
                <a:solidFill>
                  <a:schemeClr val="tx1"/>
                </a:solidFill>
                <a:latin typeface="Traditional Arabic" pitchFamily="18" charset="-78"/>
                <a:cs typeface="Traditional Arabic" pitchFamily="18" charset="-78"/>
              </a:rPr>
            </a:br>
            <a:r>
              <a:rPr lang="ar-IQ" b="1" dirty="0">
                <a:solidFill>
                  <a:schemeClr val="tx1"/>
                </a:solidFill>
                <a:latin typeface="Traditional Arabic" pitchFamily="18" charset="-78"/>
                <a:cs typeface="Traditional Arabic" pitchFamily="18" charset="-78"/>
              </a:rPr>
              <a:t>العالَـمُ بين العلة والمعلول وبين الخلق </a:t>
            </a:r>
            <a:br>
              <a:rPr lang="ar-IQ" b="1" dirty="0">
                <a:solidFill>
                  <a:schemeClr val="tx1"/>
                </a:solidFill>
                <a:latin typeface="Traditional Arabic" pitchFamily="18" charset="-78"/>
                <a:cs typeface="Traditional Arabic" pitchFamily="18" charset="-78"/>
              </a:rPr>
            </a:br>
            <a:br>
              <a:rPr lang="ar-IQ" b="1" dirty="0">
                <a:solidFill>
                  <a:schemeClr val="tx1"/>
                </a:solidFill>
                <a:latin typeface="Traditional Arabic" pitchFamily="18" charset="-78"/>
                <a:cs typeface="Traditional Arabic" pitchFamily="18" charset="-78"/>
              </a:rPr>
            </a:br>
            <a:br>
              <a:rPr lang="ar-IQ" b="1" dirty="0">
                <a:solidFill>
                  <a:schemeClr val="tx1"/>
                </a:solidFill>
                <a:latin typeface="Traditional Arabic" pitchFamily="18" charset="-78"/>
                <a:cs typeface="Traditional Arabic" pitchFamily="18" charset="-78"/>
              </a:rPr>
            </a:br>
            <a:r>
              <a:rPr lang="ar-IQ" b="1" dirty="0">
                <a:solidFill>
                  <a:schemeClr val="tx1"/>
                </a:solidFill>
                <a:latin typeface="Traditional Arabic" pitchFamily="18" charset="-78"/>
                <a:cs typeface="Traditional Arabic" pitchFamily="18" charset="-78"/>
              </a:rPr>
              <a:t>أ.م.د. مسعود محمد علي</a:t>
            </a:r>
            <a:endParaRPr lang="ar-IQ" dirty="0">
              <a:solidFill>
                <a:schemeClr val="tx1"/>
              </a:solidFill>
              <a:latin typeface="Traditional Arabic" pitchFamily="18" charset="-78"/>
              <a:cs typeface="Traditional Arabic" pitchFamily="18" charset="-78"/>
            </a:endParaRPr>
          </a:p>
        </p:txBody>
      </p:sp>
    </p:spTree>
    <p:extLst>
      <p:ext uri="{BB962C8B-B14F-4D97-AF65-F5344CB8AC3E}">
        <p14:creationId xmlns:p14="http://schemas.microsoft.com/office/powerpoint/2010/main" val="1048378134"/>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FD09EB-0187-AE64-CD5E-6D081F5A1431}"/>
              </a:ext>
            </a:extLst>
          </p:cNvPr>
          <p:cNvSpPr>
            <a:spLocks noGrp="1"/>
          </p:cNvSpPr>
          <p:nvPr>
            <p:ph type="title"/>
          </p:nvPr>
        </p:nvSpPr>
        <p:spPr>
          <a:xfrm>
            <a:off x="107504" y="116632"/>
            <a:ext cx="8928992" cy="6624736"/>
          </a:xfrm>
        </p:spPr>
        <p:txBody>
          <a:bodyPr>
            <a:normAutofit/>
          </a:bodyPr>
          <a:lstStyle/>
          <a:p>
            <a:pPr algn="just"/>
            <a:r>
              <a:rPr lang="ar-IQ" sz="3200" dirty="0">
                <a:latin typeface="Traditional Arabic" pitchFamily="18" charset="-78"/>
                <a:cs typeface="Traditional Arabic" pitchFamily="18" charset="-78"/>
              </a:rPr>
              <a:t>       </a:t>
            </a:r>
            <a:r>
              <a:rPr lang="ar-IQ" sz="3200" b="1" dirty="0">
                <a:latin typeface="Traditional Arabic" pitchFamily="18" charset="-78"/>
                <a:cs typeface="Traditional Arabic" pitchFamily="18" charset="-78"/>
              </a:rPr>
              <a:t>فإنْ تصفَّحتَه ووجدتَه جسماً، </a:t>
            </a:r>
            <a:r>
              <a:rPr lang="ar-IQ" sz="3200" dirty="0">
                <a:latin typeface="Traditional Arabic" pitchFamily="18" charset="-78"/>
                <a:cs typeface="Traditional Arabic" pitchFamily="18" charset="-78"/>
              </a:rPr>
              <a:t>فقد عرَفتَ المطلوبَ قبل أنْ تتصفَّح الإسكافَ والبنَّاءَ ونحوَهما، فاشتغالُك به اشتغالٌ بما لا يَعنيك.                          .</a:t>
            </a:r>
            <a:br>
              <a:rPr lang="ar-IQ" sz="3200" dirty="0">
                <a:latin typeface="Traditional Arabic" pitchFamily="18" charset="-78"/>
                <a:cs typeface="Traditional Arabic" pitchFamily="18" charset="-78"/>
              </a:rPr>
            </a:br>
            <a:br>
              <a:rPr lang="ar-IQ" sz="32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وإنْ لم تتصفَّح فاعلَ العالَـمِ ولم تَعلمْ حالَه، فَلِمَ حَكمتَ بأنَّ كلَّ فاعلٍ جسمٌ، وقد تصفَّحتَ بعضَ الفاعلِين؟ إذْ لا يلزم منه إلَّا أنَّ بعضَ الفاعلين جسمٌ.         .</a:t>
            </a:r>
            <a:br>
              <a:rPr lang="ar-IQ" sz="32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a:t>
            </a:r>
            <a:br>
              <a:rPr lang="ar-IQ" sz="32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وإنَّما يَلزم أنَّ كلَّ فاعلٍ جسمٌ إذا تصفَّحتَ الجميعَ تصفُّحاً لا يَشذُّ عنه شيءٌ، وعند ذلك يكون الـمطلوبُ أحدَ أجزاءِ الـمتصفَّحِ، فلا يُعرَف بـمقدِّمةٍ تُبنَى على التصفُّحِ. .</a:t>
            </a:r>
            <a:br>
              <a:rPr lang="ar-IQ" sz="32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a:t>
            </a:r>
            <a:r>
              <a:rPr lang="ar-IQ" sz="3200" b="1" dirty="0">
                <a:latin typeface="Traditional Arabic" pitchFamily="18" charset="-78"/>
                <a:cs typeface="Traditional Arabic" pitchFamily="18" charset="-78"/>
              </a:rPr>
              <a:t>فإنْ قالوا: لمْ نتصفَّحِ الجميعَ، ولكنَّ الأكثرَ.                  .</a:t>
            </a:r>
            <a:br>
              <a:rPr lang="ar-IQ" sz="3200" b="1" dirty="0">
                <a:latin typeface="Traditional Arabic" pitchFamily="18" charset="-78"/>
                <a:cs typeface="Traditional Arabic" pitchFamily="18" charset="-78"/>
              </a:rPr>
            </a:br>
            <a:r>
              <a:rPr lang="ar-IQ" sz="3200" b="1" dirty="0">
                <a:latin typeface="Traditional Arabic" pitchFamily="18" charset="-78"/>
                <a:cs typeface="Traditional Arabic" pitchFamily="18" charset="-78"/>
              </a:rPr>
              <a:t>       قلنا: </a:t>
            </a:r>
            <a:r>
              <a:rPr lang="ar-IQ" sz="3200" dirty="0">
                <a:latin typeface="Traditional Arabic" pitchFamily="18" charset="-78"/>
                <a:cs typeface="Traditional Arabic" pitchFamily="18" charset="-78"/>
              </a:rPr>
              <a:t>فِلِم لا يجوز أنْ يكونَ الكلُّ جسماً إلَّا واحداً؟ وإذا احتَمل ذلك لم يحصلِ اليقينُ به.</a:t>
            </a:r>
            <a:endParaRPr lang="en-US" sz="3200" b="1" dirty="0">
              <a:latin typeface="Traditional Arabic" pitchFamily="18" charset="-78"/>
              <a:cs typeface="Traditional Arabic" pitchFamily="18" charset="-78"/>
            </a:endParaRPr>
          </a:p>
        </p:txBody>
      </p:sp>
    </p:spTree>
    <p:extLst>
      <p:ext uri="{BB962C8B-B14F-4D97-AF65-F5344CB8AC3E}">
        <p14:creationId xmlns:p14="http://schemas.microsoft.com/office/powerpoint/2010/main" val="34766783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FD09EB-0187-AE64-CD5E-6D081F5A1431}"/>
              </a:ext>
            </a:extLst>
          </p:cNvPr>
          <p:cNvSpPr>
            <a:spLocks noGrp="1"/>
          </p:cNvSpPr>
          <p:nvPr>
            <p:ph type="title"/>
          </p:nvPr>
        </p:nvSpPr>
        <p:spPr>
          <a:xfrm>
            <a:off x="107504" y="116632"/>
            <a:ext cx="8928992" cy="6624736"/>
          </a:xfrm>
        </p:spPr>
        <p:txBody>
          <a:bodyPr>
            <a:normAutofit/>
          </a:bodyPr>
          <a:lstStyle/>
          <a:p>
            <a:pPr algn="just"/>
            <a:r>
              <a:rPr lang="ar-IQ" sz="3200" dirty="0">
                <a:latin typeface="Traditional Arabic" pitchFamily="18" charset="-78"/>
                <a:cs typeface="Traditional Arabic" pitchFamily="18" charset="-78"/>
              </a:rPr>
              <a:t>       </a:t>
            </a:r>
            <a:r>
              <a:rPr lang="ar-IQ" sz="3200" b="1" dirty="0">
                <a:latin typeface="Traditional Arabic" pitchFamily="18" charset="-78"/>
                <a:cs typeface="Traditional Arabic" pitchFamily="18" charset="-78"/>
              </a:rPr>
              <a:t>وكلٌّ منَ الاستقراء والتمثيل ليس دليلاً قطعيَّاً، </a:t>
            </a:r>
            <a:r>
              <a:rPr lang="ar-IQ" sz="3200" dirty="0">
                <a:latin typeface="Traditional Arabic" pitchFamily="18" charset="-78"/>
                <a:cs typeface="Traditional Arabic" pitchFamily="18" charset="-78"/>
              </a:rPr>
              <a:t>بل هو دليلٌ خادعٌ يَـخدعُ العقولَ حتَّى يجعلَها تَحكم على الشيء بأحكامِ غيرِه، مع الفارق بينه وبين ذلك الغير.                       </a:t>
            </a:r>
            <a:br>
              <a:rPr lang="ar-IQ" sz="3200" dirty="0">
                <a:latin typeface="Traditional Arabic" pitchFamily="18" charset="-78"/>
                <a:cs typeface="Traditional Arabic" pitchFamily="18" charset="-78"/>
              </a:rPr>
            </a:br>
            <a:br>
              <a:rPr lang="ar-IQ" sz="3200" dirty="0">
                <a:latin typeface="Traditional Arabic" pitchFamily="18" charset="-78"/>
                <a:cs typeface="Traditional Arabic" pitchFamily="18" charset="-78"/>
              </a:rPr>
            </a:br>
            <a:r>
              <a:rPr lang="ar-IQ" sz="3200" b="1" dirty="0">
                <a:latin typeface="Traditional Arabic" pitchFamily="18" charset="-78"/>
                <a:cs typeface="Traditional Arabic" pitchFamily="18" charset="-78"/>
              </a:rPr>
              <a:t>هذه المسألة مَبنيَّةٌ على شيئَين:                                  </a:t>
            </a:r>
            <a:r>
              <a:rPr lang="ar-IQ" sz="3200" dirty="0">
                <a:latin typeface="Traditional Arabic" pitchFamily="18" charset="-78"/>
                <a:cs typeface="Traditional Arabic" pitchFamily="18" charset="-78"/>
              </a:rPr>
              <a:t>:</a:t>
            </a:r>
            <a:br>
              <a:rPr lang="ar-IQ" sz="32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a:t>
            </a:r>
            <a:r>
              <a:rPr lang="ar-IQ" sz="3200" b="1" dirty="0">
                <a:latin typeface="Traditional Arabic" pitchFamily="18" charset="-78"/>
                <a:cs typeface="Traditional Arabic" pitchFamily="18" charset="-78"/>
              </a:rPr>
              <a:t>الأوَّل: </a:t>
            </a:r>
            <a:r>
              <a:rPr lang="ar-IQ" sz="3200" dirty="0">
                <a:latin typeface="Traditional Arabic" pitchFamily="18" charset="-78"/>
                <a:cs typeface="Traditional Arabic" pitchFamily="18" charset="-78"/>
              </a:rPr>
              <a:t>عدمُ اقتداركم عنْ إدراك الفرقِ لا يستلزم منه عدمُ الفرق؛ إذْ عدمُ إدراكِ الشيء لا يدلُّ على عدمِ ذلك الشيءِ.                                     .</a:t>
            </a:r>
            <a:br>
              <a:rPr lang="ar-IQ" sz="32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a:t>
            </a:r>
            <a:br>
              <a:rPr lang="ar-IQ" sz="32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a:t>
            </a:r>
            <a:r>
              <a:rPr lang="ar-IQ" sz="3200" b="1" dirty="0">
                <a:latin typeface="Traditional Arabic" pitchFamily="18" charset="-78"/>
                <a:cs typeface="Traditional Arabic" pitchFamily="18" charset="-78"/>
              </a:rPr>
              <a:t>والثاني: </a:t>
            </a:r>
            <a:r>
              <a:rPr lang="ar-IQ" sz="3200" dirty="0">
                <a:latin typeface="Traditional Arabic" pitchFamily="18" charset="-78"/>
                <a:cs typeface="Traditional Arabic" pitchFamily="18" charset="-78"/>
              </a:rPr>
              <a:t>محاولةُ الـمعرفةِ عن طريقِ الاستقراء والتمثيلِ خاطيءٌ ـ كما سبَق ـ.      .</a:t>
            </a:r>
            <a:br>
              <a:rPr lang="ar-IQ" sz="3200" dirty="0">
                <a:latin typeface="Traditional Arabic" pitchFamily="18" charset="-78"/>
                <a:cs typeface="Traditional Arabic" pitchFamily="18" charset="-78"/>
              </a:rPr>
            </a:br>
            <a:br>
              <a:rPr lang="ar-IQ" sz="3200" dirty="0">
                <a:latin typeface="Traditional Arabic" pitchFamily="18" charset="-78"/>
                <a:cs typeface="Traditional Arabic" pitchFamily="18" charset="-78"/>
              </a:rPr>
            </a:br>
            <a:endParaRPr lang="en-US" sz="32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36952420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FD09EB-0187-AE64-CD5E-6D081F5A1431}"/>
              </a:ext>
            </a:extLst>
          </p:cNvPr>
          <p:cNvSpPr>
            <a:spLocks noGrp="1"/>
          </p:cNvSpPr>
          <p:nvPr>
            <p:ph type="title"/>
          </p:nvPr>
        </p:nvSpPr>
        <p:spPr>
          <a:xfrm>
            <a:off x="107504" y="44604"/>
            <a:ext cx="8928992" cy="6696763"/>
          </a:xfrm>
        </p:spPr>
        <p:txBody>
          <a:bodyPr>
            <a:normAutofit fontScale="90000"/>
          </a:bodyPr>
          <a:lstStyle/>
          <a:p>
            <a:pPr algn="just"/>
            <a:r>
              <a:rPr lang="ar-IQ" sz="3200" dirty="0">
                <a:latin typeface="Traditional Arabic" pitchFamily="18" charset="-78"/>
                <a:cs typeface="Traditional Arabic" pitchFamily="18" charset="-78"/>
              </a:rPr>
              <a:t>      </a:t>
            </a:r>
            <a:br>
              <a:rPr lang="ar-IQ" sz="3200" dirty="0">
                <a:latin typeface="Traditional Arabic" pitchFamily="18" charset="-78"/>
                <a:cs typeface="Traditional Arabic" pitchFamily="18" charset="-78"/>
              </a:rPr>
            </a:br>
            <a:br>
              <a:rPr lang="ar-IQ" sz="32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a:t>
            </a:r>
            <a:r>
              <a:rPr lang="ar-IQ" sz="3200" b="1" dirty="0">
                <a:latin typeface="Traditional Arabic" pitchFamily="18" charset="-78"/>
                <a:cs typeface="Traditional Arabic" pitchFamily="18" charset="-78"/>
              </a:rPr>
              <a:t>وأمَّا الشبهةُ الثانيةُ: وهي كلالُ العقولِ عن تصوُّرِ خلْقِ العالَـمِ منَ العدمِ.</a:t>
            </a:r>
            <a:br>
              <a:rPr lang="ar-IQ" sz="3200" b="1" dirty="0">
                <a:latin typeface="Traditional Arabic" pitchFamily="18" charset="-78"/>
                <a:cs typeface="Traditional Arabic" pitchFamily="18" charset="-78"/>
              </a:rPr>
            </a:br>
            <a:br>
              <a:rPr lang="ar-IQ" sz="3200" b="1"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a:t>
            </a:r>
            <a:r>
              <a:rPr lang="ar-IQ" sz="3200" b="1" dirty="0">
                <a:latin typeface="Traditional Arabic" pitchFamily="18" charset="-78"/>
                <a:cs typeface="Traditional Arabic" pitchFamily="18" charset="-78"/>
              </a:rPr>
              <a:t>فيقال في الجواب: </a:t>
            </a:r>
            <a:r>
              <a:rPr lang="ar-IQ" sz="3200" dirty="0">
                <a:latin typeface="Traditional Arabic" pitchFamily="18" charset="-78"/>
                <a:cs typeface="Traditional Arabic" pitchFamily="18" charset="-78"/>
              </a:rPr>
              <a:t>إنَّ عدمَ تصوُّرِ حقيقةِ الشيءِ لا يكون دليلاً على عدمِه في نفسِه. .</a:t>
            </a:r>
            <a:br>
              <a:rPr lang="ar-IQ" sz="32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وما منشأُ هذا العجزَ عن تصوُّرِ إيجادِ شيءٍ من لا شيءٍ إلَّا(قياسَ التمثيلِ)، أي: النظرَ إلى الغائب بنظرِ الشاهد،                                ،                              </a:t>
            </a:r>
            <a:br>
              <a:rPr lang="ar-IQ" sz="32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ولكنْ عدمُ مشاهدةِ حدوثِ شيءٍ من لا شيءٍ، لا يلزم منه أنَّ ذلك محالٌ، بل هو مستبعدٌ، والمستبعدُ العقليُّ داخلٌ في دائرة الإمكان والجواز.                      .</a:t>
            </a:r>
            <a:br>
              <a:rPr lang="ar-IQ" sz="32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a:t>
            </a:r>
            <a:br>
              <a:rPr lang="ar-IQ" sz="32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ولا تقاسُ قدرةُ خالقِ العالَـمِ على قدرةِ البشر؛ لأنَّ الفرْقَ بين القدرَتَين عظيمٌ.</a:t>
            </a:r>
            <a:br>
              <a:rPr lang="ar-IQ" sz="3200" dirty="0">
                <a:latin typeface="Traditional Arabic" pitchFamily="18" charset="-78"/>
                <a:cs typeface="Traditional Arabic" pitchFamily="18" charset="-78"/>
              </a:rPr>
            </a:br>
            <a:r>
              <a:rPr lang="ar-IQ" sz="3200" b="1" dirty="0">
                <a:latin typeface="Traditional Arabic" pitchFamily="18" charset="-78"/>
                <a:cs typeface="Traditional Arabic" pitchFamily="18" charset="-78"/>
              </a:rPr>
              <a:t>وهذه المسألة أيضاً مَبنيَّةٌ على شيئَين:                                  </a:t>
            </a:r>
            <a:r>
              <a:rPr lang="ar-IQ" sz="3200" dirty="0">
                <a:latin typeface="Traditional Arabic" pitchFamily="18" charset="-78"/>
                <a:cs typeface="Traditional Arabic" pitchFamily="18" charset="-78"/>
              </a:rPr>
              <a:t>:</a:t>
            </a:r>
            <a:br>
              <a:rPr lang="ar-IQ" sz="32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a:t>
            </a:r>
            <a:r>
              <a:rPr lang="ar-IQ" sz="3200" b="1" dirty="0">
                <a:latin typeface="Traditional Arabic" pitchFamily="18" charset="-78"/>
                <a:cs typeface="Traditional Arabic" pitchFamily="18" charset="-78"/>
              </a:rPr>
              <a:t>الأوَّل: </a:t>
            </a:r>
            <a:r>
              <a:rPr lang="ar-IQ" sz="3200" dirty="0">
                <a:latin typeface="Traditional Arabic" pitchFamily="18" charset="-78"/>
                <a:cs typeface="Traditional Arabic" pitchFamily="18" charset="-78"/>
              </a:rPr>
              <a:t>عدمُ تصوُّرِ الخلق من لا شيء لا يلزم منه عدمُه؛ إذْ عدمُ إدراكِ الشيء لا يدلُّ على عدمِ ذلك الشيءِ.                                     .</a:t>
            </a:r>
            <a:br>
              <a:rPr lang="ar-IQ" sz="3200" dirty="0">
                <a:latin typeface="Traditional Arabic" pitchFamily="18" charset="-78"/>
                <a:cs typeface="Traditional Arabic" pitchFamily="18" charset="-78"/>
              </a:rPr>
            </a:br>
            <a:r>
              <a:rPr lang="ar-IQ" sz="1600" dirty="0">
                <a:latin typeface="Traditional Arabic" pitchFamily="18" charset="-78"/>
                <a:cs typeface="Traditional Arabic" pitchFamily="18" charset="-78"/>
              </a:rPr>
              <a:t>  </a:t>
            </a:r>
            <a:br>
              <a:rPr lang="ar-IQ" sz="32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a:t>
            </a:r>
            <a:r>
              <a:rPr lang="ar-IQ" sz="3200" b="1" dirty="0">
                <a:latin typeface="Traditional Arabic" pitchFamily="18" charset="-78"/>
                <a:cs typeface="Traditional Arabic" pitchFamily="18" charset="-78"/>
              </a:rPr>
              <a:t>والثاني: </a:t>
            </a:r>
            <a:r>
              <a:rPr lang="ar-IQ" sz="3200" dirty="0">
                <a:latin typeface="Traditional Arabic" pitchFamily="18" charset="-78"/>
                <a:cs typeface="Traditional Arabic" pitchFamily="18" charset="-78"/>
              </a:rPr>
              <a:t>محاولةُ الـمعرفةِ عن طريقِ الاستقراء والتمثيلِ خاطيءٌ ـ كما سبَق ـ.      </a:t>
            </a:r>
            <a:endParaRPr lang="en-US" sz="32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21660300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FD09EB-0187-AE64-CD5E-6D081F5A1431}"/>
              </a:ext>
            </a:extLst>
          </p:cNvPr>
          <p:cNvSpPr>
            <a:spLocks noGrp="1"/>
          </p:cNvSpPr>
          <p:nvPr>
            <p:ph type="title"/>
          </p:nvPr>
        </p:nvSpPr>
        <p:spPr>
          <a:xfrm>
            <a:off x="107504" y="44604"/>
            <a:ext cx="8928992" cy="6696763"/>
          </a:xfrm>
        </p:spPr>
        <p:txBody>
          <a:bodyPr>
            <a:normAutofit/>
          </a:bodyPr>
          <a:lstStyle/>
          <a:p>
            <a:pPr algn="just"/>
            <a:r>
              <a:rPr lang="ar-IQ" sz="3200" b="1" dirty="0">
                <a:latin typeface="Traditional Arabic" pitchFamily="18" charset="-78"/>
                <a:cs typeface="Traditional Arabic" pitchFamily="18" charset="-78"/>
              </a:rPr>
              <a:t>      وأمَّا الشبهةُ الثالثة: وهي قولُهم: نَرى في الكون أشياءَ لا يظهر فيه القصدُ والحكمةُ، بل هي أشدُّ انظباقاً على الصدفة.                            </a:t>
            </a:r>
            <a:r>
              <a:rPr lang="ar-IQ" sz="3200" dirty="0">
                <a:latin typeface="Traditional Arabic" pitchFamily="18" charset="-78"/>
                <a:cs typeface="Traditional Arabic" pitchFamily="18" charset="-78"/>
              </a:rPr>
              <a:t>.</a:t>
            </a:r>
            <a:br>
              <a:rPr lang="ar-IQ" sz="32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a:t>
            </a:r>
            <a:br>
              <a:rPr lang="ar-IQ" sz="32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a:t>
            </a:r>
            <a:r>
              <a:rPr lang="ar-IQ" sz="3200" b="1" dirty="0">
                <a:latin typeface="Traditional Arabic" pitchFamily="18" charset="-78"/>
                <a:cs typeface="Traditional Arabic" pitchFamily="18" charset="-78"/>
              </a:rPr>
              <a:t>الجوابُ: </a:t>
            </a:r>
            <a:r>
              <a:rPr lang="ar-IQ" sz="3200" dirty="0">
                <a:latin typeface="Traditional Arabic" pitchFamily="18" charset="-78"/>
                <a:cs typeface="Traditional Arabic" pitchFamily="18" charset="-78"/>
              </a:rPr>
              <a:t>نحن نرى من أسرارِ الحكمة في كثيرٍ من المصنوعات، ولم تزل تظهر لنا يوماً بعد يومٍ حكمةٌ بعد أُخرى.                           . </a:t>
            </a:r>
            <a:br>
              <a:rPr lang="ar-IQ" sz="32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وقياسُ القليل النادر مما لم تظهرْ حكمتُه على الكثير المستفيض الَّذي لا يُعدُّ ولا يُحصَى. .</a:t>
            </a:r>
            <a:br>
              <a:rPr lang="ar-IQ" sz="32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لا أنْ تتخذوا من هذا القليل النادر الَّذي خفِيتْ حكمتُه دليلاً على إنكارِ وجودِ اللهِ الخالق.                            .</a:t>
            </a:r>
            <a:br>
              <a:rPr lang="ar-IQ" sz="3200" dirty="0">
                <a:latin typeface="Traditional Arabic" pitchFamily="18" charset="-78"/>
                <a:cs typeface="Traditional Arabic" pitchFamily="18" charset="-78"/>
              </a:rPr>
            </a:br>
            <a:br>
              <a:rPr lang="ar-IQ" sz="32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a:t>
            </a:r>
            <a:r>
              <a:rPr lang="ar-IQ" sz="3200" b="1" dirty="0">
                <a:latin typeface="Traditional Arabic" pitchFamily="18" charset="-78"/>
                <a:cs typeface="Traditional Arabic" pitchFamily="18" charset="-78"/>
              </a:rPr>
              <a:t>وهذه المسألة أيضاً مَبنيَّةٌ على قاعدةِ:(عدمُ فهْمِ الشيءِ لا يلزم منه عدمُ ذلك الشي)، </a:t>
            </a:r>
            <a:r>
              <a:rPr lang="ar-IQ" sz="3200" dirty="0">
                <a:latin typeface="Traditional Arabic" pitchFamily="18" charset="-78"/>
                <a:cs typeface="Traditional Arabic" pitchFamily="18" charset="-78"/>
              </a:rPr>
              <a:t>أي العجز عن إدراكِ فهْمِ الحكمةِ لا يلزم منه عدمُها.           .</a:t>
            </a:r>
            <a:r>
              <a:rPr lang="ar-IQ" sz="1600" dirty="0">
                <a:latin typeface="Traditional Arabic" pitchFamily="18" charset="-78"/>
                <a:cs typeface="Traditional Arabic" pitchFamily="18" charset="-78"/>
              </a:rPr>
              <a:t>  </a:t>
            </a:r>
            <a:endParaRPr lang="en-US" sz="32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41551675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FD09EB-0187-AE64-CD5E-6D081F5A1431}"/>
              </a:ext>
            </a:extLst>
          </p:cNvPr>
          <p:cNvSpPr>
            <a:spLocks noGrp="1"/>
          </p:cNvSpPr>
          <p:nvPr>
            <p:ph type="title"/>
          </p:nvPr>
        </p:nvSpPr>
        <p:spPr>
          <a:xfrm>
            <a:off x="107504" y="44604"/>
            <a:ext cx="8928992" cy="6696763"/>
          </a:xfrm>
        </p:spPr>
        <p:txBody>
          <a:bodyPr>
            <a:normAutofit/>
          </a:bodyPr>
          <a:lstStyle/>
          <a:p>
            <a:pPr algn="just"/>
            <a:r>
              <a:rPr lang="ar-IQ" sz="3200" dirty="0">
                <a:latin typeface="Traditional Arabic" pitchFamily="18" charset="-78"/>
                <a:cs typeface="Traditional Arabic" pitchFamily="18" charset="-78"/>
              </a:rPr>
              <a:t> </a:t>
            </a:r>
            <a:r>
              <a:rPr lang="ar-IQ" sz="3200" b="1" dirty="0">
                <a:latin typeface="Traditional Arabic" pitchFamily="18" charset="-78"/>
                <a:cs typeface="Traditional Arabic" pitchFamily="18" charset="-78"/>
              </a:rPr>
              <a:t>ومن مقولتهم: القول بخالقيَّة المادَّة عن طريقِ حركتِها:             :</a:t>
            </a:r>
            <a:br>
              <a:rPr lang="ar-IQ" sz="3200" dirty="0">
                <a:latin typeface="Traditional Arabic" pitchFamily="18" charset="-78"/>
                <a:cs typeface="Traditional Arabic" pitchFamily="18" charset="-78"/>
              </a:rPr>
            </a:br>
            <a:br>
              <a:rPr lang="ar-IQ" sz="3200" dirty="0">
                <a:latin typeface="Traditional Arabic" pitchFamily="18" charset="-78"/>
                <a:cs typeface="Traditional Arabic" pitchFamily="18" charset="-78"/>
              </a:rPr>
            </a:br>
            <a:r>
              <a:rPr lang="ar-IQ" sz="3200" b="1" dirty="0">
                <a:latin typeface="Traditional Arabic" pitchFamily="18" charset="-78"/>
                <a:cs typeface="Traditional Arabic" pitchFamily="18" charset="-78"/>
              </a:rPr>
              <a:t>خلاصةُ الفكرة:                           </a:t>
            </a:r>
            <a:r>
              <a:rPr lang="ar-IQ" sz="3200" dirty="0">
                <a:latin typeface="Traditional Arabic" pitchFamily="18" charset="-78"/>
                <a:cs typeface="Traditional Arabic" pitchFamily="18" charset="-78"/>
              </a:rPr>
              <a:t>:</a:t>
            </a:r>
            <a:br>
              <a:rPr lang="ar-IQ" sz="32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a:t>
            </a:r>
            <a:r>
              <a:rPr lang="ar-IQ" sz="3200" b="1" dirty="0">
                <a:latin typeface="Traditional Arabic" pitchFamily="18" charset="-78"/>
                <a:cs typeface="Traditional Arabic" pitchFamily="18" charset="-78"/>
              </a:rPr>
              <a:t> يقولون: </a:t>
            </a:r>
            <a:r>
              <a:rPr lang="ar-IQ" sz="3200" dirty="0">
                <a:latin typeface="Traditional Arabic" pitchFamily="18" charset="-78"/>
                <a:cs typeface="Traditional Arabic" pitchFamily="18" charset="-78"/>
              </a:rPr>
              <a:t>إنَّ المادَّةَ أزليَّةٌ، فلـمَّا وجدوا تنوُّعاتِ الـمادَّةِ، وثَبت عندهم أنَّ هذه التنوُّعاتِ حادثةٌ، ولـم تَسلَّمْ عقولُهم بـحدوثِها عن نفسِ المادَّةِ،                    ،</a:t>
            </a:r>
            <a:br>
              <a:rPr lang="ar-IQ" sz="3200" dirty="0">
                <a:latin typeface="Traditional Arabic" pitchFamily="18" charset="-78"/>
                <a:cs typeface="Traditional Arabic" pitchFamily="18" charset="-78"/>
              </a:rPr>
            </a:br>
            <a:br>
              <a:rPr lang="ar-IQ" sz="32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اضطرُّوا إلى إثباتِ حركةِ الـمادَّةِ وأجزائِها الفردةِ، وبنَوا على الـمادَّة والحـركةِ تكوُّنَ التنوُّعات، ،</a:t>
            </a:r>
            <a:br>
              <a:rPr lang="ar-IQ" sz="32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والمتأمُّلُ الـمحقِّقُ في مذهبهم يَرى فيه ثلاثُ قضايا، لا يمكن اجتماعُ ثبوتِها معاً؛ لأنَّ القولَ بثبوتِ بعضِها يؤدِّي حتماً إلى نفيِ ثبوتِ البعضِ الآخر:            :</a:t>
            </a:r>
            <a:br>
              <a:rPr lang="ar-IQ" sz="32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a:t>
            </a:r>
            <a:br>
              <a:rPr lang="ar-IQ" sz="32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a:t>
            </a:r>
            <a:r>
              <a:rPr lang="ar-IQ" sz="3200" b="1" dirty="0">
                <a:latin typeface="Traditional Arabic" pitchFamily="18" charset="-78"/>
                <a:cs typeface="Traditional Arabic" pitchFamily="18" charset="-78"/>
              </a:rPr>
              <a:t>فالقضيَّةُ الأُولَى: </a:t>
            </a:r>
            <a:r>
              <a:rPr lang="ar-IQ" sz="3200" dirty="0">
                <a:latin typeface="Traditional Arabic" pitchFamily="18" charset="-78"/>
                <a:cs typeface="Traditional Arabic" pitchFamily="18" charset="-78"/>
              </a:rPr>
              <a:t>إنَّكم تقولون بقِدَمِ المادَّةِ وقِدَمِ حرَكتِها، وإنَّـمها متلازمان منَ الأزل لا تنفكَّان عن بعضِهما.. </a:t>
            </a:r>
            <a:endParaRPr lang="en-US" sz="32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32661683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FD09EB-0187-AE64-CD5E-6D081F5A1431}"/>
              </a:ext>
            </a:extLst>
          </p:cNvPr>
          <p:cNvSpPr>
            <a:spLocks noGrp="1"/>
          </p:cNvSpPr>
          <p:nvPr>
            <p:ph type="title"/>
          </p:nvPr>
        </p:nvSpPr>
        <p:spPr>
          <a:xfrm>
            <a:off x="107504" y="44604"/>
            <a:ext cx="8928992" cy="6696763"/>
          </a:xfrm>
        </p:spPr>
        <p:txBody>
          <a:bodyPr>
            <a:normAutofit/>
          </a:bodyPr>
          <a:lstStyle/>
          <a:p>
            <a:pPr algn="just"/>
            <a:r>
              <a:rPr lang="ar-IQ" sz="3200" b="1" dirty="0">
                <a:latin typeface="Traditional Arabic" pitchFamily="18" charset="-78"/>
                <a:cs typeface="Traditional Arabic" pitchFamily="18" charset="-78"/>
              </a:rPr>
              <a:t>       والقضيَّة الثانيةُ: </a:t>
            </a:r>
            <a:r>
              <a:rPr lang="ar-IQ" sz="3200" dirty="0">
                <a:latin typeface="Traditional Arabic" pitchFamily="18" charset="-78"/>
                <a:cs typeface="Traditional Arabic" pitchFamily="18" charset="-78"/>
              </a:rPr>
              <a:t>إنَّـهم قالوا: بحدوثِ الأنواعِ الحيَّةِ بعد أنِ انكشف لهم من علمِ طبقاتِ الأرضِ أنَّ أنواعَ الحيواناتِ والنباتاتِ قد حَدثتْ في الأرضِ بعد أنْ لم تكنْ..</a:t>
            </a:r>
            <a:br>
              <a:rPr lang="ar-IQ" sz="3200" dirty="0">
                <a:latin typeface="Traditional Arabic" pitchFamily="18" charset="-78"/>
                <a:cs typeface="Traditional Arabic" pitchFamily="18" charset="-78"/>
              </a:rPr>
            </a:br>
            <a:br>
              <a:rPr lang="ar-IQ" sz="32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a:t>
            </a:r>
            <a:r>
              <a:rPr lang="ar-IQ" sz="3200" b="1" dirty="0">
                <a:latin typeface="Traditional Arabic" pitchFamily="18" charset="-78"/>
                <a:cs typeface="Traditional Arabic" pitchFamily="18" charset="-78"/>
              </a:rPr>
              <a:t>والقضيَّةُ الثالثةُ: </a:t>
            </a:r>
            <a:r>
              <a:rPr lang="ar-IQ" sz="3200" dirty="0">
                <a:latin typeface="Traditional Arabic" pitchFamily="18" charset="-78"/>
                <a:cs typeface="Traditional Arabic" pitchFamily="18" charset="-78"/>
              </a:rPr>
              <a:t>إنَّهم قالوا: إنَّ جميعَ التنوُّعاتِ حدَثتْ بواسطةِ حركةِ أجزاءِ المادَّةِ، تلك الحركةِ اللازمةِ لها من الأزل على وجهِ الضرورةِ، ولم يكنْ للـمادَّةِ ولا لـحركتِها اختيارٌ في ذلك ولا إرادةٌ.                           .</a:t>
            </a:r>
            <a:br>
              <a:rPr lang="ar-IQ" sz="3200" dirty="0">
                <a:latin typeface="Traditional Arabic" pitchFamily="18" charset="-78"/>
                <a:cs typeface="Traditional Arabic" pitchFamily="18" charset="-78"/>
              </a:rPr>
            </a:br>
            <a:br>
              <a:rPr lang="ar-IQ" sz="32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ومعنى ذلك عندهم أنَّ التنوُّعاتِ حَدثتْ عنِ الـمادَّةِ وحركتِها حدوثَ المعلولِ عن علَّتِه. </a:t>
            </a:r>
            <a:r>
              <a:rPr lang="ar-IQ" sz="3200" b="1" dirty="0">
                <a:latin typeface="Traditional Arabic" pitchFamily="18" charset="-78"/>
                <a:cs typeface="Traditional Arabic" pitchFamily="18" charset="-78"/>
              </a:rPr>
              <a:t>هذه القضايا الثلاثُ التي أثبتوها.                          .</a:t>
            </a:r>
            <a:br>
              <a:rPr lang="ar-IQ" sz="3200" b="1" dirty="0">
                <a:latin typeface="Traditional Arabic" pitchFamily="18" charset="-78"/>
                <a:cs typeface="Traditional Arabic" pitchFamily="18" charset="-78"/>
              </a:rPr>
            </a:br>
            <a:br>
              <a:rPr lang="ar-IQ" sz="3200" b="1" dirty="0">
                <a:latin typeface="Traditional Arabic" pitchFamily="18" charset="-78"/>
                <a:cs typeface="Traditional Arabic" pitchFamily="18" charset="-78"/>
              </a:rPr>
            </a:br>
            <a:r>
              <a:rPr lang="ar-IQ" sz="3200" b="1" dirty="0">
                <a:latin typeface="Traditional Arabic" pitchFamily="18" charset="-78"/>
                <a:cs typeface="Traditional Arabic" pitchFamily="18" charset="-78"/>
              </a:rPr>
              <a:t>والجوابُ سيأتي:....</a:t>
            </a:r>
            <a:endParaRPr lang="en-US" sz="3200" b="1" dirty="0">
              <a:latin typeface="Traditional Arabic" pitchFamily="18" charset="-78"/>
              <a:cs typeface="Traditional Arabic" pitchFamily="18" charset="-78"/>
            </a:endParaRPr>
          </a:p>
        </p:txBody>
      </p:sp>
    </p:spTree>
    <p:extLst>
      <p:ext uri="{BB962C8B-B14F-4D97-AF65-F5344CB8AC3E}">
        <p14:creationId xmlns:p14="http://schemas.microsoft.com/office/powerpoint/2010/main" val="20543425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FD09EB-0187-AE64-CD5E-6D081F5A1431}"/>
              </a:ext>
            </a:extLst>
          </p:cNvPr>
          <p:cNvSpPr>
            <a:spLocks noGrp="1"/>
          </p:cNvSpPr>
          <p:nvPr>
            <p:ph type="title"/>
          </p:nvPr>
        </p:nvSpPr>
        <p:spPr>
          <a:xfrm>
            <a:off x="107504" y="44604"/>
            <a:ext cx="8928992" cy="6696763"/>
          </a:xfrm>
        </p:spPr>
        <p:txBody>
          <a:bodyPr>
            <a:normAutofit/>
          </a:bodyPr>
          <a:lstStyle/>
          <a:p>
            <a:pPr algn="just"/>
            <a:r>
              <a:rPr lang="ar-IQ" sz="3200" b="1" dirty="0">
                <a:latin typeface="Traditional Arabic" pitchFamily="18" charset="-78"/>
                <a:cs typeface="Traditional Arabic" pitchFamily="18" charset="-78"/>
              </a:rPr>
              <a:t>قاعدةٌ مسلَّمةٌ:                           :</a:t>
            </a:r>
            <a:br>
              <a:rPr lang="ar-IQ" sz="3200" b="1" dirty="0">
                <a:latin typeface="Traditional Arabic" pitchFamily="18" charset="-78"/>
                <a:cs typeface="Traditional Arabic" pitchFamily="18" charset="-78"/>
              </a:rPr>
            </a:br>
            <a:r>
              <a:rPr lang="ar-IQ" sz="3200" b="1" dirty="0">
                <a:latin typeface="Traditional Arabic" pitchFamily="18" charset="-78"/>
                <a:cs typeface="Traditional Arabic" pitchFamily="18" charset="-78"/>
              </a:rPr>
              <a:t>      الشيءُ لا يتخلَّف عن علَّتِه المستلزمةَ له البتَّةَ. </a:t>
            </a:r>
            <a:r>
              <a:rPr lang="ar-IQ" sz="3200" dirty="0">
                <a:latin typeface="Traditional Arabic" pitchFamily="18" charset="-78"/>
                <a:cs typeface="Traditional Arabic" pitchFamily="18" charset="-78"/>
              </a:rPr>
              <a:t>فإنْ كانتْ علَّتُه حادثةً كان هو حادثاً عَقِبها بدون تأخيرٍ، وإنْ كانتْ قديمةً كان هو قديماً، وإلَّا لَزم وجودُ العلَّة بدونِ المعلولِ وهو محالٌ عقلاً.                              .</a:t>
            </a:r>
            <a:br>
              <a:rPr lang="ar-IQ" sz="32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فقولُهم بقِدَمِ الـمادَّةِ وقِدَمِ حرَكتِها اللَّتَين هما علَّةُ التنوُّعاتِ الكونيَّة، يلزم منه قِدَمُ هذه التنوُّعاتُ، وهم لا يقولون بقِدَمِها.                    .</a:t>
            </a:r>
            <a:br>
              <a:rPr lang="ar-IQ" sz="3200" dirty="0">
                <a:latin typeface="Traditional Arabic" pitchFamily="18" charset="-78"/>
                <a:cs typeface="Traditional Arabic" pitchFamily="18" charset="-78"/>
              </a:rPr>
            </a:br>
            <a:br>
              <a:rPr lang="ar-IQ" sz="32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a:t>
            </a:r>
            <a:r>
              <a:rPr lang="ar-IQ" sz="3200" b="1" dirty="0">
                <a:latin typeface="Traditional Arabic" pitchFamily="18" charset="-78"/>
                <a:cs typeface="Traditional Arabic" pitchFamily="18" charset="-78"/>
              </a:rPr>
              <a:t>فهم في هذا إذن، بين ثلاثةِ أُمورٍ:                          </a:t>
            </a:r>
            <a:r>
              <a:rPr lang="ar-IQ" sz="3200" dirty="0">
                <a:latin typeface="Traditional Arabic" pitchFamily="18" charset="-78"/>
                <a:cs typeface="Traditional Arabic" pitchFamily="18" charset="-78"/>
              </a:rPr>
              <a:t>: </a:t>
            </a:r>
            <a:br>
              <a:rPr lang="ar-IQ" sz="32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إمَّا أنْ تقولوا بقِدَمِ تلك التنوُّعاتِ المعلولة، تبعاً لقِدَمِ علَّتِها خلافاً لِـمَا ثَبت لهم باكتشافاتهم. .</a:t>
            </a:r>
            <a:br>
              <a:rPr lang="ar-IQ" sz="32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وإمَّا أنْ تقولوا: إنَّ الـمادَّةَ وحركتَها فاعلتان(بالاختيار والإرادة) فخصَّصتا زماناً معيَّناً لحدوثِ التنوُّعات، وهذا ما تنكرونه أشدَّ الإنكار.                      .</a:t>
            </a:r>
            <a:br>
              <a:rPr lang="ar-IQ" sz="32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a:t>
            </a:r>
            <a:r>
              <a:rPr lang="ar-IQ" sz="3200">
                <a:latin typeface="Traditional Arabic" pitchFamily="18" charset="-78"/>
                <a:cs typeface="Traditional Arabic" pitchFamily="18" charset="-78"/>
              </a:rPr>
              <a:t>وإمَّا أنْ تقولوا(بحدوثِ) المادَّة وحركتِها، وهو المطلوب.</a:t>
            </a:r>
            <a:endParaRPr lang="en-US" sz="3200" b="1" dirty="0">
              <a:latin typeface="Traditional Arabic" pitchFamily="18" charset="-78"/>
              <a:cs typeface="Traditional Arabic" pitchFamily="18" charset="-78"/>
            </a:endParaRPr>
          </a:p>
        </p:txBody>
      </p:sp>
    </p:spTree>
    <p:extLst>
      <p:ext uri="{BB962C8B-B14F-4D97-AF65-F5344CB8AC3E}">
        <p14:creationId xmlns:p14="http://schemas.microsoft.com/office/powerpoint/2010/main" val="38001339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8784976" cy="6624736"/>
          </a:xfrm>
        </p:spPr>
        <p:txBody>
          <a:bodyPr>
            <a:noAutofit/>
          </a:bodyPr>
          <a:lstStyle/>
          <a:p>
            <a:pPr algn="just"/>
            <a:r>
              <a:rPr lang="en-US" sz="3200" dirty="0">
                <a:latin typeface="Traditional Arabic" pitchFamily="18" charset="-78"/>
                <a:cs typeface="Traditional Arabic" pitchFamily="18" charset="-78"/>
              </a:rPr>
              <a:t>   </a:t>
            </a:r>
            <a:br>
              <a:rPr lang="ar-IQ" sz="3200" b="1" dirty="0">
                <a:latin typeface="Traditional Arabic" pitchFamily="18" charset="-78"/>
                <a:cs typeface="Traditional Arabic" pitchFamily="18" charset="-78"/>
              </a:rPr>
            </a:br>
            <a:br>
              <a:rPr lang="ar-IQ" sz="3200" b="1" dirty="0">
                <a:latin typeface="Traditional Arabic" pitchFamily="18" charset="-78"/>
                <a:cs typeface="Traditional Arabic" pitchFamily="18" charset="-78"/>
              </a:rPr>
            </a:br>
            <a:r>
              <a:rPr lang="ar-IQ" sz="3200" b="1" dirty="0">
                <a:latin typeface="Traditional Arabic" pitchFamily="18" charset="-78"/>
                <a:cs typeface="Traditional Arabic" pitchFamily="18" charset="-78"/>
              </a:rPr>
              <a:t>       قال الماديُّون: المادةُ أزليَّةٌ وصوَرُها حادثةٌ، ـ وقد سبَق تفنيدُه ـ.            . </a:t>
            </a:r>
            <a:br>
              <a:rPr lang="ar-IQ" sz="2000" b="1" dirty="0">
                <a:latin typeface="Traditional Arabic" pitchFamily="18" charset="-78"/>
                <a:cs typeface="Traditional Arabic" pitchFamily="18" charset="-78"/>
              </a:rPr>
            </a:br>
            <a:br>
              <a:rPr lang="ar-IQ" sz="2000" b="1" dirty="0">
                <a:latin typeface="Traditional Arabic" pitchFamily="18" charset="-78"/>
                <a:cs typeface="Traditional Arabic" pitchFamily="18" charset="-78"/>
              </a:rPr>
            </a:br>
            <a:r>
              <a:rPr lang="ar-IQ" sz="3200" b="1" dirty="0">
                <a:latin typeface="Traditional Arabic" pitchFamily="18" charset="-78"/>
                <a:cs typeface="Traditional Arabic" pitchFamily="18" charset="-78"/>
              </a:rPr>
              <a:t>      وقالوا أيضاً : بعدمِ تصوُّرِ إلهٍ ليس كمثلِه شيءٌ، وبعدمِ تصوُّرِ الخلقِ من عدمٍ، وعدمِ تصوُّرِ الحكمة في بعضِ الأشياء.                       .</a:t>
            </a:r>
            <a:br>
              <a:rPr lang="ar-IQ" sz="3200" b="1" dirty="0">
                <a:latin typeface="Traditional Arabic" pitchFamily="18" charset="-78"/>
                <a:cs typeface="Traditional Arabic" pitchFamily="18" charset="-78"/>
              </a:rPr>
            </a:br>
            <a:br>
              <a:rPr lang="ar-IQ" sz="3200" b="1" dirty="0">
                <a:latin typeface="Traditional Arabic" pitchFamily="18" charset="-78"/>
                <a:cs typeface="Traditional Arabic" pitchFamily="18" charset="-78"/>
              </a:rPr>
            </a:br>
            <a:r>
              <a:rPr lang="ar-IQ" sz="3200" b="1" dirty="0">
                <a:latin typeface="Traditional Arabic" pitchFamily="18" charset="-78"/>
                <a:cs typeface="Traditional Arabic" pitchFamily="18" charset="-78"/>
              </a:rPr>
              <a:t>       وقالوا: بخالقيَّة المادَّة وحركتها.                      .</a:t>
            </a:r>
            <a:r>
              <a:rPr lang="ar-SA" sz="3200" b="1" dirty="0">
                <a:latin typeface="Traditional Arabic" pitchFamily="18" charset="-78"/>
                <a:cs typeface="Traditional Arabic" pitchFamily="18" charset="-78"/>
              </a:rPr>
              <a:t> </a:t>
            </a:r>
            <a:br>
              <a:rPr lang="ar-IQ" sz="3200" b="1" dirty="0">
                <a:latin typeface="Traditional Arabic" pitchFamily="18" charset="-78"/>
                <a:cs typeface="Traditional Arabic" pitchFamily="18" charset="-78"/>
              </a:rPr>
            </a:br>
            <a:r>
              <a:rPr lang="en-US" sz="3200" b="1" dirty="0">
                <a:latin typeface="Traditional Arabic" pitchFamily="18" charset="-78"/>
                <a:cs typeface="Traditional Arabic" pitchFamily="18" charset="-78"/>
              </a:rPr>
              <a:t> </a:t>
            </a:r>
            <a:br>
              <a:rPr lang="en-US" sz="3200" dirty="0">
                <a:latin typeface="Traditional Arabic" pitchFamily="18" charset="-78"/>
                <a:cs typeface="Traditional Arabic" pitchFamily="18" charset="-78"/>
              </a:rPr>
            </a:br>
            <a:r>
              <a:rPr lang="ar-SA" sz="3200" dirty="0">
                <a:latin typeface="Traditional Arabic" pitchFamily="18" charset="-78"/>
                <a:cs typeface="Traditional Arabic" pitchFamily="18" charset="-78"/>
              </a:rPr>
              <a:t>      </a:t>
            </a:r>
            <a:r>
              <a:rPr lang="ar-SA" sz="3200" b="1" dirty="0">
                <a:latin typeface="Traditional Arabic" pitchFamily="18" charset="-78"/>
                <a:cs typeface="Traditional Arabic" pitchFamily="18" charset="-78"/>
              </a:rPr>
              <a:t> </a:t>
            </a:r>
            <a:r>
              <a:rPr lang="ar-IQ" sz="3200" b="1" dirty="0">
                <a:latin typeface="Traditional Arabic" pitchFamily="18" charset="-78"/>
                <a:cs typeface="Traditional Arabic" pitchFamily="18" charset="-78"/>
              </a:rPr>
              <a:t>وهنا</a:t>
            </a:r>
            <a:r>
              <a:rPr lang="ar-SA" sz="3200" b="1" dirty="0">
                <a:latin typeface="Traditional Arabic" pitchFamily="18" charset="-78"/>
                <a:cs typeface="Traditional Arabic" pitchFamily="18" charset="-78"/>
              </a:rPr>
              <a:t> يقولون: </a:t>
            </a:r>
            <a:r>
              <a:rPr lang="ar-IQ" sz="3200" b="1" dirty="0">
                <a:latin typeface="Traditional Arabic" pitchFamily="18" charset="-78"/>
                <a:cs typeface="Traditional Arabic" pitchFamily="18" charset="-78"/>
              </a:rPr>
              <a:t>(</a:t>
            </a:r>
            <a:r>
              <a:rPr lang="ar-SA" sz="3200" dirty="0">
                <a:latin typeface="Traditional Arabic" pitchFamily="18" charset="-78"/>
                <a:cs typeface="Traditional Arabic" pitchFamily="18" charset="-78"/>
              </a:rPr>
              <a:t>لا شيءَ إلَّا له علَّة</a:t>
            </a:r>
            <a:r>
              <a:rPr lang="ar-IQ" sz="3200" dirty="0">
                <a:latin typeface="Traditional Arabic" pitchFamily="18" charset="-78"/>
                <a:cs typeface="Traditional Arabic" pitchFamily="18" charset="-78"/>
              </a:rPr>
              <a:t>ٌ)، وعلى هذا إنَّ القولَ بالعلَّة الأولى التي ليستْ لها علَّةٌ هدمٌ لهذه القاعدة.                          . </a:t>
            </a:r>
            <a:br>
              <a:rPr lang="ar-IQ" sz="1800" dirty="0">
                <a:latin typeface="Traditional Arabic" pitchFamily="18" charset="-78"/>
                <a:cs typeface="Traditional Arabic" pitchFamily="18" charset="-78"/>
              </a:rPr>
            </a:br>
            <a:br>
              <a:rPr lang="ar-IQ" sz="18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a:t>
            </a:r>
            <a:r>
              <a:rPr lang="ar-SA" sz="3200" dirty="0">
                <a:latin typeface="Traditional Arabic" pitchFamily="18" charset="-78"/>
                <a:cs typeface="Traditional Arabic" pitchFamily="18" charset="-78"/>
              </a:rPr>
              <a:t>ولو ـ سلَّمنا جدلاً بعد صحةِ النظريةِ فرضاً ـ </a:t>
            </a:r>
            <a:r>
              <a:rPr lang="ar-IQ" sz="3200" dirty="0">
                <a:latin typeface="Traditional Arabic" pitchFamily="18" charset="-78"/>
                <a:cs typeface="Traditional Arabic" pitchFamily="18" charset="-78"/>
              </a:rPr>
              <a:t>وقلنا: إ</a:t>
            </a:r>
            <a:r>
              <a:rPr lang="ar-SA" sz="3200" dirty="0">
                <a:latin typeface="Traditional Arabic" pitchFamily="18" charset="-78"/>
                <a:cs typeface="Traditional Arabic" pitchFamily="18" charset="-78"/>
              </a:rPr>
              <a:t>نَّ الدليل</a:t>
            </a:r>
            <a:r>
              <a:rPr lang="ar-IQ" sz="3200" dirty="0">
                <a:latin typeface="Traditional Arabic" pitchFamily="18" charset="-78"/>
                <a:cs typeface="Traditional Arabic" pitchFamily="18" charset="-78"/>
              </a:rPr>
              <a:t>َ</a:t>
            </a:r>
            <a:r>
              <a:rPr lang="ar-SA" sz="3200" dirty="0">
                <a:latin typeface="Traditional Arabic" pitchFamily="18" charset="-78"/>
                <a:cs typeface="Traditional Arabic" pitchFamily="18" charset="-78"/>
              </a:rPr>
              <a:t> على مَن لا علَّةَ لوجودِه برهانٌ باطلٌ</a:t>
            </a:r>
            <a:r>
              <a:rPr lang="ar-IQ" sz="3200" dirty="0">
                <a:latin typeface="Traditional Arabic" pitchFamily="18" charset="-78"/>
                <a:cs typeface="Traditional Arabic" pitchFamily="18" charset="-78"/>
              </a:rPr>
              <a:t>!!،                             </a:t>
            </a:r>
            <a:r>
              <a:rPr lang="ar-SA" sz="3200" dirty="0">
                <a:latin typeface="Traditional Arabic" pitchFamily="18" charset="-78"/>
                <a:cs typeface="Traditional Arabic" pitchFamily="18" charset="-78"/>
              </a:rPr>
              <a:t>،</a:t>
            </a:r>
            <a:br>
              <a:rPr lang="ar-IQ" sz="32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a:t>
            </a:r>
            <a:r>
              <a:rPr lang="ar-SA" sz="3200" dirty="0">
                <a:latin typeface="Traditional Arabic" pitchFamily="18" charset="-78"/>
                <a:cs typeface="Traditional Arabic" pitchFamily="18" charset="-78"/>
              </a:rPr>
              <a:t> فإنَّ من حقِّنا أنْ نتساءل</a:t>
            </a:r>
            <a:r>
              <a:rPr lang="ar-IQ" sz="3200" dirty="0">
                <a:latin typeface="Traditional Arabic" pitchFamily="18" charset="-78"/>
                <a:cs typeface="Traditional Arabic" pitchFamily="18" charset="-78"/>
              </a:rPr>
              <a:t>َ</a:t>
            </a:r>
            <a:r>
              <a:rPr lang="ar-SA" sz="3200" dirty="0">
                <a:latin typeface="Traditional Arabic" pitchFamily="18" charset="-78"/>
                <a:cs typeface="Traditional Arabic" pitchFamily="18" charset="-78"/>
              </a:rPr>
              <a:t> عن</a:t>
            </a:r>
            <a:r>
              <a:rPr lang="ar-IQ" sz="3200" dirty="0">
                <a:latin typeface="Traditional Arabic" pitchFamily="18" charset="-78"/>
                <a:cs typeface="Traditional Arabic" pitchFamily="18" charset="-78"/>
              </a:rPr>
              <a:t>ِ</a:t>
            </a:r>
            <a:r>
              <a:rPr lang="ar-SA" sz="3200" dirty="0">
                <a:latin typeface="Traditional Arabic" pitchFamily="18" charset="-78"/>
                <a:cs typeface="Traditional Arabic" pitchFamily="18" charset="-78"/>
              </a:rPr>
              <a:t> البديل</a:t>
            </a:r>
            <a:r>
              <a:rPr lang="ar-IQ" sz="3200" dirty="0">
                <a:latin typeface="Traditional Arabic" pitchFamily="18" charset="-78"/>
                <a:cs typeface="Traditional Arabic" pitchFamily="18" charset="-78"/>
              </a:rPr>
              <a:t>، أي: فما البديلُ الَّذي ينبغِي أنْ يَحُلَّ محلَّه ويأخذ دَورَه في تفسيرِ هذا الكون؟!.                                .</a:t>
            </a:r>
            <a:br>
              <a:rPr lang="ar-IQ" sz="3200" dirty="0">
                <a:latin typeface="Traditional Arabic" pitchFamily="18" charset="-78"/>
                <a:cs typeface="Traditional Arabic" pitchFamily="18" charset="-78"/>
              </a:rPr>
            </a:br>
            <a:endParaRPr lang="ar-IQ" sz="32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2575155730"/>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8856984" cy="6624736"/>
          </a:xfrm>
        </p:spPr>
        <p:txBody>
          <a:bodyPr>
            <a:noAutofit/>
          </a:bodyPr>
          <a:lstStyle/>
          <a:p>
            <a:pPr algn="just"/>
            <a:r>
              <a:rPr lang="ar-IQ" sz="3200" dirty="0">
                <a:latin typeface="Traditional Arabic" pitchFamily="18" charset="-78"/>
                <a:cs typeface="Traditional Arabic" pitchFamily="18" charset="-78"/>
              </a:rPr>
              <a:t>       </a:t>
            </a:r>
            <a:r>
              <a:rPr lang="ar-IQ" sz="3200" b="1" dirty="0">
                <a:latin typeface="Traditional Arabic" pitchFamily="18" charset="-78"/>
                <a:cs typeface="Traditional Arabic" pitchFamily="18" charset="-78"/>
              </a:rPr>
              <a:t>والإجابةُ واضحٌ عند هؤلاءِ </a:t>
            </a:r>
            <a:r>
              <a:rPr lang="ar-IQ" sz="3200" dirty="0">
                <a:latin typeface="Traditional Arabic" pitchFamily="18" charset="-78"/>
                <a:cs typeface="Traditional Arabic" pitchFamily="18" charset="-78"/>
              </a:rPr>
              <a:t>أنَّ المادَّةَ موصوفةٌ ـ لا محالةَ ـ بصفةِ الأزليَّةِ؛ لأنَّها لو كانتْ محدَثةً من فاعلٍ خالقٍ، لَكان ذلك تناقُضاً صارخاً مع فكرتِهم المحوريَّةِ في إنكارِ الوجودِ الإلهيِّ.                                          .</a:t>
            </a:r>
            <a:br>
              <a:rPr lang="ar-IQ" sz="3200" dirty="0">
                <a:latin typeface="Traditional Arabic" pitchFamily="18" charset="-78"/>
                <a:cs typeface="Traditional Arabic" pitchFamily="18" charset="-78"/>
              </a:rPr>
            </a:br>
            <a:br>
              <a:rPr lang="ar-IQ" sz="32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a:t>
            </a:r>
            <a:r>
              <a:rPr lang="ar-IQ" sz="3200" b="1" dirty="0">
                <a:latin typeface="Traditional Arabic" pitchFamily="18" charset="-78"/>
                <a:cs typeface="Traditional Arabic" pitchFamily="18" charset="-78"/>
              </a:rPr>
              <a:t>والقولُ بمادَّةٍ موجودةٍ أزليَّةٍ يُساوِي ـ تماماً ـ القولَ بموجودٍ لا علَّةَ له؛ </a:t>
            </a:r>
            <a:r>
              <a:rPr lang="ar-IQ" sz="3200" dirty="0">
                <a:latin typeface="Traditional Arabic" pitchFamily="18" charset="-78"/>
                <a:cs typeface="Traditional Arabic" pitchFamily="18" charset="-78"/>
              </a:rPr>
              <a:t>لأنَّ المادَّةَ إذا كانت موجودةً منَ الأزل، فهاهنا موجودٌ ماديٌّ أزليٌّ لم يوجِدْه مُوجِدٌ، والماديُّون يؤكِّدون عليه.                          .</a:t>
            </a:r>
            <a:r>
              <a:rPr lang="en-US" sz="3200" dirty="0">
                <a:latin typeface="Traditional Arabic" pitchFamily="18" charset="-78"/>
                <a:cs typeface="Traditional Arabic" pitchFamily="18" charset="-78"/>
              </a:rPr>
              <a:t> </a:t>
            </a:r>
            <a:r>
              <a:rPr lang="ar-IQ" sz="3200" dirty="0">
                <a:latin typeface="Traditional Arabic" pitchFamily="18" charset="-78"/>
                <a:cs typeface="Traditional Arabic" pitchFamily="18" charset="-78"/>
              </a:rPr>
              <a:t> </a:t>
            </a:r>
            <a:br>
              <a:rPr lang="ar-IQ" sz="3200" dirty="0">
                <a:latin typeface="Traditional Arabic" pitchFamily="18" charset="-78"/>
                <a:cs typeface="Traditional Arabic" pitchFamily="18" charset="-78"/>
              </a:rPr>
            </a:br>
            <a:br>
              <a:rPr lang="en-US" sz="32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a:t>
            </a:r>
            <a:r>
              <a:rPr lang="ar-IQ" sz="3200" b="1" dirty="0">
                <a:latin typeface="Traditional Arabic" pitchFamily="18" charset="-78"/>
                <a:cs typeface="Traditional Arabic" pitchFamily="18" charset="-78"/>
              </a:rPr>
              <a:t>وهنا مَبعثُ الدهشةِ والعجب، </a:t>
            </a:r>
            <a:r>
              <a:rPr lang="ar-IQ" sz="3200" dirty="0">
                <a:latin typeface="Traditional Arabic" pitchFamily="18" charset="-78"/>
                <a:cs typeface="Traditional Arabic" pitchFamily="18" charset="-78"/>
              </a:rPr>
              <a:t>لِماذا يستلزم القولُ بوجودِ إلهٍ أزليٍّ، إشكاليَّةَ البحثِ عن علَّتِه، ولا يستلزم القولُ بوجودِ مادَّةٍ أزليَّةٍ إشكاليَّةَ البحث عن علَّةٍ لها؟!.</a:t>
            </a:r>
            <a:r>
              <a:rPr lang="en-US" sz="3200" dirty="0">
                <a:latin typeface="Traditional Arabic" pitchFamily="18" charset="-78"/>
                <a:cs typeface="Traditional Arabic" pitchFamily="18" charset="-78"/>
              </a:rPr>
              <a:t>                 </a:t>
            </a:r>
            <a:br>
              <a:rPr lang="en-US" sz="3200" dirty="0">
                <a:latin typeface="Traditional Arabic" pitchFamily="18" charset="-78"/>
                <a:cs typeface="Traditional Arabic" pitchFamily="18" charset="-78"/>
              </a:rPr>
            </a:br>
            <a:r>
              <a:rPr lang="ar-IQ" sz="3200" b="1" dirty="0">
                <a:latin typeface="Traditional Arabic" pitchFamily="18" charset="-78"/>
                <a:cs typeface="Traditional Arabic" pitchFamily="18" charset="-78"/>
              </a:rPr>
              <a:t>     </a:t>
            </a:r>
            <a:r>
              <a:rPr lang="ar-IQ" sz="3200" dirty="0">
                <a:latin typeface="Traditional Arabic" pitchFamily="18" charset="-78"/>
                <a:cs typeface="Traditional Arabic" pitchFamily="18" charset="-78"/>
              </a:rPr>
              <a:t>لِماذا يَرفضُ الماديُّون أزليَّةَ الخالقِ ويُرتِّبون عليها إشكالاتٍ عقليَّةً ـ حسب ظنِّهم ـ، ويرتضون أزليَّةَ المادَّةِ ويدافعون عنها بضروبٍ مغشوشةٍ منَ الحُجج والبراهين؟!</a:t>
            </a:r>
          </a:p>
        </p:txBody>
      </p:sp>
    </p:spTree>
    <p:extLst>
      <p:ext uri="{BB962C8B-B14F-4D97-AF65-F5344CB8AC3E}">
        <p14:creationId xmlns:p14="http://schemas.microsoft.com/office/powerpoint/2010/main" val="2559962511"/>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8856984" cy="6624736"/>
          </a:xfrm>
        </p:spPr>
        <p:txBody>
          <a:bodyPr>
            <a:noAutofit/>
          </a:bodyPr>
          <a:lstStyle/>
          <a:p>
            <a:pPr algn="just"/>
            <a:r>
              <a:rPr lang="ar-IQ" sz="3200" dirty="0">
                <a:latin typeface="Traditional Arabic" pitchFamily="18" charset="-78"/>
                <a:cs typeface="Traditional Arabic" pitchFamily="18" charset="-78"/>
              </a:rPr>
              <a:t>      لِماذا يَرفضُ الماديُّون أزليَّةَ الخالقِ ويُرتِّبون عليها إشكالاتٍ عقليَّةً ـ حسب ظنِّهم ـ، ويرتضون أزليَّةَ المادَّةِ ويدافعون عنها بضروبٍ مغشوشةٍ منَ الحُجج والبراهين؟!.</a:t>
            </a:r>
            <a:br>
              <a:rPr lang="ar-IQ" sz="3200" dirty="0">
                <a:latin typeface="Traditional Arabic" pitchFamily="18" charset="-78"/>
                <a:cs typeface="Traditional Arabic" pitchFamily="18" charset="-78"/>
              </a:rPr>
            </a:br>
            <a:br>
              <a:rPr lang="ar-IQ" sz="32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لِماذا لا تحتــــــــــاج المادَّةُ ـ على فـــــــــرْضِ أزليَّتِها ـ إلى علَّةٍ؟ ويحتاجُ الخالقُ إلى علَّةٍ؟!</a:t>
            </a:r>
            <a:r>
              <a:rPr lang="en-US" sz="3200" dirty="0">
                <a:latin typeface="Traditional Arabic" pitchFamily="18" charset="-78"/>
                <a:cs typeface="Traditional Arabic" pitchFamily="18" charset="-78"/>
              </a:rPr>
              <a:t>  </a:t>
            </a:r>
            <a:br>
              <a:rPr lang="ar-IQ" sz="3200" dirty="0">
                <a:latin typeface="Traditional Arabic" pitchFamily="18" charset="-78"/>
                <a:cs typeface="Traditional Arabic" pitchFamily="18" charset="-78"/>
              </a:rPr>
            </a:br>
            <a:br>
              <a:rPr lang="en-US" sz="16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لِمــــاذا يقنع الفيلسوف عن إنكارِ الخالق لـمجرَّدِ أنْ يقرأ عبارةَ: (ومَن خلَق الله)، ولا يَمتحن إيمانَه بالمادَّة الصمَّاء، بعبارةٍ مماثلةٍ، يقول له:(ومَن خلَق المادَّةَ)؟!.</a:t>
            </a:r>
            <a:r>
              <a:rPr lang="en-US" sz="3200" dirty="0">
                <a:latin typeface="Traditional Arabic" pitchFamily="18" charset="-78"/>
                <a:cs typeface="Traditional Arabic" pitchFamily="18" charset="-78"/>
              </a:rPr>
              <a:t>                   </a:t>
            </a:r>
            <a:r>
              <a:rPr lang="ar-IQ" sz="3200" dirty="0">
                <a:latin typeface="Traditional Arabic" pitchFamily="18" charset="-78"/>
                <a:cs typeface="Traditional Arabic" pitchFamily="18" charset="-78"/>
              </a:rPr>
              <a:t>  </a:t>
            </a:r>
            <a:r>
              <a:rPr lang="en-US" sz="3200" dirty="0">
                <a:latin typeface="Traditional Arabic" pitchFamily="18" charset="-78"/>
                <a:cs typeface="Traditional Arabic" pitchFamily="18" charset="-78"/>
              </a:rPr>
              <a:t> </a:t>
            </a:r>
            <a:br>
              <a:rPr lang="en-US" sz="2400" dirty="0">
                <a:latin typeface="Traditional Arabic" pitchFamily="18" charset="-78"/>
                <a:cs typeface="Traditional Arabic" pitchFamily="18" charset="-78"/>
              </a:rPr>
            </a:br>
            <a:br>
              <a:rPr lang="en-US" sz="24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وكيف كان الخالقُ الأزليُّ الَّذي لا علَّةَ له تخصيصاً لـمبدءِ(العليَّة)، ولم تكنِ المادَّةُ الأزليَّةُ التي لا علَّةَ لها تخصيصاً للمبدءِ نفسِه؟! وأيُّ فرقٍ منطقيٍّ بين القضيَّتَين؟!.    .</a:t>
            </a:r>
            <a:br>
              <a:rPr lang="ar-IQ" sz="3200" dirty="0">
                <a:latin typeface="Traditional Arabic" pitchFamily="18" charset="-78"/>
                <a:cs typeface="Traditional Arabic" pitchFamily="18" charset="-78"/>
              </a:rPr>
            </a:br>
            <a:br>
              <a:rPr lang="ar-IQ" sz="32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لِماذا لا تحتــــــــــاج المادَّةُ ـ على فـــــــــرْضِ أزليَّتِها ـ إلى علَّةٍ؟ ويحتاجُ الخالقُ إلى علَّةٍ؟!</a:t>
            </a:r>
          </a:p>
        </p:txBody>
      </p:sp>
    </p:spTree>
    <p:extLst>
      <p:ext uri="{BB962C8B-B14F-4D97-AF65-F5344CB8AC3E}">
        <p14:creationId xmlns:p14="http://schemas.microsoft.com/office/powerpoint/2010/main" val="3558675869"/>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784976" cy="6552728"/>
          </a:xfrm>
        </p:spPr>
        <p:txBody>
          <a:bodyPr>
            <a:normAutofit/>
          </a:bodyPr>
          <a:lstStyle/>
          <a:p>
            <a:pPr algn="just"/>
            <a:r>
              <a:rPr lang="ar-IQ" sz="4000" b="1" dirty="0">
                <a:latin typeface="Traditional Arabic" pitchFamily="18" charset="-78"/>
                <a:cs typeface="Traditional Arabic" pitchFamily="18" charset="-78"/>
              </a:rPr>
              <a:t> </a:t>
            </a:r>
            <a:r>
              <a:rPr lang="ar-IQ" sz="4400" b="1" dirty="0">
                <a:latin typeface="Traditional Arabic" pitchFamily="18" charset="-78"/>
                <a:cs typeface="Traditional Arabic" pitchFamily="18" charset="-78"/>
              </a:rPr>
              <a:t>تتكوَّن المحاضرة من محورَين:                 </a:t>
            </a:r>
            <a:r>
              <a:rPr lang="ar-IQ" sz="4000" b="1" dirty="0">
                <a:latin typeface="Traditional Arabic" pitchFamily="18" charset="-78"/>
                <a:cs typeface="Traditional Arabic" pitchFamily="18" charset="-78"/>
              </a:rPr>
              <a:t>:</a:t>
            </a:r>
            <a:br>
              <a:rPr lang="ar-IQ" sz="4000" b="1" dirty="0">
                <a:latin typeface="Traditional Arabic" pitchFamily="18" charset="-78"/>
                <a:cs typeface="Traditional Arabic" pitchFamily="18" charset="-78"/>
              </a:rPr>
            </a:br>
            <a:r>
              <a:rPr lang="ar-IQ" sz="4000" b="1" dirty="0">
                <a:latin typeface="Traditional Arabic" pitchFamily="18" charset="-78"/>
                <a:cs typeface="Traditional Arabic" pitchFamily="18" charset="-78"/>
              </a:rPr>
              <a:t>  </a:t>
            </a:r>
            <a:br>
              <a:rPr lang="ar-IQ" sz="4000" b="1" dirty="0">
                <a:latin typeface="Traditional Arabic" pitchFamily="18" charset="-78"/>
                <a:cs typeface="Traditional Arabic" pitchFamily="18" charset="-78"/>
              </a:rPr>
            </a:br>
            <a:r>
              <a:rPr lang="ar-IQ" sz="4000" b="1" dirty="0">
                <a:latin typeface="Traditional Arabic" pitchFamily="18" charset="-78"/>
                <a:cs typeface="Traditional Arabic" pitchFamily="18" charset="-78"/>
              </a:rPr>
              <a:t>        الأوَّل: أزليَّةُ العالَـم عند مَن يؤمن بالله.                .</a:t>
            </a:r>
            <a:br>
              <a:rPr lang="ar-IQ" sz="4000" b="1" dirty="0">
                <a:latin typeface="Traditional Arabic" pitchFamily="18" charset="-78"/>
                <a:cs typeface="Traditional Arabic" pitchFamily="18" charset="-78"/>
              </a:rPr>
            </a:br>
            <a:br>
              <a:rPr lang="ar-IQ" sz="4000" b="1" dirty="0">
                <a:latin typeface="Traditional Arabic" pitchFamily="18" charset="-78"/>
                <a:cs typeface="Traditional Arabic" pitchFamily="18" charset="-78"/>
              </a:rPr>
            </a:br>
            <a:r>
              <a:rPr lang="ar-IQ" sz="4000" b="1" dirty="0">
                <a:latin typeface="Traditional Arabic" pitchFamily="18" charset="-78"/>
                <a:cs typeface="Traditional Arabic" pitchFamily="18" charset="-78"/>
              </a:rPr>
              <a:t>        الثاني: أزليَّةُ العالَـم عند مَن لم يؤمن بالله..</a:t>
            </a:r>
          </a:p>
        </p:txBody>
      </p:sp>
    </p:spTree>
    <p:extLst>
      <p:ext uri="{BB962C8B-B14F-4D97-AF65-F5344CB8AC3E}">
        <p14:creationId xmlns:p14="http://schemas.microsoft.com/office/powerpoint/2010/main" val="4260460277"/>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8784976" cy="6624736"/>
          </a:xfrm>
        </p:spPr>
        <p:txBody>
          <a:bodyPr>
            <a:noAutofit/>
          </a:bodyPr>
          <a:lstStyle/>
          <a:p>
            <a:pPr algn="just"/>
            <a:r>
              <a:rPr lang="ar-IQ" sz="3200" dirty="0">
                <a:latin typeface="Traditional Arabic" pitchFamily="18" charset="-78"/>
                <a:cs typeface="Traditional Arabic" pitchFamily="18" charset="-78"/>
              </a:rPr>
              <a:t>       </a:t>
            </a:r>
            <a:br>
              <a:rPr lang="en-US" sz="32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لِماذا يقنع الفيلسوف عن إنكارِ الخالق لمجرَّدِ أنْ يقرأ عبارةَ: ومَن(خلَق الله)، ولا يَمتحن إيمانَه بالمادَّة الصمَّاء، بعبارةٍ مماثلةٍ، تقول له:(ومَن خلَق المادَّةَ)؟!.</a:t>
            </a:r>
            <a:r>
              <a:rPr lang="en-US" sz="3200" dirty="0">
                <a:latin typeface="Traditional Arabic" pitchFamily="18" charset="-78"/>
                <a:cs typeface="Traditional Arabic" pitchFamily="18" charset="-78"/>
              </a:rPr>
              <a:t>                    </a:t>
            </a:r>
            <a:br>
              <a:rPr lang="en-US" sz="1050" dirty="0">
                <a:latin typeface="Traditional Arabic" pitchFamily="18" charset="-78"/>
                <a:cs typeface="Traditional Arabic" pitchFamily="18" charset="-78"/>
              </a:rPr>
            </a:br>
            <a:br>
              <a:rPr lang="en-US" sz="105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وكيف كان الخالقُ الأزليُّ الَّذي لا علَّةَ له تخصيصاً في مبدأ(العليَّة)، ولم تكنِ المادَّةُ الأزليَّةُ التي لا علَّةَ لها تخصيصاً للمبدءِ نفسِه؟! وأيُّ فرقٍ منطقيٍّ بين القضيَّتَين؟!.     .</a:t>
            </a:r>
            <a:br>
              <a:rPr lang="ar-IQ" sz="3200" dirty="0">
                <a:latin typeface="Traditional Arabic" pitchFamily="18" charset="-78"/>
                <a:cs typeface="Traditional Arabic" pitchFamily="18" charset="-78"/>
              </a:rPr>
            </a:br>
            <a:r>
              <a:rPr lang="en-US" sz="1800" dirty="0">
                <a:latin typeface="Traditional Arabic" pitchFamily="18" charset="-78"/>
                <a:cs typeface="Traditional Arabic" pitchFamily="18" charset="-78"/>
              </a:rPr>
              <a:t>   </a:t>
            </a:r>
            <a:br>
              <a:rPr lang="en-US" sz="32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إنَّ للفيلسوفَ الإلهيِّ أنْ يُلزِمَ الفيلسوفَ الماديَّ بكلِّ مآخِذِه على برهانِ العلَّةِ الأُولَى، ويَعكسُها عليه في قولِه بالمادَّة الأزليَّة.  وهذا منهجُ علمِ الكلامِ: إلزامُ الخصم بلوازم مسلَّماتِه.                       .</a:t>
            </a:r>
            <a:br>
              <a:rPr lang="ar-IQ" sz="1800" dirty="0">
                <a:latin typeface="Traditional Arabic" pitchFamily="18" charset="-78"/>
                <a:cs typeface="Traditional Arabic" pitchFamily="18" charset="-78"/>
              </a:rPr>
            </a:br>
            <a:r>
              <a:rPr lang="ar-IQ" sz="1200" dirty="0">
                <a:latin typeface="Traditional Arabic" pitchFamily="18" charset="-78"/>
                <a:cs typeface="Traditional Arabic" pitchFamily="18" charset="-78"/>
              </a:rPr>
              <a:t>   </a:t>
            </a:r>
            <a:r>
              <a:rPr lang="ar-IQ" sz="3200" dirty="0">
                <a:latin typeface="Traditional Arabic" pitchFamily="18" charset="-78"/>
                <a:cs typeface="Traditional Arabic" pitchFamily="18" charset="-78"/>
              </a:rPr>
              <a:t>   </a:t>
            </a:r>
            <a:br>
              <a:rPr lang="ar-IQ" sz="3200" dirty="0">
                <a:latin typeface="Traditional Arabic" pitchFamily="18" charset="-78"/>
                <a:cs typeface="Traditional Arabic" pitchFamily="18" charset="-78"/>
              </a:rPr>
            </a:br>
            <a:r>
              <a:rPr lang="ar-IQ" sz="3200" b="1" dirty="0">
                <a:latin typeface="Traditional Arabic" pitchFamily="18" charset="-78"/>
                <a:cs typeface="Traditional Arabic" pitchFamily="18" charset="-78"/>
              </a:rPr>
              <a:t>       وهذه حقيقةٌ لا يفطنُ كثيرون وهم بصددِ النقاشِ بين منكري الأُلوهيَّة ومُثبِتيها</a:t>
            </a:r>
            <a:r>
              <a:rPr lang="ar-IQ" sz="3200" dirty="0">
                <a:latin typeface="Traditional Arabic" pitchFamily="18" charset="-78"/>
                <a:cs typeface="Traditional Arabic" pitchFamily="18" charset="-78"/>
              </a:rPr>
              <a:t>؛ ذلك أنَّ كلاَّ منَ الفيلسوف الإلهيِّ والفيلسوف الماديِّ يؤمن بمبدأٍ أزليٍّ لا مُوجِدَ له في تفسيرِ الكون.  </a:t>
            </a:r>
            <a:r>
              <a:rPr lang="ar-IQ" sz="3200" b="1" dirty="0">
                <a:latin typeface="Traditional Arabic" pitchFamily="18" charset="-78"/>
                <a:cs typeface="Traditional Arabic" pitchFamily="18" charset="-78"/>
              </a:rPr>
              <a:t>وهذا هو محلُّ الاتِّفاقِ بينهما.      </a:t>
            </a:r>
            <a:r>
              <a:rPr lang="en-US" sz="3200" b="1" dirty="0">
                <a:latin typeface="Traditional Arabic" pitchFamily="18" charset="-78"/>
                <a:cs typeface="Traditional Arabic" pitchFamily="18" charset="-78"/>
              </a:rPr>
              <a:t> </a:t>
            </a:r>
            <a:r>
              <a:rPr lang="ar-IQ" sz="3200" b="1" dirty="0">
                <a:latin typeface="Traditional Arabic" pitchFamily="18" charset="-78"/>
                <a:cs typeface="Traditional Arabic" pitchFamily="18" charset="-78"/>
              </a:rPr>
              <a:t>         </a:t>
            </a:r>
            <a:r>
              <a:rPr lang="en-US" sz="3200" b="1" dirty="0">
                <a:latin typeface="Traditional Arabic" pitchFamily="18" charset="-78"/>
                <a:cs typeface="Traditional Arabic" pitchFamily="18" charset="-78"/>
              </a:rPr>
              <a:t> </a:t>
            </a:r>
            <a:br>
              <a:rPr lang="en-US" sz="32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a:t>
            </a:r>
          </a:p>
        </p:txBody>
      </p:sp>
    </p:spTree>
    <p:extLst>
      <p:ext uri="{BB962C8B-B14F-4D97-AF65-F5344CB8AC3E}">
        <p14:creationId xmlns:p14="http://schemas.microsoft.com/office/powerpoint/2010/main" val="4074400711"/>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8784976" cy="6624736"/>
          </a:xfrm>
        </p:spPr>
        <p:txBody>
          <a:bodyPr>
            <a:noAutofit/>
          </a:bodyPr>
          <a:lstStyle/>
          <a:p>
            <a:pPr algn="just"/>
            <a:r>
              <a:rPr lang="ar-IQ" sz="3200" dirty="0">
                <a:latin typeface="Traditional Arabic" pitchFamily="18" charset="-78"/>
                <a:cs typeface="Traditional Arabic" pitchFamily="18" charset="-78"/>
              </a:rPr>
              <a:t>      </a:t>
            </a:r>
            <a:r>
              <a:rPr lang="ar-IQ" sz="3200" b="1" dirty="0">
                <a:latin typeface="Traditional Arabic" pitchFamily="18" charset="-78"/>
                <a:cs typeface="Traditional Arabic" pitchFamily="18" charset="-78"/>
              </a:rPr>
              <a:t>أمَّا محلُّ الخلاف فهو: </a:t>
            </a:r>
            <a:r>
              <a:rPr lang="ar-IQ" sz="3200" dirty="0">
                <a:latin typeface="Traditional Arabic" pitchFamily="18" charset="-78"/>
                <a:cs typeface="Traditional Arabic" pitchFamily="18" charset="-78"/>
              </a:rPr>
              <a:t>أنَّ الفيلسوفَ الإلهيَّ يعتقد أنَّ هذا المبدأ موجودٌ عالِمٌ مريدٌ قادرٌ.                          .</a:t>
            </a:r>
            <a:br>
              <a:rPr lang="ar-IQ" sz="32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بينما يَعتقدُ الماديُّ أنَّ هذا المبدأَ موجودٌ أصمَّ لا يُحسُّ ولا يَعِي ولا يَعقل.                                         </a:t>
            </a:r>
            <a:br>
              <a:rPr lang="ar-IQ" sz="3200" dirty="0">
                <a:latin typeface="Traditional Arabic" pitchFamily="18" charset="-78"/>
                <a:cs typeface="Traditional Arabic" pitchFamily="18" charset="-78"/>
              </a:rPr>
            </a:br>
            <a:br>
              <a:rPr lang="ar-IQ" sz="32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a:t>
            </a:r>
            <a:r>
              <a:rPr lang="ar-IQ" sz="3200" b="1" dirty="0">
                <a:latin typeface="Traditional Arabic" pitchFamily="18" charset="-78"/>
                <a:cs typeface="Traditional Arabic" pitchFamily="18" charset="-78"/>
              </a:rPr>
              <a:t>وهنا يتساءل المرءُ بحقٍّ:</a:t>
            </a:r>
            <a:r>
              <a:rPr lang="ar-IQ" sz="3200" dirty="0">
                <a:latin typeface="Traditional Arabic" pitchFamily="18" charset="-78"/>
                <a:cs typeface="Traditional Arabic" pitchFamily="18" charset="-78"/>
              </a:rPr>
              <a:t> إذا كان الاحتمالُ العقليُّ قد انتهى بنا إلى أنَّ مبدأ هذا الكون:                                 :</a:t>
            </a:r>
            <a:br>
              <a:rPr lang="ar-IQ" sz="32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إمَّا أنْ يكونَ جماداً مسلوبَ الوعيِ والفكرِ والتدبير.           .</a:t>
            </a:r>
            <a:br>
              <a:rPr lang="ar-IQ" sz="32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وإمَّا أنْ يكونَ ذاتاً لها علمٌ ولها مشيئةٌ وإرادةٌ وقدرةٌ على الفعل والإيجاد.. </a:t>
            </a:r>
            <a:br>
              <a:rPr lang="ar-IQ" sz="3200" dirty="0">
                <a:latin typeface="Traditional Arabic" pitchFamily="18" charset="-78"/>
                <a:cs typeface="Traditional Arabic" pitchFamily="18" charset="-78"/>
              </a:rPr>
            </a:br>
            <a:br>
              <a:rPr lang="ar-IQ" sz="32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فأيُّ الاحتمالَين أولَى عند العقلِ بالقبول؟ هل هو الجمادُ أمِ الخالقُ الحيُّ العالِـم؟! .        </a:t>
            </a:r>
            <a:br>
              <a:rPr lang="en-US" sz="3200" dirty="0">
                <a:latin typeface="Traditional Arabic" pitchFamily="18" charset="-78"/>
                <a:cs typeface="Traditional Arabic" pitchFamily="18" charset="-78"/>
              </a:rPr>
            </a:br>
            <a:r>
              <a:rPr lang="ar-IQ" sz="3200" b="1" dirty="0">
                <a:latin typeface="Traditional Arabic" pitchFamily="18" charset="-78"/>
                <a:cs typeface="Traditional Arabic" pitchFamily="18" charset="-78"/>
              </a:rPr>
              <a:t>     </a:t>
            </a:r>
            <a:r>
              <a:rPr lang="ar-IQ" sz="3200" dirty="0">
                <a:latin typeface="Traditional Arabic" pitchFamily="18" charset="-78"/>
                <a:cs typeface="Traditional Arabic" pitchFamily="18" charset="-78"/>
              </a:rPr>
              <a:t> وإذا كانتِ المادَّةُ فكيف يُجاب على الآلاف منَ التساؤلات حولَ أسبابِ مظاهرِ الوعيِ والحركةِ والفكرِ في هذا الوجود؟!!.                 .</a:t>
            </a:r>
          </a:p>
        </p:txBody>
      </p:sp>
    </p:spTree>
    <p:extLst>
      <p:ext uri="{BB962C8B-B14F-4D97-AF65-F5344CB8AC3E}">
        <p14:creationId xmlns:p14="http://schemas.microsoft.com/office/powerpoint/2010/main" val="2003385792"/>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8784976" cy="6624736"/>
          </a:xfrm>
        </p:spPr>
        <p:txBody>
          <a:bodyPr>
            <a:noAutofit/>
          </a:bodyPr>
          <a:lstStyle/>
          <a:p>
            <a:pPr algn="just"/>
            <a:r>
              <a:rPr lang="ar-IQ" sz="3200" b="1" dirty="0">
                <a:latin typeface="Traditional Arabic" pitchFamily="18" charset="-78"/>
                <a:cs typeface="Traditional Arabic" pitchFamily="18" charset="-78"/>
              </a:rPr>
              <a:t>     </a:t>
            </a:r>
            <a:br>
              <a:rPr lang="ar-IQ" sz="32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وإذا كان العقلُ قد خُلِق، فكيف تُعطي المادَّةُ الصماءُ الفاقدةُ للحياة والعلمِ والوعيِ الحياةَ للكائناتِ الحيَّة وكيف تُعطِي الوعيَ والفكرَ للإنسان؟!!،          ، </a:t>
            </a:r>
            <a:br>
              <a:rPr lang="ar-IQ" sz="3200" dirty="0">
                <a:latin typeface="Traditional Arabic" pitchFamily="18" charset="-78"/>
                <a:cs typeface="Traditional Arabic" pitchFamily="18" charset="-78"/>
              </a:rPr>
            </a:br>
            <a:br>
              <a:rPr lang="ar-IQ" sz="32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فإذا لم يمكن الإنسانُ أنْ يكونَ خالقاً مع الوعي والفكر فكيف بالمادَّة الصمَّاء؟!؛ ؛</a:t>
            </a:r>
            <a:br>
              <a:rPr lang="ar-IQ" sz="32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لذا فإنَّ العقلَ ـ إذا كان عقلاً سويَّاً ـ لا يتردَّد في استبعادِ هذا الاحتمال ـ؛ لأنَّه يُثير صعوباتٍ لا يَجد العقلُ لها حلولاً.                            .</a:t>
            </a:r>
            <a:br>
              <a:rPr lang="ar-IQ" sz="3200" dirty="0">
                <a:latin typeface="Traditional Arabic" pitchFamily="18" charset="-78"/>
                <a:cs typeface="Traditional Arabic" pitchFamily="18" charset="-78"/>
              </a:rPr>
            </a:br>
            <a:br>
              <a:rPr lang="ar-IQ" sz="32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a:t>
            </a:r>
            <a:r>
              <a:rPr lang="en-US" sz="3200" dirty="0">
                <a:latin typeface="Traditional Arabic" pitchFamily="18" charset="-78"/>
                <a:cs typeface="Traditional Arabic" pitchFamily="18" charset="-78"/>
              </a:rPr>
              <a:t>               </a:t>
            </a:r>
            <a:endParaRPr lang="ar-IQ" sz="32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2465605801"/>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8928992" cy="6624736"/>
          </a:xfrm>
        </p:spPr>
        <p:txBody>
          <a:bodyPr>
            <a:normAutofit fontScale="90000"/>
          </a:bodyPr>
          <a:lstStyle/>
          <a:p>
            <a:pPr algn="just"/>
            <a:r>
              <a:rPr lang="ar-IQ" sz="3600" dirty="0">
                <a:latin typeface="Traditional Arabic" pitchFamily="18" charset="-78"/>
                <a:cs typeface="Traditional Arabic" pitchFamily="18" charset="-78"/>
              </a:rPr>
              <a:t>       </a:t>
            </a:r>
            <a:r>
              <a:rPr lang="ar-IQ" sz="3600" b="1" dirty="0">
                <a:latin typeface="Traditional Arabic" pitchFamily="18" charset="-78"/>
                <a:cs typeface="Traditional Arabic" pitchFamily="18" charset="-78"/>
              </a:rPr>
              <a:t>أمَّا الاحتمالُ الثاني: </a:t>
            </a:r>
            <a:r>
              <a:rPr lang="ar-IQ" sz="3600" dirty="0">
                <a:latin typeface="Traditional Arabic" pitchFamily="18" charset="-78"/>
                <a:cs typeface="Traditional Arabic" pitchFamily="18" charset="-78"/>
              </a:rPr>
              <a:t>فإنَّ العقلَ لا يجد معه حرَجاً من ذلك النوع الَّذي يُثيرُه الاحتمالُ الأوَّل،                                   ،</a:t>
            </a:r>
            <a:br>
              <a:rPr lang="ar-IQ" sz="3600" dirty="0">
                <a:latin typeface="Traditional Arabic" pitchFamily="18" charset="-78"/>
                <a:cs typeface="Traditional Arabic" pitchFamily="18" charset="-78"/>
              </a:rPr>
            </a:br>
            <a:r>
              <a:rPr lang="ar-IQ" sz="3600" dirty="0">
                <a:latin typeface="Traditional Arabic" pitchFamily="18" charset="-78"/>
                <a:cs typeface="Traditional Arabic" pitchFamily="18" charset="-78"/>
              </a:rPr>
              <a:t>     بل مع هذا الاحتمال الثاني يَطمئنُّ إلى إجاباتٍ تزول معها كلُّ علاماتِ الاستفهام المحيِّرةِ التي كانتْ تتزاحم في الافتراض الأوَّل.             .</a:t>
            </a:r>
            <a:r>
              <a:rPr lang="en-US" sz="3600" dirty="0">
                <a:latin typeface="Traditional Arabic" pitchFamily="18" charset="-78"/>
                <a:cs typeface="Traditional Arabic" pitchFamily="18" charset="-78"/>
              </a:rPr>
              <a:t>  </a:t>
            </a:r>
            <a:br>
              <a:rPr lang="en-US" sz="3600" dirty="0">
                <a:latin typeface="Traditional Arabic" pitchFamily="18" charset="-78"/>
                <a:cs typeface="Traditional Arabic" pitchFamily="18" charset="-78"/>
              </a:rPr>
            </a:br>
            <a:r>
              <a:rPr lang="en-US" sz="3600" dirty="0">
                <a:latin typeface="Traditional Arabic" pitchFamily="18" charset="-78"/>
                <a:cs typeface="Traditional Arabic" pitchFamily="18" charset="-78"/>
              </a:rPr>
              <a:t>  </a:t>
            </a:r>
            <a:br>
              <a:rPr lang="en-US" sz="3600" dirty="0">
                <a:latin typeface="Traditional Arabic" pitchFamily="18" charset="-78"/>
                <a:cs typeface="Traditional Arabic" pitchFamily="18" charset="-78"/>
              </a:rPr>
            </a:br>
            <a:r>
              <a:rPr lang="ar-IQ" sz="3600" dirty="0">
                <a:latin typeface="Traditional Arabic" pitchFamily="18" charset="-78"/>
                <a:cs typeface="Traditional Arabic" pitchFamily="18" charset="-78"/>
              </a:rPr>
              <a:t>     إنَّ إنكارَ الخالقِ العليمِ القدير، وإحلالَ مادَّةٍ صمَّاءَ محلَّه، لا تَعلم ولا تسمع ولا تُبصِر، فوق أنَّه لا يُحِلُّ مشكلةَ تفسيرِ الكون، فإنَّه يَزيدها تعقيداً وحيرةً وغموضاً،</a:t>
            </a:r>
            <a:br>
              <a:rPr lang="ar-IQ" sz="3600" dirty="0">
                <a:latin typeface="Traditional Arabic" pitchFamily="18" charset="-78"/>
                <a:cs typeface="Traditional Arabic" pitchFamily="18" charset="-78"/>
              </a:rPr>
            </a:br>
            <a:r>
              <a:rPr lang="ar-IQ" sz="3600" dirty="0">
                <a:latin typeface="Traditional Arabic" pitchFamily="18" charset="-78"/>
                <a:cs typeface="Traditional Arabic" pitchFamily="18" charset="-78"/>
              </a:rPr>
              <a:t>     </a:t>
            </a:r>
            <a:br>
              <a:rPr lang="ar-IQ" sz="3600" dirty="0">
                <a:latin typeface="Traditional Arabic" pitchFamily="18" charset="-78"/>
                <a:cs typeface="Traditional Arabic" pitchFamily="18" charset="-78"/>
              </a:rPr>
            </a:br>
            <a:r>
              <a:rPr lang="ar-IQ" sz="3600" dirty="0">
                <a:latin typeface="Traditional Arabic" pitchFamily="18" charset="-78"/>
                <a:cs typeface="Traditional Arabic" pitchFamily="18" charset="-78"/>
              </a:rPr>
              <a:t>       ولا مناصَ للعقلِ السليمِ إذا ما أنكرَ الإلهَ الخالِقَ أنْ يَظلَّ تائهاً يدورُ حول نفسِه في حلقةٍ مُفرَغةٍ لا يدري لها بدايةً ولا نهايةً؛                           ؛</a:t>
            </a:r>
            <a:br>
              <a:rPr lang="ar-IQ" sz="3600" dirty="0">
                <a:latin typeface="Traditional Arabic" pitchFamily="18" charset="-78"/>
                <a:cs typeface="Traditional Arabic" pitchFamily="18" charset="-78"/>
              </a:rPr>
            </a:br>
            <a:r>
              <a:rPr lang="ar-IQ" sz="3600" dirty="0">
                <a:latin typeface="Traditional Arabic" pitchFamily="18" charset="-78"/>
                <a:cs typeface="Traditional Arabic" pitchFamily="18" charset="-78"/>
              </a:rPr>
              <a:t>      لأنَّ إنكارَ الألوهيَّةِ تدليسٌ وتزويرٌ في أصولِ الحقائقِ، وتشويهٌ لفطرةِ الإنسان، وقلبٌ لموازينِه ومعالِمه الصحيحة.</a:t>
            </a:r>
          </a:p>
        </p:txBody>
      </p:sp>
    </p:spTree>
    <p:extLst>
      <p:ext uri="{BB962C8B-B14F-4D97-AF65-F5344CB8AC3E}">
        <p14:creationId xmlns:p14="http://schemas.microsoft.com/office/powerpoint/2010/main" val="3645596965"/>
      </p:ext>
    </p:extLst>
  </p:cSld>
  <p:clrMapOvr>
    <a:masterClrMapping/>
  </p:clrMapOvr>
  <p:transition spd="slow">
    <p:pull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8928992" cy="6624736"/>
          </a:xfrm>
        </p:spPr>
        <p:txBody>
          <a:bodyPr>
            <a:noAutofit/>
          </a:bodyPr>
          <a:lstStyle/>
          <a:p>
            <a:pPr algn="just"/>
            <a:r>
              <a:rPr lang="ar-IQ" sz="3200" b="1" dirty="0">
                <a:latin typeface="Traditional Arabic" pitchFamily="18" charset="-78"/>
                <a:cs typeface="Traditional Arabic" pitchFamily="18" charset="-78"/>
              </a:rPr>
              <a:t>أخيراً: :   </a:t>
            </a:r>
            <a:br>
              <a:rPr lang="en-US" sz="32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كان أمرُ الإنسان عجيباً فهو كما يَبتلِي بأفظعِ الأمراض الحسيَّة ـ كالسوفسطائيَّة ـ، كذلك هو قابلٌ لأنْ يَبتلِيَ بأفظع الأمراض العقليَّة.                             .</a:t>
            </a:r>
            <a:br>
              <a:rPr lang="ar-IQ" sz="32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فهؤلاء الملاحدة قدَّسوا نواميسَ المادَّةِ وقانونَها التي عرَفوها، وخرَقوا قانونَ العقلِ والمنطقِ التي جَهِلُوها؛ وعدمُ الوجدان لا يستلزم عدمَ الوجود.              .</a:t>
            </a:r>
            <a:r>
              <a:rPr lang="en-US" sz="3200" dirty="0">
                <a:latin typeface="Traditional Arabic" pitchFamily="18" charset="-78"/>
                <a:cs typeface="Traditional Arabic" pitchFamily="18" charset="-78"/>
              </a:rPr>
              <a:t>    </a:t>
            </a:r>
            <a:br>
              <a:rPr lang="ar-IQ" sz="3200" dirty="0">
                <a:latin typeface="Traditional Arabic" pitchFamily="18" charset="-78"/>
                <a:cs typeface="Traditional Arabic" pitchFamily="18" charset="-78"/>
              </a:rPr>
            </a:br>
            <a:r>
              <a:rPr lang="en-US" sz="3200" dirty="0">
                <a:latin typeface="Traditional Arabic" pitchFamily="18" charset="-78"/>
                <a:cs typeface="Traditional Arabic" pitchFamily="18" charset="-78"/>
              </a:rPr>
              <a:t>     </a:t>
            </a:r>
            <a:br>
              <a:rPr lang="en-US" sz="32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وهنا نتساءلُ بعضَ الأسئلةِ من الملْحدين: كيف يثقون بتلك العقول ـ غير المرئيَّة ـ وهي لا تنتمِي إلى المادةِ بنِسَبٍ ولا تمتُّ إليها بصلةٍ؛ لأنه شيءٌ غيبيٌّ والمادَّةُ محسوسةٌ، فأين صَدر غيرُ المحسوس منَ المحسوس؟!!                                       .</a:t>
            </a:r>
            <a:br>
              <a:rPr lang="ar-IQ" sz="3200" dirty="0">
                <a:latin typeface="Traditional Arabic" pitchFamily="18" charset="-78"/>
                <a:cs typeface="Traditional Arabic" pitchFamily="18" charset="-78"/>
              </a:rPr>
            </a:br>
            <a:br>
              <a:rPr lang="ar-IQ" sz="32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فإنَّ المادَّةَ في ذاتها بريئةٌ منَ الحياةِ فضلاً عنِ العقلِ والإدراكِ، فمِن أين جاء العقلُ والإدراكُ، منَ المادَّةِ الصمَّاءِ؟!! بل كيف يثقون بالقوانين المأخوذة من تتبُّعِ الجزئيَّات، وهي غيرُ مرئيَّةٍ؟!!.</a:t>
            </a:r>
            <a:r>
              <a:rPr lang="en-US" sz="3200" dirty="0">
                <a:latin typeface="Traditional Arabic" pitchFamily="18" charset="-78"/>
                <a:cs typeface="Traditional Arabic" pitchFamily="18" charset="-78"/>
              </a:rPr>
              <a:t>                </a:t>
            </a:r>
            <a:r>
              <a:rPr lang="ar-IQ" sz="3200" dirty="0">
                <a:latin typeface="Traditional Arabic" pitchFamily="18" charset="-78"/>
                <a:cs typeface="Traditional Arabic" pitchFamily="18" charset="-78"/>
              </a:rPr>
              <a:t>    </a:t>
            </a:r>
          </a:p>
        </p:txBody>
      </p:sp>
    </p:spTree>
    <p:extLst>
      <p:ext uri="{BB962C8B-B14F-4D97-AF65-F5344CB8AC3E}">
        <p14:creationId xmlns:p14="http://schemas.microsoft.com/office/powerpoint/2010/main" val="958786895"/>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9960"/>
            <a:ext cx="8928992" cy="6731407"/>
          </a:xfrm>
        </p:spPr>
        <p:txBody>
          <a:bodyPr>
            <a:normAutofit/>
          </a:bodyPr>
          <a:lstStyle/>
          <a:p>
            <a:pPr algn="just"/>
            <a:r>
              <a:rPr lang="ar-IQ" sz="4000" b="1" dirty="0">
                <a:latin typeface="Traditional Arabic" pitchFamily="18" charset="-78"/>
                <a:cs typeface="Traditional Arabic" pitchFamily="18" charset="-78"/>
              </a:rPr>
              <a:t>     والخلاصة: </a:t>
            </a:r>
            <a:r>
              <a:rPr lang="ar-IQ" sz="4000" dirty="0">
                <a:latin typeface="Traditional Arabic" pitchFamily="18" charset="-78"/>
                <a:cs typeface="Traditional Arabic" pitchFamily="18" charset="-78"/>
              </a:rPr>
              <a:t>إنْ أَنكر</a:t>
            </a:r>
            <a:r>
              <a:rPr lang="ar-IQ" sz="4000" b="1" dirty="0">
                <a:latin typeface="Traditional Arabic" pitchFamily="18" charset="-78"/>
                <a:cs typeface="Traditional Arabic" pitchFamily="18" charset="-78"/>
              </a:rPr>
              <a:t> </a:t>
            </a:r>
            <a:r>
              <a:rPr lang="ar-IQ" sz="4000" dirty="0">
                <a:latin typeface="Traditional Arabic" pitchFamily="18" charset="-78"/>
                <a:cs typeface="Traditional Arabic" pitchFamily="18" charset="-78"/>
              </a:rPr>
              <a:t>الطبيعيُّون ما في الإنسان منَ الأعمال المدهشةِ، والأسرارِ الغريبةِ التي أثبتَت في كلِّ ذرَّاتِـــه، لو أنكروا ذلك كانوا مَجانِين، وكذَّبهم العلماء الفزيولوجيا تكذيباً مُخجِلاً،         ،                           </a:t>
            </a:r>
            <a:br>
              <a:rPr lang="ar-IQ" sz="4000" dirty="0">
                <a:latin typeface="Traditional Arabic" pitchFamily="18" charset="-78"/>
                <a:cs typeface="Traditional Arabic" pitchFamily="18" charset="-78"/>
              </a:rPr>
            </a:br>
            <a:br>
              <a:rPr lang="ar-IQ" sz="4000" dirty="0">
                <a:latin typeface="Traditional Arabic" pitchFamily="18" charset="-78"/>
                <a:cs typeface="Traditional Arabic" pitchFamily="18" charset="-78"/>
              </a:rPr>
            </a:br>
            <a:r>
              <a:rPr lang="ar-IQ" sz="4000" dirty="0">
                <a:latin typeface="Traditional Arabic" pitchFamily="18" charset="-78"/>
                <a:cs typeface="Traditional Arabic" pitchFamily="18" charset="-78"/>
              </a:rPr>
              <a:t>     وإنْ اعترفوا بأنَّ كلَّ شيءٍ فيه لِحكْمةٍ لا فرقَ بين ما دَقَّ أو جَلَّ، كما يُقرِّره العلماء وكما هو مشاهد، ثمَّ نَسَبوا ذلك لتلك المادَّة الصماء العمياء، كانوا أشدَّ جنوناً منَ المجانين، فأين تذهبون؟!!     . </a:t>
            </a:r>
            <a:br>
              <a:rPr lang="en-US" sz="4000" dirty="0">
                <a:latin typeface="Traditional Arabic" pitchFamily="18" charset="-78"/>
                <a:cs typeface="Traditional Arabic" pitchFamily="18" charset="-78"/>
              </a:rPr>
            </a:br>
            <a:endParaRPr lang="ar-IQ" sz="40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408674988"/>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8784976" cy="6552728"/>
          </a:xfrm>
        </p:spPr>
        <p:txBody>
          <a:bodyPr/>
          <a:lstStyle/>
          <a:p>
            <a:pPr algn="ctr"/>
            <a:r>
              <a:rPr lang="ar-IQ" dirty="0">
                <a:latin typeface="Traditional Arabic" pitchFamily="18" charset="-78"/>
                <a:cs typeface="Traditional Arabic" pitchFamily="18" charset="-78"/>
              </a:rPr>
              <a:t>هل يوجد سؤال حول الموضوع؟</a:t>
            </a:r>
            <a:br>
              <a:rPr lang="ar-IQ" dirty="0">
                <a:latin typeface="Traditional Arabic" pitchFamily="18" charset="-78"/>
                <a:cs typeface="Traditional Arabic" pitchFamily="18" charset="-78"/>
              </a:rPr>
            </a:br>
            <a:br>
              <a:rPr lang="ar-IQ" dirty="0">
                <a:latin typeface="Traditional Arabic" pitchFamily="18" charset="-78"/>
                <a:cs typeface="Traditional Arabic" pitchFamily="18" charset="-78"/>
              </a:rPr>
            </a:br>
            <a:r>
              <a:rPr lang="ar-IQ" dirty="0">
                <a:latin typeface="Traditional Arabic" pitchFamily="18" charset="-78"/>
                <a:cs typeface="Traditional Arabic" pitchFamily="18" charset="-78"/>
              </a:rPr>
              <a:t>شكراً للحضور</a:t>
            </a:r>
          </a:p>
        </p:txBody>
      </p:sp>
    </p:spTree>
    <p:extLst>
      <p:ext uri="{BB962C8B-B14F-4D97-AF65-F5344CB8AC3E}">
        <p14:creationId xmlns:p14="http://schemas.microsoft.com/office/powerpoint/2010/main" val="344741971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52636"/>
            <a:ext cx="8784976" cy="6552728"/>
          </a:xfrm>
        </p:spPr>
        <p:txBody>
          <a:bodyPr>
            <a:normAutofit fontScale="90000"/>
          </a:bodyPr>
          <a:lstStyle/>
          <a:p>
            <a:pPr algn="just"/>
            <a:r>
              <a:rPr lang="ar-IQ" sz="3200" b="1" dirty="0">
                <a:latin typeface="Traditional Arabic" pitchFamily="18" charset="-78"/>
                <a:cs typeface="Traditional Arabic" pitchFamily="18" charset="-78"/>
              </a:rPr>
              <a:t>المحور الأوَّل: فلاسفةُ اليونان نموذجاً:                                </a:t>
            </a:r>
            <a:r>
              <a:rPr lang="ar-IQ" sz="3200" dirty="0">
                <a:latin typeface="Traditional Arabic" pitchFamily="18" charset="-78"/>
                <a:cs typeface="Traditional Arabic" pitchFamily="18" charset="-78"/>
              </a:rPr>
              <a:t>:</a:t>
            </a:r>
            <a:br>
              <a:rPr lang="ar-IQ" sz="32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a:t>
            </a:r>
            <a:br>
              <a:rPr lang="ar-IQ" sz="32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قالوا:(إنَّ مادَّةَ العالَمِ قديمةٌ وأزليةٌ كقِدَمِ الله).</a:t>
            </a:r>
            <a:r>
              <a:rPr lang="ar-SA" sz="3200" b="1" dirty="0">
                <a:latin typeface="Traditional Arabic" pitchFamily="18" charset="-78"/>
                <a:cs typeface="Traditional Arabic" pitchFamily="18" charset="-78"/>
              </a:rPr>
              <a:t> </a:t>
            </a:r>
            <a:r>
              <a:rPr lang="ar-SA" sz="3200" dirty="0">
                <a:latin typeface="Traditional Arabic" pitchFamily="18" charset="-78"/>
                <a:cs typeface="Traditional Arabic" pitchFamily="18" charset="-78"/>
              </a:rPr>
              <a:t>مَن قال بهذه الفكر</a:t>
            </a:r>
            <a:r>
              <a:rPr lang="ar-IQ" sz="3200" dirty="0">
                <a:latin typeface="Traditional Arabic" pitchFamily="18" charset="-78"/>
                <a:cs typeface="Traditional Arabic" pitchFamily="18" charset="-78"/>
              </a:rPr>
              <a:t>ة </a:t>
            </a:r>
            <a:r>
              <a:rPr lang="ar-SA" sz="3200" dirty="0">
                <a:latin typeface="Traditional Arabic" pitchFamily="18" charset="-78"/>
                <a:cs typeface="Traditional Arabic" pitchFamily="18" charset="-78"/>
              </a:rPr>
              <a:t>اعتر</a:t>
            </a:r>
            <a:r>
              <a:rPr lang="ar-IQ" sz="3200" dirty="0">
                <a:latin typeface="Traditional Arabic" pitchFamily="18" charset="-78"/>
                <a:cs typeface="Traditional Arabic" pitchFamily="18" charset="-78"/>
              </a:rPr>
              <a:t>َ</a:t>
            </a:r>
            <a:r>
              <a:rPr lang="ar-SA" sz="3200" dirty="0">
                <a:latin typeface="Traditional Arabic" pitchFamily="18" charset="-78"/>
                <a:cs typeface="Traditional Arabic" pitchFamily="18" charset="-78"/>
              </a:rPr>
              <a:t>ف بالله الأزليِّ</a:t>
            </a:r>
            <a:r>
              <a:rPr lang="ar-IQ" sz="3200" dirty="0">
                <a:latin typeface="Traditional Arabic" pitchFamily="18" charset="-78"/>
                <a:cs typeface="Traditional Arabic" pitchFamily="18" charset="-78"/>
              </a:rPr>
              <a:t>:</a:t>
            </a:r>
            <a:br>
              <a:rPr lang="ar-IQ" sz="32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a:t>
            </a:r>
            <a:br>
              <a:rPr lang="ar-IQ" sz="32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فقالوا: مادام العلَّةُ التامةُ موجودةً وهي الخالق لابدَّ من وجودِ المعلوم وهي الممكنات؛ لعدم إمكان تخلُّفِ المعلول عنِ العلَّة. وعلى هذه القاعدة</a:t>
            </a:r>
            <a:r>
              <a:rPr lang="ar-SA" sz="3200" dirty="0">
                <a:latin typeface="Traditional Arabic" pitchFamily="18" charset="-78"/>
                <a:cs typeface="Traditional Arabic" pitchFamily="18" charset="-78"/>
              </a:rPr>
              <a:t> أشرك</a:t>
            </a:r>
            <a:r>
              <a:rPr lang="ar-IQ" sz="3200" dirty="0">
                <a:latin typeface="Traditional Arabic" pitchFamily="18" charset="-78"/>
                <a:cs typeface="Traditional Arabic" pitchFamily="18" charset="-78"/>
              </a:rPr>
              <a:t>وا</a:t>
            </a:r>
            <a:r>
              <a:rPr lang="ar-SA" sz="3200" dirty="0">
                <a:latin typeface="Traditional Arabic" pitchFamily="18" charset="-78"/>
                <a:cs typeface="Traditional Arabic" pitchFamily="18" charset="-78"/>
              </a:rPr>
              <a:t> مع</a:t>
            </a:r>
            <a:r>
              <a:rPr lang="ar-IQ" sz="3200" dirty="0">
                <a:latin typeface="Traditional Arabic" pitchFamily="18" charset="-78"/>
                <a:cs typeface="Traditional Arabic" pitchFamily="18" charset="-78"/>
              </a:rPr>
              <a:t> الله</a:t>
            </a:r>
            <a:r>
              <a:rPr lang="ar-SA" sz="3200" dirty="0">
                <a:latin typeface="Traditional Arabic" pitchFamily="18" charset="-78"/>
                <a:cs typeface="Traditional Arabic" pitchFamily="18" charset="-78"/>
              </a:rPr>
              <a:t> الكونَ في الوجود الأزليِّ</a:t>
            </a:r>
            <a:r>
              <a:rPr lang="ar-IQ" sz="3200" dirty="0">
                <a:latin typeface="Traditional Arabic" pitchFamily="18" charset="-78"/>
                <a:cs typeface="Traditional Arabic" pitchFamily="18" charset="-78"/>
              </a:rPr>
              <a:t>.                                 .                             </a:t>
            </a:r>
            <a:br>
              <a:rPr lang="ar-IQ" sz="32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وغاب عنِ الفلاسفةِ أنَّه لا يَلزم من وجودِ هذا الارتباط مساواةُ العالَـمِ للحقِّ ـ جلَّ وعلا ـ فإنَّ اللهَ هو الفاعلُ، والعالَـمَ كلَّه مفعولٌ له تعالى.                           .</a:t>
            </a:r>
            <a:br>
              <a:rPr lang="ar-IQ" sz="3200" dirty="0">
                <a:latin typeface="Traditional Arabic" pitchFamily="18" charset="-78"/>
                <a:cs typeface="Traditional Arabic" pitchFamily="18" charset="-78"/>
              </a:rPr>
            </a:br>
            <a:br>
              <a:rPr lang="ar-IQ" sz="32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a:t>
            </a:r>
            <a:r>
              <a:rPr lang="ar-IQ" sz="3200" b="1" dirty="0">
                <a:latin typeface="Traditional Arabic" pitchFamily="18" charset="-78"/>
                <a:cs typeface="Traditional Arabic" pitchFamily="18" charset="-78"/>
              </a:rPr>
              <a:t>وهذا التوهُّم ـ أي: أزليةُ الكون ـ ناشيءٌ عن شيئَين:                       </a:t>
            </a:r>
            <a:r>
              <a:rPr lang="ar-IQ" sz="3200" dirty="0">
                <a:latin typeface="Traditional Arabic" pitchFamily="18" charset="-78"/>
                <a:cs typeface="Traditional Arabic" pitchFamily="18" charset="-78"/>
              </a:rPr>
              <a:t>:</a:t>
            </a:r>
            <a:br>
              <a:rPr lang="ar-IQ" sz="3200" dirty="0">
                <a:latin typeface="Traditional Arabic" pitchFamily="18" charset="-78"/>
                <a:cs typeface="Traditional Arabic" pitchFamily="18" charset="-78"/>
              </a:rPr>
            </a:br>
            <a:br>
              <a:rPr lang="ar-IQ" sz="32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a:t>
            </a:r>
            <a:r>
              <a:rPr lang="ar-IQ" sz="3200" b="1" dirty="0">
                <a:latin typeface="Traditional Arabic" pitchFamily="18" charset="-78"/>
                <a:cs typeface="Traditional Arabic" pitchFamily="18" charset="-78"/>
              </a:rPr>
              <a:t>الأوَّل: </a:t>
            </a:r>
            <a:r>
              <a:rPr lang="ar-IQ" sz="3200" dirty="0">
                <a:latin typeface="Traditional Arabic" pitchFamily="18" charset="-78"/>
                <a:cs typeface="Traditional Arabic" pitchFamily="18" charset="-78"/>
              </a:rPr>
              <a:t>سلبُ الإرادة عنِ الخالق وكونِه مجبوراً في خلْقِ العالَم.   </a:t>
            </a:r>
            <a:r>
              <a:rPr lang="en-US" sz="3200" dirty="0">
                <a:latin typeface="Traditional Arabic" pitchFamily="18" charset="-78"/>
                <a:cs typeface="Traditional Arabic" pitchFamily="18" charset="-78"/>
              </a:rPr>
              <a:t>       </a:t>
            </a:r>
            <a:r>
              <a:rPr lang="ar-IQ" sz="3200" dirty="0">
                <a:latin typeface="Traditional Arabic" pitchFamily="18" charset="-78"/>
                <a:cs typeface="Traditional Arabic" pitchFamily="18" charset="-78"/>
              </a:rPr>
              <a:t>              .</a:t>
            </a:r>
            <a:br>
              <a:rPr lang="ar-IQ" sz="32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a:t>
            </a:r>
            <a:r>
              <a:rPr lang="ar-IQ" sz="3200" b="1" dirty="0">
                <a:latin typeface="Traditional Arabic" pitchFamily="18" charset="-78"/>
                <a:cs typeface="Traditional Arabic" pitchFamily="18" charset="-78"/>
              </a:rPr>
              <a:t>الثاني: </a:t>
            </a:r>
            <a:r>
              <a:rPr lang="ar-IQ" sz="3200" dirty="0">
                <a:latin typeface="Traditional Arabic" pitchFamily="18" charset="-78"/>
                <a:cs typeface="Traditional Arabic" pitchFamily="18" charset="-78"/>
              </a:rPr>
              <a:t>خلطُ تعلُّقِ العلم بالفعل، وتعلُّقِ القدرةِ بالقوة في الأزل.       </a:t>
            </a:r>
          </a:p>
        </p:txBody>
      </p:sp>
    </p:spTree>
    <p:extLst>
      <p:ext uri="{BB962C8B-B14F-4D97-AF65-F5344CB8AC3E}">
        <p14:creationId xmlns:p14="http://schemas.microsoft.com/office/powerpoint/2010/main" val="38863177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47464-4ED0-3DF3-15B4-12DCC8A439E8}"/>
              </a:ext>
            </a:extLst>
          </p:cNvPr>
          <p:cNvSpPr>
            <a:spLocks noGrp="1"/>
          </p:cNvSpPr>
          <p:nvPr>
            <p:ph type="title"/>
          </p:nvPr>
        </p:nvSpPr>
        <p:spPr>
          <a:xfrm>
            <a:off x="107504" y="116632"/>
            <a:ext cx="8928992" cy="6624736"/>
          </a:xfrm>
        </p:spPr>
        <p:txBody>
          <a:bodyPr>
            <a:normAutofit/>
          </a:bodyPr>
          <a:lstStyle/>
          <a:p>
            <a:pPr algn="just"/>
            <a:r>
              <a:rPr lang="en-US" sz="3200" dirty="0">
                <a:latin typeface="Traditional Arabic" pitchFamily="18" charset="-78"/>
                <a:cs typeface="Traditional Arabic" pitchFamily="18" charset="-78"/>
              </a:rPr>
              <a:t>       </a:t>
            </a:r>
            <a:r>
              <a:rPr lang="ar-IQ" sz="3200" dirty="0">
                <a:latin typeface="Traditional Arabic" pitchFamily="18" charset="-78"/>
                <a:cs typeface="Traditional Arabic" pitchFamily="18" charset="-78"/>
              </a:rPr>
              <a:t>زلَّتِ الفلاسفةُ في الـمسألة، فقالوا: إنَّ العالَمَ معلومُ العلمِ القديمِ، ومقدورُ القدرةِ القديمةِ، وهذا يستلزم قِدمُ المخلوقِ.                               .</a:t>
            </a:r>
            <a:br>
              <a:rPr lang="ar-IQ" sz="3200" dirty="0">
                <a:latin typeface="Traditional Arabic" pitchFamily="18" charset="-78"/>
                <a:cs typeface="Traditional Arabic" pitchFamily="18" charset="-78"/>
              </a:rPr>
            </a:br>
            <a:br>
              <a:rPr lang="ar-IQ" sz="32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والحقُّ أنَّ العالَمَ قديمٌ في العلم، حادثٌ في الظهور، بسببِ تأخُّرِ تعلُّقِ</a:t>
            </a:r>
            <a:r>
              <a:rPr lang="en-US" sz="3200" dirty="0">
                <a:latin typeface="Traditional Arabic" pitchFamily="18" charset="-78"/>
                <a:cs typeface="Traditional Arabic" pitchFamily="18" charset="-78"/>
              </a:rPr>
              <a:t> </a:t>
            </a:r>
            <a:r>
              <a:rPr lang="ar-IQ" sz="3200" dirty="0">
                <a:latin typeface="Traditional Arabic" pitchFamily="18" charset="-78"/>
                <a:cs typeface="Traditional Arabic" pitchFamily="18" charset="-78"/>
              </a:rPr>
              <a:t>القدرةِ التنجزيِّ فيما لا يزال.                               .</a:t>
            </a:r>
            <a:br>
              <a:rPr lang="ar-IQ" sz="32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a:t>
            </a:r>
            <a:br>
              <a:rPr lang="ar-IQ" sz="32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وعلى هذا يجوز أنْ تقول:(إنَّ اللهَ تعالى في الأزل خالقٌ)أي: بالقوَّة، و(إنَّ اللهَ تعالى في الأزل ليس بخالقٍ) أي: بالفعل.                          .</a:t>
            </a:r>
            <a:br>
              <a:rPr lang="ar-IQ" sz="3200" dirty="0">
                <a:latin typeface="Traditional Arabic" pitchFamily="18" charset="-78"/>
                <a:cs typeface="Traditional Arabic" pitchFamily="18" charset="-78"/>
              </a:rPr>
            </a:br>
            <a:br>
              <a:rPr lang="ar-IQ" sz="32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وعلى هذا أيضاً لا يقال: إنَّ القدرةَ الإلهيَّة تتعلَّق بلا شيءٍ مطلقاً أو لا يقال: إنَّ اللهَ خَلَق من عدمٍ مطلقٍ بل خلَق من عدمٍ إضافيٍّ، أي: خَلق مـمَّا هو ثابتٌ في العلم الإلهيِّ فافْهم.                             </a:t>
            </a:r>
            <a:r>
              <a:rPr lang="ar-IQ" sz="3200">
                <a:latin typeface="Traditional Arabic" pitchFamily="18" charset="-78"/>
                <a:cs typeface="Traditional Arabic" pitchFamily="18" charset="-78"/>
              </a:rPr>
              <a:t>.</a:t>
            </a:r>
            <a:endParaRPr lang="en-US" sz="3200"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978227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8928992" cy="6624736"/>
          </a:xfrm>
        </p:spPr>
        <p:txBody>
          <a:bodyPr>
            <a:noAutofit/>
          </a:bodyPr>
          <a:lstStyle/>
          <a:p>
            <a:pPr algn="just"/>
            <a:r>
              <a:rPr lang="ar-IQ" sz="3000" dirty="0">
                <a:latin typeface="Traditional Arabic" pitchFamily="18" charset="-78"/>
                <a:cs typeface="Traditional Arabic" pitchFamily="18" charset="-78"/>
              </a:rPr>
              <a:t>      </a:t>
            </a:r>
            <a:br>
              <a:rPr lang="ar-IQ" sz="3000" dirty="0">
                <a:latin typeface="Traditional Arabic" pitchFamily="18" charset="-78"/>
                <a:cs typeface="Traditional Arabic" pitchFamily="18" charset="-78"/>
              </a:rPr>
            </a:br>
            <a:r>
              <a:rPr lang="ar-IQ" sz="3000" b="1" dirty="0">
                <a:latin typeface="Traditional Arabic" pitchFamily="18" charset="-78"/>
                <a:cs typeface="Traditional Arabic" pitchFamily="18" charset="-78"/>
              </a:rPr>
              <a:t>وهنا يأتي إشكالٌ حول</a:t>
            </a:r>
            <a:r>
              <a:rPr lang="ar-IQ" sz="3000" dirty="0">
                <a:latin typeface="Traditional Arabic" pitchFamily="18" charset="-78"/>
                <a:cs typeface="Traditional Arabic" pitchFamily="18" charset="-78"/>
              </a:rPr>
              <a:t> </a:t>
            </a:r>
            <a:r>
              <a:rPr lang="ar-IQ" sz="3000" b="1" dirty="0">
                <a:latin typeface="Traditional Arabic" pitchFamily="18" charset="-78"/>
                <a:cs typeface="Traditional Arabic" pitchFamily="18" charset="-78"/>
              </a:rPr>
              <a:t>خلْقِ الوجودِ من عدمٍ، مفادُه:          </a:t>
            </a:r>
            <a:r>
              <a:rPr lang="ar-IQ" sz="3000" dirty="0">
                <a:latin typeface="Traditional Arabic" pitchFamily="18" charset="-78"/>
                <a:cs typeface="Traditional Arabic" pitchFamily="18" charset="-78"/>
              </a:rPr>
              <a:t>:</a:t>
            </a:r>
            <a:br>
              <a:rPr lang="ar-IQ" sz="3000" dirty="0">
                <a:latin typeface="Traditional Arabic" pitchFamily="18" charset="-78"/>
                <a:cs typeface="Traditional Arabic" pitchFamily="18" charset="-78"/>
              </a:rPr>
            </a:br>
            <a:r>
              <a:rPr lang="ar-IQ" sz="3000" dirty="0">
                <a:latin typeface="Traditional Arabic" pitchFamily="18" charset="-78"/>
                <a:cs typeface="Traditional Arabic" pitchFamily="18" charset="-78"/>
              </a:rPr>
              <a:t>     أنَّ الله خلَق الوجودَ من عدمٍ، فمادام المعدوم ليس بشيءٍ، ـ كما يقول المتكلِّمون ـ فإذنْ أوجَده من عدمِ العلم به؛ إذِ العلمُ يتعلَّق بالموجود ذهناً أو خارجاً، وهذا يؤدِّي إلى نسبةِ الجهلِ إلى الله بالعالَـم قبل إيجادِه.</a:t>
            </a:r>
            <a:r>
              <a:rPr lang="en-US" sz="3000" dirty="0">
                <a:latin typeface="Traditional Arabic" pitchFamily="18" charset="-78"/>
                <a:cs typeface="Traditional Arabic" pitchFamily="18" charset="-78"/>
              </a:rPr>
              <a:t>    </a:t>
            </a:r>
            <a:r>
              <a:rPr lang="ar-IQ" sz="3000" dirty="0">
                <a:latin typeface="Traditional Arabic" pitchFamily="18" charset="-78"/>
                <a:cs typeface="Traditional Arabic" pitchFamily="18" charset="-78"/>
              </a:rPr>
              <a:t>                           .</a:t>
            </a:r>
            <a:r>
              <a:rPr lang="en-US" sz="3000" dirty="0">
                <a:latin typeface="Traditional Arabic" pitchFamily="18" charset="-78"/>
                <a:cs typeface="Traditional Arabic" pitchFamily="18" charset="-78"/>
              </a:rPr>
              <a:t> </a:t>
            </a:r>
            <a:br>
              <a:rPr lang="ar-IQ" sz="3000" dirty="0">
                <a:latin typeface="Traditional Arabic" pitchFamily="18" charset="-78"/>
                <a:cs typeface="Traditional Arabic" pitchFamily="18" charset="-78"/>
              </a:rPr>
            </a:br>
            <a:br>
              <a:rPr lang="ar-IQ" sz="3000" dirty="0">
                <a:latin typeface="Traditional Arabic" pitchFamily="18" charset="-78"/>
                <a:cs typeface="Traditional Arabic" pitchFamily="18" charset="-78"/>
              </a:rPr>
            </a:br>
            <a:r>
              <a:rPr lang="ar-IQ" sz="3000" b="1" dirty="0">
                <a:latin typeface="Traditional Arabic" pitchFamily="18" charset="-78"/>
                <a:cs typeface="Traditional Arabic" pitchFamily="18" charset="-78"/>
              </a:rPr>
              <a:t>الجواب: أنَّ العدمَ عدمان:                         </a:t>
            </a:r>
            <a:r>
              <a:rPr lang="ar-IQ" sz="3000" dirty="0">
                <a:latin typeface="Traditional Arabic" pitchFamily="18" charset="-78"/>
                <a:cs typeface="Traditional Arabic" pitchFamily="18" charset="-78"/>
              </a:rPr>
              <a:t>:</a:t>
            </a:r>
            <a:br>
              <a:rPr lang="ar-IQ" sz="3000" dirty="0">
                <a:latin typeface="Traditional Arabic" pitchFamily="18" charset="-78"/>
                <a:cs typeface="Traditional Arabic" pitchFamily="18" charset="-78"/>
              </a:rPr>
            </a:br>
            <a:r>
              <a:rPr lang="ar-IQ" sz="3000" dirty="0">
                <a:latin typeface="Traditional Arabic" pitchFamily="18" charset="-78"/>
                <a:cs typeface="Traditional Arabic" pitchFamily="18" charset="-78"/>
              </a:rPr>
              <a:t>      </a:t>
            </a:r>
            <a:r>
              <a:rPr lang="ar-IQ" sz="3000" b="1" dirty="0">
                <a:latin typeface="Traditional Arabic" pitchFamily="18" charset="-78"/>
                <a:cs typeface="Traditional Arabic" pitchFamily="18" charset="-78"/>
              </a:rPr>
              <a:t>الأوَّل: </a:t>
            </a:r>
            <a:r>
              <a:rPr lang="ar-IQ" sz="3000" dirty="0">
                <a:latin typeface="Traditional Arabic" pitchFamily="18" charset="-78"/>
                <a:cs typeface="Traditional Arabic" pitchFamily="18" charset="-78"/>
              </a:rPr>
              <a:t>عدمٌ محضٌ، أي ليس له وجودٌ لا في العلم ولا في الواقع.             .        </a:t>
            </a:r>
            <a:br>
              <a:rPr lang="ar-IQ" sz="3000" dirty="0">
                <a:latin typeface="Traditional Arabic" pitchFamily="18" charset="-78"/>
                <a:cs typeface="Traditional Arabic" pitchFamily="18" charset="-78"/>
              </a:rPr>
            </a:br>
            <a:r>
              <a:rPr lang="ar-IQ" sz="3000" dirty="0">
                <a:latin typeface="Traditional Arabic" pitchFamily="18" charset="-78"/>
                <a:cs typeface="Traditional Arabic" pitchFamily="18" charset="-78"/>
              </a:rPr>
              <a:t>      </a:t>
            </a:r>
            <a:r>
              <a:rPr lang="ar-IQ" sz="3000" b="1" dirty="0">
                <a:latin typeface="Traditional Arabic" pitchFamily="18" charset="-78"/>
                <a:cs typeface="Traditional Arabic" pitchFamily="18" charset="-78"/>
              </a:rPr>
              <a:t>والثاني: </a:t>
            </a:r>
            <a:r>
              <a:rPr lang="ar-IQ" sz="3000" dirty="0">
                <a:latin typeface="Traditional Arabic" pitchFamily="18" charset="-78"/>
                <a:cs typeface="Traditional Arabic" pitchFamily="18" charset="-78"/>
              </a:rPr>
              <a:t>عدمٌ إضافيٌ وهو ما ليس له وجودٌ في الواقع فقط.            .</a:t>
            </a:r>
            <a:br>
              <a:rPr lang="ar-IQ" sz="3000" dirty="0">
                <a:latin typeface="Traditional Arabic" pitchFamily="18" charset="-78"/>
                <a:cs typeface="Traditional Arabic" pitchFamily="18" charset="-78"/>
              </a:rPr>
            </a:br>
            <a:br>
              <a:rPr lang="ar-IQ" sz="3000" dirty="0">
                <a:latin typeface="Traditional Arabic" pitchFamily="18" charset="-78"/>
                <a:cs typeface="Traditional Arabic" pitchFamily="18" charset="-78"/>
              </a:rPr>
            </a:br>
            <a:r>
              <a:rPr lang="ar-IQ" sz="3000" dirty="0">
                <a:latin typeface="Traditional Arabic" pitchFamily="18" charset="-78"/>
                <a:cs typeface="Traditional Arabic" pitchFamily="18" charset="-78"/>
              </a:rPr>
              <a:t>      وعلى المعنى الثاني، يُحمَل قولُ المتكلِّمين(المعدوم ليس بشيٍء) أي: إنَّ المعدومَ ليس بشيءٍ في الواقع لا في علمِ اللهِ.                            .</a:t>
            </a:r>
            <a:br>
              <a:rPr lang="ar-IQ" sz="3000" dirty="0">
                <a:latin typeface="Traditional Arabic" pitchFamily="18" charset="-78"/>
                <a:cs typeface="Traditional Arabic" pitchFamily="18" charset="-78"/>
              </a:rPr>
            </a:br>
            <a:r>
              <a:rPr lang="ar-IQ" sz="3000" dirty="0">
                <a:latin typeface="Traditional Arabic" pitchFamily="18" charset="-78"/>
                <a:cs typeface="Traditional Arabic" pitchFamily="18" charset="-78"/>
              </a:rPr>
              <a:t>  </a:t>
            </a:r>
            <a:br>
              <a:rPr lang="ar-IQ" sz="3000" dirty="0">
                <a:latin typeface="Traditional Arabic" pitchFamily="18" charset="-78"/>
                <a:cs typeface="Traditional Arabic" pitchFamily="18" charset="-78"/>
              </a:rPr>
            </a:br>
            <a:r>
              <a:rPr lang="ar-IQ" sz="3000" dirty="0">
                <a:latin typeface="Traditional Arabic" pitchFamily="18" charset="-78"/>
                <a:cs typeface="Traditional Arabic" pitchFamily="18" charset="-78"/>
              </a:rPr>
              <a:t>       فيُحمَل على المعنى الثاني أيضاً قولُه تعالى:[وَقَدْ خَلَقْتُكَ مِن قَبْلُ وَلَمْ تَكُ شَيْئًا]مريم:9، أي: لم يكن شيئاً في الواقع لكنْ شيءٌ ثابتٌ في علمه تعالى.</a:t>
            </a:r>
          </a:p>
        </p:txBody>
      </p:sp>
    </p:spTree>
    <p:extLst>
      <p:ext uri="{BB962C8B-B14F-4D97-AF65-F5344CB8AC3E}">
        <p14:creationId xmlns:p14="http://schemas.microsoft.com/office/powerpoint/2010/main" val="167796281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8784976" cy="6552728"/>
          </a:xfrm>
        </p:spPr>
        <p:txBody>
          <a:bodyPr>
            <a:normAutofit fontScale="90000"/>
          </a:bodyPr>
          <a:lstStyle/>
          <a:p>
            <a:pPr algn="just"/>
            <a:r>
              <a:rPr lang="ar-IQ" sz="3600" dirty="0">
                <a:latin typeface="Traditional Arabic" pitchFamily="18" charset="-78"/>
                <a:cs typeface="Traditional Arabic" pitchFamily="18" charset="-78"/>
              </a:rPr>
              <a:t>      </a:t>
            </a:r>
            <a:r>
              <a:rPr lang="ar-IQ" sz="3600" b="1" dirty="0">
                <a:latin typeface="Traditional Arabic" pitchFamily="18" charset="-78"/>
                <a:cs typeface="Traditional Arabic" pitchFamily="18" charset="-78"/>
              </a:rPr>
              <a:t>والخلاصة: </a:t>
            </a:r>
            <a:r>
              <a:rPr lang="ar-IQ" sz="3600" dirty="0">
                <a:latin typeface="Traditional Arabic" pitchFamily="18" charset="-78"/>
                <a:cs typeface="Traditional Arabic" pitchFamily="18" charset="-78"/>
              </a:rPr>
              <a:t>إنَّ الخلطَ بين تعلُّقِ العلمِ بالمعلوم الأزليِّ وبين تعلُّقِ القدرةِ فيما لا يزال أدَّى إلى القول بقِدَم العالَـمِ المستلزمِ لتعدُّدِ القدماء المنافي للتوحيد.   .          </a:t>
            </a:r>
            <a:br>
              <a:rPr lang="ar-IQ" sz="3600" dirty="0">
                <a:latin typeface="Traditional Arabic" pitchFamily="18" charset="-78"/>
                <a:cs typeface="Traditional Arabic" pitchFamily="18" charset="-78"/>
              </a:rPr>
            </a:br>
            <a:br>
              <a:rPr lang="ar-IQ" sz="3600" dirty="0">
                <a:latin typeface="Traditional Arabic" pitchFamily="18" charset="-78"/>
                <a:cs typeface="Traditional Arabic" pitchFamily="18" charset="-78"/>
              </a:rPr>
            </a:br>
            <a:r>
              <a:rPr lang="ar-IQ" sz="3600" dirty="0">
                <a:latin typeface="Traditional Arabic" pitchFamily="18" charset="-78"/>
                <a:cs typeface="Traditional Arabic" pitchFamily="18" charset="-78"/>
              </a:rPr>
              <a:t>       وحاصلُ الفرقِ هو أنَّ تعلُّقَ القدرةِ بما في العلم الإلهيِّ تعلُّقٌ تعليقيٌّ غيرُ محقَّقٍ لا تنجيزيٌّ محقَّقٌ حتى يستلزمَ القِدمُ، وعلى هذا لا يستلزم منه قِدَمُ المقدور.       .</a:t>
            </a:r>
            <a:r>
              <a:rPr lang="en-US" sz="3600" dirty="0">
                <a:latin typeface="Traditional Arabic" pitchFamily="18" charset="-78"/>
                <a:cs typeface="Traditional Arabic" pitchFamily="18" charset="-78"/>
              </a:rPr>
              <a:t> </a:t>
            </a:r>
            <a:br>
              <a:rPr lang="ar-IQ" sz="3600" dirty="0">
                <a:latin typeface="Traditional Arabic" pitchFamily="18" charset="-78"/>
                <a:cs typeface="Traditional Arabic" pitchFamily="18" charset="-78"/>
              </a:rPr>
            </a:br>
            <a:r>
              <a:rPr lang="en-US" sz="3600" dirty="0">
                <a:latin typeface="Traditional Arabic" pitchFamily="18" charset="-78"/>
                <a:cs typeface="Traditional Arabic" pitchFamily="18" charset="-78"/>
              </a:rPr>
              <a:t> </a:t>
            </a:r>
            <a:br>
              <a:rPr lang="en-US" sz="3600" dirty="0">
                <a:latin typeface="Traditional Arabic" pitchFamily="18" charset="-78"/>
                <a:cs typeface="Traditional Arabic" pitchFamily="18" charset="-78"/>
              </a:rPr>
            </a:br>
            <a:r>
              <a:rPr lang="ar-IQ" sz="3600" dirty="0">
                <a:latin typeface="Traditional Arabic" pitchFamily="18" charset="-78"/>
                <a:cs typeface="Traditional Arabic" pitchFamily="18" charset="-78"/>
              </a:rPr>
              <a:t>      وهذا منهج وسطٌ وجمعٌ نفيسٌ بين تعلُّقِ العلمِ الأزلي بالمعلوم بأنَّه ثابتٌ، وبين تعلُّقِ القدرةِ التنجيزيِّ بتلك المعلومات فهو غيرُ واقعٍ.               .</a:t>
            </a:r>
            <a:br>
              <a:rPr lang="ar-IQ" sz="3600" dirty="0">
                <a:latin typeface="Traditional Arabic" pitchFamily="18" charset="-78"/>
                <a:cs typeface="Traditional Arabic" pitchFamily="18" charset="-78"/>
              </a:rPr>
            </a:br>
            <a:br>
              <a:rPr lang="ar-IQ" sz="3600" dirty="0">
                <a:latin typeface="Traditional Arabic" pitchFamily="18" charset="-78"/>
                <a:cs typeface="Traditional Arabic" pitchFamily="18" charset="-78"/>
              </a:rPr>
            </a:br>
            <a:r>
              <a:rPr lang="ar-IQ" sz="3600" dirty="0">
                <a:latin typeface="Traditional Arabic" pitchFamily="18" charset="-78"/>
                <a:cs typeface="Traditional Arabic" pitchFamily="18" charset="-78"/>
              </a:rPr>
              <a:t>     فلا يلزم الجهلُ الأزليُّ، ولا الخلْقُ الأزليُّ. بل هو تعالى عالمٌ أزلاً بالمعلومات الأزليَّة لكنْ خلَقها فيما لا يزال كلٌّ في وقته حسب العلمِ الأزليِّ.</a:t>
            </a:r>
            <a:r>
              <a:rPr lang="en-US" sz="3600" dirty="0">
                <a:latin typeface="Traditional Arabic" pitchFamily="18" charset="-78"/>
                <a:cs typeface="Traditional Arabic" pitchFamily="18" charset="-78"/>
              </a:rPr>
              <a:t>              </a:t>
            </a:r>
            <a:br>
              <a:rPr lang="en-US" sz="3600" dirty="0">
                <a:latin typeface="Traditional Arabic" pitchFamily="18" charset="-78"/>
                <a:cs typeface="Traditional Arabic" pitchFamily="18" charset="-78"/>
              </a:rPr>
            </a:br>
            <a:br>
              <a:rPr lang="ar-IQ" sz="3600" dirty="0">
                <a:latin typeface="Traditional Arabic" pitchFamily="18" charset="-78"/>
                <a:cs typeface="Traditional Arabic" pitchFamily="18" charset="-78"/>
              </a:rPr>
            </a:br>
            <a:endParaRPr lang="ar-IQ" sz="36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2155295894"/>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8784976" cy="6624736"/>
          </a:xfrm>
        </p:spPr>
        <p:txBody>
          <a:bodyPr>
            <a:noAutofit/>
          </a:bodyPr>
          <a:lstStyle/>
          <a:p>
            <a:pPr algn="just"/>
            <a:r>
              <a:rPr lang="en-US" sz="3200" dirty="0">
                <a:latin typeface="Traditional Arabic" pitchFamily="18" charset="-78"/>
                <a:cs typeface="Traditional Arabic" pitchFamily="18" charset="-78"/>
              </a:rPr>
              <a:t>   </a:t>
            </a:r>
            <a:r>
              <a:rPr lang="ar-IQ" sz="3200" b="1" dirty="0">
                <a:latin typeface="Traditional Arabic" pitchFamily="18" charset="-78"/>
                <a:cs typeface="Traditional Arabic" pitchFamily="18" charset="-78"/>
              </a:rPr>
              <a:t>المحور الثاني: أزلية العالَـمِ عند مَن لـم يؤمن بالله:                            </a:t>
            </a:r>
            <a:r>
              <a:rPr lang="ar-IQ" sz="3200" dirty="0">
                <a:latin typeface="Traditional Arabic" pitchFamily="18" charset="-78"/>
                <a:cs typeface="Traditional Arabic" pitchFamily="18" charset="-78"/>
              </a:rPr>
              <a:t>:</a:t>
            </a:r>
            <a:r>
              <a:rPr lang="en-US" sz="3200" dirty="0">
                <a:latin typeface="Traditional Arabic" pitchFamily="18" charset="-78"/>
                <a:cs typeface="Traditional Arabic" pitchFamily="18" charset="-78"/>
              </a:rPr>
              <a:t> </a:t>
            </a:r>
            <a:br>
              <a:rPr lang="ar-IQ" sz="3200" dirty="0">
                <a:latin typeface="Traditional Arabic" pitchFamily="18" charset="-78"/>
                <a:cs typeface="Traditional Arabic" pitchFamily="18" charset="-78"/>
              </a:rPr>
            </a:br>
            <a:br>
              <a:rPr lang="ar-IQ" sz="32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a:t>
            </a:r>
            <a:r>
              <a:rPr lang="ar-SA" sz="3200" dirty="0">
                <a:latin typeface="Traditional Arabic" pitchFamily="18" charset="-78"/>
                <a:cs typeface="Traditional Arabic" pitchFamily="18" charset="-78"/>
              </a:rPr>
              <a:t>إنَّ الفرْقَ بين هذه الفكرةِ وما سبَق هو أنَّ مَن قال بهذه الفكرة لا يعترف بالله الأزليِّ بل قال بالكونَ الأزليِّ</a:t>
            </a:r>
            <a:r>
              <a:rPr lang="ar-IQ" sz="3200" dirty="0">
                <a:latin typeface="Traditional Arabic" pitchFamily="18" charset="-78"/>
                <a:cs typeface="Traditional Arabic" pitchFamily="18" charset="-78"/>
              </a:rPr>
              <a:t> فقط.                                   .</a:t>
            </a:r>
            <a:br>
              <a:rPr lang="ar-IQ" sz="3200" dirty="0">
                <a:latin typeface="Traditional Arabic" pitchFamily="18" charset="-78"/>
                <a:cs typeface="Traditional Arabic" pitchFamily="18" charset="-78"/>
              </a:rPr>
            </a:br>
            <a:br>
              <a:rPr lang="ar-IQ" sz="32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و</a:t>
            </a:r>
            <a:r>
              <a:rPr lang="ar-SA" sz="3200" b="1" dirty="0">
                <a:latin typeface="Traditional Arabic" pitchFamily="18" charset="-78"/>
                <a:cs typeface="Traditional Arabic" pitchFamily="18" charset="-78"/>
              </a:rPr>
              <a:t>هؤلاء المنكرون ادَّعوا أنهم وصلوا علميَّاً إلى هذه النتيجة، وهذا ظَلمٌ عظيمٌ في حقِّ العلمَ أيضاً، فلنبدأ بمناقشة هذه الفكرة الإلحاديَّة</a:t>
            </a:r>
            <a:r>
              <a:rPr lang="ar-IQ" sz="3200" b="1" dirty="0">
                <a:latin typeface="Traditional Arabic" pitchFamily="18" charset="-78"/>
                <a:cs typeface="Traditional Arabic" pitchFamily="18" charset="-78"/>
              </a:rPr>
              <a:t>.       </a:t>
            </a:r>
            <a:r>
              <a:rPr lang="ar-SA" sz="3200" b="1" dirty="0">
                <a:latin typeface="Traditional Arabic" pitchFamily="18" charset="-78"/>
                <a:cs typeface="Traditional Arabic" pitchFamily="18" charset="-78"/>
              </a:rPr>
              <a:t>.</a:t>
            </a:r>
            <a:br>
              <a:rPr lang="ar-IQ" sz="3200" b="1" dirty="0">
                <a:latin typeface="Traditional Arabic" pitchFamily="18" charset="-78"/>
                <a:cs typeface="Traditional Arabic" pitchFamily="18" charset="-78"/>
              </a:rPr>
            </a:br>
            <a:br>
              <a:rPr lang="ar-IQ" sz="3200" b="1" dirty="0">
                <a:latin typeface="Traditional Arabic" pitchFamily="18" charset="-78"/>
                <a:cs typeface="Traditional Arabic" pitchFamily="18" charset="-78"/>
              </a:rPr>
            </a:br>
            <a:r>
              <a:rPr lang="ar-IQ" sz="3200" b="1" dirty="0">
                <a:latin typeface="Traditional Arabic" pitchFamily="18" charset="-78"/>
                <a:cs typeface="Traditional Arabic" pitchFamily="18" charset="-78"/>
              </a:rPr>
              <a:t>       قال الماديُّون: المادةُ أزليَّةٌ وصوَرُها حادثةٌ، وقد سبَق تفنيدُه.            .</a:t>
            </a:r>
            <a:br>
              <a:rPr lang="ar-IQ" sz="3200" b="1" dirty="0">
                <a:latin typeface="Traditional Arabic" pitchFamily="18" charset="-78"/>
                <a:cs typeface="Traditional Arabic" pitchFamily="18" charset="-78"/>
              </a:rPr>
            </a:br>
            <a:r>
              <a:rPr lang="ar-SA" sz="3200" b="1" dirty="0">
                <a:latin typeface="Traditional Arabic" pitchFamily="18" charset="-78"/>
                <a:cs typeface="Traditional Arabic" pitchFamily="18" charset="-78"/>
              </a:rPr>
              <a:t> </a:t>
            </a:r>
            <a:r>
              <a:rPr lang="en-US" sz="3200" b="1" dirty="0">
                <a:latin typeface="Traditional Arabic" pitchFamily="18" charset="-78"/>
                <a:cs typeface="Traditional Arabic" pitchFamily="18" charset="-78"/>
              </a:rPr>
              <a:t> </a:t>
            </a:r>
            <a:br>
              <a:rPr lang="en-US" sz="3200" dirty="0">
                <a:latin typeface="Traditional Arabic" pitchFamily="18" charset="-78"/>
                <a:cs typeface="Traditional Arabic" pitchFamily="18" charset="-78"/>
              </a:rPr>
            </a:br>
            <a:r>
              <a:rPr lang="ar-SA" sz="3200" dirty="0">
                <a:latin typeface="Traditional Arabic" pitchFamily="18" charset="-78"/>
                <a:cs typeface="Traditional Arabic" pitchFamily="18" charset="-78"/>
              </a:rPr>
              <a:t>      </a:t>
            </a:r>
            <a:r>
              <a:rPr lang="ar-SA" sz="3200" b="1" dirty="0">
                <a:latin typeface="Traditional Arabic" pitchFamily="18" charset="-78"/>
                <a:cs typeface="Traditional Arabic" pitchFamily="18" charset="-78"/>
              </a:rPr>
              <a:t> </a:t>
            </a:r>
            <a:r>
              <a:rPr lang="ar-IQ" sz="3200" b="1" dirty="0">
                <a:latin typeface="Traditional Arabic" pitchFamily="18" charset="-78"/>
                <a:cs typeface="Traditional Arabic" pitchFamily="18" charset="-78"/>
              </a:rPr>
              <a:t>وهنا</a:t>
            </a:r>
            <a:r>
              <a:rPr lang="ar-SA" sz="3200" b="1" dirty="0">
                <a:latin typeface="Traditional Arabic" pitchFamily="18" charset="-78"/>
                <a:cs typeface="Traditional Arabic" pitchFamily="18" charset="-78"/>
              </a:rPr>
              <a:t> يقولون: </a:t>
            </a:r>
            <a:r>
              <a:rPr lang="ar-IQ" sz="3200" b="1" dirty="0">
                <a:latin typeface="Traditional Arabic" pitchFamily="18" charset="-78"/>
                <a:cs typeface="Traditional Arabic" pitchFamily="18" charset="-78"/>
              </a:rPr>
              <a:t>أشياءَ تدلُّ على العجز البشريِّ  كالآتي: </a:t>
            </a:r>
            <a:endParaRPr lang="ar-IQ" sz="32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3964247063"/>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8856984" cy="6624736"/>
          </a:xfrm>
        </p:spPr>
        <p:txBody>
          <a:bodyPr>
            <a:noAutofit/>
          </a:bodyPr>
          <a:lstStyle/>
          <a:p>
            <a:pPr algn="just"/>
            <a:r>
              <a:rPr lang="ar-IQ" sz="3200" dirty="0">
                <a:latin typeface="Traditional Arabic" pitchFamily="18" charset="-78"/>
                <a:cs typeface="Traditional Arabic" pitchFamily="18" charset="-78"/>
              </a:rPr>
              <a:t> </a:t>
            </a:r>
            <a:br>
              <a:rPr lang="ar-IQ" sz="32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a:t>
            </a:r>
            <a:br>
              <a:rPr lang="en-US" sz="32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a:t>
            </a:r>
            <a:br>
              <a:rPr lang="ar-IQ" sz="3200" dirty="0">
                <a:latin typeface="Traditional Arabic" pitchFamily="18" charset="-78"/>
                <a:cs typeface="Traditional Arabic" pitchFamily="18" charset="-78"/>
              </a:rPr>
            </a:br>
            <a:r>
              <a:rPr lang="en-US" sz="3200" dirty="0">
                <a:latin typeface="Traditional Arabic" pitchFamily="18" charset="-78"/>
                <a:cs typeface="Traditional Arabic" pitchFamily="18" charset="-78"/>
              </a:rPr>
              <a:t>  </a:t>
            </a:r>
            <a:r>
              <a:rPr lang="ar-IQ" sz="3200" dirty="0">
                <a:latin typeface="Traditional Arabic" pitchFamily="18" charset="-78"/>
                <a:cs typeface="Traditional Arabic" pitchFamily="18" charset="-78"/>
              </a:rPr>
              <a:t>      </a:t>
            </a:r>
            <a:r>
              <a:rPr lang="en-US" sz="3200" dirty="0">
                <a:latin typeface="Traditional Arabic" pitchFamily="18" charset="-78"/>
                <a:cs typeface="Traditional Arabic" pitchFamily="18" charset="-78"/>
              </a:rPr>
              <a:t>    </a:t>
            </a:r>
            <a:r>
              <a:rPr lang="ar-IQ" sz="3200" dirty="0">
                <a:latin typeface="Traditional Arabic" pitchFamily="18" charset="-78"/>
                <a:cs typeface="Traditional Arabic" pitchFamily="18" charset="-78"/>
              </a:rPr>
              <a:t>                  </a:t>
            </a:r>
            <a:r>
              <a:rPr lang="en-US" sz="3200" dirty="0">
                <a:latin typeface="Traditional Arabic" pitchFamily="18" charset="-78"/>
                <a:cs typeface="Traditional Arabic" pitchFamily="18" charset="-78"/>
              </a:rPr>
              <a:t> </a:t>
            </a:r>
            <a:br>
              <a:rPr lang="en-US" sz="3200" dirty="0">
                <a:latin typeface="Traditional Arabic" pitchFamily="18" charset="-78"/>
                <a:cs typeface="Traditional Arabic" pitchFamily="18" charset="-78"/>
              </a:rPr>
            </a:br>
            <a:br>
              <a:rPr lang="ar-IQ" sz="3200" b="1" dirty="0">
                <a:latin typeface="Traditional Arabic" pitchFamily="18" charset="-78"/>
                <a:cs typeface="Traditional Arabic" pitchFamily="18" charset="-78"/>
              </a:rPr>
            </a:br>
            <a:r>
              <a:rPr lang="ar-IQ" sz="3200" b="1" dirty="0">
                <a:latin typeface="Traditional Arabic" pitchFamily="18" charset="-78"/>
                <a:cs typeface="Traditional Arabic" pitchFamily="18" charset="-78"/>
              </a:rPr>
              <a:t>شُبُهات رئيسةٌ في ظاهرة الإلحاد::    </a:t>
            </a:r>
            <a:r>
              <a:rPr lang="en-US" sz="3200" b="1" dirty="0">
                <a:latin typeface="Traditional Arabic" pitchFamily="18" charset="-78"/>
                <a:cs typeface="Traditional Arabic" pitchFamily="18" charset="-78"/>
              </a:rPr>
              <a:t>                     </a:t>
            </a:r>
            <a:br>
              <a:rPr lang="en-US" sz="32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هناك شُبُهاتٌ ثلاثٌ تحول دون اعتقاد الماديِّين بوجود الله تعالى، وبأنَّه خالقُ الكونِ منَ العَدم:                                     :</a:t>
            </a:r>
            <a:br>
              <a:rPr lang="ar-IQ" sz="32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a:t>
            </a:r>
            <a:r>
              <a:rPr lang="ar-IQ" sz="3200" b="1" dirty="0">
                <a:latin typeface="Traditional Arabic" pitchFamily="18" charset="-78"/>
                <a:cs typeface="Traditional Arabic" pitchFamily="18" charset="-78"/>
              </a:rPr>
              <a:t>الأُولَى: </a:t>
            </a:r>
            <a:r>
              <a:rPr lang="ar-IQ" sz="3200" dirty="0">
                <a:latin typeface="Traditional Arabic" pitchFamily="18" charset="-78"/>
                <a:cs typeface="Traditional Arabic" pitchFamily="18" charset="-78"/>
              </a:rPr>
              <a:t>عجزُ العقولِ عن تصوُّرِ كُنْهِ الإلهِ العظيمِ الَّذي ليس كمثله شيءٌ.    .</a:t>
            </a:r>
            <a:br>
              <a:rPr lang="ar-IQ" sz="3200" dirty="0">
                <a:latin typeface="Traditional Arabic" pitchFamily="18" charset="-78"/>
                <a:cs typeface="Traditional Arabic" pitchFamily="18" charset="-78"/>
              </a:rPr>
            </a:br>
            <a:br>
              <a:rPr lang="ar-IQ" sz="32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a:t>
            </a:r>
            <a:r>
              <a:rPr lang="ar-IQ" sz="3200" b="1" dirty="0">
                <a:latin typeface="Traditional Arabic" pitchFamily="18" charset="-78"/>
                <a:cs typeface="Traditional Arabic" pitchFamily="18" charset="-78"/>
              </a:rPr>
              <a:t>والثانيةُ: </a:t>
            </a:r>
            <a:r>
              <a:rPr lang="ar-IQ" sz="3200" dirty="0">
                <a:latin typeface="Traditional Arabic" pitchFamily="18" charset="-78"/>
                <a:cs typeface="Traditional Arabic" pitchFamily="18" charset="-78"/>
              </a:rPr>
              <a:t>قولهم: إنَّ عقولَنا لا يمكن أنْ تتصوَّرَ حصولَ شيءٍ من لا شيءٍ؛ أي: خلْقِ الـمادَّة منَ العدَم.                                  .</a:t>
            </a:r>
            <a:br>
              <a:rPr lang="ar-IQ" sz="32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a:t>
            </a:r>
            <a:br>
              <a:rPr lang="ar-IQ" sz="32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a:t>
            </a:r>
            <a:r>
              <a:rPr lang="ar-IQ" sz="3200" b="1" dirty="0">
                <a:latin typeface="Traditional Arabic" pitchFamily="18" charset="-78"/>
                <a:cs typeface="Traditional Arabic" pitchFamily="18" charset="-78"/>
              </a:rPr>
              <a:t>والثالثة: </a:t>
            </a:r>
            <a:r>
              <a:rPr lang="ar-IQ" sz="3200" dirty="0">
                <a:latin typeface="Traditional Arabic" pitchFamily="18" charset="-78"/>
                <a:cs typeface="Traditional Arabic" pitchFamily="18" charset="-78"/>
              </a:rPr>
              <a:t>قولُهم: إنَّه لو كان نظامُ الكائنات بقصدٍ وحكمةٍ لكانتْ علاماتُ القصدِ والحكمة تامَّةً في كلِّ شيءٍ،                               ،</a:t>
            </a:r>
            <a:br>
              <a:rPr lang="ar-IQ" sz="32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ونحن نرى في الـعالَـم أشياءَ لا يظهر فيه القصدُ والحكمةِ بل تكون أشدَّ انطباقاً على الصدفة.                                .</a:t>
            </a:r>
            <a:br>
              <a:rPr lang="ar-IQ" sz="32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a:t>
            </a:r>
            <a:br>
              <a:rPr lang="ar-IQ" sz="3200" dirty="0">
                <a:latin typeface="Traditional Arabic" pitchFamily="18" charset="-78"/>
                <a:cs typeface="Traditional Arabic" pitchFamily="18" charset="-78"/>
              </a:rPr>
            </a:br>
            <a:br>
              <a:rPr lang="ar-IQ" sz="32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a:t>
            </a:r>
            <a:br>
              <a:rPr lang="ar-IQ" sz="3200" dirty="0">
                <a:latin typeface="Traditional Arabic" pitchFamily="18" charset="-78"/>
                <a:cs typeface="Traditional Arabic" pitchFamily="18" charset="-78"/>
              </a:rPr>
            </a:br>
            <a:br>
              <a:rPr lang="ar-IQ" sz="3200" dirty="0">
                <a:latin typeface="Traditional Arabic" pitchFamily="18" charset="-78"/>
                <a:cs typeface="Traditional Arabic" pitchFamily="18" charset="-78"/>
              </a:rPr>
            </a:br>
            <a:endParaRPr lang="ar-IQ" sz="32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3277642550"/>
      </p:ext>
    </p:extLst>
  </p:cSld>
  <p:clrMapOvr>
    <a:masterClrMapping/>
  </p:clrMapOvr>
  <mc:AlternateContent xmlns:mc="http://schemas.openxmlformats.org/markup-compatibility/2006" xmlns:p14="http://schemas.microsoft.com/office/powerpoint/2010/main">
    <mc:Choice Requires="p14">
      <p:transition spd="slow" p14:dur="1600">
        <p14:conveyor dir="r"/>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FD09EB-0187-AE64-CD5E-6D081F5A1431}"/>
              </a:ext>
            </a:extLst>
          </p:cNvPr>
          <p:cNvSpPr>
            <a:spLocks noGrp="1"/>
          </p:cNvSpPr>
          <p:nvPr>
            <p:ph type="title"/>
          </p:nvPr>
        </p:nvSpPr>
        <p:spPr>
          <a:xfrm>
            <a:off x="107504" y="116632"/>
            <a:ext cx="8928992" cy="6624736"/>
          </a:xfrm>
        </p:spPr>
        <p:txBody>
          <a:bodyPr>
            <a:normAutofit fontScale="90000"/>
          </a:bodyPr>
          <a:lstStyle/>
          <a:p>
            <a:pPr algn="just"/>
            <a:r>
              <a:rPr lang="ar-IQ" sz="3200" dirty="0">
                <a:latin typeface="Traditional Arabic" pitchFamily="18" charset="-78"/>
                <a:cs typeface="Traditional Arabic" pitchFamily="18" charset="-78"/>
              </a:rPr>
              <a:t>       </a:t>
            </a:r>
            <a:r>
              <a:rPr lang="ar-IQ" sz="3200" b="1" dirty="0">
                <a:latin typeface="Traditional Arabic" pitchFamily="18" charset="-78"/>
                <a:cs typeface="Traditional Arabic" pitchFamily="18" charset="-78"/>
              </a:rPr>
              <a:t>أمَّا الشبهةُ الأُولَى: </a:t>
            </a:r>
            <a:r>
              <a:rPr lang="ar-IQ" sz="3200" dirty="0">
                <a:latin typeface="Traditional Arabic" pitchFamily="18" charset="-78"/>
                <a:cs typeface="Traditional Arabic" pitchFamily="18" charset="-78"/>
              </a:rPr>
              <a:t>إنَّكم اعترفتم بالعجر والتقصير في معرفةِ كثيرٍ من أسرارِ الكون وحقيقةِ المادَّة وعن معرفةِ الحياةِ والعقلِ والإدراكِ.             .</a:t>
            </a:r>
            <a:br>
              <a:rPr lang="ar-IQ" sz="3200" dirty="0">
                <a:latin typeface="Traditional Arabic" pitchFamily="18" charset="-78"/>
                <a:cs typeface="Traditional Arabic" pitchFamily="18" charset="-78"/>
              </a:rPr>
            </a:br>
            <a:br>
              <a:rPr lang="ar-IQ" sz="32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وكما يقول الفيلسوف الألـماني لايْبنز للملحدين:(إذا كانت عقولُكم لا تتمكَّن من تصوُّرِ هذا الإلهِ، فلا يلزم من ذلك عدمُ وجودِه؛                      ؛</a:t>
            </a:r>
            <a:br>
              <a:rPr lang="ar-IQ" sz="32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إذْ إنَّ كثيراً منَ الحقائقِ لـم تتمكَّنوا من تصوُّرِها حقَّ التصوُّرِ، وتكون في الحقيقةِ موجودةً،                ،</a:t>
            </a:r>
            <a:br>
              <a:rPr lang="ar-IQ" sz="32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والجزم منكم بأنَّه لا يمكن وجودُ شيءٍ متَّصِفٍ بتلك الصفاتِ بريءٍ منَ الجسميَّةِ والماديَّةِ قد نشَأ معكم من(قياسِ التمثيل)بـما اطَّلعتم عليه منَ الأشياء)،            ،</a:t>
            </a:r>
            <a:br>
              <a:rPr lang="ar-IQ" sz="32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a:t>
            </a:r>
            <a:br>
              <a:rPr lang="ar-IQ" sz="32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أو نشَأ منَ الاستقراء الناقص:                       :</a:t>
            </a:r>
            <a:br>
              <a:rPr lang="ar-IQ" sz="32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a:t>
            </a:r>
            <a:r>
              <a:rPr lang="ar-IQ" sz="3200" b="1" dirty="0">
                <a:latin typeface="Traditional Arabic" pitchFamily="18" charset="-78"/>
                <a:cs typeface="Traditional Arabic" pitchFamily="18" charset="-78"/>
              </a:rPr>
              <a:t>مثلاً يقولون: </a:t>
            </a:r>
            <a:r>
              <a:rPr lang="ar-IQ" sz="3200" dirty="0">
                <a:latin typeface="Traditional Arabic" pitchFamily="18" charset="-78"/>
                <a:cs typeface="Traditional Arabic" pitchFamily="18" charset="-78"/>
              </a:rPr>
              <a:t>تصفَّحْنا أصنافَ الفاعلين، من خياطٍ وبنَّاءٍ ونـجَّارٍ ونسَّاجٍ وغيرهم وجدْنا كلَّ واحدٍ منهم جسماً، فعَلمْنا  أنَّ الجسميَّةَ حكمٌ لازمٌ للفاعليَّةِ، فحَكمنا على كلِّ فاعلٍ به. .</a:t>
            </a:r>
            <a:br>
              <a:rPr lang="ar-IQ" sz="3200" dirty="0">
                <a:latin typeface="Traditional Arabic" pitchFamily="18" charset="-78"/>
                <a:cs typeface="Traditional Arabic" pitchFamily="18" charset="-78"/>
              </a:rPr>
            </a:br>
            <a:br>
              <a:rPr lang="ar-IQ" sz="32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a:t>
            </a:r>
            <a:r>
              <a:rPr lang="ar-IQ" sz="3200" b="1" dirty="0">
                <a:latin typeface="Traditional Arabic" pitchFamily="18" charset="-78"/>
                <a:cs typeface="Traditional Arabic" pitchFamily="18" charset="-78"/>
              </a:rPr>
              <a:t>فإنَّا نقول: </a:t>
            </a:r>
            <a:r>
              <a:rPr lang="ar-IQ" sz="3200" dirty="0">
                <a:latin typeface="Traditional Arabic" pitchFamily="18" charset="-78"/>
                <a:cs typeface="Traditional Arabic" pitchFamily="18" charset="-78"/>
              </a:rPr>
              <a:t>وهل تصفَّحتُ في جملةِ ذلك فاعلَ العالَـمِ؟! </a:t>
            </a:r>
            <a:endParaRPr lang="en-US" sz="32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2767448733"/>
      </p:ext>
    </p:extLst>
  </p:cSld>
  <p:clrMapOvr>
    <a:masterClrMapping/>
  </p:clrMapOvr>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1714</TotalTime>
  <Words>3016</Words>
  <Application>Microsoft Office PowerPoint</Application>
  <PresentationFormat>On-screen Show (4:3)</PresentationFormat>
  <Paragraphs>26</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Franklin Gothic Book</vt:lpstr>
      <vt:lpstr>Traditional Arabic</vt:lpstr>
      <vt:lpstr>Wingdings 2</vt:lpstr>
      <vt:lpstr>Technic</vt:lpstr>
      <vt:lpstr> الفلسفة الإسلامية  العالَـمُ بين العلة والمعلول وبين الخلق    أ.م.د. مسعود محمد علي</vt:lpstr>
      <vt:lpstr> تتكوَّن المحاضرة من محورَين:                 :            الأوَّل: أزليَّةُ العالَـم عند مَن يؤمن بالله.                .          الثاني: أزليَّةُ العالَـم عند مَن لم يؤمن بالله..</vt:lpstr>
      <vt:lpstr>المحور الأوَّل: فلاسفةُ اليونان نموذجاً:                                :              قالوا:(إنَّ مادَّةَ العالَمِ قديمةٌ وأزليةٌ كقِدَمِ الله). مَن قال بهذه الفكرة اعترَف بالله الأزليِّ:                                       فقالوا: مادام العلَّةُ التامةُ موجودةً وهي الخالق لابدَّ من وجودِ المعلوم وهي الممكنات؛ لعدم إمكان تخلُّفِ المعلول عنِ العلَّة. وعلى هذه القاعدة أشركوا مع الله الكونَ في الوجود الأزليِّ.                                 .                                    وغاب عنِ الفلاسفةِ أنَّه لا يَلزم من وجودِ هذا الارتباط مساواةُ العالَـمِ للحقِّ ـ جلَّ وعلا ـ فإنَّ اللهَ هو الفاعلُ، والعالَـمَ كلَّه مفعولٌ له تعالى.                           .         وهذا التوهُّم ـ أي: أزليةُ الكون ـ ناشيءٌ عن شيئَين:                       :         الأوَّل: سلبُ الإرادة عنِ الخالق وكونِه مجبوراً في خلْقِ العالَم.                        .        الثاني: خلطُ تعلُّقِ العلم بالفعل، وتعلُّقِ القدرةِ بالقوة في الأزل.       </vt:lpstr>
      <vt:lpstr>       زلَّتِ الفلاسفةُ في الـمسألة، فقالوا: إنَّ العالَمَ معلومُ العلمِ القديمِ، ومقدورُ القدرةِ القديمةِ، وهذا يستلزم قِدمُ المخلوقِ.                               .        والحقُّ أنَّ العالَمَ قديمٌ في العلم، حادثٌ في الظهور، بسببِ تأخُّرِ تعلُّقِ القدرةِ التنجزيِّ فيما لا يزال.                               .                                                                             وعلى هذا يجوز أنْ تقول:(إنَّ اللهَ تعالى في الأزل خالقٌ)أي: بالقوَّة، و(إنَّ اللهَ تعالى في الأزل ليس بخالقٍ) أي: بالفعل.                          .        وعلى هذا أيضاً لا يقال: إنَّ القدرةَ الإلهيَّة تتعلَّق بلا شيءٍ مطلقاً أو لا يقال: إنَّ اللهَ خَلَق من عدمٍ مطلقٍ بل خلَق من عدمٍ إضافيٍّ، أي: خَلق مـمَّا هو ثابتٌ في العلم الإلهيِّ فافْهم.                             .</vt:lpstr>
      <vt:lpstr>       وهنا يأتي إشكالٌ حول خلْقِ الوجودِ من عدمٍ، مفادُه:          :      أنَّ الله خلَق الوجودَ من عدمٍ، فمادام المعدوم ليس بشيءٍ، ـ كما يقول المتكلِّمون ـ فإذنْ أوجَده من عدمِ العلم به؛ إذِ العلمُ يتعلَّق بالموجود ذهناً أو خارجاً، وهذا يؤدِّي إلى نسبةِ الجهلِ إلى الله بالعالَـم قبل إيجادِه.                               .   الجواب: أنَّ العدمَ عدمان:                         :       الأوَّل: عدمٌ محضٌ، أي ليس له وجودٌ لا في العلم ولا في الواقع.             .               والثاني: عدمٌ إضافيٌ وهو ما ليس له وجودٌ في الواقع فقط.            .        وعلى المعنى الثاني، يُحمَل قولُ المتكلِّمين(المعدوم ليس بشيٍء) أي: إنَّ المعدومَ ليس بشيءٍ في الواقع لا في علمِ اللهِ.                            .           فيُحمَل على المعنى الثاني أيضاً قولُه تعالى:[وَقَدْ خَلَقْتُكَ مِن قَبْلُ وَلَمْ تَكُ شَيْئًا]مريم:9، أي: لم يكن شيئاً في الواقع لكنْ شيءٌ ثابتٌ في علمه تعالى.</vt:lpstr>
      <vt:lpstr>      والخلاصة: إنَّ الخلطَ بين تعلُّقِ العلمِ بالمعلوم الأزليِّ وبين تعلُّقِ القدرةِ فيما لا يزال أدَّى إلى القول بقِدَم العالَـمِ المستلزمِ لتعدُّدِ القدماء المنافي للتوحيد.   .                   وحاصلُ الفرقِ هو أنَّ تعلُّقَ القدرةِ بما في العلم الإلهيِّ تعلُّقٌ تعليقيٌّ غيرُ محقَّقٍ لا تنجيزيٌّ محقَّقٌ حتى يستلزمَ القِدمُ، وعلى هذا لا يستلزم منه قِدَمُ المقدور.       .          وهذا منهج وسطٌ وجمعٌ نفيسٌ بين تعلُّقِ العلمِ الأزلي بالمعلوم بأنَّه ثابتٌ، وبين تعلُّقِ القدرةِ التنجيزيِّ بتلك المعلومات فهو غيرُ واقعٍ.               .       فلا يلزم الجهلُ الأزليُّ، ولا الخلْقُ الأزليُّ. بل هو تعالى عالمٌ أزلاً بالمعلومات الأزليَّة لكنْ خلَقها فيما لا يزال كلٌّ في وقته حسب العلمِ الأزليِّ.                </vt:lpstr>
      <vt:lpstr>   المحور الثاني: أزلية العالَـمِ عند مَن لـم يؤمن بالله:                            :           إنَّ الفرْقَ بين هذه الفكرةِ وما سبَق هو أنَّ مَن قال بهذه الفكرة لا يعترف بالله الأزليِّ بل قال بالكونَ الأزليِّ فقط.                                   .          وهؤلاء المنكرون ادَّعوا أنهم وصلوا علميَّاً إلى هذه النتيجة، وهذا ظَلمٌ عظيمٌ في حقِّ العلمَ أيضاً، فلنبدأ بمناقشة هذه الفكرة الإلحاديَّة.       .         قال الماديُّون: المادةُ أزليَّةٌ وصوَرُها حادثةٌ، وقد سبَق تفنيدُه.            .           وهنا يقولون: أشياءَ تدلُّ على العجز البشريِّ  كالآتي: </vt:lpstr>
      <vt:lpstr>                                            شُبُهات رئيسةٌ في ظاهرة الإلحاد::                                هناك شُبُهاتٌ ثلاثٌ تحول دون اعتقاد الماديِّين بوجود الله تعالى، وبأنَّه خالقُ الكونِ منَ العَدم:                                     :        الأُولَى: عجزُ العقولِ عن تصوُّرِ كُنْهِ الإلهِ العظيمِ الَّذي ليس كمثله شيءٌ.    .         والثانيةُ: قولهم: إنَّ عقولَنا لا يمكن أنْ تتصوَّرَ حصولَ شيءٍ من لا شيءٍ؛ أي: خلْقِ الـمادَّة منَ العدَم.                                  .               والثالثة: قولُهم: إنَّه لو كان نظامُ الكائنات بقصدٍ وحكمةٍ لكانتْ علاماتُ القصدِ والحكمة تامَّةً في كلِّ شيءٍ،                               ،        ونحن نرى في الـعالَـم أشياءَ لا يظهر فيه القصدُ والحكمةِ بل تكون أشدَّ انطباقاً على الصدفة.                                .                  .  </vt:lpstr>
      <vt:lpstr>       أمَّا الشبهةُ الأُولَى: إنَّكم اعترفتم بالعجر والتقصير في معرفةِ كثيرٍ من أسرارِ الكون وحقيقةِ المادَّة وعن معرفةِ الحياةِ والعقلِ والإدراكِ.             .        وكما يقول الفيلسوف الألـماني لايْبنز للملحدين:(إذا كانت عقولُكم لا تتمكَّن من تصوُّرِ هذا الإلهِ، فلا يلزم من ذلك عدمُ وجودِه؛                      ؛       إذْ إنَّ كثيراً منَ الحقائقِ لـم تتمكَّنوا من تصوُّرِها حقَّ التصوُّرِ، وتكون في الحقيقةِ موجودةً،                ،        والجزم منكم بأنَّه لا يمكن وجودُ شيءٍ متَّصِفٍ بتلك الصفاتِ بريءٍ منَ الجسميَّةِ والماديَّةِ قد نشَأ معكم من(قياسِ التمثيل)بـما اطَّلعتم عليه منَ الأشياء)،            ،            أو نشَأ منَ الاستقراء الناقص:                       :       مثلاً يقولون: تصفَّحْنا أصنافَ الفاعلين، من خياطٍ وبنَّاءٍ ونـجَّارٍ ونسَّاجٍ وغيرهم وجدْنا كلَّ واحدٍ منهم جسماً، فعَلمْنا  أنَّ الجسميَّةَ حكمٌ لازمٌ للفاعليَّةِ، فحَكمنا على كلِّ فاعلٍ به. .        فإنَّا نقول: وهل تصفَّحتُ في جملةِ ذلك فاعلَ العالَـمِ؟! </vt:lpstr>
      <vt:lpstr>       فإنْ تصفَّحتَه ووجدتَه جسماً، فقد عرَفتَ المطلوبَ قبل أنْ تتصفَّح الإسكافَ والبنَّاءَ ونحوَهما، فاشتغالُك به اشتغالٌ بما لا يَعنيك.                          .         وإنْ لم تتصفَّح فاعلَ العالَـمِ ولم تَعلمْ حالَه، فَلِمَ حَكمتَ بأنَّ كلَّ فاعلٍ جسمٌ، وقد تصفَّحتَ بعضَ الفاعلِين؟ إذْ لا يلزم منه إلَّا أنَّ بعضَ الفاعلين جسمٌ.         .          وإنَّما يَلزم أنَّ كلَّ فاعلٍ جسمٌ إذا تصفَّحتَ الجميعَ تصفُّحاً لا يَشذُّ عنه شيءٌ، وعند ذلك يكون الـمطلوبُ أحدَ أجزاءِ الـمتصفَّحِ، فلا يُعرَف بـمقدِّمةٍ تُبنَى على التصفُّحِ. .        فإنْ قالوا: لمْ نتصفَّحِ الجميعَ، ولكنَّ الأكثرَ.                  .        قلنا: فِلِم لا يجوز أنْ يكونَ الكلُّ جسماً إلَّا واحداً؟ وإذا احتَمل ذلك لم يحصلِ اليقينُ به.</vt:lpstr>
      <vt:lpstr>       وكلٌّ منَ الاستقراء والتمثيل ليس دليلاً قطعيَّاً، بل هو دليلٌ خادعٌ يَـخدعُ العقولَ حتَّى يجعلَها تَحكم على الشيء بأحكامِ غيرِه، مع الفارق بينه وبين ذلك الغير.                         هذه المسألة مَبنيَّةٌ على شيئَين:                                  :        الأوَّل: عدمُ اقتداركم عنْ إدراك الفرقِ لا يستلزم منه عدمُ الفرق؛ إذْ عدمُ إدراكِ الشيء لا يدلُّ على عدمِ ذلك الشيءِ.                                     .          والثاني: محاولةُ الـمعرفةِ عن طريقِ الاستقراء والتمثيلِ خاطيءٌ ـ كما سبَق ـ.      .  </vt:lpstr>
      <vt:lpstr>              وأمَّا الشبهةُ الثانيةُ: وهي كلالُ العقولِ عن تصوُّرِ خلْقِ العالَـمِ منَ العدمِ.        فيقال في الجواب: إنَّ عدمَ تصوُّرِ حقيقةِ الشيءِ لا يكون دليلاً على عدمِه في نفسِه. .       وما منشأُ هذا العجزَ عن تصوُّرِ إيجادِ شيءٍ من لا شيءٍ إلَّا(قياسَ التمثيلِ)، أي: النظرَ إلى الغائب بنظرِ الشاهد،                                ،                                      ولكنْ عدمُ مشاهدةِ حدوثِ شيءٍ من لا شيءٍ، لا يلزم منه أنَّ ذلك محالٌ، بل هو مستبعدٌ، والمستبعدُ العقليُّ داخلٌ في دائرة الإمكان والجواز.                      .         ولا تقاسُ قدرةُ خالقِ العالَـمِ على قدرةِ البشر؛ لأنَّ الفرْقَ بين القدرَتَين عظيمٌ. وهذه المسألة أيضاً مَبنيَّةٌ على شيئَين:                                  :        الأوَّل: عدمُ تصوُّرِ الخلق من لا شيء لا يلزم منه عدمُه؛ إذْ عدمُ إدراكِ الشيء لا يدلُّ على عدمِ ذلك الشيءِ.                                     .          والثاني: محاولةُ الـمعرفةِ عن طريقِ الاستقراء والتمثيلِ خاطيءٌ ـ كما سبَق ـ.      </vt:lpstr>
      <vt:lpstr>      وأمَّا الشبهةُ الثالثة: وهي قولُهم: نَرى في الكون أشياءَ لا يظهر فيه القصدُ والحكمةُ، بل هي أشدُّ انظباقاً على الصدفة.                            .          الجوابُ: نحن نرى من أسرارِ الحكمة في كثيرٍ من المصنوعات، ولم تزل تظهر لنا يوماً بعد يومٍ حكمةٌ بعد أُخرى.                           .         وقياسُ القليل النادر مما لم تظهرْ حكمتُه على الكثير المستفيض الَّذي لا يُعدُّ ولا يُحصَى. .       لا أنْ تتخذوا من هذا القليل النادر الَّذي خفِيتْ حكمتُه دليلاً على إنكارِ وجودِ اللهِ الخالق.                            .        وهذه المسألة أيضاً مَبنيَّةٌ على قاعدةِ:(عدمُ فهْمِ الشيءِ لا يلزم منه عدمُ ذلك الشي)، أي العجز عن إدراكِ فهْمِ الحكمةِ لا يلزم منه عدمُها.           .  </vt:lpstr>
      <vt:lpstr> ومن مقولتهم: القول بخالقيَّة المادَّة عن طريقِ حركتِها:             :  خلاصةُ الفكرة:                           :         يقولون: إنَّ المادَّةَ أزليَّةٌ، فلـمَّا وجدوا تنوُّعاتِ الـمادَّةِ، وثَبت عندهم أنَّ هذه التنوُّعاتِ حادثةٌ، ولـم تَسلَّمْ عقولُهم بـحدوثِها عن نفسِ المادَّةِ،                    ،         اضطرُّوا إلى إثباتِ حركةِ الـمادَّةِ وأجزائِها الفردةِ، وبنَوا على الـمادَّة والحـركةِ تكوُّنَ التنوُّعات، ،        والمتأمُّلُ الـمحقِّقُ في مذهبهم يَرى فيه ثلاثُ قضايا، لا يمكن اجتماعُ ثبوتِها معاً؛ لأنَّ القولَ بثبوتِ بعضِها يؤدِّي حتماً إلى نفيِ ثبوتِ البعضِ الآخر:            :             فالقضيَّةُ الأُولَى: إنَّكم تقولون بقِدَمِ المادَّةِ وقِدَمِ حرَكتِها، وإنَّـمها متلازمان منَ الأزل لا تنفكَّان عن بعضِهما.. </vt:lpstr>
      <vt:lpstr>       والقضيَّة الثانيةُ: إنَّـهم قالوا: بحدوثِ الأنواعِ الحيَّةِ بعد أنِ انكشف لهم من علمِ طبقاتِ الأرضِ أنَّ أنواعَ الحيواناتِ والنباتاتِ قد حَدثتْ في الأرضِ بعد أنْ لم تكنْ..         والقضيَّةُ الثالثةُ: إنَّهم قالوا: إنَّ جميعَ التنوُّعاتِ حدَثتْ بواسطةِ حركةِ أجزاءِ المادَّةِ، تلك الحركةِ اللازمةِ لها من الأزل على وجهِ الضرورةِ، ولم يكنْ للـمادَّةِ ولا لـحركتِها اختيارٌ في ذلك ولا إرادةٌ.                           .        ومعنى ذلك عندهم أنَّ التنوُّعاتِ حَدثتْ عنِ الـمادَّةِ وحركتِها حدوثَ المعلولِ عن علَّتِه. هذه القضايا الثلاثُ التي أثبتوها.                          .  والجوابُ سيأتي:....</vt:lpstr>
      <vt:lpstr>قاعدةٌ مسلَّمةٌ:                           :       الشيءُ لا يتخلَّف عن علَّتِه المستلزمةَ له البتَّةَ. فإنْ كانتْ علَّتُه حادثةً كان هو حادثاً عَقِبها بدون تأخيرٍ، وإنْ كانتْ قديمةً كان هو قديماً، وإلَّا لَزم وجودُ العلَّة بدونِ المعلولِ وهو محالٌ عقلاً.                              .       فقولُهم بقِدَمِ الـمادَّةِ وقِدَمِ حرَكتِها اللَّتَين هما علَّةُ التنوُّعاتِ الكونيَّة، يلزم منه قِدَمُ هذه التنوُّعاتُ، وهم لا يقولون بقِدَمِها.                    .        فهم في هذا إذن، بين ثلاثةِ أُمورٍ:                          :        إمَّا أنْ تقولوا بقِدَمِ تلك التنوُّعاتِ المعلولة، تبعاً لقِدَمِ علَّتِها خلافاً لِـمَا ثَبت لهم باكتشافاتهم. .         وإمَّا أنْ تقولوا: إنَّ الـمادَّةَ وحركتَها فاعلتان(بالاختيار والإرادة) فخصَّصتا زماناً معيَّناً لحدوثِ التنوُّعات، وهذا ما تنكرونه أشدَّ الإنكار.                      .         وإمَّا أنْ تقولوا(بحدوثِ) المادَّة وحركتِها، وهو المطلوب.</vt:lpstr>
      <vt:lpstr>            قال الماديُّون: المادةُ أزليَّةٌ وصوَرُها حادثةٌ، ـ وقد سبَق تفنيدُه ـ.            .         وقالوا أيضاً : بعدمِ تصوُّرِ إلهٍ ليس كمثلِه شيءٌ، وبعدمِ تصوُّرِ الخلقِ من عدمٍ، وعدمِ تصوُّرِ الحكمة في بعضِ الأشياء.                       .         وقالوا: بخالقيَّة المادَّة وحركتها.                      .           وهنا يقولون: (لا شيءَ إلَّا له علَّةٌ)، وعلى هذا إنَّ القولَ بالعلَّة الأولى التي ليستْ لها علَّةٌ هدمٌ لهذه القاعدة.                          .         ولو ـ سلَّمنا جدلاً بعد صحةِ النظريةِ فرضاً ـ وقلنا: إنَّ الدليلَ على مَن لا علَّةَ لوجودِه برهانٌ باطلٌ!!،                             ،       فإنَّ من حقِّنا أنْ نتساءلَ عنِ البديل، أي: فما البديلُ الَّذي ينبغِي أنْ يَحُلَّ محلَّه ويأخذ دَورَه في تفسيرِ هذا الكون؟!.                                . </vt:lpstr>
      <vt:lpstr>       والإجابةُ واضحٌ عند هؤلاءِ أنَّ المادَّةَ موصوفةٌ ـ لا محالةَ ـ بصفةِ الأزليَّةِ؛ لأنَّها لو كانتْ محدَثةً من فاعلٍ خالقٍ، لَكان ذلك تناقُضاً صارخاً مع فكرتِهم المحوريَّةِ في إنكارِ الوجودِ الإلهيِّ.                                          .         والقولُ بمادَّةٍ موجودةٍ أزليَّةٍ يُساوِي ـ تماماً ـ القولَ بموجودٍ لا علَّةَ له؛ لأنَّ المادَّةَ إذا كانت موجودةً منَ الأزل، فهاهنا موجودٌ ماديٌّ أزليٌّ لم يوجِدْه مُوجِدٌ، والماديُّون يؤكِّدون عليه.                          .         وهنا مَبعثُ الدهشةِ والعجب، لِماذا يستلزم القولُ بوجودِ إلهٍ أزليٍّ، إشكاليَّةَ البحثِ عن علَّتِه، ولا يستلزم القولُ بوجودِ مادَّةٍ أزليَّةٍ إشكاليَّةَ البحث عن علَّةٍ لها؟!.                       لِماذا يَرفضُ الماديُّون أزليَّةَ الخالقِ ويُرتِّبون عليها إشكالاتٍ عقليَّةً ـ حسب ظنِّهم ـ، ويرتضون أزليَّةَ المادَّةِ ويدافعون عنها بضروبٍ مغشوشةٍ منَ الحُجج والبراهين؟!</vt:lpstr>
      <vt:lpstr>      لِماذا يَرفضُ الماديُّون أزليَّةَ الخالقِ ويُرتِّبون عليها إشكالاتٍ عقليَّةً ـ حسب ظنِّهم ـ، ويرتضون أزليَّةَ المادَّةِ ويدافعون عنها بضروبٍ مغشوشةٍ منَ الحُجج والبراهين؟!.         لِماذا لا تحتــــــــــاج المادَّةُ ـ على فـــــــــرْضِ أزليَّتِها ـ إلى علَّةٍ؟ ويحتاجُ الخالقُ إلى علَّةٍ؟!           لِمــــاذا يقنع الفيلسوف عن إنكارِ الخالق لـمجرَّدِ أنْ يقرأ عبارةَ: (ومَن خلَق الله)، ولا يَمتحن إيمانَه بالمادَّة الصمَّاء، بعبارةٍ مماثلةٍ، يقول له:(ومَن خلَق المادَّةَ)؟!.                              وكيف كان الخالقُ الأزليُّ الَّذي لا علَّةَ له تخصيصاً لـمبدءِ(العليَّة)، ولم تكنِ المادَّةُ الأزليَّةُ التي لا علَّةَ لها تخصيصاً للمبدءِ نفسِه؟! وأيُّ فرقٍ منطقيٍّ بين القضيَّتَين؟!.    .          لِماذا لا تحتــــــــــاج المادَّةُ ـ على فـــــــــرْضِ أزليَّتِها ـ إلى علَّةٍ؟ ويحتاجُ الخالقُ إلى علَّةٍ؟!</vt:lpstr>
      <vt:lpstr>             لِماذا يقنع الفيلسوف عن إنكارِ الخالق لمجرَّدِ أنْ يقرأ عبارةَ: ومَن(خلَق الله)، ولا يَمتحن إيمانَه بالمادَّة الصمَّاء، بعبارةٍ مماثلةٍ، تقول له:(ومَن خلَق المادَّةَ)؟!.                            وكيف كان الخالقُ الأزليُّ الَّذي لا علَّةَ له تخصيصاً في مبدأ(العليَّة)، ولم تكنِ المادَّةُ الأزليَّةُ التي لا علَّةَ لها تخصيصاً للمبدءِ نفسِه؟! وأيُّ فرقٍ منطقيٍّ بين القضيَّتَين؟!.     .           إنَّ للفيلسوفَ الإلهيِّ أنْ يُلزِمَ الفيلسوفَ الماديَّ بكلِّ مآخِذِه على برهانِ العلَّةِ الأُولَى، ويَعكسُها عليه في قولِه بالمادَّة الأزليَّة.  وهذا منهجُ علمِ الكلامِ: إلزامُ الخصم بلوازم مسلَّماتِه.                       .               وهذه حقيقةٌ لا يفطنُ كثيرون وهم بصددِ النقاشِ بين منكري الأُلوهيَّة ومُثبِتيها؛ ذلك أنَّ كلاَّ منَ الفيلسوف الإلهيِّ والفيلسوف الماديِّ يؤمن بمبدأٍ أزليٍّ لا مُوجِدَ له في تفسيرِ الكون.  وهذا هو محلُّ الاتِّفاقِ بينهما.                        </vt:lpstr>
      <vt:lpstr>      أمَّا محلُّ الخلاف فهو: أنَّ الفيلسوفَ الإلهيَّ يعتقد أنَّ هذا المبدأ موجودٌ عالِمٌ مريدٌ قادرٌ.                          .         بينما يَعتقدُ الماديُّ أنَّ هذا المبدأَ موجودٌ أصمَّ لا يُحسُّ ولا يَعِي ولا يَعقل.                                                 وهنا يتساءل المرءُ بحقٍّ: إذا كان الاحتمالُ العقليُّ قد انتهى بنا إلى أنَّ مبدأ هذا الكون:                                 :        إمَّا أنْ يكونَ جماداً مسلوبَ الوعيِ والفكرِ والتدبير.           .       وإمَّا أنْ يكونَ ذاتاً لها علمٌ ولها مشيئةٌ وإرادةٌ وقدرةٌ على الفعل والإيجاد..          فأيُّ الاحتمالَين أولَى عند العقلِ بالقبول؟ هل هو الجمادُ أمِ الخالقُ الحيُّ العالِـم؟! .               وإذا كانتِ المادَّةُ فكيف يُجاب على الآلاف منَ التساؤلات حولَ أسبابِ مظاهرِ الوعيِ والحركةِ والفكرِ في هذا الوجود؟!!.                 .</vt:lpstr>
      <vt:lpstr>             وإذا كان العقلُ قد خُلِق، فكيف تُعطي المادَّةُ الصماءُ الفاقدةُ للحياة والعلمِ والوعيِ الحياةَ للكائناتِ الحيَّة وكيف تُعطِي الوعيَ والفكرَ للإنسان؟!!،          ،        فإذا لم يمكن الإنسانُ أنْ يكونَ خالقاً مع الوعي والفكر فكيف بالمادَّة الصمَّاء؟!؛ ؛       لذا فإنَّ العقلَ ـ إذا كان عقلاً سويَّاً ـ لا يتردَّد في استبعادِ هذا الاحتمال ـ؛ لأنَّه يُثير صعوباتٍ لا يَجد العقلُ لها حلولاً.                            .                          </vt:lpstr>
      <vt:lpstr>       أمَّا الاحتمالُ الثاني: فإنَّ العقلَ لا يجد معه حرَجاً من ذلك النوع الَّذي يُثيرُه الاحتمالُ الأوَّل،                                   ،      بل مع هذا الاحتمال الثاني يَطمئنُّ إلى إجاباتٍ تزول معها كلُّ علاماتِ الاستفهام المحيِّرةِ التي كانتْ تتزاحم في الافتراض الأوَّل.             .           إنَّ إنكارَ الخالقِ العليمِ القدير، وإحلالَ مادَّةٍ صمَّاءَ محلَّه، لا تَعلم ولا تسمع ولا تُبصِر، فوق أنَّه لا يُحِلُّ مشكلةَ تفسيرِ الكون، فإنَّه يَزيدها تعقيداً وحيرةً وغموضاً،              ولا مناصَ للعقلِ السليمِ إذا ما أنكرَ الإلهَ الخالِقَ أنْ يَظلَّ تائهاً يدورُ حول نفسِه في حلقةٍ مُفرَغةٍ لا يدري لها بدايةً ولا نهايةً؛                           ؛       لأنَّ إنكارَ الألوهيَّةِ تدليسٌ وتزويرٌ في أصولِ الحقائقِ، وتشويهٌ لفطرةِ الإنسان، وقلبٌ لموازينِه ومعالِمه الصحيحة.</vt:lpstr>
      <vt:lpstr>أخيراً: :         كان أمرُ الإنسان عجيباً فهو كما يَبتلِي بأفظعِ الأمراض الحسيَّة ـ كالسوفسطائيَّة ـ، كذلك هو قابلٌ لأنْ يَبتلِيَ بأفظع الأمراض العقليَّة.                             .       فهؤلاء الملاحدة قدَّسوا نواميسَ المادَّةِ وقانونَها التي عرَفوها، وخرَقوا قانونَ العقلِ والمنطقِ التي جَهِلُوها؛ وعدمُ الوجدان لا يستلزم عدمَ الوجود.              .                 وهنا نتساءلُ بعضَ الأسئلةِ من الملْحدين: كيف يثقون بتلك العقول ـ غير المرئيَّة ـ وهي لا تنتمِي إلى المادةِ بنِسَبٍ ولا تمتُّ إليها بصلةٍ؛ لأنه شيءٌ غيبيٌّ والمادَّةُ محسوسةٌ، فأين صَدر غيرُ المحسوس منَ المحسوس؟!!                                       .        فإنَّ المادَّةَ في ذاتها بريئةٌ منَ الحياةِ فضلاً عنِ العقلِ والإدراكِ، فمِن أين جاء العقلُ والإدراكُ، منَ المادَّةِ الصمَّاءِ؟!! بل كيف يثقون بالقوانين المأخوذة من تتبُّعِ الجزئيَّات، وهي غيرُ مرئيَّةٍ؟!!.                    </vt:lpstr>
      <vt:lpstr>     والخلاصة: إنْ أَنكر الطبيعيُّون ما في الإنسان منَ الأعمال المدهشةِ، والأسرارِ الغريبةِ التي أثبتَت في كلِّ ذرَّاتِـــه، لو أنكروا ذلك كانوا مَجانِين، وكذَّبهم العلماء الفزيولوجيا تكذيباً مُخجِلاً،         ،                                  وإنْ اعترفوا بأنَّ كلَّ شيءٍ فيه لِحكْمةٍ لا فرقَ بين ما دَقَّ أو جَلَّ، كما يُقرِّره العلماء وكما هو مشاهد، ثمَّ نَسَبوا ذلك لتلك المادَّة الصماء العمياء، كانوا أشدَّ جنوناً منَ المجانين، فأين تذهبون؟!!     .  </vt:lpstr>
      <vt:lpstr>هل يوجد سؤال حول الموضوع؟  شكراً للحضور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علمُ الكلام المحاضرة الواحد وعشرون مجادلةٌ مع القائلين بقِدَم العالَم  أ.م.د. مسعود محمد علي</dc:title>
  <dc:creator>Darya for computer</dc:creator>
  <cp:lastModifiedBy>User</cp:lastModifiedBy>
  <cp:revision>83</cp:revision>
  <dcterms:created xsi:type="dcterms:W3CDTF">2020-01-28T06:34:49Z</dcterms:created>
  <dcterms:modified xsi:type="dcterms:W3CDTF">2024-05-20T15:14:25Z</dcterms:modified>
</cp:coreProperties>
</file>