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95" r:id="rId3"/>
    <p:sldId id="299" r:id="rId4"/>
    <p:sldId id="297" r:id="rId5"/>
    <p:sldId id="296" r:id="rId6"/>
    <p:sldId id="301" r:id="rId7"/>
    <p:sldId id="298" r:id="rId8"/>
    <p:sldId id="300" r:id="rId9"/>
    <p:sldId id="303" r:id="rId10"/>
    <p:sldId id="304" r:id="rId11"/>
    <p:sldId id="302" r:id="rId12"/>
    <p:sldId id="305" r:id="rId13"/>
    <p:sldId id="306" r:id="rId14"/>
    <p:sldId id="308" r:id="rId15"/>
    <p:sldId id="30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1512"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EAA8D82-A53A-4F66-BC58-F824A20756DF}" type="datetimeFigureOut">
              <a:rPr lang="ar-IQ" smtClean="0"/>
              <a:t>17/08/1445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A4E0AD-F7AF-4570-BAB4-8621D1590E6C}" type="slidenum">
              <a:rPr lang="ar-IQ" smtClean="0"/>
              <a:t>‹#›</a:t>
            </a:fld>
            <a:endParaRPr lang="ar-IQ"/>
          </a:p>
        </p:txBody>
      </p:sp>
    </p:spTree>
    <p:extLst>
      <p:ext uri="{BB962C8B-B14F-4D97-AF65-F5344CB8AC3E}">
        <p14:creationId xmlns:p14="http://schemas.microsoft.com/office/powerpoint/2010/main" val="8685039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2A4E0AD-F7AF-4570-BAB4-8621D1590E6C}" type="slidenum">
              <a:rPr lang="ar-IQ" smtClean="0"/>
              <a:t>2</a:t>
            </a:fld>
            <a:endParaRPr lang="ar-IQ"/>
          </a:p>
        </p:txBody>
      </p:sp>
    </p:spTree>
    <p:extLst>
      <p:ext uri="{BB962C8B-B14F-4D97-AF65-F5344CB8AC3E}">
        <p14:creationId xmlns:p14="http://schemas.microsoft.com/office/powerpoint/2010/main" val="1532141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2/26/2024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6476999"/>
          </a:xfrm>
        </p:spPr>
        <p:txBody>
          <a:bodyPr>
            <a:normAutofit fontScale="90000"/>
          </a:bodyPr>
          <a:lstStyle/>
          <a:p>
            <a:br>
              <a:rPr lang="ar-IQ" sz="4000" dirty="0"/>
            </a:br>
            <a:r>
              <a:rPr lang="ar-IQ" sz="4000" dirty="0"/>
              <a:t>علم الكلام</a:t>
            </a:r>
            <a:br>
              <a:rPr lang="ar-IQ" sz="4000" dirty="0"/>
            </a:br>
            <a:r>
              <a:rPr lang="ar-IQ" sz="4000"/>
              <a:t>المحاضرةُ الأولى</a:t>
            </a:r>
            <a:br>
              <a:rPr lang="ar-IQ" sz="4000"/>
            </a:br>
            <a:br>
              <a:rPr lang="ar-IQ" sz="4000" dirty="0"/>
            </a:br>
            <a:r>
              <a:rPr lang="ar-IQ" sz="4000" dirty="0"/>
              <a:t> </a:t>
            </a:r>
            <a:r>
              <a:rPr lang="ar-IQ" sz="4000" b="1" dirty="0"/>
              <a:t>العلاقة بين الدين والفلسفة</a:t>
            </a:r>
            <a:br>
              <a:rPr lang="ar-IQ" sz="4000" dirty="0"/>
            </a:br>
            <a:br>
              <a:rPr lang="en-US" sz="4000" dirty="0"/>
            </a:br>
            <a:br>
              <a:rPr lang="ar-IQ" sz="4000" dirty="0"/>
            </a:br>
            <a:r>
              <a:rPr lang="ar-IQ" sz="4000" dirty="0"/>
              <a:t>أ.م.د. مسعود محمد علي</a:t>
            </a:r>
            <a:br>
              <a:rPr lang="ar-IQ" sz="4000" dirty="0"/>
            </a:br>
            <a:br>
              <a:rPr lang="ar-IQ" sz="4000" dirty="0"/>
            </a:br>
            <a:r>
              <a:rPr lang="ar-IQ" sz="4000" dirty="0"/>
              <a:t>كلية آداب/جامعة صلاح الدين</a:t>
            </a:r>
            <a:br>
              <a:rPr lang="ar-IQ" sz="4000" dirty="0"/>
            </a:br>
            <a:endParaRPr lang="ar-IQ" sz="4000" dirty="0"/>
          </a:p>
        </p:txBody>
      </p:sp>
    </p:spTree>
    <p:extLst>
      <p:ext uri="{BB962C8B-B14F-4D97-AF65-F5344CB8AC3E}">
        <p14:creationId xmlns:p14="http://schemas.microsoft.com/office/powerpoint/2010/main" val="2109448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p:spPr>
        <p:txBody>
          <a:bodyPr/>
          <a:lstStyle/>
          <a:p>
            <a:pPr algn="just"/>
            <a:r>
              <a:rPr lang="ar-SA" b="1" dirty="0"/>
              <a:t>    هنا نتساءل: لماذا لم تَبحثِ الشريعةُ علمَ الرضياتِ وعلمَ الطبيعةِ بشكلٍ رئيس؟!  </a:t>
            </a:r>
            <a:r>
              <a:rPr lang="ar-IQ" b="1" dirty="0"/>
              <a:t>               </a:t>
            </a:r>
            <a:r>
              <a:rPr lang="ar-SA" b="1" dirty="0"/>
              <a:t>                         </a:t>
            </a:r>
            <a:r>
              <a:rPr lang="ar-SA" dirty="0"/>
              <a:t>.</a:t>
            </a:r>
            <a:br>
              <a:rPr lang="ar-SA" dirty="0"/>
            </a:br>
            <a:r>
              <a:rPr lang="ar-SA" dirty="0"/>
              <a:t>      </a:t>
            </a:r>
            <a:r>
              <a:rPr lang="ar-SA" b="1" dirty="0"/>
              <a:t>الجواب: </a:t>
            </a:r>
            <a:r>
              <a:rPr lang="ar-SA" dirty="0"/>
              <a:t>لَمَّا لم يكنِ العِلْمانُ أيَّ دخلٍ في حقوقِ الخالق والمخلوق، لم تَبحث عنهما الشريعةُ قصداً وبالذات.              .</a:t>
            </a:r>
            <a:br>
              <a:rPr lang="ar-SA" dirty="0"/>
            </a:br>
            <a:br>
              <a:rPr lang="ar-SA" dirty="0"/>
            </a:br>
            <a:r>
              <a:rPr lang="ar-SA" dirty="0"/>
              <a:t>     وما يُذكَر في الكتاب والسنة من بعضِ مسائل العلم الطبيعيِّ فإنَّما هو للاستدلال على قضيةٍ من قضايا علم الإلهيات.          .</a:t>
            </a:r>
            <a:br>
              <a:rPr lang="ar-SA" dirty="0"/>
            </a:br>
            <a:r>
              <a:rPr lang="ar-SA" dirty="0"/>
              <a:t>     </a:t>
            </a:r>
            <a:br>
              <a:rPr lang="ar-SA" dirty="0"/>
            </a:br>
            <a:r>
              <a:rPr lang="ar-SA" dirty="0"/>
              <a:t>      ومن هذه الناحية مقصودٌ؛ ولذلك يَتبعُه في أكثر المواضع </a:t>
            </a:r>
            <a:r>
              <a:rPr lang="ar-IQ" dirty="0"/>
              <a:t>الحثُّ على التأمُّل</a:t>
            </a:r>
            <a:r>
              <a:rPr lang="ar-SA" dirty="0"/>
              <a:t>.</a:t>
            </a:r>
            <a:r>
              <a:rPr lang="ar-IQ" dirty="0"/>
              <a:t>                        </a:t>
            </a:r>
            <a:r>
              <a:rPr lang="ar-SA" dirty="0"/>
              <a:t>      .</a:t>
            </a:r>
            <a:br>
              <a:rPr lang="ar-SA" dirty="0"/>
            </a:br>
            <a:br>
              <a:rPr lang="ar-SA" dirty="0"/>
            </a:br>
            <a:r>
              <a:rPr lang="ar-SA" dirty="0"/>
              <a:t>  مثلاً يقول:[يُقَلِّبُ اللَّهُ اللَّيْلَ وَالنَّهَارَ] ويبعه بقوله:[إِنَّ فِي ذَلِكَ لَعِبْرَةً لأُولِي الأَبْصَارِ]النور:44، حيث جاء للاستدلال على قدرته تعالى. وليس الغرض هو إعدادُ التقاويم.</a:t>
            </a:r>
            <a:endParaRPr lang="ar-IQ" dirty="0"/>
          </a:p>
        </p:txBody>
      </p:sp>
    </p:spTree>
    <p:extLst>
      <p:ext uri="{BB962C8B-B14F-4D97-AF65-F5344CB8AC3E}">
        <p14:creationId xmlns:p14="http://schemas.microsoft.com/office/powerpoint/2010/main" val="408412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629400"/>
          </a:xfrm>
        </p:spPr>
        <p:txBody>
          <a:bodyPr/>
          <a:lstStyle/>
          <a:p>
            <a:pPr algn="just"/>
            <a:r>
              <a:rPr lang="ar-IQ" b="1" dirty="0"/>
              <a:t>والخلاصة في تعريفِ الدين:                                      </a:t>
            </a:r>
            <a:r>
              <a:rPr lang="ar-IQ" dirty="0"/>
              <a:t>:</a:t>
            </a:r>
            <a:br>
              <a:rPr lang="ar-IQ" dirty="0"/>
            </a:br>
            <a:r>
              <a:rPr lang="ar-IQ" dirty="0"/>
              <a:t>      </a:t>
            </a:r>
            <a:r>
              <a:rPr lang="ar-SA" dirty="0"/>
              <a:t>إنَّ كلَّ دينٍ سماويٍّ له جزءان أساسيَّان: جزءٌ يتعلَّق بقلبِ الإنسان، وجزءٌ آخرُ يتعلَّق بجوارحِه</a:t>
            </a:r>
            <a:r>
              <a:rPr lang="ar-IQ" dirty="0"/>
              <a:t>:                       :</a:t>
            </a:r>
            <a:br>
              <a:rPr lang="ar-IQ" dirty="0"/>
            </a:br>
            <a:br>
              <a:rPr lang="ar-IQ" dirty="0"/>
            </a:br>
            <a:r>
              <a:rPr lang="ar-IQ" dirty="0"/>
              <a:t>    </a:t>
            </a:r>
            <a:r>
              <a:rPr lang="ar-SA" dirty="0"/>
              <a:t> </a:t>
            </a:r>
            <a:r>
              <a:rPr lang="ar-SA" b="1" dirty="0"/>
              <a:t>فالأَوَّل: </a:t>
            </a:r>
            <a:r>
              <a:rPr lang="ar-SA" dirty="0"/>
              <a:t>يُطلَق عليه: الإيمان</a:t>
            </a:r>
            <a:r>
              <a:rPr lang="ar-IQ" dirty="0"/>
              <a:t> ـ أي: العقيدة ـ</a:t>
            </a:r>
            <a:r>
              <a:rPr lang="ar-SA" dirty="0"/>
              <a:t>. </a:t>
            </a:r>
            <a:r>
              <a:rPr lang="ar-SA" b="1" dirty="0"/>
              <a:t>والثاني: </a:t>
            </a:r>
            <a:r>
              <a:rPr lang="ar-SA" dirty="0"/>
              <a:t>يقال له: العملُ</a:t>
            </a:r>
            <a:r>
              <a:rPr lang="ar-IQ" dirty="0"/>
              <a:t>.                             </a:t>
            </a:r>
            <a:r>
              <a:rPr lang="ar-SA" dirty="0"/>
              <a:t>.</a:t>
            </a:r>
            <a:r>
              <a:rPr lang="ar-IQ" dirty="0"/>
              <a:t>   </a:t>
            </a:r>
            <a:br>
              <a:rPr lang="ar-IQ" dirty="0"/>
            </a:br>
            <a:r>
              <a:rPr lang="ar-IQ" dirty="0"/>
              <a:t>  </a:t>
            </a:r>
            <a:r>
              <a:rPr lang="ar-SA" dirty="0"/>
              <a:t> </a:t>
            </a:r>
            <a:r>
              <a:rPr lang="ar-IQ" dirty="0"/>
              <a:t>   </a:t>
            </a:r>
            <a:r>
              <a:rPr lang="ar-SA" dirty="0"/>
              <a:t>وهذا الثاني</a:t>
            </a:r>
            <a:r>
              <a:rPr lang="ar-IQ" dirty="0"/>
              <a:t> ـ أي: العمل ـ</a:t>
            </a:r>
            <a:r>
              <a:rPr lang="ar-SA" dirty="0"/>
              <a:t>:  إمَّا معاملةُ الإنسان مع اللهِ</a:t>
            </a:r>
            <a:r>
              <a:rPr lang="ar-IQ" dirty="0"/>
              <a:t>،</a:t>
            </a:r>
            <a:r>
              <a:rPr lang="ar-SA" dirty="0"/>
              <a:t> ويُسمَّى العبادات ـ بالمعنى الخاص ـ</a:t>
            </a:r>
            <a:r>
              <a:rPr lang="ar-IQ" dirty="0"/>
              <a:t>.                                      .</a:t>
            </a:r>
            <a:br>
              <a:rPr lang="ar-IQ" dirty="0"/>
            </a:br>
            <a:br>
              <a:rPr lang="ar-IQ" dirty="0"/>
            </a:br>
            <a:r>
              <a:rPr lang="ar-IQ" dirty="0"/>
              <a:t>     </a:t>
            </a:r>
            <a:r>
              <a:rPr lang="ar-SA" dirty="0"/>
              <a:t> أو معاملَتِه مع بني جنسِهِ في الشؤونِ المنزلية ويُسمَّى </a:t>
            </a:r>
            <a:r>
              <a:rPr lang="ar-IQ" dirty="0"/>
              <a:t>نظام الأسرة. .</a:t>
            </a:r>
            <a:br>
              <a:rPr lang="ar-IQ" dirty="0"/>
            </a:br>
            <a:r>
              <a:rPr lang="ar-SA" dirty="0"/>
              <a:t>      أو معاملَتِه مع بني جنسِهِ في الشؤونِ الإجتماعية ويُسمَّى المعاملاتِ</a:t>
            </a:r>
            <a:r>
              <a:rPr lang="ar-IQ" dirty="0"/>
              <a:t>. .</a:t>
            </a:r>
            <a:br>
              <a:rPr lang="ar-IQ" dirty="0"/>
            </a:br>
            <a:r>
              <a:rPr lang="ar-IQ" dirty="0"/>
              <a:t>    </a:t>
            </a:r>
            <a:r>
              <a:rPr lang="ar-SA" dirty="0"/>
              <a:t> أو معاملتِه مع نفسه وغيره كانسانٍ  ويُسمَّى الأخلاقَ. </a:t>
            </a:r>
            <a:endParaRPr lang="ar-IQ" dirty="0"/>
          </a:p>
        </p:txBody>
      </p:sp>
    </p:spTree>
    <p:extLst>
      <p:ext uri="{BB962C8B-B14F-4D97-AF65-F5344CB8AC3E}">
        <p14:creationId xmlns:p14="http://schemas.microsoft.com/office/powerpoint/2010/main" val="127337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6507162"/>
          </a:xfrm>
        </p:spPr>
        <p:txBody>
          <a:bodyPr/>
          <a:lstStyle/>
          <a:p>
            <a:pPr algn="just"/>
            <a:r>
              <a:rPr lang="ar-IQ" b="1" dirty="0"/>
              <a:t>غايةُ الدينِ والفلسفةِ:                       :</a:t>
            </a:r>
            <a:br>
              <a:rPr lang="ar-IQ" dirty="0"/>
            </a:br>
            <a:r>
              <a:rPr lang="ar-IQ" dirty="0"/>
              <a:t>      قلنا: مقصدُ الفلسفةِ النظريِّ هو معرفةُ أصلِ الوجودِ وغايتِه، ومطلبُ الفلسفة العمليِّ: معرفةُ السعادةِ الإنسانيَّةِ في العاجل والآجل. هذان هما موضوعَا الفلسفةِ بقسمَيْها العلميِّ والعمليِّ.                  .</a:t>
            </a:r>
            <a:br>
              <a:rPr lang="ar-IQ" dirty="0"/>
            </a:br>
            <a:br>
              <a:rPr lang="ar-IQ" dirty="0"/>
            </a:br>
            <a:r>
              <a:rPr lang="ar-IQ" dirty="0"/>
              <a:t>     وهما كذلك موضوعَا الدينِ بمعناه الشامل للأصولِ والفروع،     فالأُصول، أي: العقيدة تَبحث عن أصلِ الوجود وغايتِه، والفروع، أي: الفقه يبحث عن الأحكام العمليَّة الباعثة للسعادة الإنسانيَّة.        .                        </a:t>
            </a:r>
            <a:br>
              <a:rPr lang="ar-IQ" dirty="0"/>
            </a:br>
            <a:r>
              <a:rPr lang="ar-IQ" dirty="0"/>
              <a:t>                  </a:t>
            </a:r>
            <a:br>
              <a:rPr lang="ar-IQ" dirty="0"/>
            </a:br>
            <a:r>
              <a:rPr lang="ar-IQ" dirty="0"/>
              <a:t>    </a:t>
            </a:r>
            <a:r>
              <a:rPr lang="ar-IQ" b="1" dirty="0"/>
              <a:t>غير أنَّ الاتِّحادَ في موضوعِ البحثِ لا يعني دائماً الاتِّفاقُ على نتائجِه. </a:t>
            </a:r>
            <a:r>
              <a:rPr lang="ar-IQ" dirty="0"/>
              <a:t>.</a:t>
            </a:r>
            <a:br>
              <a:rPr lang="ar-IQ" dirty="0"/>
            </a:br>
            <a:r>
              <a:rPr lang="ar-IQ" dirty="0"/>
              <a:t>     ولابدَّ أنْ نبحثَ عن وجهِ اختلافهِما في النتائج التي وَصل إليها كلٌّ منهما.                    . </a:t>
            </a:r>
            <a:br>
              <a:rPr lang="ar-IQ" dirty="0"/>
            </a:br>
            <a:endParaRPr lang="ar-IQ" dirty="0"/>
          </a:p>
        </p:txBody>
      </p:sp>
    </p:spTree>
    <p:extLst>
      <p:ext uri="{BB962C8B-B14F-4D97-AF65-F5344CB8AC3E}">
        <p14:creationId xmlns:p14="http://schemas.microsoft.com/office/powerpoint/2010/main" val="3047658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6430962"/>
          </a:xfrm>
        </p:spPr>
        <p:txBody>
          <a:bodyPr/>
          <a:lstStyle/>
          <a:p>
            <a:pPr algn="just"/>
            <a:br>
              <a:rPr lang="ar-IQ" dirty="0"/>
            </a:br>
            <a:br>
              <a:rPr lang="ar-IQ" dirty="0"/>
            </a:br>
            <a:r>
              <a:rPr lang="ar-IQ" b="1" dirty="0"/>
              <a:t>معنى الإله بين الفلسفة والدين:                       </a:t>
            </a:r>
            <a:r>
              <a:rPr lang="ar-IQ" dirty="0"/>
              <a:t>:</a:t>
            </a:r>
            <a:br>
              <a:rPr lang="ar-IQ" dirty="0"/>
            </a:br>
            <a:r>
              <a:rPr lang="ar-IQ" dirty="0"/>
              <a:t>       تنفصل الفلسفةُ في معنى الإله عن الدياناتِ في مرحلةٍ أو أكثرَ، </a:t>
            </a:r>
            <a:r>
              <a:rPr lang="ar-IQ" b="1" dirty="0"/>
              <a:t>وأهمُّها عنصران:                               </a:t>
            </a:r>
            <a:r>
              <a:rPr lang="ar-IQ" dirty="0"/>
              <a:t>:</a:t>
            </a:r>
            <a:br>
              <a:rPr lang="ar-IQ" dirty="0"/>
            </a:br>
            <a:br>
              <a:rPr lang="ar-IQ" dirty="0"/>
            </a:br>
            <a:r>
              <a:rPr lang="ar-IQ" dirty="0"/>
              <a:t>      </a:t>
            </a:r>
            <a:r>
              <a:rPr lang="ar-IQ" b="1" dirty="0"/>
              <a:t>العنصر الأوَّل: عنصرُ بدءِ الخلقِ</a:t>
            </a:r>
            <a:r>
              <a:rPr lang="ar-IQ" dirty="0"/>
              <a:t>، أي: إحداثُ المادَّةِ من العدمِ، وهو مبدأٌ تعترِف به جميعُ أتباع الدين السماوي، في حين أنَّ قدماء اليونان كان يَرى أنَّ المدبِّرَ للعالَم لم ينشأْ هذا العالَمَ من العدم.       .                            </a:t>
            </a:r>
            <a:br>
              <a:rPr lang="ar-IQ" dirty="0"/>
            </a:br>
            <a:r>
              <a:rPr lang="ar-IQ" dirty="0"/>
              <a:t> </a:t>
            </a:r>
            <a:br>
              <a:rPr lang="ar-IQ" dirty="0"/>
            </a:br>
            <a:r>
              <a:rPr lang="ar-IQ" dirty="0"/>
              <a:t>      فالخالقُ في نظرِهم ليس بارئاً ـ أي: موجِداً من عدمٍ ـ، بل هو كمهندس ماهرٍ رتَّب الكونَ ليس غيرُ.                                 .</a:t>
            </a:r>
            <a:br>
              <a:rPr lang="ar-IQ" dirty="0"/>
            </a:br>
            <a:br>
              <a:rPr lang="ar-IQ" dirty="0"/>
            </a:br>
            <a:r>
              <a:rPr lang="ar-IQ" dirty="0"/>
              <a:t>      وكذا معنى الصانع عندهم هو أنَّ الأرضِ والسماءِ في غنى عن المُبدِعِ ولا حاجةَ بها إلى شيءٍ غيرِ التركيبِ والتنسيقِ.                .                            </a:t>
            </a:r>
            <a:br>
              <a:rPr lang="ar-IQ" dirty="0"/>
            </a:br>
            <a:endParaRPr lang="ar-IQ" dirty="0"/>
          </a:p>
        </p:txBody>
      </p:sp>
    </p:spTree>
    <p:extLst>
      <p:ext uri="{BB962C8B-B14F-4D97-AF65-F5344CB8AC3E}">
        <p14:creationId xmlns:p14="http://schemas.microsoft.com/office/powerpoint/2010/main" val="3268750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430962"/>
          </a:xfrm>
        </p:spPr>
        <p:txBody>
          <a:bodyPr/>
          <a:lstStyle/>
          <a:p>
            <a:pPr algn="just"/>
            <a:r>
              <a:rPr lang="ar-IQ" b="1" dirty="0"/>
              <a:t>     العنصرُ الثاني: </a:t>
            </a:r>
            <a:r>
              <a:rPr lang="ar-IQ" dirty="0"/>
              <a:t>عنصرُ الربوبيَّة أو(العناية المستمرَّة)، فإنَّ الأديان كلَّها قائمةٌ على فكرةِ التمجيد لِقديرٍ له عنايةٌ دائمةٌ بالكائناتِ، لا ينفكُّ عن إمدادِها وتدبيرِها، وذلك هو أصلُ فكرةِ العبادةِ التي لا يتحقَّق اسمُ الديانةِ دونها.                                  .              </a:t>
            </a:r>
            <a:br>
              <a:rPr lang="ar-IQ" dirty="0"/>
            </a:br>
            <a:br>
              <a:rPr lang="ar-IQ" dirty="0"/>
            </a:br>
            <a:r>
              <a:rPr lang="ar-IQ" dirty="0"/>
              <a:t>     أمَّا الفلسفات التي تؤمن بالخالقيَّةِ ـ بالمعنى الَّتي مرَّتْ ـ فليستْ كلُّها تؤمن بهذه الربوبيَّةِ؛ إذْ إنَّ أكثرَها كان يَرَى أنَّ صلةَ الإلهِ بالعالَمِ هي صلةُ العلَّةِ الأُولَى والسببُ البعيدُ الَّذي أدَّى عملَه وانتهتْ مهمَّتَه.                    </a:t>
            </a:r>
            <a:br>
              <a:rPr lang="ar-IQ" dirty="0"/>
            </a:br>
            <a:br>
              <a:rPr lang="ar-IQ" dirty="0"/>
            </a:br>
            <a:br>
              <a:rPr lang="ar-IQ" dirty="0"/>
            </a:br>
            <a:r>
              <a:rPr lang="ar-IQ" dirty="0"/>
              <a:t>     وأنَّ مَثلُه كمَثلِ المهندسِ البنَّاءِ حين يفرُغ من رسمِ البيتِ وبنائِه، ويصبح لا شأنَ بعنايتِه وتدبيرِه، أو على الأقلِّ ـ إنْ كان له علاقةٌ بتدبير السماوات ـ لا صلةَ له بتدبيرِ عالَمِنا الأرضيِّ.         .</a:t>
            </a:r>
            <a:br>
              <a:rPr lang="ar-IQ" dirty="0"/>
            </a:br>
            <a:endParaRPr lang="ar-IQ" dirty="0"/>
          </a:p>
        </p:txBody>
      </p:sp>
    </p:spTree>
    <p:extLst>
      <p:ext uri="{BB962C8B-B14F-4D97-AF65-F5344CB8AC3E}">
        <p14:creationId xmlns:p14="http://schemas.microsoft.com/office/powerpoint/2010/main" val="2241222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6705600"/>
          </a:xfrm>
        </p:spPr>
        <p:txBody>
          <a:bodyPr/>
          <a:lstStyle/>
          <a:p>
            <a:pPr algn="just"/>
            <a:r>
              <a:rPr lang="ar-IQ" b="1" dirty="0"/>
              <a:t>إشارةٌ إلى الفلسفة الماديَّة:                    </a:t>
            </a:r>
            <a:r>
              <a:rPr lang="ar-IQ" dirty="0"/>
              <a:t>:</a:t>
            </a:r>
            <a:br>
              <a:rPr lang="ar-IQ" dirty="0"/>
            </a:br>
            <a:r>
              <a:rPr lang="ar-IQ" dirty="0"/>
              <a:t>     والأغرب مما سبق هو أننا نجدُ كثيراً من المذاهبِ الفلسفيَّةِ قد انفصَل عنِ الدين من أوَّلِ الطريقِ.                                 .                                     </a:t>
            </a:r>
            <a:br>
              <a:rPr lang="ar-IQ" dirty="0"/>
            </a:br>
            <a:br>
              <a:rPr lang="ar-IQ" dirty="0"/>
            </a:br>
            <a:r>
              <a:rPr lang="ar-IQ" dirty="0"/>
              <a:t>     وأشدُّ هذه المذاهبِ انفصالاً، وأكثرُها بُعْداً، هي المذاهبُ الماديَّةُ التي لا تَعترِفُ بشيءٍ في الوجودِ وراء الحسِّ والمشاهدةِ.           .</a:t>
            </a:r>
            <a:br>
              <a:rPr lang="ar-IQ" dirty="0"/>
            </a:br>
            <a:br>
              <a:rPr lang="ar-IQ" dirty="0"/>
            </a:br>
            <a:r>
              <a:rPr lang="ar-IQ" dirty="0"/>
              <a:t>      فتُنكِر بذلك مبدأً رئيساً مشتركاً تقوم عليه جميعُ الأديانِ، وتُقرُّه سائرُ الفلسفات. وهو مبدءُ الإلهيَّة للكون.                             .</a:t>
            </a:r>
            <a:br>
              <a:rPr lang="ar-IQ" dirty="0"/>
            </a:br>
            <a:br>
              <a:rPr lang="ar-IQ" dirty="0"/>
            </a:br>
            <a:br>
              <a:rPr lang="ar-IQ" dirty="0"/>
            </a:br>
            <a:r>
              <a:rPr lang="ar-IQ" dirty="0"/>
              <a:t>      </a:t>
            </a:r>
            <a:r>
              <a:rPr lang="ar-IQ" b="1" dirty="0"/>
              <a:t>فالمبحوث عنه فيما سيأتي من تلك العلوم المذكورة هو العلم الإلهيُّ المسمَّى بـ(علم الكلام) أو(الفلسفة الإسلاميَّة</a:t>
            </a:r>
            <a:r>
              <a:rPr lang="ar-IQ" b="1"/>
              <a:t>).               . </a:t>
            </a:r>
            <a:endParaRPr lang="ar-IQ" b="1" dirty="0"/>
          </a:p>
        </p:txBody>
      </p:sp>
    </p:spTree>
    <p:extLst>
      <p:ext uri="{BB962C8B-B14F-4D97-AF65-F5344CB8AC3E}">
        <p14:creationId xmlns:p14="http://schemas.microsoft.com/office/powerpoint/2010/main" val="1881288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p:spPr>
        <p:txBody>
          <a:bodyPr/>
          <a:lstStyle/>
          <a:p>
            <a:pPr algn="ctr"/>
            <a:r>
              <a:rPr lang="ar-IQ" dirty="0"/>
              <a:t>هل من سائلٍ يسأل عن الموضوع؟.</a:t>
            </a:r>
            <a:br>
              <a:rPr lang="ar-IQ" dirty="0"/>
            </a:br>
            <a:br>
              <a:rPr lang="ar-IQ" dirty="0"/>
            </a:br>
            <a:br>
              <a:rPr lang="ar-IQ" dirty="0"/>
            </a:br>
            <a:r>
              <a:rPr lang="ar-IQ" dirty="0"/>
              <a:t>شكراً للحضور..........</a:t>
            </a:r>
            <a:br>
              <a:rPr lang="ar-IQ" dirty="0"/>
            </a:br>
            <a:br>
              <a:rPr lang="ar-IQ"/>
            </a:br>
            <a:br>
              <a:rPr lang="ar-IQ"/>
            </a:br>
            <a:br>
              <a:rPr lang="ar-IQ"/>
            </a:br>
            <a:br>
              <a:rPr lang="ar-IQ"/>
            </a:br>
            <a:endParaRPr lang="ar-IQ" dirty="0"/>
          </a:p>
        </p:txBody>
      </p:sp>
    </p:spTree>
    <p:extLst>
      <p:ext uri="{BB962C8B-B14F-4D97-AF65-F5344CB8AC3E}">
        <p14:creationId xmlns:p14="http://schemas.microsoft.com/office/powerpoint/2010/main" val="218467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7397"/>
            <a:ext cx="8839200" cy="6705600"/>
          </a:xfrm>
        </p:spPr>
        <p:txBody>
          <a:bodyPr/>
          <a:lstStyle/>
          <a:p>
            <a:pPr algn="just"/>
            <a:r>
              <a:rPr lang="ar-SA" b="1" dirty="0"/>
              <a:t>تعريفُ الفلسفة:                               </a:t>
            </a:r>
            <a:r>
              <a:rPr lang="ar-SA" dirty="0"/>
              <a:t>:</a:t>
            </a:r>
            <a:br>
              <a:rPr lang="ar-SA" dirty="0"/>
            </a:br>
            <a:r>
              <a:rPr lang="ar-SA" dirty="0"/>
              <a:t>     الحكمةُ ـ وهي الفلسفةُ ـ لها مفهومٌ جامعٌ يَشمل العلومَ كلَّها، إذِ </a:t>
            </a:r>
            <a:r>
              <a:rPr lang="ar-SA" b="1" dirty="0"/>
              <a:t>الحكمةُ أو</a:t>
            </a:r>
            <a:r>
              <a:rPr lang="ar-IQ" b="1" dirty="0"/>
              <a:t>ِ</a:t>
            </a:r>
            <a:r>
              <a:rPr lang="ar-SA" b="1" dirty="0"/>
              <a:t> الفلسفةُ اسمٌ لعلمِ الحقائق المطابقِ للواقع.               .</a:t>
            </a:r>
            <a:br>
              <a:rPr lang="ar-SA" sz="2000" b="1" dirty="0"/>
            </a:br>
            <a:r>
              <a:rPr lang="ar-SA" sz="2000" b="1" dirty="0"/>
              <a:t>                  </a:t>
            </a:r>
            <a:br>
              <a:rPr lang="ar-SA" dirty="0"/>
            </a:br>
            <a:r>
              <a:rPr lang="ar-SA" dirty="0"/>
              <a:t>     أي: </a:t>
            </a:r>
            <a:r>
              <a:rPr lang="ar-IQ" dirty="0"/>
              <a:t>إنها نظرةٌ إلى العالَـمِ وشكلٌ من أشكالِ معرفةِ الواقع، الَّذي يَشمل الإنسانَ والمجتمعَ والطبيعةَ</a:t>
            </a:r>
            <a:r>
              <a:rPr lang="ar-SA" dirty="0"/>
              <a:t>.                                  .</a:t>
            </a:r>
            <a:br>
              <a:rPr lang="ar-IQ" dirty="0"/>
            </a:br>
            <a:br>
              <a:rPr lang="ar-SA" dirty="0"/>
            </a:br>
            <a:r>
              <a:rPr lang="ar-IQ" dirty="0"/>
              <a:t>     على أنَّ الفلسفةَ تعني التفكير المنظَّم والمتناسق، وبهذا فتفكيرُ الـمقلِّد والعاميِّ وكذا الموقف العشوائيَّة كلُّها تخرج عن معنى الفلسفة الدقيق. .</a:t>
            </a:r>
            <a:br>
              <a:rPr lang="ar-SA" dirty="0"/>
            </a:br>
            <a:r>
              <a:rPr lang="ar-SA" dirty="0"/>
              <a:t>      </a:t>
            </a:r>
            <a:r>
              <a:rPr lang="ar-IQ" dirty="0"/>
              <a:t>وبهذا المعنى فالفكر الإسلاميِّ هو موقفٌ فلسفيٌّ يُحدِّد موقفَ معتنقه من نفسه ومجتمعه ومنَ الكون. </a:t>
            </a:r>
            <a:r>
              <a:rPr lang="ar-SA" b="1" dirty="0"/>
              <a:t>فمن هذه الناحية لا صِدامَ بين الفلسفة والشريعة</a:t>
            </a:r>
            <a:r>
              <a:rPr lang="ar-IQ" b="1" dirty="0"/>
              <a:t>.                                </a:t>
            </a:r>
            <a:r>
              <a:rPr lang="ar-SA" dirty="0"/>
              <a:t>.                  </a:t>
            </a:r>
            <a:br>
              <a:rPr lang="ar-IQ" dirty="0"/>
            </a:br>
            <a:r>
              <a:rPr lang="ar-IQ" dirty="0"/>
              <a:t>      </a:t>
            </a:r>
            <a:br>
              <a:rPr lang="ar-SA" dirty="0"/>
            </a:br>
            <a:r>
              <a:rPr lang="ar-SA" dirty="0"/>
              <a:t>   </a:t>
            </a:r>
            <a:r>
              <a:rPr lang="ar-SA" b="1" dirty="0"/>
              <a:t>وبهذه المناسبة نبحث ههنا عن الحكمة وأقسامها.</a:t>
            </a:r>
            <a:endParaRPr lang="ar-IQ" b="1" dirty="0"/>
          </a:p>
        </p:txBody>
      </p:sp>
    </p:spTree>
    <p:extLst>
      <p:ext uri="{BB962C8B-B14F-4D97-AF65-F5344CB8AC3E}">
        <p14:creationId xmlns:p14="http://schemas.microsoft.com/office/powerpoint/2010/main" val="45584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430962"/>
          </a:xfrm>
        </p:spPr>
        <p:txBody>
          <a:bodyPr/>
          <a:lstStyle/>
          <a:p>
            <a:pPr algn="just"/>
            <a:r>
              <a:rPr lang="ar-SA" dirty="0"/>
              <a:t>      إنَّ(الحكمةَ) تنقسم إلى قسمَين انقساماً أوَّليَّاً</a:t>
            </a:r>
            <a:r>
              <a:rPr lang="ar-IQ" dirty="0"/>
              <a:t>،</a:t>
            </a:r>
            <a:r>
              <a:rPr lang="ar-SA" dirty="0"/>
              <a:t> أي: بشكلٍ عامٍّ:</a:t>
            </a:r>
            <a:r>
              <a:rPr lang="ar-IQ" dirty="0"/>
              <a:t> </a:t>
            </a:r>
            <a:r>
              <a:rPr lang="ar-SA" dirty="0"/>
              <a:t>:</a:t>
            </a:r>
            <a:br>
              <a:rPr lang="ar-SA" dirty="0"/>
            </a:br>
            <a:br>
              <a:rPr lang="ar-SA" b="1" dirty="0"/>
            </a:br>
            <a:r>
              <a:rPr lang="ar-SA" b="1" dirty="0"/>
              <a:t>القسم الأوَّل: الحكمة العمليَّة.                      </a:t>
            </a:r>
            <a:r>
              <a:rPr lang="ar-SA" dirty="0"/>
              <a:t>.</a:t>
            </a:r>
            <a:br>
              <a:rPr lang="ar-SA" dirty="0"/>
            </a:br>
            <a:r>
              <a:rPr lang="ar-SA" dirty="0"/>
              <a:t> </a:t>
            </a:r>
            <a:br>
              <a:rPr lang="ar-SA" dirty="0"/>
            </a:br>
            <a:r>
              <a:rPr lang="ar-SA" b="1" dirty="0"/>
              <a:t>القسم الثاني: الحكمة النظريَّة.                        </a:t>
            </a:r>
            <a:r>
              <a:rPr lang="ar-SA" dirty="0"/>
              <a:t>.</a:t>
            </a:r>
            <a:br>
              <a:rPr lang="ar-SA" dirty="0"/>
            </a:br>
            <a:br>
              <a:rPr lang="ar-SA" dirty="0"/>
            </a:br>
            <a:r>
              <a:rPr lang="ar-SA" dirty="0"/>
              <a:t>لماذا تنقسم إلى هذَين القسمَين؟                .</a:t>
            </a:r>
            <a:br>
              <a:rPr lang="ar-SA" dirty="0"/>
            </a:br>
            <a:r>
              <a:rPr lang="ar-SA" dirty="0"/>
              <a:t>      لأنَّ الموجوداتِ والأعيان التي يُبحث عنها في الحكمةِ لا تخلو من خالَتَين:                              :</a:t>
            </a:r>
            <a:br>
              <a:rPr lang="ar-SA" dirty="0"/>
            </a:br>
            <a:r>
              <a:rPr lang="ar-SA" dirty="0"/>
              <a:t>      إمَّا أنْ تكونَ أفعالاً تَحدث بقدرتنا واختيارنا، أوْ لاَ.             .</a:t>
            </a:r>
            <a:br>
              <a:rPr lang="ar-SA" dirty="0"/>
            </a:br>
            <a:br>
              <a:rPr lang="ar-SA" dirty="0"/>
            </a:br>
            <a:r>
              <a:rPr lang="ar-SA" dirty="0"/>
              <a:t>     فمعرفةُ أحوال القسمِ الأوَّل تُسمَّى بالحكمة العمليَّة، ومعرفةُ أحوالِ الثاني ـ وهو الأحوال التي ليس وجودُها بقدرتنا واختيارنا ـ تُسمَّى بالحكمة النظريَّة.                       .</a:t>
            </a:r>
            <a:endParaRPr lang="ar-IQ" dirty="0"/>
          </a:p>
        </p:txBody>
      </p:sp>
    </p:spTree>
    <p:extLst>
      <p:ext uri="{BB962C8B-B14F-4D97-AF65-F5344CB8AC3E}">
        <p14:creationId xmlns:p14="http://schemas.microsoft.com/office/powerpoint/2010/main" val="410417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629400"/>
          </a:xfrm>
        </p:spPr>
        <p:txBody>
          <a:bodyPr/>
          <a:lstStyle/>
          <a:p>
            <a:pPr algn="just"/>
            <a:r>
              <a:rPr lang="ar-SA" b="1" dirty="0"/>
              <a:t>ثمَّ لكلٍّ من هذّين القسمَين ثلاثةُ أقسامٍ:               :</a:t>
            </a:r>
            <a:br>
              <a:rPr lang="ar-SA" b="1" dirty="0"/>
            </a:br>
            <a:br>
              <a:rPr lang="ar-SA" b="1" dirty="0"/>
            </a:br>
            <a:r>
              <a:rPr lang="ar-SA" b="1" dirty="0"/>
              <a:t>     أمَّا العمليَّة: </a:t>
            </a:r>
            <a:r>
              <a:rPr lang="ar-SA" dirty="0"/>
              <a:t>فلأنَّها إمَّا أنْ تكونَ علماً بإصلاح الفرد كفردٍ ويُسمَّى تهذيبُ الأخلاق.                         .</a:t>
            </a:r>
            <a:br>
              <a:rPr lang="ar-SA" dirty="0"/>
            </a:br>
            <a:br>
              <a:rPr lang="ar-SA" dirty="0"/>
            </a:br>
            <a:r>
              <a:rPr lang="ar-SA" dirty="0"/>
              <a:t>      وإمَّا أنْ تكونَ علماً بإصلاح جماعةٍ ومصلحتهم يتشاركون في السكن، ويُسمَّى تدبيرُ المنزل.                           .</a:t>
            </a:r>
            <a:br>
              <a:rPr lang="ar-SA" dirty="0"/>
            </a:br>
            <a:br>
              <a:rPr lang="ar-SA" dirty="0"/>
            </a:br>
            <a:r>
              <a:rPr lang="ar-SA" dirty="0"/>
              <a:t>      وإمَّا أنْ تكونَ علماً بمصالح جماعةٍ مشتركةٍ في بلدةٍ أو دولةٍ ويُسمَّي السياسة المدنيَّة.                      .</a:t>
            </a:r>
            <a:br>
              <a:rPr lang="ar-SA" dirty="0"/>
            </a:br>
            <a:br>
              <a:rPr lang="ar-SA" dirty="0"/>
            </a:br>
            <a:r>
              <a:rPr lang="ar-SA" dirty="0"/>
              <a:t>     فهذه ثلاثةُ أقسامٍ للحكمةِ العمليَّة.               .</a:t>
            </a:r>
            <a:br>
              <a:rPr lang="ar-SA" dirty="0"/>
            </a:br>
            <a:endParaRPr lang="ar-IQ" b="1" dirty="0"/>
          </a:p>
        </p:txBody>
      </p:sp>
    </p:spTree>
    <p:extLst>
      <p:ext uri="{BB962C8B-B14F-4D97-AF65-F5344CB8AC3E}">
        <p14:creationId xmlns:p14="http://schemas.microsoft.com/office/powerpoint/2010/main" val="374105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6477000"/>
          </a:xfrm>
        </p:spPr>
        <p:txBody>
          <a:bodyPr/>
          <a:lstStyle/>
          <a:p>
            <a:pPr algn="just"/>
            <a:r>
              <a:rPr lang="ar-SA" b="1" dirty="0"/>
              <a:t>      وأمَّا النظريَّة: </a:t>
            </a:r>
            <a:r>
              <a:rPr lang="ar-SA" dirty="0"/>
              <a:t>فلأنَّها إمَّا علمٌ تتحدَّث عن أحوال ما لا يفتقر إلى المادَّةِ أصلاً، لا في الوجود الخارجيِّ ولا في الوجود الذهنيِّ، </a:t>
            </a:r>
            <a:r>
              <a:rPr lang="ar-SA" b="1" dirty="0"/>
              <a:t>ويُسمَّى بالعلم الإلهيِّ.                           </a:t>
            </a:r>
            <a:r>
              <a:rPr lang="ar-SA" dirty="0"/>
              <a:t>. .</a:t>
            </a:r>
            <a:br>
              <a:rPr lang="ar-SA" dirty="0"/>
            </a:br>
            <a:br>
              <a:rPr lang="ar-SA" dirty="0"/>
            </a:br>
            <a:r>
              <a:rPr lang="ar-SA" dirty="0"/>
              <a:t>     وإمَّا علمٌ تتحدَّث عن أحوالِ ما يفتقر إلى المادَّة في الوجود الخارجيِّ، دون الوجود الذهنيِّ، </a:t>
            </a:r>
            <a:r>
              <a:rPr lang="ar-SA" b="1" dirty="0"/>
              <a:t>ويسمَّى بعلم الرضيَّات </a:t>
            </a:r>
            <a:r>
              <a:rPr lang="ar-SA" dirty="0"/>
              <a:t>كالهندسة والحساب.              .</a:t>
            </a:r>
            <a:br>
              <a:rPr lang="ar-SA" dirty="0"/>
            </a:br>
            <a:br>
              <a:rPr lang="ar-SA" dirty="0"/>
            </a:br>
            <a:r>
              <a:rPr lang="ar-SA" dirty="0"/>
              <a:t>      وإمَّا علمٌ تتحدَّث عن أحوالِ ما يفتقر إلى المادَّة في الوجودين الخارجيِّ والذهنيِّ </a:t>
            </a:r>
            <a:r>
              <a:rPr lang="ar-SA" b="1" dirty="0"/>
              <a:t>ويُسمَّى بالعلم الطبيعيِّ.                </a:t>
            </a:r>
            <a:r>
              <a:rPr lang="ar-SA" dirty="0"/>
              <a:t>.</a:t>
            </a:r>
            <a:br>
              <a:rPr lang="ar-SA" dirty="0"/>
            </a:br>
            <a:br>
              <a:rPr lang="ar-SA" dirty="0"/>
            </a:br>
            <a:r>
              <a:rPr lang="ar-SA" b="1" dirty="0"/>
              <a:t>فهذه ثلاثةُ أقسامٍ للحكمة النظريَّة.</a:t>
            </a:r>
            <a:r>
              <a:rPr lang="ar-SA" dirty="0"/>
              <a:t>                .</a:t>
            </a:r>
            <a:br>
              <a:rPr lang="ar-SA" dirty="0"/>
            </a:br>
            <a:r>
              <a:rPr lang="ar-SA" dirty="0"/>
              <a:t>   </a:t>
            </a:r>
            <a:endParaRPr lang="ar-IQ" b="1" dirty="0"/>
          </a:p>
        </p:txBody>
      </p:sp>
    </p:spTree>
    <p:extLst>
      <p:ext uri="{BB962C8B-B14F-4D97-AF65-F5344CB8AC3E}">
        <p14:creationId xmlns:p14="http://schemas.microsoft.com/office/powerpoint/2010/main" val="190400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6858000"/>
          </a:xfrm>
        </p:spPr>
        <p:txBody>
          <a:bodyPr/>
          <a:lstStyle/>
          <a:p>
            <a:pPr algn="just"/>
            <a:r>
              <a:rPr lang="ar-SA" b="1" dirty="0"/>
              <a:t>فللحكمةِ سِتَّةُ أقسامٍ، وهي:                          </a:t>
            </a:r>
            <a:r>
              <a:rPr lang="ar-SA" dirty="0"/>
              <a:t>:</a:t>
            </a:r>
            <a:br>
              <a:rPr lang="ar-SA" dirty="0"/>
            </a:br>
            <a:r>
              <a:rPr lang="ar-SA" dirty="0"/>
              <a:t>1ـ تهذيبُ الأخلاق</a:t>
            </a:r>
            <a:r>
              <a:rPr lang="ar-IQ" dirty="0"/>
              <a:t>.             </a:t>
            </a:r>
            <a:r>
              <a:rPr lang="ar-SA" dirty="0"/>
              <a:t>.                     </a:t>
            </a:r>
            <a:br>
              <a:rPr lang="ar-SA" dirty="0"/>
            </a:br>
            <a:r>
              <a:rPr lang="en-US" dirty="0"/>
              <a:t>2</a:t>
            </a:r>
            <a:r>
              <a:rPr lang="ar-SA" dirty="0"/>
              <a:t>ـ </a:t>
            </a:r>
            <a:r>
              <a:rPr lang="ar-IQ" dirty="0"/>
              <a:t>تدبير المنزل</a:t>
            </a:r>
            <a:r>
              <a:rPr lang="ar-SA" dirty="0"/>
              <a:t>.                       4ـ العلمُ الإلهيُّ.           .</a:t>
            </a:r>
            <a:br>
              <a:rPr lang="ar-IQ" dirty="0"/>
            </a:br>
            <a:r>
              <a:rPr lang="ar-IQ" dirty="0"/>
              <a:t>                                             5 ـ العلم الرياضي.      .          </a:t>
            </a:r>
            <a:br>
              <a:rPr lang="ar-SA" dirty="0"/>
            </a:br>
            <a:r>
              <a:rPr lang="en-US" dirty="0"/>
              <a:t>3</a:t>
            </a:r>
            <a:r>
              <a:rPr lang="ar-SA" dirty="0"/>
              <a:t>ـ</a:t>
            </a:r>
            <a:r>
              <a:rPr lang="ar-IQ" dirty="0"/>
              <a:t>السياسة المدنية.</a:t>
            </a:r>
            <a:r>
              <a:rPr lang="en-US" dirty="0"/>
              <a:t>      </a:t>
            </a:r>
            <a:r>
              <a:rPr lang="ar-SA" dirty="0"/>
              <a:t>6ـ العلمُ الطبيعيُّ.</a:t>
            </a:r>
            <a:r>
              <a:rPr lang="en-US" dirty="0"/>
              <a:t>  </a:t>
            </a:r>
            <a:r>
              <a:rPr lang="ar-SA" dirty="0"/>
              <a:t>. </a:t>
            </a:r>
            <a:br>
              <a:rPr lang="ar-SA" dirty="0"/>
            </a:br>
            <a:br>
              <a:rPr lang="ar-SA" dirty="0"/>
            </a:br>
            <a:r>
              <a:rPr lang="ar-SA" dirty="0"/>
              <a:t>       وهناك أقسامٌ أُخرى لهذه الأقسام السِتَّة، إلَّا أنَّ هذه الأقسام هي الأُصول. .</a:t>
            </a:r>
            <a:br>
              <a:rPr lang="ar-SA" dirty="0"/>
            </a:br>
            <a:r>
              <a:rPr lang="ar-SA" b="1" dirty="0"/>
              <a:t>العلوم التي تبحث فيها الشريعة الإسلامية</a:t>
            </a:r>
            <a:r>
              <a:rPr lang="ar-SA" dirty="0"/>
              <a:t>:        </a:t>
            </a:r>
            <a:r>
              <a:rPr lang="ar-IQ" dirty="0"/>
              <a:t> </a:t>
            </a:r>
            <a:r>
              <a:rPr lang="ar-SA" dirty="0"/>
              <a:t>          :</a:t>
            </a:r>
            <a:br>
              <a:rPr lang="ar-SA" dirty="0"/>
            </a:br>
            <a:r>
              <a:rPr lang="ar-SA" dirty="0"/>
              <a:t>     إنَّ الشريعة إنَّما بحثتْ من بين الأقسام الستَّةِ للحكمة، الأقسامَ الأربعةَ فقط، أي: </a:t>
            </a:r>
            <a:r>
              <a:rPr lang="ar-IQ" dirty="0"/>
              <a:t>يبحث عن</a:t>
            </a:r>
            <a:r>
              <a:rPr lang="ar-SA" dirty="0"/>
              <a:t> قسم</a:t>
            </a:r>
            <a:r>
              <a:rPr lang="ar-IQ" dirty="0"/>
              <a:t>ٍ</a:t>
            </a:r>
            <a:r>
              <a:rPr lang="ar-SA" dirty="0"/>
              <a:t> من الحكمة النظريَّة وهو:          :                                  </a:t>
            </a:r>
            <a:br>
              <a:rPr lang="ar-SA" dirty="0"/>
            </a:br>
            <a:br>
              <a:rPr lang="ar-SA" dirty="0"/>
            </a:br>
            <a:r>
              <a:rPr lang="ar-SA" dirty="0"/>
              <a:t>     </a:t>
            </a:r>
            <a:r>
              <a:rPr lang="ar-SA" b="1" dirty="0"/>
              <a:t>العلمُ الإلهيُّ</a:t>
            </a:r>
            <a:r>
              <a:rPr lang="ar-IQ" b="1" dirty="0"/>
              <a:t>:</a:t>
            </a:r>
            <a:r>
              <a:rPr lang="ar-SA" b="1" dirty="0"/>
              <a:t> </a:t>
            </a:r>
            <a:r>
              <a:rPr lang="ar-SA" dirty="0"/>
              <a:t>ويُسمَّى بـ(علم العقائد).</a:t>
            </a:r>
            <a:r>
              <a:rPr lang="ar-SA" b="1" dirty="0"/>
              <a:t> وبَقِيَ الأقسامُ الثلاثةُ كلُّها للحكمة العمليَّة.</a:t>
            </a:r>
            <a:r>
              <a:rPr lang="ar-SA" dirty="0"/>
              <a:t>  </a:t>
            </a:r>
            <a:r>
              <a:rPr lang="ar-IQ" dirty="0"/>
              <a:t>  </a:t>
            </a:r>
          </a:p>
        </p:txBody>
      </p:sp>
    </p:spTree>
    <p:extLst>
      <p:ext uri="{BB962C8B-B14F-4D97-AF65-F5344CB8AC3E}">
        <p14:creationId xmlns:p14="http://schemas.microsoft.com/office/powerpoint/2010/main" val="286804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6705600"/>
          </a:xfrm>
        </p:spPr>
        <p:txBody>
          <a:bodyPr/>
          <a:lstStyle/>
          <a:p>
            <a:pPr algn="just"/>
            <a:r>
              <a:rPr lang="ar-SA" b="1" dirty="0"/>
              <a:t>فالمبحوثُ عنه في الشرع هو:                       :</a:t>
            </a:r>
            <a:br>
              <a:rPr lang="ar-SA" b="1" dirty="0"/>
            </a:br>
            <a:r>
              <a:rPr lang="ar-SA" b="1" dirty="0"/>
              <a:t>     </a:t>
            </a:r>
            <a:r>
              <a:rPr lang="ar-SA" dirty="0"/>
              <a:t>1ـ </a:t>
            </a:r>
            <a:r>
              <a:rPr lang="ar-SA" b="1" dirty="0"/>
              <a:t>العلمُ الإلهيُّ </a:t>
            </a:r>
            <a:r>
              <a:rPr lang="ar-SA" dirty="0"/>
              <a:t>ومن فروعِه مباحثُ الوحيِ، والنبوَّةُ، والقيامةُ، وأحوالُ المَعاد. ويُسمَّى بـ(علم العقائد).                     .</a:t>
            </a:r>
            <a:r>
              <a:rPr lang="ar-SA" b="1" dirty="0"/>
              <a:t> </a:t>
            </a:r>
            <a:br>
              <a:rPr lang="ar-SA" b="1" dirty="0"/>
            </a:br>
            <a:br>
              <a:rPr lang="ar-SA" b="1" dirty="0"/>
            </a:br>
            <a:r>
              <a:rPr lang="ar-SA" b="1" dirty="0"/>
              <a:t>2ـ الحكمةُ العمليَّة، ويُسمَّ</a:t>
            </a:r>
            <a:r>
              <a:rPr lang="ar-IQ" b="1"/>
              <a:t>ى</a:t>
            </a:r>
            <a:r>
              <a:rPr lang="ar-SA" b="1"/>
              <a:t> </a:t>
            </a:r>
            <a:r>
              <a:rPr lang="ar-SA" b="1" dirty="0"/>
              <a:t>بـ(الفقه) وهي:                    :</a:t>
            </a:r>
            <a:br>
              <a:rPr lang="ar-SA" b="1" dirty="0"/>
            </a:br>
            <a:r>
              <a:rPr lang="ar-SA" b="1" dirty="0"/>
              <a:t> </a:t>
            </a:r>
            <a:br>
              <a:rPr lang="ar-SA" b="1" dirty="0"/>
            </a:br>
            <a:r>
              <a:rPr lang="ar-SA" b="1" dirty="0"/>
              <a:t>    أـ الأخلاق = تهذيبُ الأخلاق.                            .</a:t>
            </a:r>
            <a:br>
              <a:rPr lang="ar-SA" b="1" dirty="0"/>
            </a:br>
            <a:r>
              <a:rPr lang="ar-SA" b="1" dirty="0"/>
              <a:t> ب ـ المعاشراتُ أو آداب الأُسرة = تدبيرُ المنزِل.                      .</a:t>
            </a:r>
            <a:br>
              <a:rPr lang="ar-SA" b="1" dirty="0"/>
            </a:br>
            <a:r>
              <a:rPr lang="ar-SA" b="1" dirty="0"/>
              <a:t>ج ـ المعاملاتُ = السياسة المدنيَّة.                    .</a:t>
            </a:r>
            <a:br>
              <a:rPr lang="ar-SA" b="1" dirty="0"/>
            </a:br>
            <a:br>
              <a:rPr lang="ar-SA" b="1" dirty="0"/>
            </a:br>
            <a:r>
              <a:rPr lang="ar-SA" b="1" dirty="0"/>
              <a:t>د ـ وزاد فرعاً رابعاً وهي العبادات، </a:t>
            </a:r>
            <a:r>
              <a:rPr lang="ar-SA" dirty="0"/>
              <a:t>قد أضافتِ الشريعةُ(العباداتِ) التي لم تتوصَّلْ إليها الفلاسفةُ، لأنَّها آداباً خاصَّاً بالخالق لا تُقرَّر بدون أمره وتعليمه، وهذا التعليمُ هو الوحيُ.</a:t>
            </a:r>
            <a:endParaRPr lang="ar-IQ" dirty="0"/>
          </a:p>
        </p:txBody>
      </p:sp>
    </p:spTree>
    <p:extLst>
      <p:ext uri="{BB962C8B-B14F-4D97-AF65-F5344CB8AC3E}">
        <p14:creationId xmlns:p14="http://schemas.microsoft.com/office/powerpoint/2010/main" val="302647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just"/>
            <a:r>
              <a:rPr lang="ar-SA" b="1" dirty="0"/>
              <a:t>المقصودُ الأصليُّ للشريعة:                           :</a:t>
            </a:r>
            <a:br>
              <a:rPr lang="ar-SA" b="1" dirty="0"/>
            </a:br>
            <a:br>
              <a:rPr lang="ar-SA" b="1" dirty="0"/>
            </a:br>
            <a:r>
              <a:rPr lang="ar-SA" b="1" dirty="0"/>
              <a:t>     </a:t>
            </a:r>
            <a:r>
              <a:rPr lang="ar-SA" dirty="0"/>
              <a:t>إنَّ </a:t>
            </a:r>
            <a:r>
              <a:rPr lang="ar-SA" b="1" dirty="0"/>
              <a:t>المقصودَ الأصليَّ هو رضا الله وذلك حاصلٌ:                :</a:t>
            </a:r>
            <a:br>
              <a:rPr lang="ar-SA" b="1" dirty="0"/>
            </a:br>
            <a:r>
              <a:rPr lang="ar-SA" b="1" dirty="0"/>
              <a:t>      بمعرفةِ الخالقِ </a:t>
            </a:r>
            <a:r>
              <a:rPr lang="ar-SA" dirty="0"/>
              <a:t>معرفةً تستحقُّ به بحيث  تُثبِت الكمالَ له ذاتاً وصفاتاً وأفعالاَ، </a:t>
            </a:r>
            <a:r>
              <a:rPr lang="ar-IQ" dirty="0"/>
              <a:t>ويردُّ عن كلِّ بحثٍ </a:t>
            </a:r>
            <a:r>
              <a:rPr lang="ar-SA" dirty="0"/>
              <a:t>يؤدِّي إلى إلغاء معنى الإله الحقِّ.                              </a:t>
            </a:r>
            <a:br>
              <a:rPr lang="ar-SA" dirty="0"/>
            </a:br>
            <a:br>
              <a:rPr lang="ar-SA" dirty="0"/>
            </a:br>
            <a:r>
              <a:rPr lang="ar-SA" dirty="0"/>
              <a:t>       بأنْ تُثبَتَ صفتُه لغيرِه كالأزليَّة للمادَّة. أو  تُثبَتُ صفاتُ غيره له كلوازم المادَّةِ الدالَّةِ على الاحتياج</a:t>
            </a:r>
            <a:r>
              <a:rPr lang="ar-IQ" dirty="0"/>
              <a:t>، والمحدودية في العلم والقدرة</a:t>
            </a:r>
            <a:r>
              <a:rPr lang="ar-SA" dirty="0"/>
              <a:t>. </a:t>
            </a:r>
            <a:r>
              <a:rPr lang="ar-SA" b="1" dirty="0"/>
              <a:t>وهذا ما يُبحَث عنه في علم الكلام</a:t>
            </a:r>
            <a:r>
              <a:rPr lang="ar-IQ" b="1" dirty="0"/>
              <a:t>.                       </a:t>
            </a:r>
            <a:r>
              <a:rPr lang="ar-SA" dirty="0"/>
              <a:t>.</a:t>
            </a:r>
            <a:br>
              <a:rPr lang="ar-SA" dirty="0"/>
            </a:br>
            <a:br>
              <a:rPr lang="ar-SA" dirty="0"/>
            </a:br>
            <a:r>
              <a:rPr lang="ar-SA" dirty="0"/>
              <a:t>      </a:t>
            </a:r>
            <a:r>
              <a:rPr lang="ar-SA" b="1" dirty="0"/>
              <a:t>و</a:t>
            </a:r>
            <a:r>
              <a:rPr lang="ar-IQ" b="1" dirty="0"/>
              <a:t>رضى الله </a:t>
            </a:r>
            <a:r>
              <a:rPr lang="ar-SA" b="1" dirty="0"/>
              <a:t>حاصلٌ </a:t>
            </a:r>
            <a:r>
              <a:rPr lang="ar-IQ" b="1" dirty="0"/>
              <a:t>أيضاً </a:t>
            </a:r>
            <a:r>
              <a:rPr lang="ar-SA" b="1" dirty="0"/>
              <a:t>بمعرفةِ وظيفةِ المخلوقِ وتطبيقِه بما يُسبِّب رضا الخالق.</a:t>
            </a:r>
            <a:r>
              <a:rPr lang="ar-IQ" b="1" dirty="0"/>
              <a:t>                                </a:t>
            </a:r>
            <a:r>
              <a:rPr lang="ar-SA" b="1" dirty="0"/>
              <a:t> .                </a:t>
            </a:r>
            <a:r>
              <a:rPr lang="ar-SA" dirty="0"/>
              <a:t>  </a:t>
            </a:r>
            <a:br>
              <a:rPr lang="ar-SA" dirty="0"/>
            </a:br>
            <a:r>
              <a:rPr lang="ar-SA" dirty="0"/>
              <a:t>       ولا شكَّ أنَّ أداءَ هذه الحقوق تترتَّب عليه منافع ومصالح دنيويَّة أيضاً.</a:t>
            </a:r>
            <a:endParaRPr lang="ar-IQ" dirty="0"/>
          </a:p>
        </p:txBody>
      </p:sp>
    </p:spTree>
    <p:extLst>
      <p:ext uri="{BB962C8B-B14F-4D97-AF65-F5344CB8AC3E}">
        <p14:creationId xmlns:p14="http://schemas.microsoft.com/office/powerpoint/2010/main" val="177619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430962"/>
          </a:xfrm>
        </p:spPr>
        <p:txBody>
          <a:bodyPr/>
          <a:lstStyle/>
          <a:p>
            <a:pPr algn="just"/>
            <a:r>
              <a:rPr lang="ar-SA" dirty="0"/>
              <a:t>      وحيث لا نَرى مصلحةً دنيويَّةً ظاهرةً فليس ذلك إلَّا لأحد الأمرَين: :</a:t>
            </a:r>
            <a:br>
              <a:rPr lang="ar-SA" dirty="0"/>
            </a:br>
            <a:r>
              <a:rPr lang="ar-SA" dirty="0"/>
              <a:t>1ـ إمَّا لترجيح المصالح العامَّة على المصالح الشخصيَّة.              .</a:t>
            </a:r>
            <a:br>
              <a:rPr lang="ar-SA" dirty="0"/>
            </a:br>
            <a:r>
              <a:rPr lang="ar-SA" dirty="0"/>
              <a:t>      مثلاً: مَنعتِ الشريعةُ عن السرقةِ على حين أنَّ السارقَ قد يحتاج إليها، وتتحقَّق فيها فائدةُ شخصِ السارق. لكنَّها متعارضةٌ مع المصلحة الاجتماعيَّة.           .</a:t>
            </a:r>
            <a:br>
              <a:rPr lang="ar-SA" dirty="0"/>
            </a:br>
            <a:r>
              <a:rPr lang="ar-SA" dirty="0"/>
              <a:t> </a:t>
            </a:r>
            <a:br>
              <a:rPr lang="ar-SA" dirty="0"/>
            </a:br>
            <a:r>
              <a:rPr lang="ar-SA" dirty="0"/>
              <a:t>2ـ وإمَّا لدفعِ مضرَّةٍ روحيَّةٍ تفوق مصلحةً ماديَّةً ظاهرةً.            .</a:t>
            </a:r>
            <a:br>
              <a:rPr lang="ar-SA" dirty="0"/>
            </a:br>
            <a:r>
              <a:rPr lang="ar-SA" dirty="0"/>
              <a:t>     مثلاً: الربا قد منعتِ الشريعةُ منها على حين إنَّها تشتمل على منافعَ كثيرةٍ للغنيِّ. ولكنَّها تحتوي في الوقت نفسِه على مضارٍّ روحانيَّةٍ. .</a:t>
            </a:r>
            <a:br>
              <a:rPr lang="ar-SA" dirty="0"/>
            </a:br>
            <a:r>
              <a:rPr lang="ar-SA" dirty="0"/>
              <a:t>      حيث تؤدِّي إلى الحرصِ الزائد في المال من قِبَل الأغنياء، وإلى الحقد الزائد من قِبَل الفقراء بحيث يؤدِّي إلى الشقاق الاجتماعي والنظام الطبقيِّ. </a:t>
            </a:r>
            <a:endParaRPr lang="ar-IQ" dirty="0"/>
          </a:p>
        </p:txBody>
      </p:sp>
    </p:spTree>
    <p:extLst>
      <p:ext uri="{BB962C8B-B14F-4D97-AF65-F5344CB8AC3E}">
        <p14:creationId xmlns:p14="http://schemas.microsoft.com/office/powerpoint/2010/main" val="3735052976"/>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6595</TotalTime>
  <Words>1608</Words>
  <Application>Microsoft Office PowerPoint</Application>
  <PresentationFormat>On-screen Show (4:3)</PresentationFormat>
  <Paragraphs>17</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Narrow</vt:lpstr>
      <vt:lpstr>Calibri</vt:lpstr>
      <vt:lpstr>Horizon</vt:lpstr>
      <vt:lpstr> علم الكلام المحاضرةُ الأولى   العلاقة بين الدين والفلسفة   أ.م.د. مسعود محمد علي  كلية آداب/جامعة صلاح الدين </vt:lpstr>
      <vt:lpstr>تعريفُ الفلسفة:                               :      الحكمةُ ـ وهي الفلسفةُ ـ لها مفهومٌ جامعٌ يَشمل العلومَ كلَّها، إذِ الحكمةُ أوِ الفلسفةُ اسمٌ لعلمِ الحقائق المطابقِ للواقع.               .                         أي: إنها نظرةٌ إلى العالَـمِ وشكلٌ من أشكالِ معرفةِ الواقع، الَّذي يَشمل الإنسانَ والمجتمعَ والطبيعةَ.                                  .       على أنَّ الفلسفةَ تعني التفكير المنظَّم والمتناسق، وبهذا فتفكيرُ الـمقلِّد والعاميِّ وكذا الموقف العشوائيَّة كلُّها تخرج عن معنى الفلسفة الدقيق. .       وبهذا المعنى فالفكر الإسلاميِّ هو موقفٌ فلسفيٌّ يُحدِّد موقفَ معتنقه من نفسه ومجتمعه ومنَ الكون. فمن هذه الناحية لا صِدامَ بين الفلسفة والشريعة.                                .                             وبهذه المناسبة نبحث ههنا عن الحكمة وأقسامها.</vt:lpstr>
      <vt:lpstr>      إنَّ(الحكمةَ) تنقسم إلى قسمَين انقساماً أوَّليَّاً، أي: بشكلٍ عامٍّ: :  القسم الأوَّل: الحكمة العمليَّة.                      .   القسم الثاني: الحكمة النظريَّة.                        .  لماذا تنقسم إلى هذَين القسمَين؟                .       لأنَّ الموجوداتِ والأعيان التي يُبحث عنها في الحكمةِ لا تخلو من خالَتَين:                              :       إمَّا أنْ تكونَ أفعالاً تَحدث بقدرتنا واختيارنا، أوْ لاَ.             .       فمعرفةُ أحوال القسمِ الأوَّل تُسمَّى بالحكمة العمليَّة، ومعرفةُ أحوالِ الثاني ـ وهو الأحوال التي ليس وجودُها بقدرتنا واختيارنا ـ تُسمَّى بالحكمة النظريَّة.                       .</vt:lpstr>
      <vt:lpstr>ثمَّ لكلٍّ من هذّين القسمَين ثلاثةُ أقسامٍ:               :       أمَّا العمليَّة: فلأنَّها إمَّا أنْ تكونَ علماً بإصلاح الفرد كفردٍ ويُسمَّى تهذيبُ الأخلاق.                         .        وإمَّا أنْ تكونَ علماً بإصلاح جماعةٍ ومصلحتهم يتشاركون في السكن، ويُسمَّى تدبيرُ المنزل.                           .        وإمَّا أنْ تكونَ علماً بمصالح جماعةٍ مشتركةٍ في بلدةٍ أو دولةٍ ويُسمَّي السياسة المدنيَّة.                      .       فهذه ثلاثةُ أقسامٍ للحكمةِ العمليَّة.               . </vt:lpstr>
      <vt:lpstr>      وأمَّا النظريَّة: فلأنَّها إمَّا علمٌ تتحدَّث عن أحوال ما لا يفتقر إلى المادَّةِ أصلاً، لا في الوجود الخارجيِّ ولا في الوجود الذهنيِّ، ويُسمَّى بالعلم الإلهيِّ.                           . .       وإمَّا علمٌ تتحدَّث عن أحوالِ ما يفتقر إلى المادَّة في الوجود الخارجيِّ، دون الوجود الذهنيِّ، ويسمَّى بعلم الرضيَّات كالهندسة والحساب.              .        وإمَّا علمٌ تتحدَّث عن أحوالِ ما يفتقر إلى المادَّة في الوجودين الخارجيِّ والذهنيِّ ويُسمَّى بالعلم الطبيعيِّ.                .  فهذه ثلاثةُ أقسامٍ للحكمة النظريَّة.                .    </vt:lpstr>
      <vt:lpstr>فللحكمةِ سِتَّةُ أقسامٍ، وهي:                          : 1ـ تهذيبُ الأخلاق.             .                      2ـ تدبير المنزل.                       4ـ العلمُ الإلهيُّ.           .                                              5 ـ العلم الرياضي.      .           3ـالسياسة المدنية.      6ـ العلمُ الطبيعيُّ.  .          وهناك أقسامٌ أُخرى لهذه الأقسام السِتَّة، إلَّا أنَّ هذه الأقسام هي الأُصول. . العلوم التي تبحث فيها الشريعة الإسلامية:                   :      إنَّ الشريعة إنَّما بحثتْ من بين الأقسام الستَّةِ للحكمة، الأقسامَ الأربعةَ فقط، أي: يبحث عن قسمٍ من الحكمة النظريَّة وهو:          :                                         العلمُ الإلهيُّ: ويُسمَّى بـ(علم العقائد). وبَقِيَ الأقسامُ الثلاثةُ كلُّها للحكمة العمليَّة.    </vt:lpstr>
      <vt:lpstr>فالمبحوثُ عنه في الشرع هو:                       :      1ـ العلمُ الإلهيُّ ومن فروعِه مباحثُ الوحيِ، والنبوَّةُ، والقيامةُ، وأحوالُ المَعاد. ويُسمَّى بـ(علم العقائد).                     .   2ـ الحكمةُ العمليَّة، ويُسمَّى بـ(الفقه) وهي:                    :       أـ الأخلاق = تهذيبُ الأخلاق.                            .  ب ـ المعاشراتُ أو آداب الأُسرة = تدبيرُ المنزِل.                      . ج ـ المعاملاتُ = السياسة المدنيَّة.                    .  د ـ وزاد فرعاً رابعاً وهي العبادات، قد أضافتِ الشريعةُ(العباداتِ) التي لم تتوصَّلْ إليها الفلاسفةُ، لأنَّها آداباً خاصَّاً بالخالق لا تُقرَّر بدون أمره وتعليمه، وهذا التعليمُ هو الوحيُ.</vt:lpstr>
      <vt:lpstr>المقصودُ الأصليُّ للشريعة:                           :       إنَّ المقصودَ الأصليَّ هو رضا الله وذلك حاصلٌ:                :       بمعرفةِ الخالقِ معرفةً تستحقُّ به بحيث  تُثبِت الكمالَ له ذاتاً وصفاتاً وأفعالاَ، ويردُّ عن كلِّ بحثٍ يؤدِّي إلى إلغاء معنى الإله الحقِّ.                                       بأنْ تُثبَتَ صفتُه لغيرِه كالأزليَّة للمادَّة. أو  تُثبَتُ صفاتُ غيره له كلوازم المادَّةِ الدالَّةِ على الاحتياج، والمحدودية في العلم والقدرة. وهذا ما يُبحَث عنه في علم الكلام.                       .        ورضى الله حاصلٌ أيضاً بمعرفةِ وظيفةِ المخلوقِ وتطبيقِه بما يُسبِّب رضا الخالق.                                 .                          ولا شكَّ أنَّ أداءَ هذه الحقوق تترتَّب عليه منافع ومصالح دنيويَّة أيضاً.</vt:lpstr>
      <vt:lpstr>      وحيث لا نَرى مصلحةً دنيويَّةً ظاهرةً فليس ذلك إلَّا لأحد الأمرَين: : 1ـ إمَّا لترجيح المصالح العامَّة على المصالح الشخصيَّة.              .       مثلاً: مَنعتِ الشريعةُ عن السرقةِ على حين أنَّ السارقَ قد يحتاج إليها، وتتحقَّق فيها فائدةُ شخصِ السارق. لكنَّها متعارضةٌ مع المصلحة الاجتماعيَّة.           .   2ـ وإمَّا لدفعِ مضرَّةٍ روحيَّةٍ تفوق مصلحةً ماديَّةً ظاهرةً.            .      مثلاً: الربا قد منعتِ الشريعةُ منها على حين إنَّها تشتمل على منافعَ كثيرةٍ للغنيِّ. ولكنَّها تحتوي في الوقت نفسِه على مضارٍّ روحانيَّةٍ. .       حيث تؤدِّي إلى الحرصِ الزائد في المال من قِبَل الأغنياء، وإلى الحقد الزائد من قِبَل الفقراء بحيث يؤدِّي إلى الشقاق الاجتماعي والنظام الطبقيِّ. </vt:lpstr>
      <vt:lpstr>    هنا نتساءل: لماذا لم تَبحثِ الشريعةُ علمَ الرضياتِ وعلمَ الطبيعةِ بشكلٍ رئيس؟!                                          .       الجواب: لَمَّا لم يكنِ العِلْمانُ أيَّ دخلٍ في حقوقِ الخالق والمخلوق، لم تَبحث عنهما الشريعةُ قصداً وبالذات.              .       وما يُذكَر في الكتاب والسنة من بعضِ مسائل العلم الطبيعيِّ فإنَّما هو للاستدلال على قضيةٍ من قضايا علم الإلهيات.          .             ومن هذه الناحية مقصودٌ؛ ولذلك يَتبعُه في أكثر المواضع الحثُّ على التأمُّل.                              .    مثلاً يقول:[يُقَلِّبُ اللَّهُ اللَّيْلَ وَالنَّهَارَ] ويبعه بقوله:[إِنَّ فِي ذَلِكَ لَعِبْرَةً لأُولِي الأَبْصَارِ]النور:44، حيث جاء للاستدلال على قدرته تعالى. وليس الغرض هو إعدادُ التقاويم.</vt:lpstr>
      <vt:lpstr>والخلاصة في تعريفِ الدين:                                      :       إنَّ كلَّ دينٍ سماويٍّ له جزءان أساسيَّان: جزءٌ يتعلَّق بقلبِ الإنسان، وجزءٌ آخرُ يتعلَّق بجوارحِه:                       :       فالأَوَّل: يُطلَق عليه: الإيمان ـ أي: العقيدة ـ. والثاني: يقال له: العملُ.                             .          وهذا الثاني ـ أي: العمل ـ:  إمَّا معاملةُ الإنسان مع اللهِ، ويُسمَّى العبادات ـ بالمعنى الخاص ـ.                                      .        أو معاملَتِه مع بني جنسِهِ في الشؤونِ المنزلية ويُسمَّى نظام الأسرة. .       أو معاملَتِه مع بني جنسِهِ في الشؤونِ الإجتماعية ويُسمَّى المعاملاتِ. .      أو معاملتِه مع نفسه وغيره كانسانٍ  ويُسمَّى الأخلاقَ. </vt:lpstr>
      <vt:lpstr>غايةُ الدينِ والفلسفةِ:                       :       قلنا: مقصدُ الفلسفةِ النظريِّ هو معرفةُ أصلِ الوجودِ وغايتِه، ومطلبُ الفلسفة العمليِّ: معرفةُ السعادةِ الإنسانيَّةِ في العاجل والآجل. هذان هما موضوعَا الفلسفةِ بقسمَيْها العلميِّ والعمليِّ.                  .       وهما كذلك موضوعَا الدينِ بمعناه الشامل للأصولِ والفروع،     فالأُصول، أي: العقيدة تَبحث عن أصلِ الوجود وغايتِه، والفروع، أي: الفقه يبحث عن الأحكام العمليَّة الباعثة للسعادة الإنسانيَّة.        .                                                غير أنَّ الاتِّحادَ في موضوعِ البحثِ لا يعني دائماً الاتِّفاقُ على نتائجِه. .      ولابدَّ أنْ نبحثَ عن وجهِ اختلافهِما في النتائج التي وَصل إليها كلٌّ منهما.                    .  </vt:lpstr>
      <vt:lpstr>  معنى الإله بين الفلسفة والدين:                       :        تنفصل الفلسفةُ في معنى الإله عن الدياناتِ في مرحلةٍ أو أكثرَ، وأهمُّها عنصران:                               :        العنصر الأوَّل: عنصرُ بدءِ الخلقِ، أي: إحداثُ المادَّةِ من العدمِ، وهو مبدأٌ تعترِف به جميعُ أتباع الدين السماوي، في حين أنَّ قدماء اليونان كان يَرى أنَّ المدبِّرَ للعالَم لم ينشأْ هذا العالَمَ من العدم.       .                                     فالخالقُ في نظرِهم ليس بارئاً ـ أي: موجِداً من عدمٍ ـ، بل هو كمهندس ماهرٍ رتَّب الكونَ ليس غيرُ.                                 .        وكذا معنى الصانع عندهم هو أنَّ الأرضِ والسماءِ في غنى عن المُبدِعِ ولا حاجةَ بها إلى شيءٍ غيرِ التركيبِ والتنسيقِ.                .                             </vt:lpstr>
      <vt:lpstr>     العنصرُ الثاني: عنصرُ الربوبيَّة أو(العناية المستمرَّة)، فإنَّ الأديان كلَّها قائمةٌ على فكرةِ التمجيد لِقديرٍ له عنايةٌ دائمةٌ بالكائناتِ، لا ينفكُّ عن إمدادِها وتدبيرِها، وذلك هو أصلُ فكرةِ العبادةِ التي لا يتحقَّق اسمُ الديانةِ دونها.                                  .                     أمَّا الفلسفات التي تؤمن بالخالقيَّةِ ـ بالمعنى الَّتي مرَّتْ ـ فليستْ كلُّها تؤمن بهذه الربوبيَّةِ؛ إذْ إنَّ أكثرَها كان يَرَى أنَّ صلةَ الإلهِ بالعالَمِ هي صلةُ العلَّةِ الأُولَى والسببُ البعيدُ الَّذي أدَّى عملَه وانتهتْ مهمَّتَه.                            وأنَّ مَثلُه كمَثلِ المهندسِ البنَّاءِ حين يفرُغ من رسمِ البيتِ وبنائِه، ويصبح لا شأنَ بعنايتِه وتدبيرِه، أو على الأقلِّ ـ إنْ كان له علاقةٌ بتدبير السماوات ـ لا صلةَ له بتدبيرِ عالَمِنا الأرضيِّ.         . </vt:lpstr>
      <vt:lpstr>إشارةٌ إلى الفلسفة الماديَّة:                    :      والأغرب مما سبق هو أننا نجدُ كثيراً من المذاهبِ الفلسفيَّةِ قد انفصَل عنِ الدين من أوَّلِ الطريقِ.                                 .                                            وأشدُّ هذه المذاهبِ انفصالاً، وأكثرُها بُعْداً، هي المذاهبُ الماديَّةُ التي لا تَعترِفُ بشيءٍ في الوجودِ وراء الحسِّ والمشاهدةِ.           .        فتُنكِر بذلك مبدأً رئيساً مشتركاً تقوم عليه جميعُ الأديانِ، وتُقرُّه سائرُ الفلسفات. وهو مبدءُ الإلهيَّة للكون.                             .         فالمبحوث عنه فيما سيأتي من تلك العلوم المذكورة هو العلم الإلهيُّ المسمَّى بـ(علم الكلام) أو(الفلسفة الإسلاميَّة).               . </vt:lpstr>
      <vt:lpstr>هل من سائلٍ يسأل عن الموضوع؟.   شكراً للحضور..........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الأديان القديمة أ.م.د. مسعود محمد علي   كلية قلعة/ جامعة جيهان</dc:title>
  <dc:creator>Dr.Masud</dc:creator>
  <cp:lastModifiedBy>User</cp:lastModifiedBy>
  <cp:revision>444</cp:revision>
  <dcterms:created xsi:type="dcterms:W3CDTF">2006-08-16T00:00:00Z</dcterms:created>
  <dcterms:modified xsi:type="dcterms:W3CDTF">2024-02-26T04:19:07Z</dcterms:modified>
</cp:coreProperties>
</file>