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1"/>
  </p:notesMasterIdLst>
  <p:sldIdLst>
    <p:sldId id="256" r:id="rId2"/>
    <p:sldId id="257" r:id="rId3"/>
    <p:sldId id="258" r:id="rId4"/>
    <p:sldId id="263" r:id="rId5"/>
    <p:sldId id="259" r:id="rId6"/>
    <p:sldId id="260" r:id="rId7"/>
    <p:sldId id="264" r:id="rId8"/>
    <p:sldId id="261" r:id="rId9"/>
    <p:sldId id="262"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7" d="100"/>
          <a:sy n="77" d="100"/>
        </p:scale>
        <p:origin x="1618"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4515B025-82BF-4137-9683-1B31DC5EB7E8}" type="datetimeFigureOut">
              <a:rPr lang="ar-IQ" smtClean="0"/>
              <a:t>20/11/1445</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205EEF4-55D0-4351-9883-C575C88F565A}" type="slidenum">
              <a:rPr lang="ar-IQ" smtClean="0"/>
              <a:t>‹#›</a:t>
            </a:fld>
            <a:endParaRPr lang="ar-IQ"/>
          </a:p>
        </p:txBody>
      </p:sp>
    </p:spTree>
    <p:extLst>
      <p:ext uri="{BB962C8B-B14F-4D97-AF65-F5344CB8AC3E}">
        <p14:creationId xmlns:p14="http://schemas.microsoft.com/office/powerpoint/2010/main" val="5716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F205EEF4-55D0-4351-9883-C575C88F565A}" type="slidenum">
              <a:rPr lang="ar-IQ" smtClean="0"/>
              <a:t>3</a:t>
            </a:fld>
            <a:endParaRPr lang="ar-IQ"/>
          </a:p>
        </p:txBody>
      </p:sp>
    </p:spTree>
    <p:extLst>
      <p:ext uri="{BB962C8B-B14F-4D97-AF65-F5344CB8AC3E}">
        <p14:creationId xmlns:p14="http://schemas.microsoft.com/office/powerpoint/2010/main" val="2379678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5CF31FB1-1D8A-4520-8E36-AD2B8C51277E}" type="datetimeFigureOut">
              <a:rPr lang="ar-IQ" smtClean="0"/>
              <a:t>20/11/1445</a:t>
            </a:fld>
            <a:endParaRPr lang="ar-IQ"/>
          </a:p>
        </p:txBody>
      </p:sp>
      <p:sp>
        <p:nvSpPr>
          <p:cNvPr id="16" name="Slide Number Placeholder 15"/>
          <p:cNvSpPr>
            <a:spLocks noGrp="1"/>
          </p:cNvSpPr>
          <p:nvPr>
            <p:ph type="sldNum" sz="quarter" idx="11"/>
          </p:nvPr>
        </p:nvSpPr>
        <p:spPr/>
        <p:txBody>
          <a:bodyPr/>
          <a:lstStyle/>
          <a:p>
            <a:fld id="{5C3E32A5-049A-4CC2-8B99-7B39229666B2}"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31FB1-1D8A-4520-8E36-AD2B8C51277E}" type="datetimeFigureOut">
              <a:rPr lang="ar-IQ" smtClean="0"/>
              <a:t>20/11/1445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3E32A5-049A-4CC2-8B99-7B39229666B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F31FB1-1D8A-4520-8E36-AD2B8C51277E}" type="datetimeFigureOut">
              <a:rPr lang="ar-IQ" smtClean="0"/>
              <a:t>20/11/1445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3E32A5-049A-4CC2-8B99-7B39229666B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5CF31FB1-1D8A-4520-8E36-AD2B8C51277E}" type="datetimeFigureOut">
              <a:rPr lang="ar-IQ" smtClean="0"/>
              <a:t>20/11/1445</a:t>
            </a:fld>
            <a:endParaRPr lang="ar-IQ"/>
          </a:p>
        </p:txBody>
      </p:sp>
      <p:sp>
        <p:nvSpPr>
          <p:cNvPr id="15" name="Slide Number Placeholder 14"/>
          <p:cNvSpPr>
            <a:spLocks noGrp="1"/>
          </p:cNvSpPr>
          <p:nvPr>
            <p:ph type="sldNum" sz="quarter" idx="11"/>
          </p:nvPr>
        </p:nvSpPr>
        <p:spPr/>
        <p:txBody>
          <a:bodyPr/>
          <a:lstStyle/>
          <a:p>
            <a:fld id="{5C3E32A5-049A-4CC2-8B99-7B39229666B2}"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5CF31FB1-1D8A-4520-8E36-AD2B8C51277E}" type="datetimeFigureOut">
              <a:rPr lang="ar-IQ" smtClean="0"/>
              <a:t>20/11/1445</a:t>
            </a:fld>
            <a:endParaRPr lang="ar-IQ"/>
          </a:p>
        </p:txBody>
      </p:sp>
      <p:sp>
        <p:nvSpPr>
          <p:cNvPr id="13" name="Slide Number Placeholder 12"/>
          <p:cNvSpPr>
            <a:spLocks noGrp="1"/>
          </p:cNvSpPr>
          <p:nvPr>
            <p:ph type="sldNum" sz="quarter" idx="11"/>
          </p:nvPr>
        </p:nvSpPr>
        <p:spPr/>
        <p:txBody>
          <a:bodyPr/>
          <a:lstStyle/>
          <a:p>
            <a:fld id="{5C3E32A5-049A-4CC2-8B99-7B39229666B2}" type="slidenum">
              <a:rPr lang="ar-IQ" smtClean="0"/>
              <a:t>‹#›</a:t>
            </a:fld>
            <a:endParaRPr lang="ar-IQ"/>
          </a:p>
        </p:txBody>
      </p:sp>
      <p:sp>
        <p:nvSpPr>
          <p:cNvPr id="14" name="Footer Placeholder 13"/>
          <p:cNvSpPr>
            <a:spLocks noGrp="1"/>
          </p:cNvSpPr>
          <p:nvPr>
            <p:ph type="ftr" sz="quarter" idx="12"/>
          </p:nvPr>
        </p:nvSpPr>
        <p:spPr/>
        <p:txBody>
          <a:bodyPr/>
          <a:lstStyle/>
          <a:p>
            <a:endParaRPr lang="ar-IQ"/>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CF31FB1-1D8A-4520-8E36-AD2B8C51277E}" type="datetimeFigureOut">
              <a:rPr lang="ar-IQ" smtClean="0"/>
              <a:t>20/11/1445</a:t>
            </a:fld>
            <a:endParaRPr lang="ar-IQ"/>
          </a:p>
        </p:txBody>
      </p:sp>
      <p:sp>
        <p:nvSpPr>
          <p:cNvPr id="9" name="Slide Number Placeholder 8"/>
          <p:cNvSpPr>
            <a:spLocks noGrp="1"/>
          </p:cNvSpPr>
          <p:nvPr>
            <p:ph type="sldNum" sz="quarter" idx="11"/>
          </p:nvPr>
        </p:nvSpPr>
        <p:spPr/>
        <p:txBody>
          <a:bodyPr/>
          <a:lstStyle/>
          <a:p>
            <a:fld id="{5C3E32A5-049A-4CC2-8B99-7B39229666B2}"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5CF31FB1-1D8A-4520-8E36-AD2B8C51277E}" type="datetimeFigureOut">
              <a:rPr lang="ar-IQ" smtClean="0"/>
              <a:t>20/11/1445</a:t>
            </a:fld>
            <a:endParaRPr lang="ar-IQ"/>
          </a:p>
        </p:txBody>
      </p:sp>
      <p:sp>
        <p:nvSpPr>
          <p:cNvPr id="15" name="Slide Number Placeholder 14"/>
          <p:cNvSpPr>
            <a:spLocks noGrp="1"/>
          </p:cNvSpPr>
          <p:nvPr>
            <p:ph type="sldNum" sz="quarter" idx="11"/>
          </p:nvPr>
        </p:nvSpPr>
        <p:spPr/>
        <p:txBody>
          <a:bodyPr/>
          <a:lstStyle/>
          <a:p>
            <a:fld id="{5C3E32A5-049A-4CC2-8B99-7B39229666B2}" type="slidenum">
              <a:rPr lang="ar-IQ" smtClean="0"/>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5CF31FB1-1D8A-4520-8E36-AD2B8C51277E}" type="datetimeFigureOut">
              <a:rPr lang="ar-IQ" smtClean="0"/>
              <a:t>20/11/1445</a:t>
            </a:fld>
            <a:endParaRPr lang="ar-IQ"/>
          </a:p>
        </p:txBody>
      </p:sp>
      <p:sp>
        <p:nvSpPr>
          <p:cNvPr id="8" name="Slide Number Placeholder 7"/>
          <p:cNvSpPr>
            <a:spLocks noGrp="1"/>
          </p:cNvSpPr>
          <p:nvPr>
            <p:ph type="sldNum" sz="quarter" idx="11"/>
          </p:nvPr>
        </p:nvSpPr>
        <p:spPr/>
        <p:txBody>
          <a:bodyPr/>
          <a:lstStyle/>
          <a:p>
            <a:fld id="{5C3E32A5-049A-4CC2-8B99-7B39229666B2}"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F31FB1-1D8A-4520-8E36-AD2B8C51277E}" type="datetimeFigureOut">
              <a:rPr lang="ar-IQ" smtClean="0"/>
              <a:t>20/11/1445</a:t>
            </a:fld>
            <a:endParaRPr lang="ar-IQ"/>
          </a:p>
        </p:txBody>
      </p:sp>
      <p:sp>
        <p:nvSpPr>
          <p:cNvPr id="6" name="Slide Number Placeholder 5"/>
          <p:cNvSpPr>
            <a:spLocks noGrp="1"/>
          </p:cNvSpPr>
          <p:nvPr>
            <p:ph type="sldNum" sz="quarter" idx="11"/>
          </p:nvPr>
        </p:nvSpPr>
        <p:spPr/>
        <p:txBody>
          <a:bodyPr/>
          <a:lstStyle/>
          <a:p>
            <a:fld id="{5C3E32A5-049A-4CC2-8B99-7B39229666B2}" type="slidenum">
              <a:rPr lang="ar-IQ" smtClean="0"/>
              <a:t>‹#›</a:t>
            </a:fld>
            <a:endParaRPr lang="ar-IQ"/>
          </a:p>
        </p:txBody>
      </p:sp>
      <p:sp>
        <p:nvSpPr>
          <p:cNvPr id="7" name="Footer Placeholder 6"/>
          <p:cNvSpPr>
            <a:spLocks noGrp="1"/>
          </p:cNvSpPr>
          <p:nvPr>
            <p:ph type="ftr" sz="quarter" idx="12"/>
          </p:nvPr>
        </p:nvSpPr>
        <p:spPr/>
        <p:txBody>
          <a:bodyPr/>
          <a:lstStyle/>
          <a:p>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5CF31FB1-1D8A-4520-8E36-AD2B8C51277E}" type="datetimeFigureOut">
              <a:rPr lang="ar-IQ" smtClean="0"/>
              <a:t>20/11/1445</a:t>
            </a:fld>
            <a:endParaRPr lang="ar-IQ"/>
          </a:p>
        </p:txBody>
      </p:sp>
      <p:sp>
        <p:nvSpPr>
          <p:cNvPr id="16" name="Slide Number Placeholder 15"/>
          <p:cNvSpPr>
            <a:spLocks noGrp="1"/>
          </p:cNvSpPr>
          <p:nvPr>
            <p:ph type="sldNum" sz="quarter" idx="11"/>
          </p:nvPr>
        </p:nvSpPr>
        <p:spPr/>
        <p:txBody>
          <a:bodyPr/>
          <a:lstStyle/>
          <a:p>
            <a:fld id="{5C3E32A5-049A-4CC2-8B99-7B39229666B2}" type="slidenum">
              <a:rPr lang="ar-IQ" smtClean="0"/>
              <a:t>‹#›</a:t>
            </a:fld>
            <a:endParaRPr lang="ar-IQ"/>
          </a:p>
        </p:txBody>
      </p:sp>
      <p:sp>
        <p:nvSpPr>
          <p:cNvPr id="17" name="Footer Placeholder 16"/>
          <p:cNvSpPr>
            <a:spLocks noGrp="1"/>
          </p:cNvSpPr>
          <p:nvPr>
            <p:ph type="ftr" sz="quarter" idx="12"/>
          </p:nvPr>
        </p:nvSpPr>
        <p:spPr/>
        <p:txBody>
          <a:bodyPr/>
          <a:lstStyle/>
          <a:p>
            <a:endParaRPr lang="ar-IQ"/>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5CF31FB1-1D8A-4520-8E36-AD2B8C51277E}" type="datetimeFigureOut">
              <a:rPr lang="ar-IQ" smtClean="0"/>
              <a:t>20/11/1445</a:t>
            </a:fld>
            <a:endParaRPr lang="ar-IQ"/>
          </a:p>
        </p:txBody>
      </p:sp>
      <p:sp>
        <p:nvSpPr>
          <p:cNvPr id="14" name="Slide Number Placeholder 13"/>
          <p:cNvSpPr>
            <a:spLocks noGrp="1"/>
          </p:cNvSpPr>
          <p:nvPr>
            <p:ph type="sldNum" sz="quarter" idx="11"/>
          </p:nvPr>
        </p:nvSpPr>
        <p:spPr/>
        <p:txBody>
          <a:bodyPr/>
          <a:lstStyle/>
          <a:p>
            <a:fld id="{5C3E32A5-049A-4CC2-8B99-7B39229666B2}" type="slidenum">
              <a:rPr lang="ar-IQ" smtClean="0"/>
              <a:t>‹#›</a:t>
            </a:fld>
            <a:endParaRPr lang="ar-IQ"/>
          </a:p>
        </p:txBody>
      </p:sp>
      <p:sp>
        <p:nvSpPr>
          <p:cNvPr id="15" name="Footer Placeholder 14"/>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5CF31FB1-1D8A-4520-8E36-AD2B8C51277E}" type="datetimeFigureOut">
              <a:rPr lang="ar-IQ" smtClean="0"/>
              <a:t>20/11/1445</a:t>
            </a:fld>
            <a:endParaRPr lang="ar-IQ"/>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IQ"/>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5C3E32A5-049A-4CC2-8B99-7B39229666B2}"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6624735"/>
          </a:xfrm>
        </p:spPr>
        <p:txBody>
          <a:bodyPr/>
          <a:lstStyle/>
          <a:p>
            <a:pPr algn="ctr"/>
            <a:r>
              <a:rPr lang="ar-IQ" dirty="0">
                <a:latin typeface="Traditional Arabic" pitchFamily="18" charset="-78"/>
                <a:cs typeface="Traditional Arabic" pitchFamily="18" charset="-78"/>
              </a:rPr>
              <a:t>علم الكلام</a:t>
            </a:r>
            <a:br>
              <a:rPr lang="ar-IQ" dirty="0">
                <a:latin typeface="Traditional Arabic" pitchFamily="18" charset="-78"/>
                <a:cs typeface="Traditional Arabic" pitchFamily="18" charset="-78"/>
              </a:rPr>
            </a:br>
            <a:r>
              <a:rPr lang="ar-IQ">
                <a:latin typeface="Traditional Arabic" pitchFamily="18" charset="-78"/>
                <a:cs typeface="Traditional Arabic" pitchFamily="18" charset="-78"/>
              </a:rPr>
              <a:t>المحاضرة السادسة والعشرون</a:t>
            </a:r>
            <a:br>
              <a:rPr lang="ar-IQ">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dirty="0">
                <a:latin typeface="Traditional Arabic" pitchFamily="18" charset="-78"/>
                <a:cs typeface="Traditional Arabic" pitchFamily="18" charset="-78"/>
              </a:rPr>
              <a:t>مجادلة بين فلاسفة الإلهيين والماديين</a:t>
            </a:r>
            <a:br>
              <a:rPr lang="ar-IQ">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dirty="0">
                <a:latin typeface="Traditional Arabic" pitchFamily="18" charset="-78"/>
                <a:cs typeface="Traditional Arabic" pitchFamily="18" charset="-78"/>
              </a:rPr>
              <a:t>أ.م.د. مسعود محمد علي</a:t>
            </a:r>
            <a:br>
              <a:rPr lang="ar-IQ" dirty="0">
                <a:latin typeface="Traditional Arabic" pitchFamily="18" charset="-78"/>
                <a:cs typeface="Traditional Arabic" pitchFamily="18" charset="-78"/>
              </a:rPr>
            </a:br>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277655939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en-US"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إنَّ الفرْقَ بين هذه الفكرةِ وما سبَق هو أنَّ مَن قال بهذه الفكرة لا يعترف بالله الأزليِّ بل قال بالكونَ الأزليِّ</a:t>
            </a:r>
            <a:r>
              <a:rPr lang="ar-IQ" sz="3200" dirty="0">
                <a:latin typeface="Traditional Arabic" pitchFamily="18" charset="-78"/>
                <a:cs typeface="Traditional Arabic" pitchFamily="18" charset="-78"/>
              </a:rPr>
              <a:t> فقط، وهؤلاء أكثرُ خطراً ممن سبقوا فكراً؛           ؛</a:t>
            </a:r>
            <a:br>
              <a:rPr lang="ar-IQ" sz="2400" dirty="0">
                <a:latin typeface="Traditional Arabic" pitchFamily="18" charset="-78"/>
                <a:cs typeface="Traditional Arabic" pitchFamily="18" charset="-78"/>
              </a:rPr>
            </a:br>
            <a:br>
              <a:rPr lang="ar-IQ" sz="24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لأنَّ </a:t>
            </a:r>
            <a:r>
              <a:rPr lang="ar-SA" sz="3200" b="1" dirty="0">
                <a:latin typeface="Traditional Arabic" pitchFamily="18" charset="-78"/>
                <a:cs typeface="Traditional Arabic" pitchFamily="18" charset="-78"/>
              </a:rPr>
              <a:t>مَن أنكر وجودَ اللهِ وأعطى وجوداً أزليَّاً للمادَّة الصماء العمياء، فقد ارتكب ظلماً عظيماً في حقِّ اللهِ، وفي الوقت نفسِه هؤلاء المنكرون ادَّعوا أنهم وصلوا علميَّاً إلى هذه النتيجة</a:t>
            </a:r>
            <a:r>
              <a:rPr lang="ar-IQ" sz="3200" b="1" dirty="0">
                <a:latin typeface="Traditional Arabic" pitchFamily="18" charset="-78"/>
                <a:cs typeface="Traditional Arabic" pitchFamily="18" charset="-78"/>
              </a:rPr>
              <a:t>.                                   .</a:t>
            </a:r>
            <a:br>
              <a:rPr lang="ar-IQ" sz="3200" b="1"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وهذا ظَلمٌ عظيمٌ في حقِّ العلمَ أيضاً، فلنبدأ بمناقشة هذه الفكرة الإلحاديَّة. </a:t>
            </a:r>
            <a:r>
              <a:rPr lang="en-US" sz="3200" b="1"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SA" sz="3200" dirty="0">
                <a:latin typeface="Traditional Arabic" pitchFamily="18" charset="-78"/>
                <a:cs typeface="Traditional Arabic" pitchFamily="18" charset="-78"/>
              </a:rPr>
              <a:t>       الماديُّون يقولون: لا شيءَ إلَّا له علَّة</a:t>
            </a:r>
            <a:r>
              <a:rPr lang="ar-IQ" sz="3200" dirty="0">
                <a:latin typeface="Traditional Arabic" pitchFamily="18" charset="-78"/>
                <a:cs typeface="Traditional Arabic" pitchFamily="18" charset="-78"/>
              </a:rPr>
              <a:t>ٌ، وعلى هذا إنَّ القولَ بالعلَّة الأولى التي ليستْ لها علَّةٌ هدمٌ لهذه القاعدة.                                     .</a:t>
            </a:r>
            <a:br>
              <a:rPr lang="ar-IQ" sz="1800" dirty="0">
                <a:latin typeface="Traditional Arabic" pitchFamily="18" charset="-78"/>
                <a:cs typeface="Traditional Arabic" pitchFamily="18" charset="-78"/>
              </a:rPr>
            </a:br>
            <a:br>
              <a:rPr lang="ar-IQ" sz="18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SA" sz="3200" dirty="0">
                <a:latin typeface="Traditional Arabic" pitchFamily="18" charset="-78"/>
                <a:cs typeface="Traditional Arabic" pitchFamily="18" charset="-78"/>
              </a:rPr>
              <a:t>ولو ـ سلَّمنا جدلاً بعد صحةِ النظريةِ فرضاً ـ أنَّ الدليل على مَن لا علَّةَ لوجودِه برهانٌ باطلٌ، فإنَّ من حقِّنا أنْ نتساءل عن البديل.</a:t>
            </a:r>
            <a:r>
              <a:rPr lang="ar-IQ" sz="3200" dirty="0">
                <a:latin typeface="Traditional Arabic" pitchFamily="18" charset="-78"/>
                <a:cs typeface="Traditional Arabic" pitchFamily="18" charset="-78"/>
              </a:rPr>
              <a:t> أي: فما البديلُ الَّذي ينبغِي أنْ يَحُلَّ محلَّه ويأخذ دَورَه في تفسيرِ هذا الكون؟</a:t>
            </a:r>
          </a:p>
        </p:txBody>
      </p:sp>
    </p:spTree>
    <p:extLst>
      <p:ext uri="{BB962C8B-B14F-4D97-AF65-F5344CB8AC3E}">
        <p14:creationId xmlns:p14="http://schemas.microsoft.com/office/powerpoint/2010/main" val="257515573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6624736"/>
          </a:xfrm>
        </p:spPr>
        <p:txBody>
          <a:bodyPr>
            <a:noAutofit/>
          </a:bodyPr>
          <a:lstStyle/>
          <a:p>
            <a:pPr algn="just"/>
            <a:r>
              <a:rPr lang="ar-IQ" sz="3600" dirty="0">
                <a:latin typeface="Traditional Arabic" pitchFamily="18" charset="-78"/>
                <a:cs typeface="Traditional Arabic" pitchFamily="18" charset="-78"/>
              </a:rPr>
              <a:t>         والإجابةُ عند منكري الوجود الإلهيِّ هي: المادَّةُ، وواضحٌ أنَّ المادَّةَ عند هؤلاءِ موصوفةٌ ـ لا محالةَ ـ بصفةِ الأزليَّةِ؛                             ؛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لأنَّها لو كانتْ محدَثةً من فاعلٍ خالقٍ، لَكان ذلك تناقُضاً صارخاً مع فكرتِهم المحوريَّةِ في إنكارِ الوجودِ الإلهيِّ،                                    ،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والقولُ بمادَّةٍ موجودةٍ أزليَّةٍ يُساوِي ـ تماماً ـ القولَ بموجودٍ لا علَّةَ له؛ لأنَّ المادَّةَ إذا كانت موجودةً من الأزل،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فهاهنا موجودٌ ماديٌّ أزليٌّ لم يوجِدْه مُوجِدٌ، والماديُّون يَعترفونَ بكلِّ حرفٍ في هذه العبارة السابقةِ ويؤكِّدون عليه.                           .</a:t>
            </a:r>
            <a:r>
              <a:rPr lang="en-US" sz="3600" dirty="0">
                <a:latin typeface="Traditional Arabic" pitchFamily="18" charset="-78"/>
                <a:cs typeface="Traditional Arabic" pitchFamily="18" charset="-78"/>
              </a:rPr>
              <a:t> </a:t>
            </a:r>
            <a:br>
              <a:rPr lang="en-US"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a:t>
            </a:r>
            <a:r>
              <a:rPr lang="en-US" sz="3600" dirty="0">
                <a:latin typeface="Traditional Arabic" pitchFamily="18" charset="-78"/>
                <a:cs typeface="Traditional Arabic" pitchFamily="18" charset="-78"/>
              </a:rPr>
              <a:t>             </a:t>
            </a:r>
            <a:r>
              <a:rPr lang="ar-IQ" sz="3600" b="1" dirty="0">
                <a:latin typeface="Traditional Arabic" pitchFamily="18" charset="-78"/>
                <a:cs typeface="Traditional Arabic" pitchFamily="18" charset="-78"/>
              </a:rPr>
              <a:t>     </a:t>
            </a:r>
            <a:endParaRPr lang="ar-IQ"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5996251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6624736"/>
          </a:xfrm>
        </p:spPr>
        <p:txBody>
          <a:bodyPr>
            <a:noAutofit/>
          </a:bodyPr>
          <a:lstStyle/>
          <a:p>
            <a:pPr algn="just"/>
            <a:r>
              <a:rPr lang="ar-IQ" sz="3600" b="1" dirty="0">
                <a:latin typeface="Traditional Arabic" pitchFamily="18" charset="-78"/>
                <a:cs typeface="Traditional Arabic" pitchFamily="18" charset="-78"/>
              </a:rPr>
              <a:t>       وهنا مَبعثُ الدهشةِ والعجب، </a:t>
            </a:r>
            <a:r>
              <a:rPr lang="ar-IQ" sz="3600" dirty="0">
                <a:latin typeface="Traditional Arabic" pitchFamily="18" charset="-78"/>
                <a:cs typeface="Traditional Arabic" pitchFamily="18" charset="-78"/>
              </a:rPr>
              <a:t>لِماذا يستلزم القولُ بوجودِ إلهٍ أزليٍّ، إشكاليَّةَ البحثِ عن علَّتِه، ولا يستلزم القولُ بوجودِ مادَّةٍ أزليَّةٍ إشكاليَّةَ البحث عن علَّةٍ لها؟!                                         .</a:t>
            </a:r>
            <a:br>
              <a:rPr lang="ar-IQ" sz="1800" dirty="0">
                <a:latin typeface="Traditional Arabic" pitchFamily="18" charset="-78"/>
                <a:cs typeface="Traditional Arabic" pitchFamily="18" charset="-78"/>
              </a:rPr>
            </a:br>
            <a:r>
              <a:rPr lang="ar-IQ" sz="1800" dirty="0">
                <a:latin typeface="Traditional Arabic" pitchFamily="18" charset="-78"/>
                <a:cs typeface="Traditional Arabic" pitchFamily="18" charset="-78"/>
              </a:rPr>
              <a:t>       </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لـماذا يَرفضُ الماديُّون أزليَّةَ الخالقِ ويُرتِّبون عليها إشكالاتٍ عقليَّةً، ويرتضون أزليَّةَ المادَّةِ ويدافعون عنها بضروبٍ مغشوشةٍ من الحُجج والبراهين؟!  .</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لِماذا لا تحتــــــــــاج المادَّةُ ـ على فـــــــــرْضِ أزليَّتِها ـ إلى علَّةٍ؟ ويحتاجُ الخالقُ إلى علَّةٍ؟!</a:t>
            </a:r>
            <a:r>
              <a:rPr lang="en-US" sz="3600" dirty="0">
                <a:latin typeface="Traditional Arabic" pitchFamily="18" charset="-78"/>
                <a:cs typeface="Traditional Arabic" pitchFamily="18" charset="-78"/>
              </a:rPr>
              <a:t>                                        </a:t>
            </a:r>
            <a:r>
              <a:rPr lang="ar-IQ" sz="3600" dirty="0">
                <a:latin typeface="Traditional Arabic" pitchFamily="18" charset="-78"/>
                <a:cs typeface="Traditional Arabic" pitchFamily="18" charset="-78"/>
              </a:rPr>
              <a:t>.</a:t>
            </a:r>
            <a:br>
              <a:rPr lang="en-US" sz="1600" dirty="0">
                <a:latin typeface="Traditional Arabic" pitchFamily="18" charset="-78"/>
                <a:cs typeface="Traditional Arabic" pitchFamily="18" charset="-78"/>
              </a:rPr>
            </a:br>
            <a:br>
              <a:rPr lang="en-US" sz="1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لِماذا يقنع الفيلسوف عن إنكارِ الخالق لمجرَّدِ أنْ يقرأ عبارةَ: ومَن(خلَق الله)، ولا يَمتحن إيمانَه بالمادَّة الصمَّاء، بعبارةٍ مماثلةٍ، تقول له:(ومَن خلَق المادَّةَ)؟!</a:t>
            </a:r>
            <a:r>
              <a:rPr lang="en-US" sz="3600" dirty="0">
                <a:latin typeface="Traditional Arabic" pitchFamily="18" charset="-78"/>
                <a:cs typeface="Traditional Arabic" pitchFamily="18" charset="-78"/>
              </a:rPr>
              <a:t> </a:t>
            </a:r>
            <a:endParaRPr lang="ar-IQ"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05783097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br>
              <a:rPr lang="en-US" sz="3000" dirty="0">
                <a:latin typeface="Traditional Arabic" pitchFamily="18" charset="-78"/>
                <a:cs typeface="Traditional Arabic" pitchFamily="18" charset="-78"/>
              </a:rPr>
            </a:br>
            <a:br>
              <a:rPr lang="en-US"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وكيف كان الخالقُ الأزليُّ الَّذي لا علَّةَ له تخصيصاً في مبدأ(العليَّة)، ولم تكنِ المادَّةُ الأزليَّةُ التي لا علَّةَ لها تخصيصاً للمبدءِ نفسِه؟! وأيُّ فرقٍ منطقيٍّ بين القضيَّتَين؟!</a:t>
            </a:r>
            <a:r>
              <a:rPr lang="en-US" sz="3000" dirty="0">
                <a:latin typeface="Traditional Arabic" pitchFamily="18" charset="-78"/>
                <a:cs typeface="Traditional Arabic" pitchFamily="18" charset="-78"/>
              </a:rPr>
              <a:t>  </a:t>
            </a:r>
            <a:br>
              <a:rPr lang="en-US" sz="3000" dirty="0">
                <a:latin typeface="Traditional Arabic" pitchFamily="18" charset="-78"/>
                <a:cs typeface="Traditional Arabic" pitchFamily="18" charset="-78"/>
              </a:rPr>
            </a:br>
            <a:r>
              <a:rPr lang="en-US" sz="3000" dirty="0">
                <a:latin typeface="Traditional Arabic" pitchFamily="18" charset="-78"/>
                <a:cs typeface="Traditional Arabic" pitchFamily="18" charset="-78"/>
              </a:rPr>
              <a:t> </a:t>
            </a:r>
            <a:br>
              <a:rPr lang="en-US"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إنَّ للفيلسوفَ الإلهيِّ أنْ يُلزِمَ الفيلسوفَ الماديَّ بكلِّ مآخِذِه على برهانِ العلَّةِ الأُولَى، ويَعكسُها عليه في قولِه بالمادَّة الأزليَّة.                         .</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a:t>
            </a:r>
            <a:br>
              <a:rPr lang="ar-IQ"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وهذه حقيقةٌ لا يفطنُ كثيرون وهم بصددِ النقاشِ بين منكري الأُلوهيَّة ومُثبِتيها؛ ذلك أنَّ كلاَّ من الفيلسوف الإلهيِّ والفيلسوف الماديِّ يؤمن بمبدأٍ أزليٍّ لا مُوجِدَ له في تفسيرِ الكون.</a:t>
            </a:r>
            <a:r>
              <a:rPr lang="en-US" sz="3000" dirty="0">
                <a:latin typeface="Traditional Arabic" pitchFamily="18" charset="-78"/>
                <a:cs typeface="Traditional Arabic" pitchFamily="18" charset="-78"/>
              </a:rPr>
              <a:t>                                      </a:t>
            </a:r>
            <a:br>
              <a:rPr lang="en-US" sz="3000" dirty="0">
                <a:latin typeface="Traditional Arabic" pitchFamily="18" charset="-78"/>
                <a:cs typeface="Traditional Arabic" pitchFamily="18" charset="-78"/>
              </a:rPr>
            </a:br>
            <a:r>
              <a:rPr lang="en-US" sz="3000" dirty="0">
                <a:latin typeface="Traditional Arabic" pitchFamily="18" charset="-78"/>
                <a:cs typeface="Traditional Arabic" pitchFamily="18" charset="-78"/>
              </a:rPr>
              <a:t> </a:t>
            </a:r>
            <a:r>
              <a:rPr lang="ar-IQ" sz="3000" dirty="0">
                <a:latin typeface="Traditional Arabic" pitchFamily="18" charset="-78"/>
                <a:cs typeface="Traditional Arabic" pitchFamily="18" charset="-78"/>
              </a:rPr>
              <a:t>    </a:t>
            </a:r>
            <a:r>
              <a:rPr lang="en-US" sz="3000" dirty="0">
                <a:latin typeface="Traditional Arabic" pitchFamily="18" charset="-78"/>
                <a:cs typeface="Traditional Arabic" pitchFamily="18" charset="-78"/>
              </a:rPr>
              <a:t> </a:t>
            </a:r>
            <a:r>
              <a:rPr lang="ar-IQ" sz="3000" dirty="0">
                <a:latin typeface="Traditional Arabic" pitchFamily="18" charset="-78"/>
                <a:cs typeface="Traditional Arabic" pitchFamily="18" charset="-78"/>
              </a:rPr>
              <a:t>         </a:t>
            </a:r>
            <a:r>
              <a:rPr lang="en-US" sz="3000" dirty="0">
                <a:latin typeface="Traditional Arabic" pitchFamily="18" charset="-78"/>
                <a:cs typeface="Traditional Arabic" pitchFamily="18" charset="-78"/>
              </a:rPr>
              <a:t> </a:t>
            </a:r>
            <a:br>
              <a:rPr lang="en-US" sz="3000" dirty="0">
                <a:latin typeface="Traditional Arabic" pitchFamily="18" charset="-78"/>
                <a:cs typeface="Traditional Arabic" pitchFamily="18" charset="-78"/>
              </a:rPr>
            </a:br>
            <a:r>
              <a:rPr lang="ar-IQ" sz="3000" dirty="0">
                <a:latin typeface="Traditional Arabic" pitchFamily="18" charset="-78"/>
                <a:cs typeface="Traditional Arabic" pitchFamily="18" charset="-78"/>
              </a:rPr>
              <a:t>      وهذا هو محلُّ الاتِّفاقِ بينهما، أمَّا محلُّ الخلاف فهو: أنَّ الفيلسوفَ الإلهيَّ يعتقد أنَّ هذا المبدأ موجودٌ عالِمٌ مريدٌ قادرٌ، بينما يَعتقدُ الماديُّ أنَّ هذا المبدأَ موجودٌ أصمَّ لا يُحسُّ ولا يَعِي ولا يَعقل.</a:t>
            </a:r>
            <a:r>
              <a:rPr lang="en-US" sz="3000" dirty="0">
                <a:latin typeface="Traditional Arabic" pitchFamily="18" charset="-78"/>
                <a:cs typeface="Traditional Arabic" pitchFamily="18" charset="-78"/>
              </a:rPr>
              <a:t>                                              </a:t>
            </a:r>
            <a:br>
              <a:rPr lang="en-US" sz="3000" dirty="0">
                <a:latin typeface="Traditional Arabic" pitchFamily="18" charset="-78"/>
                <a:cs typeface="Traditional Arabic" pitchFamily="18" charset="-78"/>
              </a:rPr>
            </a:br>
            <a:r>
              <a:rPr lang="en-US" sz="3000" dirty="0">
                <a:latin typeface="Traditional Arabic" pitchFamily="18" charset="-78"/>
                <a:cs typeface="Traditional Arabic" pitchFamily="18" charset="-78"/>
              </a:rPr>
              <a:t> </a:t>
            </a:r>
            <a:endParaRPr lang="ar-IQ" sz="3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0744007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ar-IQ" sz="3200" b="1" dirty="0">
                <a:latin typeface="Traditional Arabic" pitchFamily="18" charset="-78"/>
                <a:cs typeface="Traditional Arabic" pitchFamily="18" charset="-78"/>
              </a:rPr>
              <a:t>       وهنا يتساءل المرءُ بحقٍّ:</a:t>
            </a:r>
            <a:r>
              <a:rPr lang="ar-IQ" sz="3200" dirty="0">
                <a:latin typeface="Traditional Arabic" pitchFamily="18" charset="-78"/>
                <a:cs typeface="Traditional Arabic" pitchFamily="18" charset="-78"/>
              </a:rPr>
              <a:t> إذا كان الاحتمالُ العقليُّ قد انتهى بنا إلى أنَّ مبدأ هذا الكون، إمَّا أنْ يكونَ جماداً مسلوبَ الوعيِ والفكرِ والتدبير،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وإمَّا أنْ يكونَ ذاتاً لها علمٌ ولها مشيئةٌ وإرادةٌ وقدرةٌ على الفعل والإيجاد، فأيُّ الاحتمالَين أولَى عند العقلِ بالقبول؟ هل هو الجمادُ؟!.                           .</a:t>
            </a:r>
            <a:br>
              <a:rPr lang="ar-IQ" sz="3200" dirty="0">
                <a:latin typeface="Traditional Arabic" pitchFamily="18" charset="-78"/>
                <a:cs typeface="Traditional Arabic" pitchFamily="18" charset="-78"/>
              </a:rPr>
            </a:br>
            <a:r>
              <a:rPr lang="en-US" sz="3200" dirty="0">
                <a:latin typeface="Traditional Arabic" pitchFamily="18" charset="-78"/>
                <a:cs typeface="Traditional Arabic" pitchFamily="18" charset="-78"/>
              </a:rPr>
              <a:t>                                                       </a:t>
            </a:r>
            <a:br>
              <a:rPr lang="en-US" sz="3200" dirty="0">
                <a:latin typeface="Traditional Arabic" pitchFamily="18" charset="-78"/>
                <a:cs typeface="Traditional Arabic" pitchFamily="18" charset="-78"/>
              </a:rPr>
            </a:br>
            <a:r>
              <a:rPr lang="ar-IQ" sz="3200" b="1"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   وإذا كانتِ المادَّةُ فكيف يُجاب على الآلاف منَ التساؤلات حولَ أسبابِ مظاهرِ الوعيِ والحركةِ والفكرِ في هذا الوجود.                             .</a:t>
            </a:r>
            <a:br>
              <a:rPr lang="ar-IQ" sz="3200" dirty="0">
                <a:latin typeface="Traditional Arabic" pitchFamily="18" charset="-78"/>
                <a:cs typeface="Traditional Arabic" pitchFamily="18" charset="-78"/>
              </a:rPr>
            </a:br>
            <a:br>
              <a:rPr lang="ar-IQ" sz="1600" dirty="0">
                <a:latin typeface="Traditional Arabic" pitchFamily="18" charset="-78"/>
                <a:cs typeface="Traditional Arabic" pitchFamily="18" charset="-78"/>
              </a:rPr>
            </a:br>
            <a:br>
              <a:rPr lang="ar-IQ" sz="16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وإذا كان العقلُ قد فُطِر، أي: خُلِق، </a:t>
            </a:r>
            <a:r>
              <a:rPr lang="ar-IQ" sz="3200">
                <a:latin typeface="Traditional Arabic" pitchFamily="18" charset="-78"/>
                <a:cs typeface="Traditional Arabic" pitchFamily="18" charset="-78"/>
              </a:rPr>
              <a:t>فكيف تُعطي المادَّةُ </a:t>
            </a:r>
            <a:r>
              <a:rPr lang="ar-IQ" sz="3200" dirty="0">
                <a:latin typeface="Traditional Arabic" pitchFamily="18" charset="-78"/>
                <a:cs typeface="Traditional Arabic" pitchFamily="18" charset="-78"/>
              </a:rPr>
              <a:t>الفاقدة للحياة </a:t>
            </a:r>
            <a:r>
              <a:rPr lang="ar-IQ" sz="3200">
                <a:latin typeface="Traditional Arabic" pitchFamily="18" charset="-78"/>
                <a:cs typeface="Traditional Arabic" pitchFamily="18" charset="-78"/>
              </a:rPr>
              <a:t>والعلم والوعيِ </a:t>
            </a:r>
            <a:r>
              <a:rPr lang="ar-IQ" sz="3200" dirty="0">
                <a:latin typeface="Traditional Arabic" pitchFamily="18" charset="-78"/>
                <a:cs typeface="Traditional Arabic" pitchFamily="18" charset="-78"/>
              </a:rPr>
              <a:t>الحياةَ للكائناتِ الحيَّة وكيف تُعطِي الوعيَ والفكرَ </a:t>
            </a:r>
            <a:r>
              <a:rPr lang="ar-IQ" sz="3200">
                <a:latin typeface="Traditional Arabic" pitchFamily="18" charset="-78"/>
                <a:cs typeface="Traditional Arabic" pitchFamily="18" charset="-78"/>
              </a:rPr>
              <a:t>للإنسان؟!!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en-US" sz="3200" dirty="0">
                <a:latin typeface="Traditional Arabic" pitchFamily="18" charset="-78"/>
                <a:cs typeface="Traditional Arabic" pitchFamily="18" charset="-78"/>
              </a:rPr>
              <a:t>     </a:t>
            </a:r>
            <a:endParaRPr lang="ar-IQ"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6560580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624736"/>
          </a:xfrm>
        </p:spPr>
        <p:txBody>
          <a:bodyPr>
            <a:noAutofit/>
          </a:bodyPr>
          <a:lstStyle/>
          <a:p>
            <a:pPr algn="just"/>
            <a:r>
              <a:rPr lang="ar-IQ" sz="3200" dirty="0">
                <a:latin typeface="Traditional Arabic" pitchFamily="18" charset="-78"/>
                <a:cs typeface="Traditional Arabic" pitchFamily="18" charset="-78"/>
              </a:rPr>
              <a:t>        وهذا ما أشار له قولُه تعالى:[أَمْ هُمُ الْخَالِقُونَ]الطور:35، فإذا لم يمكن الإنسانُ أنْ يكونَ خالقاً مع الوعي والفكر فكيف بالمادَّة الصمَّاء؟! ـ؛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لذا فإنَّ العقلَ ـ إذا كان عقلاً سويَّاً ـ لا يتردَّد في استبعادِ هذا الاحتمال ـ؛ لأنَّه يُثير صعوباتٍ لا يَجد العقلُ لها حلولاً.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r>
              <a:rPr lang="ar-IQ" sz="3200" b="1" dirty="0">
                <a:latin typeface="Traditional Arabic" pitchFamily="18" charset="-78"/>
                <a:cs typeface="Traditional Arabic" pitchFamily="18" charset="-78"/>
              </a:rPr>
              <a:t>أمَّا الاحتمالُ الثاني: </a:t>
            </a:r>
            <a:r>
              <a:rPr lang="ar-IQ" sz="3200" dirty="0">
                <a:latin typeface="Traditional Arabic" pitchFamily="18" charset="-78"/>
                <a:cs typeface="Traditional Arabic" pitchFamily="18" charset="-78"/>
              </a:rPr>
              <a:t>فإنَّ العقلَ لا يجد معه حرَجاً من ذلك النوع الَّذي يُثيرُه الاحتمالُ الأوَّل،                                      ،</a:t>
            </a:r>
            <a:br>
              <a:rPr lang="ar-IQ" sz="3200" dirty="0">
                <a:latin typeface="Traditional Arabic" pitchFamily="18" charset="-78"/>
                <a:cs typeface="Traditional Arabic" pitchFamily="18" charset="-78"/>
              </a:rPr>
            </a:b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بل مع هذا الاحتمال الثاني يَطمئنُّ إلى إجاباتٍ تزول معها كلُّ علاماتِ الاستفهام المحيِّرةِ التي كانتْ تتزاحم في الافتراض الأوَّل.</a:t>
            </a:r>
            <a:r>
              <a:rPr lang="en-US" sz="3200" dirty="0">
                <a:latin typeface="Traditional Arabic" pitchFamily="18" charset="-78"/>
                <a:cs typeface="Traditional Arabic" pitchFamily="18" charset="-78"/>
              </a:rPr>
              <a:t>                              </a:t>
            </a:r>
            <a:r>
              <a:rPr lang="ar-IQ" sz="3200" dirty="0">
                <a:latin typeface="Traditional Arabic" pitchFamily="18" charset="-78"/>
                <a:cs typeface="Traditional Arabic" pitchFamily="18" charset="-78"/>
              </a:rPr>
              <a:t>.</a:t>
            </a:r>
            <a:br>
              <a:rPr lang="ar-IQ" sz="3200" dirty="0">
                <a:latin typeface="Traditional Arabic" pitchFamily="18" charset="-78"/>
                <a:cs typeface="Traditional Arabic" pitchFamily="18" charset="-78"/>
              </a:rPr>
            </a:br>
            <a:r>
              <a:rPr lang="ar-IQ" sz="3200" dirty="0">
                <a:latin typeface="Traditional Arabic" pitchFamily="18" charset="-78"/>
                <a:cs typeface="Traditional Arabic" pitchFamily="18" charset="-78"/>
              </a:rPr>
              <a:t> </a:t>
            </a:r>
          </a:p>
        </p:txBody>
      </p:sp>
    </p:spTree>
    <p:extLst>
      <p:ext uri="{BB962C8B-B14F-4D97-AF65-F5344CB8AC3E}">
        <p14:creationId xmlns:p14="http://schemas.microsoft.com/office/powerpoint/2010/main" val="45652543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6624736"/>
          </a:xfrm>
        </p:spPr>
        <p:txBody>
          <a:bodyPr>
            <a:normAutofit fontScale="90000"/>
          </a:bodyPr>
          <a:lstStyle/>
          <a:p>
            <a:pPr algn="just"/>
            <a:r>
              <a:rPr lang="ar-IQ" sz="3600" dirty="0">
                <a:latin typeface="Traditional Arabic" pitchFamily="18" charset="-78"/>
                <a:cs typeface="Traditional Arabic" pitchFamily="18" charset="-78"/>
              </a:rPr>
              <a:t>    </a:t>
            </a:r>
            <a:r>
              <a:rPr lang="en-US" sz="3600" dirty="0">
                <a:latin typeface="Traditional Arabic" pitchFamily="18" charset="-78"/>
                <a:cs typeface="Traditional Arabic" pitchFamily="18" charset="-78"/>
              </a:rPr>
              <a:t>  </a:t>
            </a:r>
            <a:br>
              <a:rPr lang="en-US"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إنَّ إنكارَ الخالقِ العليمِ القدير، وإحلالَ مادَّةٍ صمَّاءَ محلَّه لا تَعلم ولا تسمع ولا تُبصِر،                                                  ،</a:t>
            </a: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فوق أنَّه لا يُحِلُّ مشكلةَ تفسيرِ الكون، فإنَّه يَزيدها تعقيداً وحيرةً وغموضاً،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ولا مناصَ للعقلِ السليمِ إذا ما أنكرَ الإلهَ الخالِقَ أنْ يَظلَّ تائهاً يدورُ حول نفسِه في حلقةٍ مُفرَغةٍ لا يدري لها بدايةً ولا نهايةً؛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r>
              <a:rPr lang="ar-IQ" sz="3600" dirty="0">
                <a:latin typeface="Traditional Arabic" pitchFamily="18" charset="-78"/>
                <a:cs typeface="Traditional Arabic" pitchFamily="18" charset="-78"/>
              </a:rPr>
              <a:t>        لأنَّ إنكارَ الألوهيَّةِ تدليسٌ وتزويرٌ في أصولِ الحقائقِ، وتشويهٌ لفطرةِ الإنسان، وقلبٌ لموازينِه ومعالِمه الصحيحة.                                       .</a:t>
            </a: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br>
              <a:rPr lang="ar-IQ" sz="3600" dirty="0">
                <a:latin typeface="Traditional Arabic" pitchFamily="18" charset="-78"/>
                <a:cs typeface="Traditional Arabic" pitchFamily="18" charset="-78"/>
              </a:rPr>
            </a:br>
            <a:endParaRPr lang="ar-IQ" sz="36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45596965"/>
      </p:ext>
    </p:extLst>
  </p:cSld>
  <p:clrMapOvr>
    <a:masterClrMapping/>
  </p:clrMapOvr>
  <p:transition spd="slow">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6624736"/>
          </a:xfrm>
        </p:spPr>
        <p:txBody>
          <a:bodyPr/>
          <a:lstStyle/>
          <a:p>
            <a:pPr algn="ctr"/>
            <a:r>
              <a:rPr lang="ar-IQ" dirty="0">
                <a:latin typeface="Traditional Arabic" pitchFamily="18" charset="-78"/>
                <a:cs typeface="Traditional Arabic" pitchFamily="18" charset="-78"/>
              </a:rPr>
              <a:t>من عنده سؤالٌ حول الموضوع؟</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r>
              <a:rPr lang="ar-IQ" dirty="0">
                <a:latin typeface="Traditional Arabic" pitchFamily="18" charset="-78"/>
                <a:cs typeface="Traditional Arabic" pitchFamily="18" charset="-78"/>
              </a:rPr>
              <a:t>شكراً للحضور</a:t>
            </a:r>
            <a:br>
              <a:rPr lang="ar-IQ" dirty="0">
                <a:latin typeface="Traditional Arabic" pitchFamily="18" charset="-78"/>
                <a:cs typeface="Traditional Arabic" pitchFamily="18" charset="-78"/>
              </a:rPr>
            </a:br>
            <a:br>
              <a:rPr lang="ar-IQ" dirty="0">
                <a:latin typeface="Traditional Arabic" pitchFamily="18" charset="-78"/>
                <a:cs typeface="Traditional Arabic" pitchFamily="18" charset="-78"/>
              </a:rPr>
            </a:br>
            <a:endParaRPr lang="ar-IQ" dirty="0">
              <a:latin typeface="Traditional Arabic" pitchFamily="18" charset="-78"/>
              <a:cs typeface="Traditional Arabic" pitchFamily="18" charset="-78"/>
            </a:endParaRPr>
          </a:p>
        </p:txBody>
      </p:sp>
    </p:spTree>
    <p:extLst>
      <p:ext uri="{BB962C8B-B14F-4D97-AF65-F5344CB8AC3E}">
        <p14:creationId xmlns:p14="http://schemas.microsoft.com/office/powerpoint/2010/main" val="42733065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Elemental</Template>
  <TotalTime>45</TotalTime>
  <Words>870</Words>
  <Application>Microsoft Office PowerPoint</Application>
  <PresentationFormat>On-screen Show (4:3)</PresentationFormat>
  <Paragraphs>10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Palatino Linotype</vt:lpstr>
      <vt:lpstr>Traditional Arabic</vt:lpstr>
      <vt:lpstr>Wingdings</vt:lpstr>
      <vt:lpstr>Elemental</vt:lpstr>
      <vt:lpstr>علم الكلام المحاضرة السادسة والعشرون  مجادلة بين فلاسفة الإلهيين والماديين  أ.م.د. مسعود محمد علي </vt:lpstr>
      <vt:lpstr>      إنَّ الفرْقَ بين هذه الفكرةِ وما سبَق هو أنَّ مَن قال بهذه الفكرة لا يعترف بالله الأزليِّ بل قال بالكونَ الأزليِّ فقط، وهؤلاء أكثرُ خطراً ممن سبقوا فكراً؛           ؛         لأنَّ مَن أنكر وجودَ اللهِ وأعطى وجوداً أزليَّاً للمادَّة الصماء العمياء، فقد ارتكب ظلماً عظيماً في حقِّ اللهِ، وفي الوقت نفسِه هؤلاء المنكرون ادَّعوا أنهم وصلوا علميَّاً إلى هذه النتيجة.                                   .        وهذا ظَلمٌ عظيمٌ في حقِّ العلمَ أيضاً، فلنبدأ بمناقشة هذه الفكرة الإلحاديَّة.          الماديُّون يقولون: لا شيءَ إلَّا له علَّةٌ، وعلى هذا إنَّ القولَ بالعلَّة الأولى التي ليستْ لها علَّةٌ هدمٌ لهذه القاعدة.                                     .         ولو ـ سلَّمنا جدلاً بعد صحةِ النظريةِ فرضاً ـ أنَّ الدليل على مَن لا علَّةَ لوجودِه برهانٌ باطلٌ، فإنَّ من حقِّنا أنْ نتساءل عن البديل. أي: فما البديلُ الَّذي ينبغِي أنْ يَحُلَّ محلَّه ويأخذ دَورَه في تفسيرِ هذا الكون؟</vt:lpstr>
      <vt:lpstr>         والإجابةُ عند منكري الوجود الإلهيِّ هي: المادَّةُ، وواضحٌ أنَّ المادَّةَ عند هؤلاءِ موصوفةٌ ـ لا محالةَ ـ بصفةِ الأزليَّةِ؛                             ؛         لأنَّها لو كانتْ محدَثةً من فاعلٍ خالقٍ، لَكان ذلك تناقُضاً صارخاً مع فكرتِهم المحوريَّةِ في إنكارِ الوجودِ الإلهيِّ،                                    ،        والقولُ بمادَّةٍ موجودةٍ أزليَّةٍ يُساوِي ـ تماماً ـ القولَ بموجودٍ لا علَّةَ له؛ لأنَّ المادَّةَ إذا كانت موجودةً من الأزل،                                       ،        فهاهنا موجودٌ ماديٌّ أزليٌّ لم يوجِدْه مُوجِدٌ، والماديُّون يَعترفونَ بكلِّ حرفٍ في هذه العبارة السابقةِ ويؤكِّدون عليه.                           .                         </vt:lpstr>
      <vt:lpstr>       وهنا مَبعثُ الدهشةِ والعجب، لِماذا يستلزم القولُ بوجودِ إلهٍ أزليٍّ، إشكاليَّةَ البحثِ عن علَّتِه، ولا يستلزم القولُ بوجودِ مادَّةٍ أزليَّةٍ إشكاليَّةَ البحث عن علَّةٍ لها؟!                                         .                لـماذا يَرفضُ الماديُّون أزليَّةَ الخالقِ ويُرتِّبون عليها إشكالاتٍ عقليَّةً، ويرتضون أزليَّةَ المادَّةِ ويدافعون عنها بضروبٍ مغشوشةٍ من الحُجج والبراهين؟!  .        لِماذا لا تحتــــــــــاج المادَّةُ ـ على فـــــــــرْضِ أزليَّتِها ـ إلى علَّةٍ؟ ويحتاجُ الخالقُ إلى علَّةٍ؟!                                        .       لِماذا يقنع الفيلسوف عن إنكارِ الخالق لمجرَّدِ أنْ يقرأ عبارةَ: ومَن(خلَق الله)، ولا يَمتحن إيمانَه بالمادَّة الصمَّاء، بعبارةٍ مماثلةٍ، تقول له:(ومَن خلَق المادَّةَ)؟! </vt:lpstr>
      <vt:lpstr>           وكيف كان الخالقُ الأزليُّ الَّذي لا علَّةَ له تخصيصاً في مبدأ(العليَّة)، ولم تكنِ المادَّةُ الأزليَّةُ التي لا علَّةَ لها تخصيصاً للمبدءِ نفسِه؟! وأيُّ فرقٍ منطقيٍّ بين القضيَّتَين؟!            إنَّ للفيلسوفَ الإلهيِّ أنْ يُلزِمَ الفيلسوفَ الماديَّ بكلِّ مآخِذِه على برهانِ العلَّةِ الأُولَى، ويَعكسُها عليه في قولِه بالمادَّة الأزليَّة.                         .               وهذه حقيقةٌ لا يفطنُ كثيرون وهم بصددِ النقاشِ بين منكري الأُلوهيَّة ومُثبِتيها؛ ذلك أنَّ كلاَّ من الفيلسوف الإلهيِّ والفيلسوف الماديِّ يؤمن بمبدأٍ أزليٍّ لا مُوجِدَ له في تفسيرِ الكون.                                                              وهذا هو محلُّ الاتِّفاقِ بينهما، أمَّا محلُّ الخلاف فهو: أنَّ الفيلسوفَ الإلهيَّ يعتقد أنَّ هذا المبدأ موجودٌ عالِمٌ مريدٌ قادرٌ، بينما يَعتقدُ الماديُّ أنَّ هذا المبدأَ موجودٌ أصمَّ لا يُحسُّ ولا يَعِي ولا يَعقل.                                                </vt:lpstr>
      <vt:lpstr>       وهنا يتساءل المرءُ بحقٍّ: إذا كان الاحتمالُ العقليُّ قد انتهى بنا إلى أنَّ مبدأ هذا الكون، إمَّا أنْ يكونَ جماداً مسلوبَ الوعيِ والفكرِ والتدبير،                 ،        وإمَّا أنْ يكونَ ذاتاً لها علمٌ ولها مشيئةٌ وإرادةٌ وقدرةٌ على الفعل والإيجاد، فأيُّ الاحتمالَين أولَى عند العقلِ بالقبول؟ هل هو الجمادُ؟!.                           .                                                                 وإذا كانتِ المادَّةُ فكيف يُجاب على الآلاف منَ التساؤلات حولَ أسبابِ مظاهرِ الوعيِ والحركةِ والفكرِ في هذا الوجود.                             .          وإذا كان العقلُ قد فُطِر، أي: خُلِق، فكيف تُعطي المادَّةُ الفاقدة للحياة والعلم والوعيِ الحياةَ للكائناتِ الحيَّة وكيف تُعطِي الوعيَ والفكرَ للإنسان؟!!            ،                    </vt:lpstr>
      <vt:lpstr>        وهذا ما أشار له قولُه تعالى:[أَمْ هُمُ الْخَالِقُونَ]الطور:35، فإذا لم يمكن الإنسانُ أنْ يكونَ خالقاً مع الوعي والفكر فكيف بالمادَّة الصمَّاء؟! ـ؛        ؛         لذا فإنَّ العقلَ ـ إذا كان عقلاً سويَّاً ـ لا يتردَّد في استبعادِ هذا الاحتمال ـ؛ لأنَّه يُثير صعوباتٍ لا يَجد العقلُ لها حلولاً.                                           .         أمَّا الاحتمالُ الثاني: فإنَّ العقلَ لا يجد معه حرَجاً من ذلك النوع الَّذي يُثيرُه الاحتمالُ الأوَّل،                                      ،         بل مع هذا الاحتمال الثاني يَطمئنُّ إلى إجاباتٍ تزول معها كلُّ علاماتِ الاستفهام المحيِّرةِ التي كانتْ تتزاحم في الافتراض الأوَّل.                              .  </vt:lpstr>
      <vt:lpstr>               إنَّ إنكارَ الخالقِ العليمِ القدير، وإحلالَ مادَّةٍ صمَّاءَ محلَّه لا تَعلم ولا تسمع ولا تُبصِر،                                                  ،         فوق أنَّه لا يُحِلُّ مشكلةَ تفسيرِ الكون، فإنَّه يَزيدها تعقيداً وحيرةً وغموضاً، ،         ولا مناصَ للعقلِ السليمِ إذا ما أنكرَ الإلهَ الخالِقَ أنْ يَظلَّ تائهاً يدورُ حول نفسِه في حلقةٍ مُفرَغةٍ لا يدري لها بدايةً ولا نهايةً؛                                   ؛          لأنَّ إنكارَ الألوهيَّةِ تدليسٌ وتزويرٌ في أصولِ الحقائقِ، وتشويهٌ لفطرةِ الإنسان، وقلبٌ لموازينِه ومعالِمه الصحيحة.                                       .   </vt:lpstr>
      <vt:lpstr>من عنده سؤالٌ حول الموضوع؟   شكراً للحضور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الكلام المحاضرة الثالثة والعشرون مجادلة بين فلاسفة الإلهيين والماديين   أ.م.د. مسعود محمد علي</dc:title>
  <dc:creator>Darya for computer</dc:creator>
  <cp:lastModifiedBy>User</cp:lastModifiedBy>
  <cp:revision>12</cp:revision>
  <dcterms:created xsi:type="dcterms:W3CDTF">2020-02-03T19:21:25Z</dcterms:created>
  <dcterms:modified xsi:type="dcterms:W3CDTF">2024-05-27T20:28:03Z</dcterms:modified>
</cp:coreProperties>
</file>