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1" r:id="rId2"/>
    <p:sldId id="264" r:id="rId3"/>
    <p:sldId id="256" r:id="rId4"/>
    <p:sldId id="258" r:id="rId5"/>
    <p:sldId id="259" r:id="rId6"/>
    <p:sldId id="263" r:id="rId7"/>
    <p:sldId id="260" r:id="rId8"/>
    <p:sldId id="262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14D9DF-3DD7-40F2-B441-B18C2FE97F30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F3CA04-2785-428F-9D65-2FAC352612A7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568952" cy="6336704"/>
          </a:xfrm>
        </p:spPr>
        <p:txBody>
          <a:bodyPr/>
          <a:lstStyle/>
          <a:p>
            <a:pPr algn="ctr"/>
            <a:endParaRPr lang="ar-IQ" sz="3200" dirty="0"/>
          </a:p>
          <a:p>
            <a:pPr algn="ctr"/>
            <a:endParaRPr lang="ar-IQ" sz="3200" dirty="0"/>
          </a:p>
          <a:p>
            <a:pPr algn="ctr"/>
            <a:r>
              <a:rPr lang="ar-IQ" sz="4000" dirty="0"/>
              <a:t>الفلسفة الإسلامية</a:t>
            </a:r>
          </a:p>
          <a:p>
            <a:pPr algn="ctr"/>
            <a:r>
              <a:rPr lang="ar-IQ" sz="4000" dirty="0"/>
              <a:t>الماجستير</a:t>
            </a:r>
          </a:p>
          <a:p>
            <a:pPr algn="ctr"/>
            <a:r>
              <a:rPr lang="ar-IQ" sz="4000" dirty="0"/>
              <a:t>محاضرةٌ في دورِ العقل</a:t>
            </a:r>
          </a:p>
          <a:p>
            <a:pPr algn="ctr"/>
            <a:endParaRPr lang="ar-IQ" sz="4000" dirty="0"/>
          </a:p>
          <a:p>
            <a:pPr algn="ctr"/>
            <a:r>
              <a:rPr lang="ar-IQ" sz="4000" dirty="0"/>
              <a:t>كلية الآداب/قسم الفلسفة</a:t>
            </a:r>
          </a:p>
          <a:p>
            <a:pPr algn="ctr"/>
            <a:endParaRPr lang="ar-IQ" sz="4000" dirty="0"/>
          </a:p>
          <a:p>
            <a:pPr algn="ctr"/>
            <a:r>
              <a:rPr lang="ar-IQ" sz="4000" dirty="0"/>
              <a:t>أ.م.د. مسعود محمد علي </a:t>
            </a:r>
          </a:p>
        </p:txBody>
      </p:sp>
    </p:spTree>
    <p:extLst>
      <p:ext uri="{BB962C8B-B14F-4D97-AF65-F5344CB8AC3E}">
        <p14:creationId xmlns:p14="http://schemas.microsoft.com/office/powerpoint/2010/main" val="3685717832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EE550-DB1A-867C-84DA-475ACA2B2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88640"/>
            <a:ext cx="8826184" cy="6552728"/>
          </a:xfrm>
        </p:spPr>
        <p:txBody>
          <a:bodyPr/>
          <a:lstStyle/>
          <a:p>
            <a:pPr algn="just"/>
            <a:r>
              <a:rPr lang="ar-IQ" b="1" dirty="0"/>
              <a:t>تتكون الـمحاضرة من محورَين:                  </a:t>
            </a:r>
            <a:r>
              <a:rPr lang="ar-IQ" dirty="0"/>
              <a:t>:</a:t>
            </a:r>
            <a:br>
              <a:rPr lang="ar-IQ" dirty="0"/>
            </a:br>
            <a:br>
              <a:rPr lang="ar-IQ" dirty="0"/>
            </a:br>
            <a:r>
              <a:rPr lang="ar-IQ" dirty="0"/>
              <a:t>الأوَّل: العقل بين وسائلِ الـمعرفة.   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الثاني: الإفراط والتفريط في حقِّ العقل..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0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 algn="just"/>
            <a:r>
              <a:rPr lang="ar-SA" sz="3200" b="1" dirty="0">
                <a:solidFill>
                  <a:schemeClr val="tx1"/>
                </a:solidFill>
              </a:rPr>
              <a:t>دور العقل في المعرفة </a:t>
            </a:r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ar-SA" sz="3200" dirty="0">
                <a:solidFill>
                  <a:schemeClr val="tx1"/>
                </a:solidFill>
              </a:rPr>
              <a:t>    </a:t>
            </a: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 إذا كان </a:t>
            </a:r>
            <a:r>
              <a:rPr lang="ar-IQ" sz="3200" dirty="0">
                <a:solidFill>
                  <a:schemeClr val="tx1"/>
                </a:solidFill>
              </a:rPr>
              <a:t>الهدف </a:t>
            </a:r>
            <a:r>
              <a:rPr lang="ar-SA" sz="3200" dirty="0">
                <a:solidFill>
                  <a:schemeClr val="tx1"/>
                </a:solidFill>
              </a:rPr>
              <a:t>من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العلم</a:t>
            </a:r>
            <a:r>
              <a:rPr lang="ar-IQ" sz="3200" dirty="0">
                <a:solidFill>
                  <a:schemeClr val="tx1"/>
                </a:solidFill>
              </a:rPr>
              <a:t> العقليِّ والفلسفة الإسلامية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هو </a:t>
            </a:r>
            <a:r>
              <a:rPr lang="ar-SA" sz="3200" dirty="0">
                <a:solidFill>
                  <a:schemeClr val="tx1"/>
                </a:solidFill>
              </a:rPr>
              <a:t>تحصيلُ الحكمِ المطابقِ </a:t>
            </a:r>
            <a:r>
              <a:rPr lang="ar-IQ" sz="3200" dirty="0">
                <a:solidFill>
                  <a:schemeClr val="tx1"/>
                </a:solidFill>
              </a:rPr>
              <a:t>لدى العقل </a:t>
            </a:r>
            <a:r>
              <a:rPr lang="ar-SA" sz="3200" dirty="0">
                <a:solidFill>
                  <a:schemeClr val="tx1"/>
                </a:solidFill>
              </a:rPr>
              <a:t>على الأشياء إمَّا بالوجوب أو بالاستحالة أو بالجواز</a:t>
            </a:r>
            <a:r>
              <a:rPr lang="ar-IQ" sz="32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ar-IQ" sz="1600" dirty="0">
                <a:solidFill>
                  <a:schemeClr val="tx1"/>
                </a:solidFill>
              </a:rPr>
              <a:t>     </a:t>
            </a:r>
            <a:r>
              <a:rPr lang="ar-IQ" sz="1100" dirty="0">
                <a:solidFill>
                  <a:schemeClr val="tx1"/>
                </a:solidFill>
              </a:rPr>
              <a:t> </a:t>
            </a:r>
            <a:r>
              <a:rPr lang="ar-IQ" sz="1600" dirty="0">
                <a:solidFill>
                  <a:schemeClr val="tx1"/>
                </a:solidFill>
              </a:rPr>
              <a:t>  </a:t>
            </a:r>
            <a:r>
              <a:rPr lang="ar-IQ" sz="1000" dirty="0">
                <a:solidFill>
                  <a:schemeClr val="tx1"/>
                </a:solidFill>
              </a:rPr>
              <a:t> </a:t>
            </a:r>
            <a:r>
              <a:rPr lang="ar-IQ" sz="1600" dirty="0">
                <a:solidFill>
                  <a:schemeClr val="tx1"/>
                </a:solidFill>
              </a:rPr>
              <a:t>  </a:t>
            </a:r>
          </a:p>
          <a:p>
            <a:pPr algn="just"/>
            <a:r>
              <a:rPr lang="ar-IQ" sz="3200" b="1" dirty="0">
                <a:solidFill>
                  <a:schemeClr val="tx1"/>
                </a:solidFill>
              </a:rPr>
              <a:t>      إذن لابدَّ من معرفة دور العقل بين وسائل الـمعرفة.</a:t>
            </a:r>
          </a:p>
          <a:p>
            <a:pPr algn="just"/>
            <a:endParaRPr lang="ar-IQ" sz="1800" dirty="0">
              <a:solidFill>
                <a:schemeClr val="tx1"/>
              </a:solidFill>
            </a:endParaRPr>
          </a:p>
          <a:p>
            <a:pPr algn="just"/>
            <a:r>
              <a:rPr lang="ar-SA" sz="3200" b="1" dirty="0">
                <a:solidFill>
                  <a:schemeClr val="tx1"/>
                </a:solidFill>
              </a:rPr>
              <a:t>العقل بين الإفراط والتفريط :</a:t>
            </a:r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ar-SA" sz="3200" dirty="0">
                <a:solidFill>
                  <a:schemeClr val="tx1"/>
                </a:solidFill>
              </a:rPr>
              <a:t>     </a:t>
            </a:r>
            <a:r>
              <a:rPr lang="ar-IQ" sz="3200" dirty="0">
                <a:solidFill>
                  <a:schemeClr val="tx1"/>
                </a:solidFill>
              </a:rPr>
              <a:t>    هناك خلافٌ في وسائل الـمعرفة لكنَّ الأكثرَ على أنَّ</a:t>
            </a:r>
            <a:r>
              <a:rPr lang="ar-SA" sz="3200" dirty="0">
                <a:solidFill>
                  <a:schemeClr val="tx1"/>
                </a:solidFill>
              </a:rPr>
              <a:t> مسالك المعرفة ثلاثةٌ</a:t>
            </a:r>
            <a:r>
              <a:rPr lang="ar-IQ" sz="3200" dirty="0">
                <a:solidFill>
                  <a:schemeClr val="tx1"/>
                </a:solidFill>
              </a:rPr>
              <a:t>:</a:t>
            </a:r>
            <a:r>
              <a:rPr lang="ar-SA" sz="3200" dirty="0">
                <a:solidFill>
                  <a:schemeClr val="tx1"/>
                </a:solidFill>
              </a:rPr>
              <a:t> أسبابُ العلم ثلاثةٌ: الحواسُ، والخبرُ الصادقُ، والعقلُ. </a:t>
            </a: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SA" sz="3200" dirty="0">
                <a:solidFill>
                  <a:schemeClr val="tx1"/>
                </a:solidFill>
              </a:rPr>
              <a:t>أو </a:t>
            </a:r>
            <a:r>
              <a:rPr lang="ar-IQ" sz="3200" dirty="0">
                <a:solidFill>
                  <a:schemeClr val="tx1"/>
                </a:solidFill>
              </a:rPr>
              <a:t>بعبارة أُخرى</a:t>
            </a:r>
            <a:r>
              <a:rPr lang="ar-SA" sz="3200" dirty="0">
                <a:solidFill>
                  <a:schemeClr val="tx1"/>
                </a:solidFill>
              </a:rPr>
              <a:t>: الروايةُ والتجربةُ والحجةُ</a:t>
            </a:r>
            <a:r>
              <a:rPr lang="ar-IQ" sz="32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ar-SA" sz="3200" dirty="0">
                <a:solidFill>
                  <a:schemeClr val="tx1"/>
                </a:solidFill>
              </a:rPr>
              <a:t>     فإنْ كانت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المعرفةُ تتعلَّق بالتأريخ والخبر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فالسبيل</a:t>
            </a:r>
            <a:r>
              <a:rPr lang="ar-IQ" sz="3200" dirty="0">
                <a:solidFill>
                  <a:schemeClr val="tx1"/>
                </a:solidFill>
              </a:rPr>
              <a:t>ُ</a:t>
            </a:r>
            <a:r>
              <a:rPr lang="ar-SA" sz="3200" dirty="0">
                <a:solidFill>
                  <a:schemeClr val="tx1"/>
                </a:solidFill>
              </a:rPr>
              <a:t> للتحقُّق منها العقلُ بسببِ الروايةِ الصادقةِ أو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الخبر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الصادق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،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418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 lnSpcReduction="10000"/>
          </a:bodyPr>
          <a:lstStyle/>
          <a:p>
            <a:pPr algn="just"/>
            <a:endParaRPr lang="ar-IQ" sz="3000" dirty="0">
              <a:solidFill>
                <a:schemeClr val="tx1"/>
              </a:solidFill>
            </a:endParaRPr>
          </a:p>
          <a:p>
            <a:pPr algn="just"/>
            <a:r>
              <a:rPr lang="ar-IQ" sz="3000" dirty="0">
                <a:solidFill>
                  <a:schemeClr val="tx1"/>
                </a:solidFill>
              </a:rPr>
              <a:t>         </a:t>
            </a:r>
            <a:r>
              <a:rPr lang="ar-SA" sz="3000" dirty="0">
                <a:solidFill>
                  <a:schemeClr val="tx1"/>
                </a:solidFill>
              </a:rPr>
              <a:t>وإنْ كانتِ المعرفةُ تتعلَّق بالكونيَّات فمسلكُها العقلُ بسببِ الملاحظةِ والتجربةِ عن طريق الحواس، وإنْ كانتْ المعرفة</a:t>
            </a:r>
            <a:r>
              <a:rPr lang="ar-IQ" sz="3000" dirty="0">
                <a:solidFill>
                  <a:schemeClr val="tx1"/>
                </a:solidFill>
              </a:rPr>
              <a:t>ُ</a:t>
            </a:r>
            <a:r>
              <a:rPr lang="ar-SA" sz="3000" dirty="0">
                <a:solidFill>
                  <a:schemeClr val="tx1"/>
                </a:solidFill>
              </a:rPr>
              <a:t> تتعلَّق بالنظريَّات</a:t>
            </a:r>
            <a:r>
              <a:rPr lang="ar-IQ" sz="3000" dirty="0">
                <a:solidFill>
                  <a:schemeClr val="tx1"/>
                </a:solidFill>
              </a:rPr>
              <a:t>ِ</a:t>
            </a:r>
            <a:r>
              <a:rPr lang="ar-SA" sz="3000" dirty="0">
                <a:solidFill>
                  <a:schemeClr val="tx1"/>
                </a:solidFill>
              </a:rPr>
              <a:t> الذهنيَّة</a:t>
            </a:r>
            <a:r>
              <a:rPr lang="ar-IQ" sz="3000" dirty="0">
                <a:solidFill>
                  <a:schemeClr val="tx1"/>
                </a:solidFill>
              </a:rPr>
              <a:t>ِ</a:t>
            </a:r>
            <a:r>
              <a:rPr lang="ar-SA" sz="3000" dirty="0">
                <a:solidFill>
                  <a:schemeClr val="tx1"/>
                </a:solidFill>
              </a:rPr>
              <a:t> فمسلكُها الحجةُ العقليَّة.</a:t>
            </a:r>
            <a:endParaRPr lang="ar-IQ" sz="3000" dirty="0">
              <a:solidFill>
                <a:schemeClr val="tx1"/>
              </a:solidFill>
            </a:endParaRPr>
          </a:p>
          <a:p>
            <a:pPr algn="just"/>
            <a:endParaRPr lang="ar-IQ" sz="3000" dirty="0">
              <a:solidFill>
                <a:schemeClr val="tx1"/>
              </a:solidFill>
            </a:endParaRPr>
          </a:p>
          <a:p>
            <a:pPr algn="just"/>
            <a:r>
              <a:rPr lang="ar-IQ" sz="3000" dirty="0">
                <a:solidFill>
                  <a:schemeClr val="tx1"/>
                </a:solidFill>
              </a:rPr>
              <a:t>         ل</a:t>
            </a:r>
            <a:r>
              <a:rPr lang="ar-SA" sz="3000" dirty="0">
                <a:solidFill>
                  <a:schemeClr val="tx1"/>
                </a:solidFill>
              </a:rPr>
              <a:t>ماذا احتاج العقل</a:t>
            </a:r>
            <a:r>
              <a:rPr lang="ar-IQ" sz="3000" dirty="0">
                <a:solidFill>
                  <a:schemeClr val="tx1"/>
                </a:solidFill>
              </a:rPr>
              <a:t>ُ</a:t>
            </a:r>
            <a:r>
              <a:rPr lang="ar-SA" sz="3000" dirty="0">
                <a:solidFill>
                  <a:schemeClr val="tx1"/>
                </a:solidFill>
              </a:rPr>
              <a:t> إلى الحواسِّ والخبر</a:t>
            </a:r>
            <a:r>
              <a:rPr lang="ar-IQ" sz="3000" dirty="0">
                <a:solidFill>
                  <a:schemeClr val="tx1"/>
                </a:solidFill>
              </a:rPr>
              <a:t>ِ</a:t>
            </a:r>
            <a:r>
              <a:rPr lang="ar-SA" sz="3000" dirty="0">
                <a:solidFill>
                  <a:schemeClr val="tx1"/>
                </a:solidFill>
              </a:rPr>
              <a:t> للوصول إلى اليقين؟ لأنَّ المجهولَ الَّذي نريد أنْ ندرِكَه أحدُ شيئَين:</a:t>
            </a:r>
            <a:endParaRPr lang="ar-IQ" sz="3000" dirty="0">
              <a:solidFill>
                <a:schemeClr val="tx1"/>
              </a:solidFill>
            </a:endParaRPr>
          </a:p>
          <a:p>
            <a:pPr algn="just"/>
            <a:endParaRPr lang="en-US" sz="3000" dirty="0">
              <a:solidFill>
                <a:schemeClr val="tx1"/>
              </a:solidFill>
            </a:endParaRPr>
          </a:p>
          <a:p>
            <a:pPr algn="just"/>
            <a:r>
              <a:rPr lang="ar-SA" sz="3000" dirty="0">
                <a:solidFill>
                  <a:schemeClr val="tx1"/>
                </a:solidFill>
              </a:rPr>
              <a:t>     </a:t>
            </a:r>
            <a:r>
              <a:rPr lang="ar-IQ" sz="3000" dirty="0">
                <a:solidFill>
                  <a:schemeClr val="tx1"/>
                </a:solidFill>
              </a:rPr>
              <a:t>    </a:t>
            </a:r>
            <a:r>
              <a:rPr lang="ar-SA" sz="3000" dirty="0">
                <a:solidFill>
                  <a:schemeClr val="tx1"/>
                </a:solidFill>
              </a:rPr>
              <a:t> </a:t>
            </a:r>
            <a:r>
              <a:rPr lang="ar-IQ" sz="3000" dirty="0">
                <a:solidFill>
                  <a:schemeClr val="tx1"/>
                </a:solidFill>
              </a:rPr>
              <a:t>إمَّا </a:t>
            </a:r>
            <a:r>
              <a:rPr lang="ar-SA" sz="3000" dirty="0">
                <a:solidFill>
                  <a:schemeClr val="tx1"/>
                </a:solidFill>
              </a:rPr>
              <a:t>أنْ يكونَ من</a:t>
            </a:r>
            <a:r>
              <a:rPr lang="ar-IQ" sz="3000" dirty="0">
                <a:solidFill>
                  <a:schemeClr val="tx1"/>
                </a:solidFill>
              </a:rPr>
              <a:t>َ</a:t>
            </a:r>
            <a:r>
              <a:rPr lang="ar-SA" sz="3000" dirty="0">
                <a:solidFill>
                  <a:schemeClr val="tx1"/>
                </a:solidFill>
              </a:rPr>
              <a:t> المحسوساتِ الخاضعةِ لمنهجِ التجربةِ والمشاهدةِ كالمحسوسات الظاهرة</a:t>
            </a:r>
            <a:r>
              <a:rPr lang="ar-IQ" sz="3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ar-IQ" sz="3000" dirty="0">
              <a:solidFill>
                <a:schemeClr val="tx1"/>
              </a:solidFill>
            </a:endParaRPr>
          </a:p>
          <a:p>
            <a:pPr algn="just"/>
            <a:r>
              <a:rPr lang="ar-IQ" sz="3000" dirty="0">
                <a:solidFill>
                  <a:schemeClr val="tx1"/>
                </a:solidFill>
              </a:rPr>
              <a:t>      </a:t>
            </a:r>
            <a:r>
              <a:rPr lang="ar-SA" sz="3000" dirty="0">
                <a:solidFill>
                  <a:schemeClr val="tx1"/>
                </a:solidFill>
              </a:rPr>
              <a:t> و</a:t>
            </a:r>
            <a:r>
              <a:rPr lang="ar-IQ" sz="3000" dirty="0">
                <a:solidFill>
                  <a:schemeClr val="tx1"/>
                </a:solidFill>
              </a:rPr>
              <a:t>إمَّا أنْ</a:t>
            </a:r>
            <a:r>
              <a:rPr lang="ar-SA" sz="3000" dirty="0">
                <a:solidFill>
                  <a:schemeClr val="tx1"/>
                </a:solidFill>
              </a:rPr>
              <a:t> يكون</a:t>
            </a:r>
            <a:r>
              <a:rPr lang="ar-IQ" sz="3000" dirty="0">
                <a:solidFill>
                  <a:schemeClr val="tx1"/>
                </a:solidFill>
              </a:rPr>
              <a:t>َ</a:t>
            </a:r>
            <a:r>
              <a:rPr lang="ar-SA" sz="3000" dirty="0">
                <a:solidFill>
                  <a:schemeClr val="tx1"/>
                </a:solidFill>
              </a:rPr>
              <a:t> من</a:t>
            </a:r>
            <a:r>
              <a:rPr lang="ar-IQ" sz="3000" dirty="0">
                <a:solidFill>
                  <a:schemeClr val="tx1"/>
                </a:solidFill>
              </a:rPr>
              <a:t>َ</a:t>
            </a:r>
            <a:r>
              <a:rPr lang="ar-SA" sz="3000" dirty="0">
                <a:solidFill>
                  <a:schemeClr val="tx1"/>
                </a:solidFill>
              </a:rPr>
              <a:t> الغيبيَّاتِ التي لا تخضَع لهذا المنهج.</a:t>
            </a:r>
            <a:endParaRPr lang="ar-IQ" sz="3000" dirty="0">
              <a:solidFill>
                <a:schemeClr val="tx1"/>
              </a:solidFill>
            </a:endParaRPr>
          </a:p>
          <a:p>
            <a:pPr algn="just"/>
            <a:endParaRPr lang="ar-IQ" sz="3000" dirty="0">
              <a:solidFill>
                <a:schemeClr val="tx1"/>
              </a:solidFill>
            </a:endParaRPr>
          </a:p>
          <a:p>
            <a:pPr algn="just"/>
            <a:r>
              <a:rPr lang="ar-IQ" sz="3000" dirty="0">
                <a:solidFill>
                  <a:schemeClr val="tx1"/>
                </a:solidFill>
              </a:rPr>
              <a:t>      ففي الأوَّل لابدَّ للعقل أنْ يستعين بالحواس، وفي الثاني لابدَّ أنْ يستعين بالخبر.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9147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/>
          </a:bodyPr>
          <a:lstStyle/>
          <a:p>
            <a:pPr algn="just"/>
            <a:r>
              <a:rPr lang="ar-SA" sz="3200" b="1" dirty="0">
                <a:solidFill>
                  <a:schemeClr val="tx1"/>
                </a:solidFill>
              </a:rPr>
              <a:t>هناك ملاحظتان تُبيِّن الإفراطَ والتفريطَ في شأن العقل:</a:t>
            </a:r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ar-SA" sz="3200" dirty="0">
                <a:solidFill>
                  <a:schemeClr val="tx1"/>
                </a:solidFill>
              </a:rPr>
              <a:t>     </a:t>
            </a:r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IQ" sz="3200" b="1" dirty="0">
                <a:solidFill>
                  <a:schemeClr val="tx1"/>
                </a:solidFill>
              </a:rPr>
              <a:t>          </a:t>
            </a:r>
            <a:r>
              <a:rPr lang="ar-SA" sz="3200" b="1" dirty="0">
                <a:solidFill>
                  <a:schemeClr val="tx1"/>
                </a:solidFill>
              </a:rPr>
              <a:t>الملاحظةُ الأُولى: </a:t>
            </a:r>
            <a:r>
              <a:rPr lang="ar-SA" sz="3200" dirty="0">
                <a:solidFill>
                  <a:schemeClr val="tx1"/>
                </a:solidFill>
              </a:rPr>
              <a:t>عدم حصْرِ العلْم في المحسوسات، فالمنهجُ التجريبيُّ منهجٌ متَّفقٌ عليه بين العقلاء</a:t>
            </a:r>
            <a:r>
              <a:rPr lang="ar-IQ" sz="3200" dirty="0">
                <a:solidFill>
                  <a:schemeClr val="tx1"/>
                </a:solidFill>
              </a:rPr>
              <a:t>..</a:t>
            </a: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   </a:t>
            </a:r>
            <a:r>
              <a:rPr lang="ar-SA" sz="3200" dirty="0">
                <a:solidFill>
                  <a:schemeClr val="tx1"/>
                </a:solidFill>
              </a:rPr>
              <a:t> لكن</a:t>
            </a:r>
            <a:r>
              <a:rPr lang="ar-IQ" sz="3200" dirty="0">
                <a:solidFill>
                  <a:schemeClr val="tx1"/>
                </a:solidFill>
              </a:rPr>
              <a:t>َّ</a:t>
            </a:r>
            <a:r>
              <a:rPr lang="ar-SA" sz="3200" dirty="0">
                <a:solidFill>
                  <a:schemeClr val="tx1"/>
                </a:solidFill>
              </a:rPr>
              <a:t> القانون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المقلوب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لدى الفلاسفة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التي تُسمَّى بالوجوديين ومَن نحا نحوهم، وتظلُّ ـ للأسف ـ قائماً، والَّذي يقول بكلِّ جرأةٍ وصراحةٍ:</a:t>
            </a:r>
            <a:endParaRPr lang="ar-IQ" sz="3200" dirty="0">
              <a:solidFill>
                <a:schemeClr val="tx1"/>
              </a:solidFill>
            </a:endParaRPr>
          </a:p>
          <a:p>
            <a:pPr algn="just"/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 </a:t>
            </a:r>
            <a:r>
              <a:rPr lang="ar-SA" sz="3200" dirty="0">
                <a:solidFill>
                  <a:schemeClr val="tx1"/>
                </a:solidFill>
              </a:rPr>
              <a:t> إنَّ التجاربَ الحسيَّةَ هي وحدها العلمُ، أمَّا الدرايةُ العقليَّةُ فوهمٌ، ولا علاقةَ لها بالعلم قطُّ !!!</a:t>
            </a:r>
            <a:r>
              <a:rPr lang="ar-IQ" sz="3200" dirty="0">
                <a:solidFill>
                  <a:schemeClr val="tx1"/>
                </a:solidFill>
              </a:rPr>
              <a:t>..</a:t>
            </a: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     </a:t>
            </a:r>
            <a:r>
              <a:rPr lang="ar-SA" sz="3200" dirty="0">
                <a:solidFill>
                  <a:schemeClr val="tx1"/>
                </a:solidFill>
              </a:rPr>
              <a:t>فحصرُ العلم في جزءٍ صغيرٍ منه هو التجربيَّاتُ فقط ظلمٌ أيَّما ظلمٍ ارتُكِب في حقِّ العلم.</a:t>
            </a:r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SA" sz="3200" b="1" dirty="0">
                <a:solidFill>
                  <a:schemeClr val="tx1"/>
                </a:solidFill>
              </a:rPr>
              <a:t>هذا تفريطٌ في حقِّ العقل</a:t>
            </a: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94751"/>
      </p:ext>
    </p:extLst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AE42-9752-3228-F94B-84AD5A916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algn="just"/>
            <a:r>
              <a:rPr lang="ar-IQ" sz="3200" b="1" dirty="0">
                <a:solidFill>
                  <a:schemeClr val="tx1"/>
                </a:solidFill>
              </a:rPr>
              <a:t>         </a:t>
            </a:r>
            <a:r>
              <a:rPr lang="ar-SA" sz="3200" b="1" dirty="0">
                <a:solidFill>
                  <a:schemeClr val="tx1"/>
                </a:solidFill>
              </a:rPr>
              <a:t>هذا تفريطٌ في حقِّ العقل</a:t>
            </a:r>
            <a:r>
              <a:rPr lang="ar-SA" sz="3200" dirty="0">
                <a:solidFill>
                  <a:schemeClr val="tx1"/>
                </a:solidFill>
              </a:rPr>
              <a:t> ولابدَّ أنْ ندرِكَ هذه الحقيقة المنطقيَّة</a:t>
            </a:r>
            <a:r>
              <a:rPr lang="ar-IQ" sz="3200" dirty="0">
                <a:solidFill>
                  <a:schemeClr val="tx1"/>
                </a:solidFill>
              </a:rPr>
              <a:t>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  </a:t>
            </a:r>
            <a:r>
              <a:rPr lang="ar-SA" sz="3200" dirty="0">
                <a:solidFill>
                  <a:schemeClr val="tx1"/>
                </a:solidFill>
              </a:rPr>
              <a:t>ولكنَّها تظلُّ ـ </a:t>
            </a: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SA" sz="3200" dirty="0">
                <a:solidFill>
                  <a:schemeClr val="tx1"/>
                </a:solidFill>
              </a:rPr>
              <a:t>ويا للأسف ـ خفيَّةً إلى اليوم، حتى بالنسبة إلى كثيرٍ من العلماء والفلاسفةِ في هذا العصر</a:t>
            </a:r>
            <a:r>
              <a:rPr lang="ar-IQ" sz="3200" dirty="0">
                <a:solidFill>
                  <a:schemeClr val="tx1"/>
                </a:solidFill>
              </a:rPr>
              <a:t>.                                  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    </a:t>
            </a:r>
            <a:r>
              <a:rPr lang="ar-SA" sz="3200" b="1" dirty="0">
                <a:solidFill>
                  <a:schemeClr val="tx1"/>
                </a:solidFill>
              </a:rPr>
              <a:t>الملاحظةُ الثانية: </a:t>
            </a:r>
            <a:r>
              <a:rPr lang="ar-IQ" sz="3200" dirty="0">
                <a:solidFill>
                  <a:schemeClr val="tx1"/>
                </a:solidFill>
              </a:rPr>
              <a:t>تضييقُ دائرة الـمعرفة في</a:t>
            </a:r>
            <a:r>
              <a:rPr lang="ar-SA" sz="3200" dirty="0">
                <a:solidFill>
                  <a:schemeClr val="tx1"/>
                </a:solidFill>
              </a:rPr>
              <a:t> مجال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العقل </a:t>
            </a:r>
            <a:r>
              <a:rPr lang="ar-IQ" sz="3200" dirty="0">
                <a:solidFill>
                  <a:schemeClr val="tx1"/>
                </a:solidFill>
              </a:rPr>
              <a:t>فقط </a:t>
            </a:r>
            <a:r>
              <a:rPr lang="ar-SA" sz="3200" dirty="0">
                <a:solidFill>
                  <a:schemeClr val="tx1"/>
                </a:solidFill>
              </a:rPr>
              <a:t>و</a:t>
            </a:r>
            <a:r>
              <a:rPr lang="ar-IQ" sz="3200" dirty="0">
                <a:solidFill>
                  <a:schemeClr val="tx1"/>
                </a:solidFill>
              </a:rPr>
              <a:t>بالتالي </a:t>
            </a:r>
            <a:r>
              <a:rPr lang="ar-SA" sz="3200" dirty="0">
                <a:solidFill>
                  <a:schemeClr val="tx1"/>
                </a:solidFill>
              </a:rPr>
              <a:t>جعْل</a:t>
            </a:r>
            <a:r>
              <a:rPr lang="ar-IQ" sz="3200" dirty="0">
                <a:solidFill>
                  <a:schemeClr val="tx1"/>
                </a:solidFill>
              </a:rPr>
              <a:t>ُ</a:t>
            </a:r>
            <a:r>
              <a:rPr lang="ar-SA" sz="3200" dirty="0">
                <a:solidFill>
                  <a:schemeClr val="tx1"/>
                </a:solidFill>
              </a:rPr>
              <a:t> الحقائق موجودةً نسبيَّةً ذهنيَّةً </a:t>
            </a:r>
            <a:r>
              <a:rPr lang="ar-IQ" sz="3200">
                <a:solidFill>
                  <a:schemeClr val="tx1"/>
                </a:solidFill>
              </a:rPr>
              <a:t>لا يجوز قطعاً تحت أيِّ اسمٍ.                             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         </a:t>
            </a:r>
            <a:r>
              <a:rPr lang="ar-SA" sz="3200" dirty="0">
                <a:solidFill>
                  <a:schemeClr val="tx1"/>
                </a:solidFill>
              </a:rPr>
              <a:t>فكان هناك أناسٌ في الفلسفة اليونانيَّة سُمِّي بالسوفسطائيِّين مكوَّنةٌ من العنديَّةِ والعناديَّة واللاأدريَّة</a:t>
            </a:r>
            <a:r>
              <a:rPr lang="ar-IQ" sz="3200" dirty="0">
                <a:solidFill>
                  <a:schemeClr val="tx1"/>
                </a:solidFill>
              </a:rPr>
              <a:t>،                        </a:t>
            </a:r>
            <a:r>
              <a:rPr lang="ar-SA" sz="3200" dirty="0">
                <a:solidFill>
                  <a:schemeClr val="tx1"/>
                </a:solidFill>
              </a:rPr>
              <a:t>،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7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algn="just"/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SA" sz="3200" b="1">
                <a:solidFill>
                  <a:schemeClr val="tx1"/>
                </a:solidFill>
              </a:rPr>
              <a:t>فالطائفةُ الأُولى</a:t>
            </a:r>
            <a:r>
              <a:rPr lang="ar-IQ" sz="3200" b="1">
                <a:solidFill>
                  <a:schemeClr val="tx1"/>
                </a:solidFill>
              </a:rPr>
              <a:t>:</a:t>
            </a:r>
            <a:r>
              <a:rPr lang="ar-SA" sz="3200" b="1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أي: العنديَّة، </a:t>
            </a:r>
            <a:r>
              <a:rPr lang="ar-SA" sz="3200" dirty="0">
                <a:solidFill>
                  <a:schemeClr val="tx1"/>
                </a:solidFill>
              </a:rPr>
              <a:t>يقول: كلُّ شيءٍ حسب زعمِ الإنسان، فإن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اعت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قد أنَّ الماءَ حجرٌ فحجرٌ وهكذا</a:t>
            </a:r>
            <a:r>
              <a:rPr lang="ar-IQ" sz="3200" dirty="0">
                <a:solidFill>
                  <a:schemeClr val="tx1"/>
                </a:solidFill>
              </a:rPr>
              <a:t>..</a:t>
            </a:r>
          </a:p>
          <a:p>
            <a:pPr algn="just"/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  </a:t>
            </a:r>
            <a:r>
              <a:rPr lang="ar-SA" sz="3200" dirty="0">
                <a:solidFill>
                  <a:schemeClr val="tx1"/>
                </a:solidFill>
              </a:rPr>
              <a:t>أي: لا يمكن عند هؤلاء وجود</a:t>
            </a:r>
            <a:r>
              <a:rPr lang="ar-IQ" sz="3200" dirty="0">
                <a:solidFill>
                  <a:schemeClr val="tx1"/>
                </a:solidFill>
              </a:rPr>
              <a:t>ُ</a:t>
            </a:r>
            <a:r>
              <a:rPr lang="ar-SA" sz="3200" dirty="0">
                <a:solidFill>
                  <a:schemeClr val="tx1"/>
                </a:solidFill>
              </a:rPr>
              <a:t> حقيقة</a:t>
            </a:r>
            <a:r>
              <a:rPr lang="ar-IQ" sz="3200" dirty="0">
                <a:solidFill>
                  <a:schemeClr val="tx1"/>
                </a:solidFill>
              </a:rPr>
              <a:t>ٍ</a:t>
            </a:r>
            <a:r>
              <a:rPr lang="ar-SA" sz="3200" dirty="0">
                <a:solidFill>
                  <a:schemeClr val="tx1"/>
                </a:solidFill>
              </a:rPr>
              <a:t> واقعيَّة</a:t>
            </a:r>
            <a:r>
              <a:rPr lang="ar-IQ" sz="3200" dirty="0">
                <a:solidFill>
                  <a:schemeClr val="tx1"/>
                </a:solidFill>
              </a:rPr>
              <a:t>ٍ</a:t>
            </a:r>
            <a:r>
              <a:rPr lang="ar-SA" sz="3200" dirty="0">
                <a:solidFill>
                  <a:schemeClr val="tx1"/>
                </a:solidFill>
              </a:rPr>
              <a:t> يكون مقياساً ومرجعاً في الفرق بين الحق والباطل ويقاس به ما في الذِّهن، فإن طابق الواقعَ فحقٌّ وصدقٌّ وإنْ لم يطابق فباطلٌ وكاذبٌ.</a:t>
            </a:r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IQ" sz="3200" b="1" dirty="0">
                <a:solidFill>
                  <a:schemeClr val="tx1"/>
                </a:solidFill>
              </a:rPr>
              <a:t>     </a:t>
            </a:r>
          </a:p>
          <a:p>
            <a:pPr algn="just"/>
            <a:r>
              <a:rPr lang="ar-IQ" sz="3200" b="1" dirty="0">
                <a:solidFill>
                  <a:schemeClr val="tx1"/>
                </a:solidFill>
              </a:rPr>
              <a:t>      </a:t>
            </a:r>
            <a:r>
              <a:rPr lang="ar-SA" sz="3200" b="1" dirty="0">
                <a:solidFill>
                  <a:schemeClr val="tx1"/>
                </a:solidFill>
              </a:rPr>
              <a:t> هذا إفراطٌ في حقِّ العقل</a:t>
            </a:r>
            <a:r>
              <a:rPr lang="ar-SA" sz="3200" dirty="0">
                <a:solidFill>
                  <a:schemeClr val="tx1"/>
                </a:solidFill>
              </a:rPr>
              <a:t>. وبالتالي هذه حملةٌ على الإنسانيَّة وسحقٌ لجهودها الجبارة عبر التأريخ</a:t>
            </a:r>
            <a:r>
              <a:rPr lang="ar-IQ" sz="3200" dirty="0">
                <a:solidFill>
                  <a:schemeClr val="tx1"/>
                </a:solidFill>
              </a:rPr>
              <a:t>..</a:t>
            </a: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  </a:t>
            </a:r>
            <a:r>
              <a:rPr lang="ar-SA" sz="3200" dirty="0">
                <a:solidFill>
                  <a:schemeClr val="tx1"/>
                </a:solidFill>
              </a:rPr>
              <a:t> بحيث يُنك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ر كلُّ ما أَتتْ به؛ لأنَّه ليس إلَّا تصوراتٌ ذهنيَّةُ لا واقعَ يُصدُّقهم، وهذا أرضٌ خصبٌ لإنكارِ كلِّ ما يحلو عند أرباب النسبيَّة</a:t>
            </a:r>
            <a:r>
              <a:rPr lang="ar-IQ" sz="3200" dirty="0">
                <a:solidFill>
                  <a:schemeClr val="tx1"/>
                </a:solidFill>
              </a:rPr>
              <a:t>.</a:t>
            </a:r>
            <a:r>
              <a:rPr lang="ar-SA" sz="3200" baseline="30000" dirty="0">
                <a:solidFill>
                  <a:schemeClr val="tx1"/>
                </a:solidFill>
              </a:rPr>
              <a:t>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15764"/>
      </p:ext>
    </p:extLst>
  </p:cSld>
  <p:clrMapOvr>
    <a:masterClrMapping/>
  </p:clrMapOvr>
  <p:transition spd="slow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548680"/>
            <a:ext cx="7406640" cy="5904656"/>
          </a:xfrm>
        </p:spPr>
        <p:txBody>
          <a:bodyPr>
            <a:normAutofit/>
          </a:bodyPr>
          <a:lstStyle/>
          <a:p>
            <a:pPr algn="ctr"/>
            <a:endParaRPr lang="ar-IQ" sz="4400" dirty="0"/>
          </a:p>
          <a:p>
            <a:pPr algn="ctr"/>
            <a:endParaRPr lang="ar-IQ" sz="4400" dirty="0"/>
          </a:p>
          <a:p>
            <a:pPr algn="ctr"/>
            <a:r>
              <a:rPr lang="ar-IQ" sz="4400" dirty="0"/>
              <a:t>هل هنال سؤال حول الموضوع؟</a:t>
            </a:r>
          </a:p>
          <a:p>
            <a:pPr algn="ctr"/>
            <a:endParaRPr lang="ar-IQ" sz="4400" dirty="0"/>
          </a:p>
          <a:p>
            <a:pPr algn="ctr"/>
            <a:endParaRPr lang="ar-IQ" sz="4400" dirty="0"/>
          </a:p>
          <a:p>
            <a:pPr algn="ctr"/>
            <a:r>
              <a:rPr lang="ar-IQ" sz="4400" dirty="0"/>
              <a:t>شكراً على الحضور</a:t>
            </a:r>
          </a:p>
        </p:txBody>
      </p:sp>
    </p:spTree>
    <p:extLst>
      <p:ext uri="{BB962C8B-B14F-4D97-AF65-F5344CB8AC3E}">
        <p14:creationId xmlns:p14="http://schemas.microsoft.com/office/powerpoint/2010/main" val="584652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555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Solstice</vt:lpstr>
      <vt:lpstr>PowerPoint Presentation</vt:lpstr>
      <vt:lpstr>تتكون الـمحاضرة من محورَين:                  :  الأوَّل: العقل بين وسائلِ الـمعرفة.                                  .  الثاني: الإفراط والتفريط في حقِّ العقل..</vt:lpstr>
      <vt:lpstr>PowerPoint Presentation</vt:lpstr>
      <vt:lpstr>PowerPoint Presentation</vt:lpstr>
      <vt:lpstr>PowerPoint Presentation</vt:lpstr>
      <vt:lpstr>         هذا تفريطٌ في حقِّ العقل ولابدَّ أنْ ندرِكَ هذه الحقيقة المنطقيَّة.          ولكنَّها تظلُّ ـ  ويا للأسف ـ خفيَّةً إلى اليوم، حتى بالنسبة إلى كثيرٍ من العلماء والفلاسفةِ في هذا العصر.                                   .           الملاحظةُ الثانية: تضييقُ دائرة الـمعرفة في مجالِ العقل فقط وبالتالي جعْلُ الحقائق موجودةً نسبيَّةً ذهنيَّةً لا يجوز قطعاً تحت أيِّ اسمٍ.                             .            فكان هناك أناسٌ في الفلسفة اليونانيَّة سُمِّي بالسوفسطائيِّين مكوَّنةٌ من العنديَّةِ والعناديَّة واللاأدريَّة،                        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Darya for computer</dc:creator>
  <cp:lastModifiedBy>Maher</cp:lastModifiedBy>
  <cp:revision>23</cp:revision>
  <dcterms:created xsi:type="dcterms:W3CDTF">2019-10-07T19:29:22Z</dcterms:created>
  <dcterms:modified xsi:type="dcterms:W3CDTF">2024-01-14T08:20:29Z</dcterms:modified>
</cp:coreProperties>
</file>