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256" r:id="rId2"/>
    <p:sldId id="279" r:id="rId3"/>
    <p:sldId id="274" r:id="rId4"/>
    <p:sldId id="280" r:id="rId5"/>
    <p:sldId id="283" r:id="rId6"/>
    <p:sldId id="284" r:id="rId7"/>
    <p:sldId id="281" r:id="rId8"/>
    <p:sldId id="277" r:id="rId9"/>
    <p:sldId id="276" r:id="rId10"/>
    <p:sldId id="282" r:id="rId11"/>
    <p:sldId id="278" r:id="rId12"/>
    <p:sldId id="287" r:id="rId13"/>
    <p:sldId id="258" r:id="rId14"/>
    <p:sldId id="286" r:id="rId15"/>
    <p:sldId id="273" r:id="rId16"/>
    <p:sldId id="288" r:id="rId17"/>
    <p:sldId id="265" r:id="rId18"/>
    <p:sldId id="275" r:id="rId19"/>
    <p:sldId id="257" r:id="rId20"/>
    <p:sldId id="263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>
      <p:cViewPr varScale="1">
        <p:scale>
          <a:sx n="85" d="100"/>
          <a:sy n="85" d="100"/>
        </p:scale>
        <p:origin x="14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A21BED-E189-494F-B396-823E5144D0A5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DF327C5-1F64-4CFD-A338-535A212B73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363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27C5-1F64-4CFD-A338-535A212B73D4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5555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8B30A78-9B1D-4EA7-B597-4DC03C705EB3}" type="datetimeFigureOut">
              <a:rPr lang="ar-IQ" smtClean="0"/>
              <a:t>27/08/1445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2749C17-D94F-4495-A98A-9C7DC8735F2B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56032" algn="r" defTabSz="914400" rtl="1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84976" cy="6480719"/>
          </a:xfrm>
        </p:spPr>
        <p:txBody>
          <a:bodyPr/>
          <a:lstStyle/>
          <a:p>
            <a:pPr algn="ctr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محاضرة</a:t>
            </a:r>
            <a:br>
              <a:rPr lang="ar-IQ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في الأُمور العامَّة</a:t>
            </a:r>
            <a:br>
              <a:rPr lang="ar-IQ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الوجود نموذجاً</a:t>
            </a:r>
            <a:br>
              <a:rPr lang="ar-IQ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4000" dirty="0">
                <a:latin typeface="Traditional Arabic" pitchFamily="18" charset="-78"/>
                <a:cs typeface="Traditional Arabic" pitchFamily="18" charset="-78"/>
              </a:rPr>
              <a:t>إعداد</a:t>
            </a:r>
            <a:br>
              <a:rPr lang="ar-IQ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4000" dirty="0">
                <a:latin typeface="Traditional Arabic" pitchFamily="18" charset="-78"/>
                <a:cs typeface="Traditional Arabic" pitchFamily="18" charset="-78"/>
              </a:rPr>
              <a:t>أ.م.د. مسعود محمد علي</a:t>
            </a:r>
            <a:br>
              <a:rPr lang="ar-IQ" dirty="0">
                <a:latin typeface="Traditional Arabic" pitchFamily="18" charset="-78"/>
                <a:cs typeface="Traditional Arabic" pitchFamily="18" charset="-78"/>
              </a:rPr>
            </a:br>
            <a:endParaRPr lang="ar-IQ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577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F03B82E-0849-61ED-9694-5AAC21E18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188640"/>
            <a:ext cx="8856984" cy="6552728"/>
          </a:xfrm>
        </p:spPr>
        <p:txBody>
          <a:bodyPr/>
          <a:lstStyle/>
          <a:p>
            <a:pPr algn="just"/>
            <a:r>
              <a:rPr lang="ar-IQ" sz="3200" dirty="0"/>
              <a:t>        </a:t>
            </a:r>
            <a:r>
              <a:rPr lang="ar-IQ" sz="3200" b="1" dirty="0"/>
              <a:t>ومن ثَـمَّة قالوا: </a:t>
            </a:r>
            <a:r>
              <a:rPr lang="ar-IQ" sz="3200" dirty="0"/>
              <a:t>إنَّ البديهيَّ الأوليَّ ما لا يحتاج تصديقُه بعد تصوُّرِ الطرفَين إلى كسبٍ.                                   .</a:t>
            </a:r>
            <a:br>
              <a:rPr lang="ar-IQ" sz="3200" dirty="0"/>
            </a:br>
            <a:r>
              <a:rPr lang="ar-IQ" sz="3200" dirty="0"/>
              <a:t>         </a:t>
            </a:r>
            <a:r>
              <a:rPr lang="ar-IQ" sz="3200" b="1" dirty="0"/>
              <a:t>ولم يقولوا: </a:t>
            </a:r>
            <a:r>
              <a:rPr lang="ar-IQ" sz="3200" dirty="0"/>
              <a:t>ما لا يحتاج تصديقُهُ ولا تصوُّرُ طرَفَيْهِ إلى كسبٍ. 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</a:t>
            </a:r>
            <a:r>
              <a:rPr lang="ar-IQ" sz="3200" b="1" dirty="0"/>
              <a:t>الدليلُ الثاني: </a:t>
            </a:r>
            <a:r>
              <a:rPr lang="ar-IQ" sz="3200" dirty="0"/>
              <a:t>عندما نقول: المعلوم إمَّا موجودٌ أو معدومٌ تصديقٌ بديهيٌّ، وهو متوقفٌ على تصوُّرُ الموجود والمعدومِ فيكون الوجودُ بديهيَّاً، فلا يحتاج إلى التعريف.                             .</a:t>
            </a:r>
            <a:br>
              <a:rPr lang="ar-IQ" sz="3200" dirty="0"/>
            </a:br>
            <a:r>
              <a:rPr lang="ar-IQ" sz="3200" dirty="0"/>
              <a:t> </a:t>
            </a:r>
            <a:br>
              <a:rPr lang="ar-IQ" sz="3200" dirty="0"/>
            </a:br>
            <a:r>
              <a:rPr lang="ar-IQ" sz="3200" dirty="0"/>
              <a:t>       </a:t>
            </a:r>
            <a:r>
              <a:rPr lang="ar-IQ" sz="3200" b="1" dirty="0"/>
              <a:t>أُجِيبَ هذا الدليل: </a:t>
            </a:r>
            <a:r>
              <a:rPr lang="ar-IQ" sz="3200" dirty="0"/>
              <a:t>هل تعرف كنْهَ الوجودِ والعدمِ أم تُميِّزُ نوعَ تمييزٍ؟ .</a:t>
            </a:r>
            <a:br>
              <a:rPr lang="ar-IQ" sz="3200" dirty="0"/>
            </a:br>
            <a:r>
              <a:rPr lang="ar-IQ" sz="3200" dirty="0"/>
              <a:t>        وليس شرطاً أنْ تعرِفَ ذاتَ الموضوع بالكنْهِ حتى تَحملَ عليه، بل يَحتاج إلى نوعِ تمييزٍ، أي: يحتاج إلى تصوُّرٍ بالوجه لا بالكنْهِ.                          </a:t>
            </a:r>
            <a:br>
              <a:rPr lang="ar-IQ" sz="3200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27859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8B00D6-BC6E-86D4-B0B7-6E70108C9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52636"/>
            <a:ext cx="8820980" cy="6552728"/>
          </a:xfrm>
        </p:spPr>
        <p:txBody>
          <a:bodyPr/>
          <a:lstStyle/>
          <a:p>
            <a:pPr algn="just"/>
            <a:br>
              <a:rPr lang="ar-IQ" sz="3200" dirty="0"/>
            </a:br>
            <a:r>
              <a:rPr lang="ar-IQ" sz="3200" dirty="0"/>
              <a:t>      </a:t>
            </a:r>
            <a:br>
              <a:rPr lang="ar-IQ" sz="3200" dirty="0"/>
            </a:br>
            <a:r>
              <a:rPr lang="ar-IQ" sz="3200" dirty="0"/>
              <a:t>       </a:t>
            </a:r>
            <a:r>
              <a:rPr lang="ar-IQ" sz="3200" b="1" dirty="0"/>
              <a:t>الرأيُ الثالث: </a:t>
            </a:r>
            <a:r>
              <a:rPr lang="ar-IQ" sz="3200" dirty="0"/>
              <a:t>تصوُّرُ الوجودِ ضروريٌّ، لا يحتاج إلى تحديدٍ، بل لا يجوز تحديدُه:                               :</a:t>
            </a:r>
            <a:br>
              <a:rPr lang="ar-IQ" sz="3200" dirty="0"/>
            </a:br>
            <a:br>
              <a:rPr lang="ar-IQ" sz="3200" dirty="0"/>
            </a:br>
            <a:r>
              <a:rPr lang="ar-IQ" sz="3200" b="1" dirty="0"/>
              <a:t>لِـمَ لا يجوز تعريفُه؟!                           </a:t>
            </a:r>
            <a:r>
              <a:rPr lang="ar-IQ" sz="3200" dirty="0"/>
              <a:t>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لأنَّه بسيطٌ لا جنسَ له ولا فصلَ له، لأنَّه لا يخلو الجنسُ منَ الوجود أوِ العدمِ، فإن كان جزئُه عدماً تناقَض.                       .</a:t>
            </a:r>
            <a:br>
              <a:rPr lang="ar-IQ" sz="3200" dirty="0"/>
            </a:br>
            <a:r>
              <a:rPr lang="ar-IQ" sz="3200" dirty="0"/>
              <a:t>     </a:t>
            </a:r>
            <a:br>
              <a:rPr lang="ar-IQ" sz="3200" dirty="0"/>
            </a:br>
            <a:r>
              <a:rPr lang="ar-IQ" sz="3200" dirty="0"/>
              <a:t>       أو</a:t>
            </a:r>
            <a:r>
              <a:rPr lang="ar-SY" sz="3200" dirty="0"/>
              <a:t> جز</a:t>
            </a:r>
            <a:r>
              <a:rPr lang="ar-IQ" sz="3200" dirty="0"/>
              <a:t>ئُه وجوداً لزِم تقوُّمُ الكليِّ ـ أي: الوجودِ المطلقِ ـ بفرده  ـ أي: بوجودِ شيءٍ ـ وهو </a:t>
            </a:r>
            <a:r>
              <a:rPr lang="ar-IQ" sz="3200"/>
              <a:t>باطلٌ؛                                       ؛</a:t>
            </a:r>
            <a:br>
              <a:rPr lang="ar-IQ" sz="3200" dirty="0"/>
            </a:br>
            <a:r>
              <a:rPr lang="ar-IQ" sz="3200" dirty="0"/>
              <a:t>  </a:t>
            </a:r>
            <a:br>
              <a:rPr lang="ar-IQ" sz="3200" dirty="0"/>
            </a:br>
            <a:r>
              <a:rPr lang="ar-IQ" sz="3200" dirty="0"/>
              <a:t>     إذْ تقوُّمُ الفردِ بالكليِّ الجزءِ له، فلو تقوَّم هو به دار، والدورُ محالٌ.                                            </a:t>
            </a:r>
            <a:r>
              <a:rPr lang="ar-IQ" sz="320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6545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359F9-C0E7-8CB2-0B54-8C0FC85E2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6552728"/>
          </a:xfrm>
        </p:spPr>
        <p:txBody>
          <a:bodyPr/>
          <a:lstStyle/>
          <a:p>
            <a:pPr algn="just"/>
            <a:r>
              <a:rPr lang="ar-IQ" sz="3200" b="1" dirty="0"/>
              <a:t>الوجود بين الاشتراك اللفظيِّ والمعنويِّ:              </a:t>
            </a:r>
            <a:r>
              <a:rPr lang="ar-IQ" sz="3200" dirty="0"/>
              <a:t>: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</a:t>
            </a: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قبل البحث عنِ الوجود لابدَّ أنْ نتساءل: ما هو المشترك اللفظيِّ والمعنوي؟</a:t>
            </a:r>
            <a:br>
              <a:rPr lang="ar-IQ" sz="3200" b="1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                      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</a:t>
            </a: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المشترك اللفظيِّ: </a:t>
            </a: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هو أنَّ لفظاً واحداً يكون موضوعاً لمعانٍ متعدِّدةٍ، وكلُّ معنى يُغاير الـمعنى الآخر.                        .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        مثالُ: </a:t>
            </a: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لفظِ</a:t>
            </a: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(عين) </a:t>
            </a: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هو لفظٌ واحدٌ موضوعٌ لمعاني متعدِّدةٍ هي: </a:t>
            </a: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الباصرةُ، والجاسوسُ، والذهبُ، والفِضَّة.                             </a:t>
            </a:r>
            <a:r>
              <a:rPr lang="ar-IQ" sz="3200" dirty="0"/>
              <a:t>.</a:t>
            </a:r>
            <a:br>
              <a:rPr lang="ar-IQ" sz="3200" dirty="0"/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 فهذا اللفظُ يُسمَّى بـ(المشترك اللفظيِّ)؛ لأنَّ الاشتراكَ هنا باللفظ فقط، وأمَّا الـمعنى متغايرٌ. وإذا تغايرتِ المعاني في المشترك اللفظيِّ تغايرتِ الـماصدقاتُ والأفرادُ التي يَصدقُ عليها.                           .     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82419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marR="0" algn="just" rtl="1">
              <a:spcBef>
                <a:spcPts val="450"/>
              </a:spcBef>
              <a:spcAft>
                <a:spcPts val="450"/>
              </a:spcAft>
            </a:pP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</a:t>
            </a: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  أمَّا المشتركُ المعنويُّ: </a:t>
            </a: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فهو عبارةٌ عن لفظٍ واحدٍ، له وضعٌ واحدٌ، لمعنى واحدٍ، ولكنَّه معنى عامٌ كليٌّ، وله ماصدقاتٌ متعدِّدةٌ.                          .   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 </a:t>
            </a: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مثالُ: لفظِ(الـماء)</a:t>
            </a: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، يُطلق على الماء الـمطلق والماء الـعذْب والـمالح.          .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b="1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بناءً على ذلك:                                    </a:t>
            </a:r>
            <a:r>
              <a:rPr lang="ar-IQ" sz="3200" dirty="0"/>
              <a:t>: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ــ إذا اعتَبر أحدٌما لفظَ الوجودِ مشتركاً معنويَّاً بالنسبة إلى ماصدَقاتِه فيجب أنْ يقولَ: إنَّ له معنى واحد في جميعِ الـماصدقاتِ، أي: كلُّ الأفراد شريكٌ في معنى واحد مشترك بين الأفراد.                                  .                               </a:t>
            </a: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ــ وإذا اعتَبر أحدٌما لفظَ الوجود مشتركاً لفظيَّاً فيجب أنْ يقولَ: إنَّ له معنى خاصاً لكلِّ ماصدقاتِه، أي: كلُّ فردٍ له وجودُه الخاصُّ مغايرٌ لوجودِه غيره.        .                                        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64828426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006D75-4EFC-5F33-00F0-49BD7BEB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624736"/>
          </a:xfrm>
        </p:spPr>
        <p:txBody>
          <a:bodyPr/>
          <a:lstStyle/>
          <a:p>
            <a:pPr algn="just"/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 </a:t>
            </a:r>
            <a:r>
              <a:rPr lang="ar-IQ" sz="3200" b="1" dirty="0"/>
              <a:t>فلنبدءْ بمعنى الوجود بين الاشتراك اللفظيِّ والمعنويِّ:      : </a:t>
            </a:r>
            <a:br>
              <a:rPr lang="ar-IQ" sz="3200" b="1" dirty="0"/>
            </a:br>
            <a:r>
              <a:rPr lang="ar-IQ" sz="3200" b="1" dirty="0"/>
              <a:t>                </a:t>
            </a:r>
            <a:br>
              <a:rPr lang="ar-IQ" sz="3200" dirty="0"/>
            </a:br>
            <a:r>
              <a:rPr lang="ar-IQ" sz="3200" dirty="0"/>
              <a:t>       قبل البدء بذكر الخلاف لا بدَّ من بيانِ شيئين:             :                         </a:t>
            </a:r>
            <a:br>
              <a:rPr lang="ar-IQ" sz="3200" dirty="0"/>
            </a:br>
            <a:r>
              <a:rPr lang="ar-IQ" sz="3200" dirty="0"/>
              <a:t>       </a:t>
            </a: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الأوَّل: </a:t>
            </a: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لابدَّ أنْ نَعلمَ أنَّ الماصدقَ في الخارج واحدٌ بين الماهية والوجود، وأنَّ التغايُرَ بين الماهية والوجود في الذهن فقط.                                   . 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</a:t>
            </a: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الثاني: بيان تحرير محلِّ النزاع </a:t>
            </a: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من خلال بيانِ معاني الوجود؛ لِيتبيَّنَ في أيِّ معنى كان الخلاف:                                :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</a:t>
            </a: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الأوَّل:</a:t>
            </a: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للوجود معنى حقيقيٌّ هو الكونُ، سواءٌ في الأذهان أوِ الأعيان، وهو بهذا المعنى مشتركٌ معنويٌّ،                   ،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 ومعقولٌ ثانٍ زائدٌ ذهناً في الواجبِ والـممكن بأقسامه، ولا يصحُّ حملُه مواطاةً على شيءٍ وفاقاً.                                  .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3023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CECF167-4373-BF93-FC48-B75E52D00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116632"/>
            <a:ext cx="8856984" cy="6624736"/>
          </a:xfr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marR="0" algn="just" rtl="1">
              <a:spcBef>
                <a:spcPts val="450"/>
              </a:spcBef>
              <a:spcAft>
                <a:spcPts val="450"/>
              </a:spcAft>
            </a:pP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       الثاني: له </a:t>
            </a: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معنى متعارَف هو سببُ صدورِ الآثارِ ولو عادةً، وكليُّ هذا المعنى مشتركٌ معنويٌّ وزائدٌ على الكلِّ.                                     .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والخلاف إنَّما هو في الحصَّة الخاصة منَ المعنى الثاني.                 </a:t>
            </a: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.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 هل هو عينٌ في الكلِّ أم زائدٌ في الكلِّ أو زائدٌ في الممكن وعينٌ في الواجب؟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 </a:t>
            </a: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b="1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 إذا عَلمنا ذلك فلنعلمْ أنَّ العلماءَ اختلفوا في هذه الـمسألة على قولَين:</a:t>
            </a:r>
            <a:br>
              <a:rPr lang="ar-IQ" sz="3200" b="1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br>
              <a:rPr lang="ar-IQ" sz="3200" b="1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</a:t>
            </a:r>
            <a:r>
              <a:rPr lang="ar-IQ" sz="3200" b="1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القول الأوَّل: </a:t>
            </a:r>
            <a: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الوجود مشتركٌ لفظيٌّ. معناه: أنَّ الوجودَ له مفهومٌ واحدٌ مشتركٌ بين الوجودات. وهذا مذهبُ جمهور المحققين من الفلاسفة والـمتكلِّمين          .</a:t>
            </a: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endParaRPr lang="en-US" sz="3200" dirty="0">
              <a:solidFill>
                <a:schemeClr val="tx1"/>
              </a:solidFill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8304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AA2CC-0D84-2FD0-5E16-77BA2BC5E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116632"/>
            <a:ext cx="8856984" cy="6624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sz="3200" b="1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أدلَّةُ القائلين بالاشتراك المعنويِّ:                      :</a:t>
            </a:r>
            <a:br>
              <a:rPr lang="ar-IQ" sz="3200" b="1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b="1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 الأوَّل: أنَّ مفهومَ الوجودِ قابلٌ للتقسيم بين الماهيَّات، وكلُّ ما هو كذلك فهو مشتركٌ بينها، فيكون الوجود مشتركاً بينها.                  .</a:t>
            </a:r>
            <a:br>
              <a:rPr lang="ar-IQ" sz="3200" b="1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br>
              <a:rPr lang="ar-IQ" sz="3200" b="1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b="1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فنحن يمكننا أنْ نقسِّمَ الوجودَ إلى وجود الواجب ووجودِ الـممكن وإلى وجودِ الجوهر ووجودِ العرض، ويقبل العقلُ هذه القسمةَ، وموردُ القسمةِ مشتركٌ بين أقسامِه ضرورةً.                        .</a:t>
            </a:r>
            <a:br>
              <a:rPr lang="ar-IQ" sz="3200" b="1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br>
              <a:rPr lang="ar-IQ" sz="3200" b="1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b="1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الثاني: إنَّ مفهومَ العدمِ واحدٌ، فلو لم يكنْ مفهومُ الوجودِ أيضاً واحداً؛ لَبطل الحصرُ العقليُّ بين الوجودِ والعدم.                 .</a:t>
            </a:r>
            <a:br>
              <a:rPr lang="ar-IQ" sz="3200" b="1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b="1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 يعني أنَّ قولَك:(الشيء إما موجودٌ أو معدومٌ) حصرٌ عقليٌّ، لا يخرج عنه قطعاً، فإذا كان العدمُ مفهوماً واحداً والوجودُ مفهوماتٍ متعدِّدةً بطَل ذلك الحصرُ العقليُّ.</a:t>
            </a:r>
            <a:endParaRPr lang="en-US" sz="3200" b="1" dirty="0">
              <a:solidFill>
                <a:schemeClr val="bg1"/>
              </a:solidFill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6400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663CD-732D-B00C-A9B1-2C8A2446B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116632"/>
            <a:ext cx="8856984" cy="662473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ar-IQ" sz="3200" b="1" dirty="0">
                <a:latin typeface="Traditional Arabic" pitchFamily="18" charset="-78"/>
                <a:cs typeface="Traditional Arabic" pitchFamily="18" charset="-78"/>
              </a:rPr>
              <a:t>القول الثاني: الوجودُ مشتركٌ لفظيٌّ:                    </a:t>
            </a: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: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 معناه: أنَّ وجودَ كلِّ شيءٍ عينُ ماهيتِه، ولا اشتراك إلَّا في لفظ الوجود، وهو الـمنقول عن أبي الحسن الأشعريِّ وأبي الحسين البصري المعتزليِّ.              .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     فذهبا إلى: أنَّ وجودَ كلِّ شيءٍ عينُ ماهيَّتِه، وليس للفظ الوجودِ مفهومٌ واحدٌ مشتركٌ، ولا اشتراكَ إلَّا في لفظ الوجودِ، فهو من قبيل المشترك اللفظيِّ.          .</a:t>
            </a:r>
            <a:br>
              <a:rPr lang="ar-IQ" sz="3200">
                <a:latin typeface="Traditional Arabic" pitchFamily="18" charset="-78"/>
                <a:cs typeface="Traditional Arabic" pitchFamily="18" charset="-78"/>
              </a:rPr>
            </a:br>
            <a:br>
              <a:rPr lang="ar-IQ" sz="3200">
                <a:latin typeface="Traditional Arabic" pitchFamily="18" charset="-78"/>
                <a:cs typeface="Traditional Arabic" pitchFamily="18" charset="-78"/>
              </a:rPr>
            </a:br>
            <a:br>
              <a:rPr lang="ar-IQ" sz="320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>
                <a:latin typeface="Traditional Arabic" pitchFamily="18" charset="-78"/>
                <a:cs typeface="Traditional Arabic" pitchFamily="18" charset="-78"/>
              </a:rPr>
              <a:t>  </a:t>
            </a: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sz="3200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sz="3200" dirty="0">
                <a:latin typeface="Traditional Arabic" pitchFamily="18" charset="-78"/>
                <a:cs typeface="Traditional Arabic" pitchFamily="18" charset="-78"/>
              </a:rPr>
              <a:t> سيأتي الحديث حول هذا المذهب 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8991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AA2CC-0D84-2FD0-5E16-77BA2BC5E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188640"/>
            <a:ext cx="8856984" cy="6480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9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624736"/>
          </a:xfr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ar-IQ" sz="3200" b="1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لابدَّ من تحرير محلِّ النزاع:                         </a:t>
            </a:r>
            <a: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:   </a:t>
            </a: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لا خلافَ في إطلاقِ الوجود على سبيل الاشتراكِ اللفظيِّ على الوجود العينيِّ والذهنيِّ واللفظيِّ والخطيِّ.                                .</a:t>
            </a: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 الوجودُ العينيِّ وجودٌ متأصِّلٌ وهو حقيقةُ الشيءِ.                    .</a:t>
            </a: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 والثاني: غيرُ متأصِّلٍ بمنزلةِ الظلِّ منَ الجسم.                    .</a:t>
            </a: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 والآخران مجازيَّان، يكون الوجودُ بهما اسمَ الشيءِ، وصورةَ اسمِه، وكلُّ لاحقٍ يدلُّ على سابقِه.                                         .</a:t>
            </a: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b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r>
              <a:rPr lang="ar-IQ" sz="3200" dirty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   فالوجودُ يُطلَق على الشيء وعلى الصورةِ الذهنية، وهو لفظٌ منطوقٌ، وكلمةٌ مكتوبةٌ. فالاشتراك اللفظيُّ واضحٌ في هذه المعاني الأربعة للفظ الوجود.   </a:t>
            </a:r>
          </a:p>
        </p:txBody>
      </p:sp>
    </p:spTree>
    <p:extLst>
      <p:ext uri="{BB962C8B-B14F-4D97-AF65-F5344CB8AC3E}">
        <p14:creationId xmlns:p14="http://schemas.microsoft.com/office/powerpoint/2010/main" val="120468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94D47B-845F-DE01-280A-7F358651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algn="just"/>
            <a:r>
              <a:rPr lang="ar-IQ" b="1" dirty="0"/>
              <a:t>تتكوَّن المحاضرةُ من ثلاثِ محاورَ:        </a:t>
            </a:r>
            <a:r>
              <a:rPr lang="ar-IQ" dirty="0"/>
              <a:t>:</a:t>
            </a:r>
            <a:br>
              <a:rPr lang="ar-IQ" dirty="0"/>
            </a:br>
            <a:br>
              <a:rPr lang="ar-IQ" dirty="0"/>
            </a:br>
            <a:r>
              <a:rPr lang="ar-IQ" dirty="0"/>
              <a:t>الأوَّل: تعريفُ الأمورِ العامَّة .           .</a:t>
            </a:r>
            <a:br>
              <a:rPr lang="ar-IQ" dirty="0"/>
            </a:br>
            <a:br>
              <a:rPr lang="ar-IQ" sz="4800" dirty="0"/>
            </a:br>
            <a:r>
              <a:rPr lang="ar-IQ" sz="4600" dirty="0"/>
              <a:t>الثاني: تعريفُ الوجود أو تصوُّرُ الوجود.   .</a:t>
            </a:r>
            <a:br>
              <a:rPr lang="ar-IQ" sz="4600" dirty="0"/>
            </a:br>
            <a:r>
              <a:rPr lang="ar-IQ" sz="4600" dirty="0"/>
              <a:t> </a:t>
            </a:r>
            <a:br>
              <a:rPr lang="ar-IQ" sz="4600" dirty="0"/>
            </a:br>
            <a:r>
              <a:rPr lang="ar-IQ" sz="4600" dirty="0"/>
              <a:t>الثالث:الوجود بين المشترك المعنوي واللفظي. </a:t>
            </a:r>
            <a:r>
              <a:rPr lang="ar-IQ" sz="4800" dirty="0"/>
              <a:t>.</a:t>
            </a:r>
            <a:br>
              <a:rPr lang="ar-IQ" sz="4800" dirty="0"/>
            </a:br>
            <a:r>
              <a:rPr lang="ar-IQ" sz="4800" dirty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07559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algn="ctr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هل يوجد سؤال حول الموضوع؟</a:t>
            </a:r>
            <a:br>
              <a:rPr lang="ar-IQ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dirty="0">
                <a:latin typeface="Traditional Arabic" pitchFamily="18" charset="-78"/>
                <a:cs typeface="Traditional Arabic" pitchFamily="18" charset="-78"/>
              </a:rPr>
            </a:b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شكراً للحضور وحسنِ التابعة </a:t>
            </a:r>
            <a:br>
              <a:rPr lang="ar-IQ" dirty="0">
                <a:latin typeface="Traditional Arabic" pitchFamily="18" charset="-78"/>
                <a:cs typeface="Traditional Arabic" pitchFamily="18" charset="-78"/>
              </a:rPr>
            </a:br>
            <a:br>
              <a:rPr lang="ar-IQ" dirty="0">
                <a:latin typeface="Traditional Arabic" pitchFamily="18" charset="-78"/>
                <a:cs typeface="Traditional Arabic" pitchFamily="18" charset="-78"/>
              </a:rPr>
            </a:br>
            <a:endParaRPr lang="ar-IQ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497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B95198-D95D-738F-816A-6775B62A2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algn="just" rtl="1">
              <a:spcBef>
                <a:spcPts val="450"/>
              </a:spcBef>
              <a:spcAft>
                <a:spcPts val="450"/>
              </a:spcAft>
            </a:pPr>
            <a:r>
              <a:rPr lang="ar-IQ" sz="3200" dirty="0"/>
              <a:t>       تعريفُ الأمور العامَّة: وقد يُعبَّر عنها بـ(الأمور الشاملة)، أو(الأمور الكليَّة).         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</a:t>
            </a:r>
            <a:r>
              <a:rPr lang="ar-IQ" sz="3200" b="1" dirty="0"/>
              <a:t>التفسير الأوَّل: </a:t>
            </a:r>
            <a:r>
              <a:rPr lang="ar-IQ" sz="3200" dirty="0"/>
              <a:t>ما لا يختصُّ بقسمٍ من أقسامِ الموجود منَ الواجب والممكن ـ الجوهر والعرَض ـ.      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ـ إمَّا أنْ تشملَ الثلاثةَ، كالوجود، والوحدة، فإنَّ كلَّ موجودٍ وإنْ كان كثيراً فله وحدةٌ ما باعتبارٍ.                            .</a:t>
            </a:r>
            <a:br>
              <a:rPr lang="ar-IQ" sz="3200" dirty="0"/>
            </a:br>
            <a:r>
              <a:rPr lang="ar-IQ" sz="3200" dirty="0"/>
              <a:t>  </a:t>
            </a:r>
            <a:br>
              <a:rPr lang="ar-IQ" sz="3200" dirty="0"/>
            </a:br>
            <a:r>
              <a:rPr lang="ar-IQ" sz="3200" dirty="0"/>
              <a:t>       ـ أو تشمل اثنَين منها كالإمكان الخاصِّ، أوِ الحدوث، والوجوب بالغيرِ، والكثرة، والمعلوليَّة، فإنَّها مشتركةٌ بين الجوهر والعرَض.   .</a:t>
            </a:r>
            <a:br>
              <a:rPr lang="ar-IQ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059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D6A0A0-2A69-D82E-30F4-8B9ABEF3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152636"/>
            <a:ext cx="8856984" cy="6552728"/>
          </a:xfrm>
        </p:spPr>
        <p:txBody>
          <a:bodyPr/>
          <a:lstStyle/>
          <a:p>
            <a:pPr algn="just"/>
            <a:r>
              <a:rPr lang="ar-IQ" sz="3200" dirty="0"/>
              <a:t>      </a:t>
            </a:r>
            <a:r>
              <a:rPr lang="ar-IQ" sz="3200" b="1" dirty="0"/>
              <a:t>وعلى التفسير السابق: </a:t>
            </a:r>
            <a:r>
              <a:rPr lang="ar-IQ" sz="3200" dirty="0"/>
              <a:t>لا يكون القِدَمُ، والعدمُ، والامتناع والوجوب الذاتيَّين منَ الأُمورِ العامَّة. ويكون البحثُ عنها على سبيلِ التبعيَّة لا الأصالة.               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</a:t>
            </a:r>
            <a:r>
              <a:rPr lang="ar-IQ" sz="3200" b="1" dirty="0"/>
              <a:t>التفسير الثاني: </a:t>
            </a:r>
            <a:r>
              <a:rPr lang="ar-IQ" sz="3200" dirty="0"/>
              <a:t>قد يُراد بالأمور العامَّة: ما يتناول المفهوماتِ بأسرِها: :</a:t>
            </a:r>
            <a:br>
              <a:rPr lang="ar-IQ" sz="3200" dirty="0"/>
            </a:br>
            <a:r>
              <a:rPr lang="ar-IQ" sz="3200" dirty="0"/>
              <a:t>      ـ إمَّا على سبيلِ الإطلاق، كالإمكان العامِّ.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ـ أو على سبيلِ التقابُل: بأنْ يكونَ هو مع ما يقابله متناوِلاً لها جميعاً، كالوجود والعدم، والحدوث والقِدَم.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</a:t>
            </a:r>
            <a:r>
              <a:rPr lang="ar-IQ" sz="3200" b="1" dirty="0"/>
              <a:t>وعلى هذا التعريف: </a:t>
            </a:r>
            <a:r>
              <a:rPr lang="ar-IQ" sz="3200" dirty="0"/>
              <a:t>فكلُّ ما يُبحَث عنه في هذا البحث، يُبحث عنه بالأصالة، وليس فيه ما هو تابعٌ..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6751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287888-FB82-502D-FF02-C2DDB5044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algn="just"/>
            <a:r>
              <a:rPr lang="ar-IQ" sz="3200" dirty="0"/>
              <a:t>       </a:t>
            </a:r>
            <a:r>
              <a:rPr lang="ar-IQ" sz="3200" b="1" dirty="0"/>
              <a:t>وتشمل الأمور العامَّة ـ بالاستقراء ـ خمسةَ مباحثَ :         </a:t>
            </a:r>
            <a:r>
              <a:rPr lang="ar-IQ" sz="3200" dirty="0"/>
              <a:t>: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  1ـ الوجود والعدم.                        .</a:t>
            </a:r>
            <a:br>
              <a:rPr lang="ar-IQ" sz="3200" dirty="0"/>
            </a:br>
            <a:r>
              <a:rPr lang="ar-IQ" sz="3200" dirty="0"/>
              <a:t>         2ـ الـماهية.                   .</a:t>
            </a:r>
            <a:br>
              <a:rPr lang="ar-IQ" sz="3200" dirty="0"/>
            </a:br>
            <a:r>
              <a:rPr lang="ar-IQ" sz="3200" dirty="0"/>
              <a:t>         3ـ الوجوب والإمكان والاستحالة(الامتناع).              .</a:t>
            </a:r>
            <a:br>
              <a:rPr lang="ar-IQ" sz="3200" dirty="0"/>
            </a:br>
            <a:r>
              <a:rPr lang="ar-IQ" sz="3200" dirty="0"/>
              <a:t>         4ـ الوحدة والكثرة،                   ،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  5ـ وفي المركَّب منَ الـماهية والوجود أوِ العدم وهو العلَّة والمعلول. . </a:t>
            </a:r>
            <a:br>
              <a:rPr lang="ar-IQ" sz="3200" dirty="0"/>
            </a:br>
            <a:r>
              <a:rPr lang="ar-IQ" sz="3200" dirty="0"/>
              <a:t>         لُبُّها مبحثُ الوجود والعدم، وأقلُّها مبحثُ الوحدة والكثرة، وتساوي الأبحاث الثلاثةُ الأُخرى كـمَّاً.                            . </a:t>
            </a:r>
            <a:br>
              <a:rPr lang="ar-IQ" sz="3200" dirty="0"/>
            </a:br>
            <a:br>
              <a:rPr lang="ar-IQ" sz="3200" dirty="0"/>
            </a:br>
            <a:r>
              <a:rPr lang="ar-IQ" sz="3200" b="1" dirty="0"/>
              <a:t>فلْنبدءْ ببحث الوجود:                    </a:t>
            </a:r>
            <a:r>
              <a:rPr lang="ar-IQ" sz="3200" dirty="0"/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0375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C7F027-4BED-B5CD-E01A-9BF88E6A8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algn="just"/>
            <a:r>
              <a:rPr lang="ar-IQ" sz="3200" dirty="0"/>
              <a:t>       </a:t>
            </a:r>
            <a:r>
              <a:rPr lang="ar-IQ" sz="3200" b="1" dirty="0"/>
              <a:t>قبل البدء بالبحث عنِ الوجود لابدَّ من هذه الملاحظة المهمَّة هي معنى الكليِّ:                                   :</a:t>
            </a:r>
            <a:br>
              <a:rPr lang="ar-IQ" sz="3200" dirty="0"/>
            </a:br>
            <a:r>
              <a:rPr lang="ar-IQ" sz="3200" dirty="0"/>
              <a:t>          ما يَصدقُ على الشيء: كليٌّ. وما صدَقُهُ فردٌ بالمعنى الأعمِّ. 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فإنْ كان الكليُّ خارجاً عنِ الفردِ يُسمَّى عرَضيَّاً وعارضاً، وفردُه معروضاً.  كالبياض للإنسان. فالبياضُ كليٌّ عرضيٌّ، والإنسانُ كليٌّ معروضٌ.                        .                </a:t>
            </a:r>
            <a:br>
              <a:rPr lang="ar-IQ" sz="3200" dirty="0"/>
            </a:br>
            <a:r>
              <a:rPr lang="ar-IQ" sz="3200" dirty="0"/>
              <a:t>       أو كان الكليُّ غيرَ خارجٍ، فإنْ اُعتُبِر الكليُّ وتقييدُه فقط  كإنسانِ زيدٍ ـ أي: بإضافته إلى فردٍ ما ـ، فالكليُّ ذاتيٌّ وفردُه حصَّةٌ.  كفردٍ منَ الإنسان. فالإنسان ذاتيٌّ والفردُ حصَّةٌ من ذاك الذاتيِّ. فالكليُّ هنا فردٌ ما.             .              </a:t>
            </a:r>
            <a:br>
              <a:rPr lang="ar-IQ" sz="3200" dirty="0"/>
            </a:br>
            <a:r>
              <a:rPr lang="ar-IQ" sz="3200" dirty="0"/>
              <a:t>      أو كان الكليُّ غيرَ خارجٍ واعتُبِر مجموعُ الكليِّ وقيدُه والتقييدُ ففردٌ بالمعنى الأخصِّ، كزيدٍ فإنَّه إنسانٌ متشخِّصٌ. فالكليُّ هنا فردٌ متشخِّصٌ.                   .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374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8B2AA7-E242-B0DB-13CD-650F138B3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algn="just"/>
            <a:r>
              <a:rPr lang="ar-IQ" sz="3200" b="1" dirty="0"/>
              <a:t>        أربابُ المعقولِ اختَلفوا في تعريفِ الوجود وعدمه على مذاهبَ: :     </a:t>
            </a:r>
            <a:br>
              <a:rPr lang="ar-IQ" sz="3200" b="1" dirty="0"/>
            </a:br>
            <a:r>
              <a:rPr lang="ar-IQ" sz="3200" b="1" dirty="0"/>
              <a:t>       المذهبُ الأوَّل يقول:</a:t>
            </a:r>
            <a:r>
              <a:rPr lang="ar-IQ" sz="3200" dirty="0"/>
              <a:t> تصوُّرُ ماهيَّةِ الوجودِ نظريٌّ محتاجٌ إلى الكسبِ. .</a:t>
            </a:r>
            <a:br>
              <a:rPr lang="ar-IQ" sz="3200" dirty="0"/>
            </a:br>
            <a:r>
              <a:rPr lang="ar-IQ" sz="3200" dirty="0"/>
              <a:t>       </a:t>
            </a:r>
            <a:br>
              <a:rPr lang="ar-IQ" sz="3200" dirty="0"/>
            </a:br>
            <a:r>
              <a:rPr lang="ar-IQ" sz="3200" dirty="0"/>
              <a:t>      لكن لم يصلوا إلى تعريفِه بالكُنْه بل عرَّفوه تعريفاً لفظيَّاً بأقسامِه. والتعريف بالأقسام تعريفٌ لفظيٌّ.      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عرَّفه الفارابيُّ: بأنَّه الَّذي ينقسم إلى الفاعل والمنفعل، أو صحَّ وقوعُه فاعلاً أو منفعلاً.                         .</a:t>
            </a:r>
            <a:br>
              <a:rPr lang="ar-IQ" sz="3200" dirty="0"/>
            </a:br>
            <a:r>
              <a:rPr lang="ar-IQ" sz="3200" dirty="0"/>
              <a:t>           </a:t>
            </a:r>
            <a:br>
              <a:rPr lang="ar-IQ" sz="3200" dirty="0"/>
            </a:br>
            <a:r>
              <a:rPr lang="ar-IQ" sz="3200" dirty="0"/>
              <a:t>      ويقول الغزالي: تعريفُ الوجود أمرٌ عسيرٌ؛ لذا عرَّفه في مقاصد الفلاسفة: بأنَّه الَّذي ينقسم إلى الحادث والقديم. .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429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789E90-8D88-1903-C362-8811A054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algn="just"/>
            <a:r>
              <a:rPr lang="ar-IQ" sz="3200" dirty="0"/>
              <a:t>      </a:t>
            </a:r>
            <a:r>
              <a:rPr lang="ar-IQ" sz="3200" b="1" dirty="0"/>
              <a:t>المذهبُ الثاني: </a:t>
            </a:r>
            <a:r>
              <a:rPr lang="ar-IQ" sz="3200" dirty="0"/>
              <a:t>أنَّه بديهيُّ التصوُّر، لا يُعرَّف؛ لبداهتِه، ولهم تنبيهاتٌ على بداهته في صورة الاستدلال:                :</a:t>
            </a:r>
            <a:br>
              <a:rPr lang="ar-IQ" sz="3200" dirty="0"/>
            </a:br>
            <a:r>
              <a:rPr lang="ar-IQ" sz="3200" dirty="0"/>
              <a:t> </a:t>
            </a:r>
            <a:r>
              <a:rPr lang="ar-IQ" sz="3200" b="1" dirty="0"/>
              <a:t>منها:                       </a:t>
            </a:r>
            <a:r>
              <a:rPr lang="ar-IQ" sz="3200" dirty="0"/>
              <a:t>:</a:t>
            </a:r>
            <a:br>
              <a:rPr lang="ar-IQ" sz="3200" dirty="0"/>
            </a:br>
            <a:r>
              <a:rPr lang="ar-IQ" sz="3200" dirty="0"/>
              <a:t>     </a:t>
            </a:r>
            <a:r>
              <a:rPr lang="ar-IQ" sz="3200" b="1" dirty="0"/>
              <a:t>الأوَّل:  </a:t>
            </a:r>
            <a:r>
              <a:rPr lang="ar-IQ" sz="3200" dirty="0"/>
              <a:t>الوجودُ المطلقُ جزءٌ من وجودِ المتصوَّرِ؛ لأنَّ الـمطلقَ جزءٌ منَ المقيَّدِ. والمقيَّدٌ متصوَّرٌ بالبداهة.                    .</a:t>
            </a:r>
            <a:br>
              <a:rPr lang="ar-IQ" sz="3200" dirty="0"/>
            </a:br>
            <a:r>
              <a:rPr lang="ar-IQ" sz="3200" dirty="0"/>
              <a:t>               </a:t>
            </a:r>
            <a:br>
              <a:rPr lang="ar-IQ" sz="3200" dirty="0"/>
            </a:br>
            <a:r>
              <a:rPr lang="ar-IQ" sz="3200" dirty="0"/>
              <a:t>       </a:t>
            </a:r>
            <a:r>
              <a:rPr lang="ar-IQ" sz="3200" b="1" dirty="0"/>
              <a:t>مثلاً: </a:t>
            </a:r>
            <a:r>
              <a:rPr lang="ar-IQ" sz="3200" dirty="0"/>
              <a:t>عندما تعلمُ أنت وجودَ نفسِك هذا علمٌ بديهيُّ، هو مركَّبٌ منَ الوجود المطلق ومشخصاتِك.                  .               </a:t>
            </a:r>
            <a:br>
              <a:rPr lang="ar-IQ" sz="3200" dirty="0"/>
            </a:br>
            <a:r>
              <a:rPr lang="ar-IQ" sz="1200" dirty="0"/>
              <a:t> </a:t>
            </a:r>
            <a:r>
              <a:rPr lang="ar-IQ" sz="3200" dirty="0"/>
              <a:t>    </a:t>
            </a:r>
            <a:br>
              <a:rPr lang="ar-IQ" sz="3200" dirty="0"/>
            </a:br>
            <a:r>
              <a:rPr lang="ar-IQ" sz="3200" dirty="0"/>
              <a:t>       إذا كان الكلُّ بديهيَّاً فيكون أجزائُه، أي: الوجودُ المطلقُ ومشخِّصاتُك بديهيَّاً.                          .</a:t>
            </a:r>
            <a:br>
              <a:rPr lang="ar-IQ" sz="3200" dirty="0"/>
            </a:br>
            <a:r>
              <a:rPr lang="ar-IQ" sz="3200" dirty="0"/>
              <a:t>                   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920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4D949E-AE1B-D63A-6A12-8339F2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1"/>
            <a:ext cx="8784976" cy="6480720"/>
          </a:xfrm>
        </p:spPr>
        <p:txBody>
          <a:bodyPr/>
          <a:lstStyle/>
          <a:p>
            <a:pPr algn="just"/>
            <a:r>
              <a:rPr lang="ar-IQ" sz="3200" dirty="0"/>
              <a:t>      </a:t>
            </a:r>
            <a:r>
              <a:rPr lang="ar-IQ" sz="3200" b="1" dirty="0"/>
              <a:t>أو بعبارةٍ أُخرَى يقال: </a:t>
            </a:r>
            <a:r>
              <a:rPr lang="ar-IQ" sz="3200" dirty="0"/>
              <a:t>إنَّ علمَ كلِّ أحدٍ بأنَّه موجودٌ بديهيٌّ، وبداهةُ التصديقِ تستلزمُ بداهةِ تصوُّرِ الطرَفين.               . </a:t>
            </a:r>
            <a:br>
              <a:rPr lang="ar-IQ" sz="3200" dirty="0"/>
            </a:br>
            <a:r>
              <a:rPr lang="ar-IQ" sz="3200" dirty="0"/>
              <a:t>    </a:t>
            </a:r>
            <a:br>
              <a:rPr lang="ar-IQ" sz="3200" dirty="0"/>
            </a:br>
            <a:r>
              <a:rPr lang="ar-IQ" sz="3200" dirty="0"/>
              <a:t>      هذا الاستدلال مردودٌ بأنَّه: إنْ أرادَ أنَّ هذا التصديقَ بديهيٌّ بالكُنْهِ منعناه. . </a:t>
            </a:r>
            <a:br>
              <a:rPr lang="ar-IQ" sz="3200" dirty="0"/>
            </a:br>
            <a:r>
              <a:rPr lang="ar-IQ" sz="3200" dirty="0"/>
              <a:t>        أو أراد أنَّه بديهيٌّ بالوجهِ لم يُفِدْ، لأنَّه ليس محلَّ النزاع. .</a:t>
            </a:r>
            <a:br>
              <a:rPr lang="ar-IQ" sz="3200" dirty="0"/>
            </a:br>
            <a:r>
              <a:rPr lang="ar-IQ" sz="3200" dirty="0"/>
              <a:t>  </a:t>
            </a:r>
            <a:br>
              <a:rPr lang="ar-IQ" sz="3200" dirty="0"/>
            </a:br>
            <a:r>
              <a:rPr lang="ar-IQ" sz="3200" dirty="0"/>
              <a:t>         وأيضاً مردودٌ بأنَّ بداهةَ التصديقِ إنَّما تستلزم بداهةَ تصوُّرِ الطرَفَين ولو بالواسطة.        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</a:t>
            </a:r>
            <a:r>
              <a:rPr lang="ar-IQ" sz="3200" b="1" dirty="0"/>
              <a:t>مثلاً: </a:t>
            </a:r>
            <a:r>
              <a:rPr lang="ar-IQ" sz="3200" dirty="0"/>
              <a:t>أجلَى البديهيَّاتِ قولُنا: الكلُّ أعظمُ منَ الجزء، وطرفاه نظريَّان. .</a:t>
            </a:r>
            <a:br>
              <a:rPr lang="ar-IQ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1196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5085</TotalTime>
  <Words>1780</Words>
  <Application>Microsoft Office PowerPoint</Application>
  <PresentationFormat>On-screen Show (4:3)</PresentationFormat>
  <Paragraphs>20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Palatino Linotype</vt:lpstr>
      <vt:lpstr>Traditional Arabic</vt:lpstr>
      <vt:lpstr>Wingdings</vt:lpstr>
      <vt:lpstr>Elemental</vt:lpstr>
      <vt:lpstr>محاضرة في الأُمور العامَّة الوجود نموذجاً  إعداد أ.م.د. مسعود محمد علي </vt:lpstr>
      <vt:lpstr>تتكوَّن المحاضرةُ من ثلاثِ محاورَ:        :  الأوَّل: تعريفُ الأمورِ العامَّة .           .  الثاني: تعريفُ الوجود أو تصوُّرُ الوجود.   .   الثالث:الوجود بين المشترك المعنوي واللفظي. .  </vt:lpstr>
      <vt:lpstr>       تعريفُ الأمور العامَّة: وقد يُعبَّر عنها بـ(الأمور الشاملة)، أو(الأمور الكليَّة).                                 .         التفسير الأوَّل: ما لا يختصُّ بقسمٍ من أقسامِ الموجود منَ الواجب والممكن ـ الجوهر والعرَض ـ.                              .       ـ إمَّا أنْ تشملَ الثلاثةَ، كالوجود، والوحدة، فإنَّ كلَّ موجودٍ وإنْ كان كثيراً فله وحدةٌ ما باعتبارٍ.                            .           ـ أو تشمل اثنَين منها كالإمكان الخاصِّ، أوِ الحدوث، والوجوب بالغيرِ، والكثرة، والمعلوليَّة، فإنَّها مشتركةٌ بين الجوهر والعرَض.   . </vt:lpstr>
      <vt:lpstr>      وعلى التفسير السابق: لا يكون القِدَمُ، والعدمُ، والامتناع والوجوب الذاتيَّين منَ الأُمورِ العامَّة. ويكون البحثُ عنها على سبيلِ التبعيَّة لا الأصالة.                                       .         التفسير الثاني: قد يُراد بالأمور العامَّة: ما يتناول المفهوماتِ بأسرِها: :       ـ إمَّا على سبيلِ الإطلاق، كالإمكان العامِّ.                     .         ـ أو على سبيلِ التقابُل: بأنْ يكونَ هو مع ما يقابله متناوِلاً لها جميعاً، كالوجود والعدم، والحدوث والقِدَم.                   .         وعلى هذا التعريف: فكلُّ ما يُبحَث عنه في هذا البحث، يُبحث عنه بالأصالة، وليس فيه ما هو تابعٌ.. </vt:lpstr>
      <vt:lpstr>       وتشمل الأمور العامَّة ـ بالاستقراء ـ خمسةَ مباحثَ :         :           1ـ الوجود والعدم.                        .          2ـ الـماهية.                   .          3ـ الوجوب والإمكان والاستحالة(الامتناع).              .          4ـ الوحدة والكثرة،                   ،           5ـ وفي المركَّب منَ الـماهية والوجود أوِ العدم وهو العلَّة والمعلول. .           لُبُّها مبحثُ الوجود والعدم، وأقلُّها مبحثُ الوحدة والكثرة، وتساوي الأبحاث الثلاثةُ الأُخرى كـمَّاً.                            .   فلْنبدءْ ببحث الوجود:                    :</vt:lpstr>
      <vt:lpstr>       قبل البدء بالبحث عنِ الوجود لابدَّ من هذه الملاحظة المهمَّة هي معنى الكليِّ:                                   :           ما يَصدقُ على الشيء: كليٌّ. وما صدَقُهُ فردٌ بالمعنى الأعمِّ.          فإنْ كان الكليُّ خارجاً عنِ الفردِ يُسمَّى عرَضيَّاً وعارضاً، وفردُه معروضاً.  كالبياض للإنسان. فالبياضُ كليٌّ عرضيٌّ، والإنسانُ كليٌّ معروضٌ.                        .                        أو كان الكليُّ غيرَ خارجٍ، فإنْ اُعتُبِر الكليُّ وتقييدُه فقط  كإنسانِ زيدٍ ـ أي: بإضافته إلى فردٍ ما ـ، فالكليُّ ذاتيٌّ وفردُه حصَّةٌ.  كفردٍ منَ الإنسان. فالإنسان ذاتيٌّ والفردُ حصَّةٌ من ذاك الذاتيِّ. فالكليُّ هنا فردٌ ما.             .                     أو كان الكليُّ غيرَ خارجٍ واعتُبِر مجموعُ الكليِّ وقيدُه والتقييدُ ففردٌ بالمعنى الأخصِّ، كزيدٍ فإنَّه إنسانٌ متشخِّصٌ. فالكليُّ هنا فردٌ متشخِّصٌ.                   .          </vt:lpstr>
      <vt:lpstr>        أربابُ المعقولِ اختَلفوا في تعريفِ الوجود وعدمه على مذاهبَ: :             المذهبُ الأوَّل يقول: تصوُّرُ ماهيَّةِ الوجودِ نظريٌّ محتاجٌ إلى الكسبِ. .               لكن لم يصلوا إلى تعريفِه بالكُنْه بل عرَّفوه تعريفاً لفظيَّاً بأقسامِه. والتعريف بالأقسام تعريفٌ لفظيٌّ.                              .        عرَّفه الفارابيُّ: بأنَّه الَّذي ينقسم إلى الفاعل والمنفعل، أو صحَّ وقوعُه فاعلاً أو منفعلاً.                         .                   ويقول الغزالي: تعريفُ الوجود أمرٌ عسيرٌ؛ لذا عرَّفه في مقاصد الفلاسفة: بأنَّه الَّذي ينقسم إلى الحادث والقديم. .        </vt:lpstr>
      <vt:lpstr>      المذهبُ الثاني: أنَّه بديهيُّ التصوُّر، لا يُعرَّف؛ لبداهتِه، ولهم تنبيهاتٌ على بداهته في صورة الاستدلال:                :  منها:                       :      الأوَّل:  الوجودُ المطلقُ جزءٌ من وجودِ المتصوَّرِ؛ لأنَّ الـمطلقَ جزءٌ منَ المقيَّدِ. والمقيَّدٌ متصوَّرٌ بالبداهة.                    .                        مثلاً: عندما تعلمُ أنت وجودَ نفسِك هذا علمٌ بديهيُّ، هو مركَّبٌ منَ الوجود المطلق ومشخصاتِك.                  .                             إذا كان الكلُّ بديهيَّاً فيكون أجزائُه، أي: الوجودُ المطلقُ ومشخِّصاتُك بديهيَّاً.                          .                              </vt:lpstr>
      <vt:lpstr>      أو بعبارةٍ أُخرَى يقال: إنَّ علمَ كلِّ أحدٍ بأنَّه موجودٌ بديهيٌّ، وبداهةُ التصديقِ تستلزمُ بداهةِ تصوُّرِ الطرَفين.               .             هذا الاستدلال مردودٌ بأنَّه: إنْ أرادَ أنَّ هذا التصديقَ بديهيٌّ بالكُنْهِ منعناه. .          أو أراد أنَّه بديهيٌّ بالوجهِ لم يُفِدْ، لأنَّه ليس محلَّ النزاع. .             وأيضاً مردودٌ بأنَّ بداهةَ التصديقِ إنَّما تستلزم بداهةَ تصوُّرِ الطرَفَين ولو بالواسطة.                                .         مثلاً: أجلَى البديهيَّاتِ قولُنا: الكلُّ أعظمُ منَ الجزء، وطرفاه نظريَّان. . </vt:lpstr>
      <vt:lpstr>        ومن ثَـمَّة قالوا: إنَّ البديهيَّ الأوليَّ ما لا يحتاج تصديقُه بعد تصوُّرِ الطرفَين إلى كسبٍ.                                   .          ولم يقولوا: ما لا يحتاج تصديقُهُ ولا تصوُّرُ طرَفَيْهِ إلى كسبٍ.          الدليلُ الثاني: عندما نقول: المعلوم إمَّا موجودٌ أو معدومٌ تصديقٌ بديهيٌّ، وهو متوقفٌ على تصوُّرُ الموجود والمعدومِ فيكون الوجودُ بديهيَّاً، فلا يحتاج إلى التعريف.                             .          أُجِيبَ هذا الدليل: هل تعرف كنْهَ الوجودِ والعدمِ أم تُميِّزُ نوعَ تمييزٍ؟ .         وليس شرطاً أنْ تعرِفَ ذاتَ الموضوع بالكنْهِ حتى تَحملَ عليه، بل يَحتاج إلى نوعِ تمييزٍ، أي: يحتاج إلى تصوُّرٍ بالوجه لا بالكنْهِ.                           </vt:lpstr>
      <vt:lpstr>               الرأيُ الثالث: تصوُّرُ الوجودِ ضروريٌّ، لا يحتاج إلى تحديدٍ، بل لا يجوز تحديدُه:                               :  لِـمَ لا يجوز تعريفُه؟!                           .         لأنَّه بسيطٌ لا جنسَ له ولا فصلَ له، لأنَّه لا يخلو الجنسُ منَ الوجود أوِ العدمِ، فإن كان جزئُه عدماً تناقَض.                       .              أو جزئُه وجوداً لزِم تقوُّمُ الكليِّ ـ أي: الوجودِ المطلقِ ـ بفرده  ـ أي: بوجودِ شيءٍ ـ وهو باطلٌ؛                                       ؛         إذْ تقوُّمُ الفردِ بالكليِّ الجزءِ له، فلو تقوَّم هو به دار، والدورُ محالٌ.                                            .</vt:lpstr>
      <vt:lpstr>الوجود بين الاشتراك اللفظيِّ والمعنويِّ:              :        قبل البحث عنِ الوجود لابدَّ أنْ نتساءل: ما هو المشترك اللفظيِّ والمعنوي؟                               المشترك اللفظيِّ: هو أنَّ لفظاً واحداً يكون موضوعاً لمعانٍ متعدِّدةٍ، وكلُّ معنى يُغاير الـمعنى الآخر.                        .           مثالُ: لفظِ(عين) هو لفظٌ واحدٌ موضوعٌ لمعاني متعدِّدةٍ هي: الباصرةُ، والجاسوسُ، والذهبُ، والفِضَّة.                             .               فهذا اللفظُ يُسمَّى بـ(المشترك اللفظيِّ)؛ لأنَّ الاشتراكَ هنا باللفظ فقط، وأمَّا الـمعنى متغايرٌ. وإذا تغايرتِ المعاني في المشترك اللفظيِّ تغايرتِ الـماصدقاتُ والأفرادُ التي يَصدقُ عليها.                           .      </vt:lpstr>
      <vt:lpstr>         أمَّا المشتركُ المعنويُّ: فهو عبارةٌ عن لفظٍ واحدٍ، له وضعٌ واحدٌ، لمعنى واحدٍ، ولكنَّه معنى عامٌ كليٌّ، وله ماصدقاتٌ متعدِّدةٌ.                          .              مثالُ: لفظِ(الـماء)، يُطلق على الماء الـمطلق والماء الـعذْب والـمالح.          . بناءً على ذلك:                                    :       ــ إذا اعتَبر أحدٌما لفظَ الوجودِ مشتركاً معنويَّاً بالنسبة إلى ماصدَقاتِه فيجب أنْ يقولَ: إنَّ له معنى واحد في جميعِ الـماصدقاتِ، أي: كلُّ الأفراد شريكٌ في معنى واحد مشترك بين الأفراد.                                  .                                       ــ وإذا اعتَبر أحدٌما لفظَ الوجود مشتركاً لفظيَّاً فيجب أنْ يقولَ: إنَّ له معنى خاصاً لكلِّ ماصدقاتِه، أي: كلُّ فردٍ له وجودُه الخاصُّ مغايرٌ لوجودِه غيره.        .                                         </vt:lpstr>
      <vt:lpstr>         فلنبدءْ بمعنى الوجود بين الاشتراك اللفظيِّ والمعنويِّ:      :                          قبل البدء بذكر الخلاف لا بدَّ من بيانِ شيئين:             :                                 الأوَّل: لابدَّ أنْ نَعلمَ أنَّ الماصدقَ في الخارج واحدٌ بين الماهية والوجود، وأنَّ التغايُرَ بين الماهية والوجود في الذهن فقط.                                   .             الثاني: بيان تحرير محلِّ النزاع من خلال بيانِ معاني الوجود؛ لِيتبيَّنَ في أيِّ معنى كان الخلاف:                                :              الأوَّل: للوجود معنى حقيقيٌّ هو الكونُ، سواءٌ في الأذهان أوِ الأعيان، وهو بهذا المعنى مشتركٌ معنويٌّ،                   ،        ومعقولٌ ثانٍ زائدٌ ذهناً في الواجبِ والـممكن بأقسامه، ولا يصحُّ حملُه مواطاةً على شيءٍ وفاقاً.                                  .      </vt:lpstr>
      <vt:lpstr>       الثاني: له معنى متعارَف هو سببُ صدورِ الآثارِ ولو عادةً، وكليُّ هذا المعنى مشتركٌ معنويٌّ وزائدٌ على الكلِّ.                                     .  والخلاف إنَّما هو في الحصَّة الخاصة منَ المعنى الثاني.                 .                هل هو عينٌ في الكلِّ أم زائدٌ في الكلِّ أو زائدٌ في الممكن وعينٌ في الواجب؟                 إذا عَلمنا ذلك فلنعلمْ أنَّ العلماءَ اختلفوا في هذه الـمسألة على قولَين:         القول الأوَّل: الوجود مشتركٌ لفظيٌّ. معناه: أنَّ الوجودَ له مفهومٌ واحدٌ مشتركٌ بين الوجودات. وهذا مذهبُ جمهور المحققين من الفلاسفة والـمتكلِّمين          . </vt:lpstr>
      <vt:lpstr>أدلَّةُ القائلين بالاشتراك المعنويِّ:                      :        الأوَّل: أنَّ مفهومَ الوجودِ قابلٌ للتقسيم بين الماهيَّات، وكلُّ ما هو كذلك فهو مشتركٌ بينها، فيكون الوجود مشتركاً بينها.                  .        فنحن يمكننا أنْ نقسِّمَ الوجودَ إلى وجود الواجب ووجودِ الـممكن وإلى وجودِ الجوهر ووجودِ العرض، ويقبل العقلُ هذه القسمةَ، وموردُ القسمةِ مشتركٌ بين أقسامِه ضرورةً.                        .        الثاني: إنَّ مفهومَ العدمِ واحدٌ، فلو لم يكنْ مفهومُ الوجودِ أيضاً واحداً؛ لَبطل الحصرُ العقليُّ بين الوجودِ والعدم.                 .        يعني أنَّ قولَك:(الشيء إما موجودٌ أو معدومٌ) حصرٌ عقليٌّ، لا يخرج عنه قطعاً، فإذا كان العدمُ مفهوماً واحداً والوجودُ مفهوماتٍ متعدِّدةً بطَل ذلك الحصرُ العقليُّ.</vt:lpstr>
      <vt:lpstr>القول الثاني: الوجودُ مشتركٌ لفظيٌّ:                    :          معناه: أنَّ وجودَ كلِّ شيءٍ عينُ ماهيتِه، ولا اشتراك إلَّا في لفظ الوجود، وهو الـمنقول عن أبي الحسن الأشعريِّ وأبي الحسين البصري المعتزليِّ.              .        فذهبا إلى: أنَّ وجودَ كلِّ شيءٍ عينُ ماهيَّتِه، وليس للفظ الوجودِ مفهومٌ واحدٌ مشتركٌ، ولا اشتراكَ إلَّا في لفظ الوجودِ، فهو من قبيل المشترك اللفظيِّ.          .         سيأتي الحديث حول هذا المذهب </vt:lpstr>
      <vt:lpstr>PowerPoint Presentation</vt:lpstr>
      <vt:lpstr>لابدَّ من تحرير محلِّ النزاع:                         :          لا خلافَ في إطلاقِ الوجود على سبيل الاشتراكِ اللفظيِّ على الوجود العينيِّ والذهنيِّ واللفظيِّ والخطيِّ.                                .         الوجودُ العينيِّ وجودٌ متأصِّلٌ وهو حقيقةُ الشيءِ.                    .         والثاني: غيرُ متأصِّلٍ بمنزلةِ الظلِّ منَ الجسم.                    .         والآخران مجازيَّان، يكون الوجودُ بهما اسمَ الشيءِ، وصورةَ اسمِه، وكلُّ لاحقٍ يدلُّ على سابقِه.                                         .         فالوجودُ يُطلَق على الشيء وعلى الصورةِ الذهنية، وهو لفظٌ منطوقٌ، وكلمةٌ مكتوبةٌ. فالاشتراك اللفظيُّ واضحٌ في هذه المعاني الأربعة للفظ الوجود.   </vt:lpstr>
      <vt:lpstr>هل يوجد سؤال حول الموضوع؟   شكراً للحضور وحسنِ التابعة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السمنار طرُقُ الاستدلال في علم المنطق   أ.م.د. مسعود محمد علي</dc:title>
  <dc:creator>Darya for computer</dc:creator>
  <cp:lastModifiedBy>User</cp:lastModifiedBy>
  <cp:revision>214</cp:revision>
  <dcterms:created xsi:type="dcterms:W3CDTF">2020-02-14T08:03:34Z</dcterms:created>
  <dcterms:modified xsi:type="dcterms:W3CDTF">2024-03-07T09:03:59Z</dcterms:modified>
</cp:coreProperties>
</file>