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22" r:id="rId3"/>
    <p:sldId id="323" r:id="rId4"/>
    <p:sldId id="324" r:id="rId5"/>
    <p:sldId id="313" r:id="rId6"/>
    <p:sldId id="314" r:id="rId7"/>
    <p:sldId id="315" r:id="rId8"/>
    <p:sldId id="316" r:id="rId9"/>
    <p:sldId id="317" r:id="rId10"/>
    <p:sldId id="328" r:id="rId11"/>
    <p:sldId id="320" r:id="rId12"/>
    <p:sldId id="321" r:id="rId13"/>
    <p:sldId id="312" r:id="rId14"/>
    <p:sldId id="325" r:id="rId15"/>
    <p:sldId id="326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135FAAB-4B1C-4C43-8693-D0340301953C}" type="datetimeFigureOut">
              <a:rPr lang="ar-IQ" smtClean="0"/>
              <a:t>25/06/1445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6DA4EF6-0853-4487-8C8C-390F44BCD0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603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6476999"/>
          </a:xfrm>
        </p:spPr>
        <p:txBody>
          <a:bodyPr>
            <a:normAutofit fontScale="90000"/>
          </a:bodyPr>
          <a:lstStyle/>
          <a:p>
            <a:br>
              <a:rPr lang="ar-IQ" sz="4400" dirty="0"/>
            </a:br>
            <a:r>
              <a:rPr lang="ar-IQ" sz="4400" dirty="0"/>
              <a:t>المنطق الصوري</a:t>
            </a:r>
            <a:br>
              <a:rPr lang="ar-IQ" sz="4400" dirty="0"/>
            </a:br>
            <a:r>
              <a:rPr lang="ar-IQ" sz="4400" dirty="0"/>
              <a:t>المحاضرةُ</a:t>
            </a:r>
            <a:br>
              <a:rPr lang="ar-IQ" sz="4400" dirty="0"/>
            </a:br>
            <a:r>
              <a:rPr lang="ar-IQ" sz="4400" dirty="0"/>
              <a:t> </a:t>
            </a:r>
            <a:br>
              <a:rPr lang="ar-IQ" sz="4400" dirty="0"/>
            </a:br>
            <a:r>
              <a:rPr lang="ar-IQ" sz="4400" dirty="0"/>
              <a:t>في القياس وأنواعها</a:t>
            </a:r>
            <a:br>
              <a:rPr lang="ar-IQ" sz="4400" dirty="0"/>
            </a:br>
            <a:br>
              <a:rPr lang="ar-IQ" sz="4400" dirty="0"/>
            </a:br>
            <a:br>
              <a:rPr lang="ar-IQ" sz="4400" dirty="0"/>
            </a:br>
            <a:r>
              <a:rPr lang="ar-IQ" sz="4400" dirty="0"/>
              <a:t>أ.م.د. مسعود محمد علي</a:t>
            </a:r>
            <a:br>
              <a:rPr lang="ar-IQ" sz="4400" dirty="0"/>
            </a:br>
            <a:br>
              <a:rPr lang="ar-IQ" sz="4400" dirty="0"/>
            </a:br>
            <a:br>
              <a:rPr lang="ar-IQ" sz="4400" dirty="0"/>
            </a:b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210944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5091E-570B-B8B7-A4B2-457FD0E07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SA" sz="3200" b="1" dirty="0"/>
              <a:t>     </a:t>
            </a:r>
            <a:br>
              <a:rPr lang="ar-SA" sz="3200" b="1" dirty="0"/>
            </a:br>
            <a:r>
              <a:rPr lang="ar-IQ" sz="3200" b="1" dirty="0"/>
              <a:t>      النظم الثاني للقياس: ما كان الحدُّ الأوسط فيه محمولاً على الطرفَين.  </a:t>
            </a:r>
            <a:r>
              <a:rPr lang="ar-IQ" sz="3200" dirty="0"/>
              <a:t>.</a:t>
            </a:r>
            <a:br>
              <a:rPr lang="ar-IQ" sz="3200" dirty="0"/>
            </a:br>
            <a:br>
              <a:rPr lang="ar-SA" sz="3200" dirty="0"/>
            </a:br>
            <a:r>
              <a:rPr lang="ar-IQ" sz="3200" dirty="0"/>
              <a:t>       لكنْ إنَّما يُنتج إذا كان محمولاً على أحدهما بالسلب، وعلى الآخر بالإيجاب، ولا تكون النتيجةُ إلَّا سالبةً.                .</a:t>
            </a:r>
            <a:br>
              <a:rPr lang="ar-IQ" sz="3200" dirty="0"/>
            </a:br>
            <a:br>
              <a:rPr lang="ar-SA" sz="3200" b="1" dirty="0"/>
            </a:br>
            <a:r>
              <a:rPr lang="ar-SA" sz="3200" b="1" dirty="0"/>
              <a:t>      </a:t>
            </a:r>
            <a:r>
              <a:rPr lang="ar-IQ" sz="3200" b="1" dirty="0"/>
              <a:t>مثالُه: قولُنا: </a:t>
            </a:r>
            <a:r>
              <a:rPr lang="ar-IQ" sz="3200" dirty="0"/>
              <a:t>إنَّ (</a:t>
            </a:r>
            <a:r>
              <a:rPr lang="ar-IQ" sz="3200" b="1" dirty="0"/>
              <a:t>كلُّ جسمٍ مؤلَّفٌ</a:t>
            </a:r>
            <a:r>
              <a:rPr lang="ar-IQ" sz="3200" dirty="0"/>
              <a:t>)؛ و(</a:t>
            </a:r>
            <a:r>
              <a:rPr lang="ar-IQ" sz="3200" b="1" dirty="0"/>
              <a:t>لا أزليَّ واحدَ مؤلَّفٌ</a:t>
            </a:r>
            <a:r>
              <a:rPr lang="ar-IQ" sz="3200" dirty="0"/>
              <a:t>)، فيلزم منه:(لا جسمَ واحدَ أزليٌّ).                .         </a:t>
            </a:r>
            <a:br>
              <a:rPr lang="ar-IQ" sz="3200" dirty="0"/>
            </a:br>
            <a:r>
              <a:rPr lang="ar-IQ" sz="3200" dirty="0"/>
              <a:t>             </a:t>
            </a:r>
            <a:br>
              <a:rPr lang="ar-IQ" sz="3200" dirty="0"/>
            </a:br>
            <a:r>
              <a:rPr lang="ar-IQ" sz="3200" dirty="0"/>
              <a:t>     </a:t>
            </a:r>
            <a:r>
              <a:rPr lang="ar-IQ" sz="3200" b="1" dirty="0"/>
              <a:t>فها هنا ثلاثةُ معانٍ: </a:t>
            </a:r>
            <a:r>
              <a:rPr lang="ar-IQ" sz="3200" dirty="0"/>
              <a:t>الجسم، والمؤلَّف، والأزلي، والمتكرِّر في المقدِّمَتَين هو المؤلَّف، فهو العلَّة، وتراه خبراً في المقدِّمتَين نفياً وإيجاباً.                         .       </a:t>
            </a:r>
            <a:br>
              <a:rPr lang="ar-IQ" sz="3200" dirty="0"/>
            </a:br>
            <a:r>
              <a:rPr lang="ar-IQ" sz="3200" dirty="0"/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6573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92472-437A-7AE5-3090-42BD30971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b="1" dirty="0"/>
              <a:t> </a:t>
            </a:r>
            <a:br>
              <a:rPr lang="ar-SA" sz="3200" b="1" dirty="0"/>
            </a:br>
            <a:r>
              <a:rPr lang="ar-SA" sz="3200" b="1" dirty="0"/>
              <a:t>      </a:t>
            </a:r>
            <a:r>
              <a:rPr lang="ar-IQ" sz="3200" dirty="0"/>
              <a:t>إذْ صار المؤلَّفُ ثابتاً للجسم، مسلوباً عنِ الأزليِّ، ولا يبقى بين الأزليِّ والجسمِ ارتباطُ الخبرِ والمخبر عنه.           .</a:t>
            </a:r>
            <a:br>
              <a:rPr lang="ar-SA" sz="3200" dirty="0"/>
            </a:br>
            <a:br>
              <a:rPr lang="ar-SA" sz="3200" b="1" dirty="0"/>
            </a:br>
            <a:r>
              <a:rPr lang="ar-IQ" sz="3200" b="1" dirty="0"/>
              <a:t>وجهُ لزومِ النتيجة</a:t>
            </a:r>
            <a:r>
              <a:rPr lang="ar-SA" sz="3200" b="1" dirty="0"/>
              <a:t> بالطريقَين:                    </a:t>
            </a:r>
            <a:r>
              <a:rPr lang="ar-IQ" sz="3200" b="1" dirty="0"/>
              <a:t>:</a:t>
            </a:r>
            <a:br>
              <a:rPr lang="ar-SA" sz="3200" b="1" dirty="0"/>
            </a:br>
            <a:br>
              <a:rPr lang="ar-SA" sz="3200" b="1" dirty="0"/>
            </a:br>
            <a:r>
              <a:rPr lang="ar-SA" sz="3200" b="1" dirty="0"/>
              <a:t>الطريق الأوَّل:                            :</a:t>
            </a:r>
            <a:br>
              <a:rPr lang="ar-SA" sz="3200" b="1" dirty="0"/>
            </a:br>
            <a:br>
              <a:rPr lang="ar-SA" sz="3200" b="1" dirty="0"/>
            </a:br>
            <a:r>
              <a:rPr lang="ar-SA" sz="3200" b="1" dirty="0"/>
              <a:t>     </a:t>
            </a:r>
            <a:r>
              <a:rPr lang="ar-IQ" sz="3200" b="1" dirty="0"/>
              <a:t> </a:t>
            </a:r>
            <a:r>
              <a:rPr lang="ar-IQ" sz="3200" dirty="0"/>
              <a:t>هو أنَّ كلَّ شيئَين ثَبت لأحدهما ما انتفى عنِ الآخرِ فلا يكون بينهما التقاءٌ واتِّصالٌ، أي: لا يجوز أنْ يُخبَرَ بأحدهما عنِ الآخر.                      </a:t>
            </a:r>
            <a:br>
              <a:rPr lang="ar-SA" sz="3200" dirty="0"/>
            </a:br>
            <a:br>
              <a:rPr lang="ar-SA" sz="3200" dirty="0"/>
            </a:br>
            <a:r>
              <a:rPr lang="ar-SA" sz="3200" dirty="0"/>
              <a:t>      </a:t>
            </a:r>
            <a:r>
              <a:rPr lang="ar-IQ" sz="3200" dirty="0"/>
              <a:t>فالتأليفُ ثابتٌ للجسم، ومنفيٌّ عنِ الباري، فلا يكون بين معنى الجسم والباري التقاءٌ، فلا يقال: الباري جسمٌ، ولا يقال: الجسمُ باري</a:t>
            </a:r>
            <a:r>
              <a:rPr lang="ar-SA" sz="3200" dirty="0"/>
              <a:t>.                            </a:t>
            </a:r>
            <a:r>
              <a:rPr lang="ar-IQ" sz="32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09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4E967-C15C-839A-9326-6DE828C41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SA" sz="2800" dirty="0"/>
              <a:t> </a:t>
            </a:r>
            <a:r>
              <a:rPr lang="ar-IQ" sz="2800" dirty="0"/>
              <a:t>     </a:t>
            </a:r>
            <a:r>
              <a:rPr lang="ar-SA" sz="3200" b="1" dirty="0"/>
              <a:t>والطريقُ الثاني هو</a:t>
            </a:r>
            <a:r>
              <a:rPr lang="ar-IQ" sz="3200" b="1" dirty="0"/>
              <a:t>: </a:t>
            </a:r>
            <a:r>
              <a:rPr lang="ar-IQ" sz="3200" dirty="0"/>
              <a:t>بأنْ تعكسَ الكبرى؛ فإنَّها سالبةٌ كليَّة، وقد قدَّمنا أنَّ السالبةَ الكليَّة تنعكس مثلَ نفسِها،</a:t>
            </a:r>
            <a:r>
              <a:rPr lang="ar-SA" sz="3200" dirty="0"/>
              <a:t>              </a:t>
            </a:r>
            <a:r>
              <a:rPr lang="ar-SA" sz="2800" dirty="0"/>
              <a:t>،</a:t>
            </a:r>
            <a:br>
              <a:rPr lang="ar-SA" sz="2800" dirty="0"/>
            </a:br>
            <a:r>
              <a:rPr lang="ar-SA" dirty="0"/>
              <a:t>       </a:t>
            </a:r>
            <a:br>
              <a:rPr lang="ar-SA" dirty="0"/>
            </a:br>
            <a:r>
              <a:rPr lang="ar-SA" dirty="0"/>
              <a:t>       </a:t>
            </a:r>
            <a:r>
              <a:rPr lang="ar-IQ" sz="3200" dirty="0"/>
              <a:t>فإذا صدَق</a:t>
            </a:r>
            <a:r>
              <a:rPr lang="ar-IQ" sz="3200" b="1" dirty="0"/>
              <a:t>:(لا أزليَّ واحدَ مؤلَّفٌ)، </a:t>
            </a:r>
            <a:r>
              <a:rPr lang="ar-IQ" sz="3200" dirty="0"/>
              <a:t>صَدق عكسُه</a:t>
            </a:r>
            <a:r>
              <a:rPr lang="ar-IQ" sz="3200" b="1" dirty="0"/>
              <a:t>:( لا مؤلَّفَ واحدَ أزليٌّ)</a:t>
            </a:r>
            <a:r>
              <a:rPr lang="ar-IQ" sz="3200" dirty="0"/>
              <a:t>، فنضيف إليه الصغرى، فيعود إلى الشكل الأوَّل، هكذا</a:t>
            </a:r>
            <a:r>
              <a:rPr lang="ar-SA" sz="3200" dirty="0"/>
              <a:t>:                                :        </a:t>
            </a:r>
            <a:br>
              <a:rPr lang="ar-SA" sz="3200" dirty="0"/>
            </a:br>
            <a:r>
              <a:rPr lang="ar-SA" sz="3200" dirty="0"/>
              <a:t>      </a:t>
            </a:r>
            <a:r>
              <a:rPr lang="ar-IQ" sz="3200" b="1" dirty="0"/>
              <a:t>(كلُّ جسمٍ مؤلَّفٌ)،( لا مؤلَّفَ واحدَ أزليٌّ)، </a:t>
            </a:r>
            <a:r>
              <a:rPr lang="ar-IQ" sz="3200" dirty="0"/>
              <a:t>فينتج: </a:t>
            </a:r>
            <a:r>
              <a:rPr lang="ar-IQ" sz="3200" b="1" dirty="0"/>
              <a:t>(لا جسمَ واحدَ أزليٌّ)</a:t>
            </a:r>
            <a:r>
              <a:rPr lang="ar-SA" sz="3200" b="1" dirty="0"/>
              <a:t>.                       .      </a:t>
            </a:r>
            <a:br>
              <a:rPr lang="ar-SA" sz="3200" b="1" dirty="0"/>
            </a:br>
            <a:r>
              <a:rPr lang="ar-SA" sz="3200" dirty="0"/>
              <a:t>      </a:t>
            </a:r>
            <a:r>
              <a:rPr lang="ar-IQ" sz="3200" b="1" dirty="0"/>
              <a:t>وخاصيَّةُ هذا النظم:</a:t>
            </a:r>
            <a:r>
              <a:rPr lang="ar-IQ" sz="3200" dirty="0"/>
              <a:t> أنَّه لا يُنتِج إلَّا القضيَّةَ النافيةَ ـ كما مرـ.</a:t>
            </a:r>
            <a:br>
              <a:rPr lang="ar-IQ" sz="3200" dirty="0"/>
            </a:br>
            <a:br>
              <a:rPr lang="ar-SA" sz="3200" dirty="0"/>
            </a:br>
            <a:r>
              <a:rPr lang="ar-IQ" sz="3200" dirty="0"/>
              <a:t> </a:t>
            </a:r>
            <a:r>
              <a:rPr lang="ar-SA" sz="3200" dirty="0"/>
              <a:t>    </a:t>
            </a:r>
            <a:r>
              <a:rPr lang="ar-IQ" sz="3200" b="1" dirty="0"/>
              <a:t>ولهذا الشكل شرطان</a:t>
            </a:r>
            <a:r>
              <a:rPr lang="ar-SA" sz="3200" b="1" dirty="0"/>
              <a:t> لصحة النتيجة</a:t>
            </a:r>
            <a:r>
              <a:rPr lang="ar-IQ" sz="3200" b="1" dirty="0"/>
              <a:t>:                       :</a:t>
            </a:r>
            <a:br>
              <a:rPr lang="ar-IQ" sz="3200" b="1" dirty="0"/>
            </a:br>
            <a:r>
              <a:rPr lang="ar-IQ" sz="3200" b="1" dirty="0"/>
              <a:t>     أحدهما: </a:t>
            </a:r>
            <a:r>
              <a:rPr lang="ar-IQ" sz="3200"/>
              <a:t>أنْ يَختلفَ المقدِّمتَان </a:t>
            </a:r>
            <a:r>
              <a:rPr lang="ar-IQ" sz="3200" dirty="0"/>
              <a:t>في الكيفيَّة.          .</a:t>
            </a:r>
            <a:br>
              <a:rPr lang="ar-IQ" sz="3200" dirty="0"/>
            </a:br>
            <a:r>
              <a:rPr lang="ar-IQ" sz="3200" dirty="0"/>
              <a:t>    </a:t>
            </a:r>
            <a:r>
              <a:rPr lang="ar-SA" sz="3200" dirty="0"/>
              <a:t> </a:t>
            </a:r>
            <a:r>
              <a:rPr lang="ar-IQ" sz="3200" b="1" dirty="0"/>
              <a:t>والآخر: </a:t>
            </a:r>
            <a:r>
              <a:rPr lang="ar-IQ" sz="3200" dirty="0"/>
              <a:t>أنْ تكونَ الكبرى كليَّةً كما في الشكل الأوَّل.   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1825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200" dirty="0"/>
              <a:t>      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النظمُ ـ الشكلُ ـ الثالث: أنْ تكونَ العلَّةُ ـ الحدُّ الأوسط ـ موضوعاً في المقدِّمَتَين جميعاً</a:t>
            </a:r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                          :</a:t>
            </a:r>
            <a:br>
              <a:rPr lang="ar-SA" sz="1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IQ" sz="1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IQ" sz="3200" b="1" dirty="0">
                <a:latin typeface="Calibri Light" panose="020F0302020204030204" pitchFamily="34" charset="0"/>
                <a:cs typeface="Times New Roman" panose="02020603050405020304" pitchFamily="18" charset="0"/>
              </a:rPr>
              <a:t>وخاصيَّةُ هذا النظم: </a:t>
            </a:r>
            <a:r>
              <a:rPr lang="ar-IQ" sz="3200" dirty="0">
                <a:latin typeface="Calibri Light" panose="020F0302020204030204" pitchFamily="34" charset="0"/>
                <a:cs typeface="Times New Roman" panose="02020603050405020304" pitchFamily="18" charset="0"/>
              </a:rPr>
              <a:t>أنَّه لا يُنتِج إلَّا القضيَّةَ الجزئيَّة</a:t>
            </a:r>
            <a:r>
              <a:rPr lang="ar-SA" sz="3200" dirty="0">
                <a:latin typeface="Calibri Light" panose="020F0302020204030204" pitchFamily="34" charset="0"/>
                <a:cs typeface="Times New Roman" panose="02020603050405020304" pitchFamily="18" charset="0"/>
              </a:rPr>
              <a:t>.      </a:t>
            </a:r>
            <a:r>
              <a:rPr lang="ar-IQ" sz="800" dirty="0">
                <a:latin typeface="Calibri Light" panose="020F0302020204030204" pitchFamily="34" charset="0"/>
                <a:cs typeface="Times New Roman" panose="02020603050405020304" pitchFamily="18" charset="0"/>
              </a:rPr>
              <a:t>.</a:t>
            </a:r>
            <a:r>
              <a:rPr lang="ar-SA" sz="4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SA" sz="20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مثلاً: 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IQ" sz="3200" b="1" dirty="0">
                <a:latin typeface="Calibri Light" panose="020F0302020204030204" pitchFamily="34" charset="0"/>
                <a:cs typeface="Times New Roman" panose="02020603050405020304" pitchFamily="18" charset="0"/>
              </a:rPr>
              <a:t>كلُّ سوادٍ عرَضٌ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و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كلُّ سوادٍ لونٌ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فيلزم منه: 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أنَّ بعضَ العرَضِ لونٌ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.</a:t>
            </a:r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b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وشرطُ الإنتاجِ في هذا الشكل: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أنْ تكونَ المقدِّمةُ الأُولى التي فيها المحمول عليه ـ الموضوع ـ موجبةً،ـ كما شُرِط في الشكلِ </a:t>
            </a:r>
            <a:r>
              <a:rPr lang="ar-IQ" sz="3200" dirty="0">
                <a:latin typeface="Calibri Light" panose="020F0302020204030204" pitchFamily="34" charset="0"/>
                <a:cs typeface="Times New Roman" panose="02020603050405020304" pitchFamily="18" charset="0"/>
              </a:rPr>
              <a:t>الأوَّل ـ</a:t>
            </a:r>
            <a:r>
              <a:rPr lang="ar-SA" sz="3200" dirty="0">
                <a:latin typeface="Calibri Light" panose="020F0302020204030204" pitchFamily="34" charset="0"/>
                <a:cs typeface="Times New Roman" panose="02020603050405020304" pitchFamily="18" charset="0"/>
              </a:rPr>
              <a:t>                              ،                                 </a:t>
            </a:r>
            <a:br>
              <a:rPr lang="ar-SA" sz="3200" dirty="0">
                <a:latin typeface="Calibri Light" panose="020F0302020204030204" pitchFamily="34" charset="0"/>
                <a:cs typeface="Times New Roman" panose="02020603050405020304" pitchFamily="18" charset="0"/>
              </a:rPr>
            </a:br>
            <a:r>
              <a:rPr lang="ar-IQ" sz="3200" dirty="0">
                <a:latin typeface="Calibri Light" panose="020F03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Calibri Light" panose="020F0302020204030204" pitchFamily="34" charset="0"/>
                <a:cs typeface="Times New Roman" panose="02020603050405020304" pitchFamily="18" charset="0"/>
              </a:rPr>
              <a:t>       </a:t>
            </a:r>
            <a:r>
              <a:rPr lang="ar-IQ" sz="3200" dirty="0">
                <a:latin typeface="Calibri Light" panose="020F0302020204030204" pitchFamily="34" charset="0"/>
                <a:cs typeface="Times New Roman" panose="02020603050405020304" pitchFamily="18" charset="0"/>
              </a:rPr>
              <a:t>فإنْ كانتْ نافيةً ـ سالبةً ـ لم تلزمِ النتيجةُ، </a:t>
            </a:r>
            <a:r>
              <a:rPr lang="ar-IQ" sz="3200" b="1" dirty="0">
                <a:latin typeface="Calibri Light" panose="020F0302020204030204" pitchFamily="34" charset="0"/>
                <a:cs typeface="Times New Roman" panose="02020603050405020304" pitchFamily="18" charset="0"/>
              </a:rPr>
              <a:t>وأخصُّ خواصِّه بين الأشكال جوازُ كون الكبرى منه جزئيَّاً لا كليَّاً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ar-SA" sz="14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Calibri Light" panose="020F03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579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وبيانُ وجهِ دلالتِه ولزومِ النتيجةِ </a:t>
            </a:r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بالطريقين:           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الطريقُ ا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لأوَّل</a:t>
            </a:r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                    :</a:t>
            </a:r>
            <a:b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إنَّك مهما وجدتَ إنساناً ما يُحمل عليه الجسمُ والكاتبُ</a:t>
            </a:r>
            <a:r>
              <a:rPr lang="ar-IQ" sz="32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دلَّ ذلك على أنَّ بين الجسم والكاتبِ اتِّصالاً؛ </a:t>
            </a:r>
            <a:r>
              <a:rPr lang="en-US" sz="32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ar-IQ" sz="32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؛    </a:t>
            </a:r>
            <a:br>
              <a:rPr lang="ar-IQ" sz="32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IQ" sz="32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IQ" sz="32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حتى يمكن أنْ يقالَ لبعضِ الأجسامِ: كاتبٌ، ولبعضِ الكاتبِ: جسمٌ، وإنْ كان الكلُّ كذلك هنا، ولكنَّ الجزئيَّةَ لازمةٌ بكلِّ حالٍ.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223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629400"/>
          </a:xfrm>
        </p:spPr>
        <p:txBody>
          <a:bodyPr/>
          <a:lstStyle/>
          <a:p>
            <a:pPr algn="just"/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br>
              <a:rPr lang="ar-SA" sz="18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وأمَّا </a:t>
            </a:r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الطريقُ الثاني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3200" b="1" dirty="0">
                <a:latin typeface="Calibri Light" panose="020F0302020204030204" pitchFamily="34" charset="0"/>
                <a:cs typeface="Times New Roman" panose="02020603050405020304" pitchFamily="18" charset="0"/>
              </a:rPr>
              <a:t>فهو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بأنْ تعك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ِ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سَ المقدِّمة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َ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الأُولى(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كلُّ سوادٍ عرَضٌ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IQ" sz="32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وقد ذَكرْنا أنَّ الموجبةَ الكليَّةَ تنعكس موجبةً جزئيَّةً: </a:t>
            </a:r>
            <a:b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فإذا صَدق قولُنا:( 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كلُّ سوادٍ عرَضٌ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)، صدَق قولُنا:(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بعضُ العرضِ سوادٌ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                        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br>
              <a:rPr lang="ar-SA" sz="32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ويرجع إلى الشكل الأوَّل، هكذا: 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بعضُ العرضِ سوادٌ</a:t>
            </a:r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و</a:t>
            </a:r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كلُّ سوادٍ لونٌ</a:t>
            </a:r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IQ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فينتج: </a:t>
            </a:r>
            <a:r>
              <a:rPr lang="ar-SA" sz="3200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بعضُ العرضِ لونٌ</a:t>
            </a:r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.</a:t>
            </a:r>
            <a:b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SA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IQ" sz="3200" b="1" kern="1200" cap="all" spc="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148234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DAFB0-86E1-E08E-F3DB-0B709E799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b="1" dirty="0"/>
              <a:t>القسمُ الثاني من القياس:                   : </a:t>
            </a:r>
            <a:br>
              <a:rPr lang="ar-IQ" sz="3200" b="1" dirty="0"/>
            </a:br>
            <a:r>
              <a:rPr lang="ar-IQ" sz="3200" b="1" dirty="0"/>
              <a:t>القياسُ الشرطيُّ المتَّصل:             :                  </a:t>
            </a:r>
            <a:br>
              <a:rPr lang="ar-IQ" sz="3200" b="1" dirty="0"/>
            </a:br>
            <a:r>
              <a:rPr lang="ar-IQ" sz="3200" b="1" dirty="0"/>
              <a:t>     وهو </a:t>
            </a:r>
            <a:r>
              <a:rPr lang="ar-IQ" sz="3200" dirty="0"/>
              <a:t>ألَّا يكونَ فيه علَّةٌ وحكمٌ ومحكومٌ عليه كما سبَق.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b="1" dirty="0"/>
              <a:t>بل هو مركَّبٌ من مقدِّمتين:               </a:t>
            </a:r>
            <a:r>
              <a:rPr lang="ar-IQ" sz="3200" dirty="0"/>
              <a:t>:</a:t>
            </a:r>
            <a:br>
              <a:rPr lang="ar-IQ" sz="3200" dirty="0"/>
            </a:br>
            <a:r>
              <a:rPr lang="ar-IQ" sz="3200" dirty="0"/>
              <a:t>      </a:t>
            </a:r>
            <a:r>
              <a:rPr lang="ar-IQ" sz="3200" b="1" dirty="0"/>
              <a:t>المقدِّمةُ الأُولى: </a:t>
            </a:r>
            <a:r>
              <a:rPr lang="ar-IQ" sz="3200" dirty="0"/>
              <a:t>تشتمل على قضيَّتَين، قُرِن بهما صيغةُ شرطٍ،           ،</a:t>
            </a:r>
            <a:br>
              <a:rPr lang="ar-IQ" sz="3200" dirty="0"/>
            </a:br>
            <a:r>
              <a:rPr lang="ar-IQ" sz="3200" b="1" dirty="0"/>
              <a:t>   </a:t>
            </a:r>
            <a:r>
              <a:rPr lang="ar-IQ" sz="3200" dirty="0"/>
              <a:t>   </a:t>
            </a:r>
            <a:r>
              <a:rPr lang="ar-IQ" sz="3200" b="1" dirty="0"/>
              <a:t>والمقدِّمةُ الثانيةُ </a:t>
            </a:r>
            <a:r>
              <a:rPr lang="ar-IQ" sz="3200" dirty="0"/>
              <a:t>حمليَّةٌ واحدةٌ، وهي مذكورةٌ في المقدِّمةِ الأُولى بعينها أو بنقيضها ـ أي: إمَّا بالنفيِ أو بالإثبات ـ، ويُقرَن بها كلمةُ الاستثناء.                             .</a:t>
            </a:r>
            <a:br>
              <a:rPr lang="ar-IQ" sz="3200" dirty="0"/>
            </a:br>
            <a:r>
              <a:rPr lang="ar-IQ" sz="3200" dirty="0"/>
              <a:t> </a:t>
            </a:r>
            <a:br>
              <a:rPr lang="ar-IQ" sz="3200" dirty="0"/>
            </a:br>
            <a:r>
              <a:rPr lang="ar-IQ" sz="3200" dirty="0"/>
              <a:t>     حتى تستنتجَ منه إحدى تلك القضيَّتَين أو نقيضِها، ويُسمَّى هذا النوع من القياس بالشرطيِّ الـمتَّصِل.                    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1199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FBC56-B115-8016-3193-808CD3DE3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b="1" dirty="0"/>
              <a:t>      مثالُه: قولُنا: </a:t>
            </a:r>
            <a:r>
              <a:rPr lang="ar-IQ" sz="3200" dirty="0"/>
              <a:t>(إنْ كان العالَـمُ حادثاً) (فله محدِثٌ)، لكنَّه حادثٌ، (فإذن له صانعٌ).   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</a:t>
            </a:r>
            <a:r>
              <a:rPr lang="ar-IQ" sz="3200" b="1" dirty="0"/>
              <a:t>فالمقدِّمةُ الأُولى: </a:t>
            </a:r>
            <a:r>
              <a:rPr lang="ar-IQ" sz="3200" dirty="0"/>
              <a:t>(إنْ كان العالَـمُ حادثاً، فله مُـحدِثٌ)، وهما قضيَّتان إنْ حُذِف قولُنا</a:t>
            </a:r>
            <a:r>
              <a:rPr lang="ar-IQ" sz="3200" dirty="0">
                <a:sym typeface="Wingdings" panose="05000000000000000000" pitchFamily="2" charset="2"/>
              </a:rPr>
              <a:t>:(إنْ والفاءُ)، لكنَّ الآن هما قضيَّتان بالقوة.               </a:t>
            </a:r>
            <a:br>
              <a:rPr lang="ar-IQ" sz="3200" dirty="0">
                <a:sym typeface="Wingdings" panose="05000000000000000000" pitchFamily="2" charset="2"/>
              </a:rPr>
            </a:br>
            <a:br>
              <a:rPr lang="ar-IQ" sz="3200" dirty="0">
                <a:sym typeface="Wingdings" panose="05000000000000000000" pitchFamily="2" charset="2"/>
              </a:rPr>
            </a:br>
            <a:r>
              <a:rPr lang="ar-IQ" sz="3200" dirty="0">
                <a:sym typeface="Wingdings" panose="05000000000000000000" pitchFamily="2" charset="2"/>
              </a:rPr>
              <a:t>     </a:t>
            </a:r>
            <a:r>
              <a:rPr lang="ar-IQ" sz="3200" b="1" dirty="0">
                <a:sym typeface="Wingdings" panose="05000000000000000000" pitchFamily="2" charset="2"/>
              </a:rPr>
              <a:t>إحداهما: </a:t>
            </a:r>
            <a:r>
              <a:rPr lang="ar-IQ" sz="3200" dirty="0">
                <a:sym typeface="Wingdings" panose="05000000000000000000" pitchFamily="2" charset="2"/>
              </a:rPr>
              <a:t>قولُنا: (العالَمُ حادثٌ) ويُسمَّى مقدَّماً.           .</a:t>
            </a:r>
            <a:br>
              <a:rPr lang="ar-IQ" sz="3200" dirty="0">
                <a:sym typeface="Wingdings" panose="05000000000000000000" pitchFamily="2" charset="2"/>
              </a:rPr>
            </a:br>
            <a:r>
              <a:rPr lang="ar-IQ" sz="3200" dirty="0">
                <a:sym typeface="Wingdings" panose="05000000000000000000" pitchFamily="2" charset="2"/>
              </a:rPr>
              <a:t>     </a:t>
            </a:r>
            <a:r>
              <a:rPr lang="ar-IQ" sz="3200" b="1" dirty="0">
                <a:sym typeface="Wingdings" panose="05000000000000000000" pitchFamily="2" charset="2"/>
              </a:rPr>
              <a:t>والثانيةُ: </a:t>
            </a:r>
            <a:r>
              <a:rPr lang="ar-IQ" sz="3200" dirty="0">
                <a:sym typeface="Wingdings" panose="05000000000000000000" pitchFamily="2" charset="2"/>
              </a:rPr>
              <a:t>قولُنا:(له محدِثٌ) ويُسمَّى تالياً.                   . </a:t>
            </a:r>
            <a:br>
              <a:rPr lang="ar-IQ" sz="3200" dirty="0">
                <a:sym typeface="Wingdings" panose="05000000000000000000" pitchFamily="2" charset="2"/>
              </a:rPr>
            </a:br>
            <a:r>
              <a:rPr lang="ar-IQ" sz="3200" dirty="0">
                <a:sym typeface="Wingdings" panose="05000000000000000000" pitchFamily="2" charset="2"/>
              </a:rPr>
              <a:t>      </a:t>
            </a:r>
            <a:br>
              <a:rPr lang="ar-IQ" sz="3200" dirty="0">
                <a:sym typeface="Wingdings" panose="05000000000000000000" pitchFamily="2" charset="2"/>
              </a:rPr>
            </a:br>
            <a:r>
              <a:rPr lang="ar-IQ" sz="3200" dirty="0">
                <a:sym typeface="Wingdings" panose="05000000000000000000" pitchFamily="2" charset="2"/>
              </a:rPr>
              <a:t>    </a:t>
            </a:r>
            <a:r>
              <a:rPr lang="ar-IQ" sz="3200" b="1" dirty="0">
                <a:sym typeface="Wingdings" panose="05000000000000000000" pitchFamily="2" charset="2"/>
              </a:rPr>
              <a:t> والمقدمةُ الثانيةُ</a:t>
            </a:r>
            <a:r>
              <a:rPr lang="ar-IQ" sz="3200" dirty="0">
                <a:sym typeface="Wingdings" panose="05000000000000000000" pitchFamily="2" charset="2"/>
              </a:rPr>
              <a:t>:(لكنَّ العالَـمَ حادثٌ) قضيَّةٌ حمليَّةٌ قُرِن بها حرفُ الاستثناء. واشتملتْ على تسليمِ عينِ المقدَّم.                .</a:t>
            </a:r>
            <a:br>
              <a:rPr lang="ar-IQ" sz="3200" dirty="0">
                <a:sym typeface="Wingdings" panose="05000000000000000000" pitchFamily="2" charset="2"/>
              </a:rPr>
            </a:br>
            <a:r>
              <a:rPr lang="ar-IQ" sz="3200" dirty="0">
                <a:sym typeface="Wingdings" panose="05000000000000000000" pitchFamily="2" charset="2"/>
              </a:rPr>
              <a:t>      </a:t>
            </a:r>
            <a:br>
              <a:rPr lang="ar-IQ" sz="3200" dirty="0">
                <a:sym typeface="Wingdings" panose="05000000000000000000" pitchFamily="2" charset="2"/>
              </a:rPr>
            </a:br>
            <a:r>
              <a:rPr lang="ar-IQ" sz="3200" dirty="0">
                <a:sym typeface="Wingdings" panose="05000000000000000000" pitchFamily="2" charset="2"/>
              </a:rPr>
              <a:t>      وقولُنا: (العالَمُ له محدِثٌ) نتيجةٌ، وهو عينُ التالي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6248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F4764-1849-55F4-5B91-585B43191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b="1" dirty="0"/>
              <a:t>      أمَّا شرطُ الإنتاج: </a:t>
            </a:r>
            <a:r>
              <a:rPr lang="ar-IQ" sz="3200" dirty="0"/>
              <a:t>فهو أنَّه مهما جُعِل شيءٌ لازماً لشيءٍ فينبغي ألَّا يكونَ الملزومُ أعمَّ منَ اللازم ـ: أي: لا يكون المقدَّمُ أعمَّ منَ التالي:                           :</a:t>
            </a:r>
            <a:br>
              <a:rPr lang="ar-IQ" sz="3200" dirty="0"/>
            </a:br>
            <a:r>
              <a:rPr lang="ar-IQ" sz="3200" dirty="0"/>
              <a:t>    </a:t>
            </a:r>
            <a:r>
              <a:rPr lang="ar-IQ" sz="3200" b="1" dirty="0"/>
              <a:t>بل إمَّا أخصَّ أو مساوياً:                     </a:t>
            </a:r>
            <a:r>
              <a:rPr lang="ar-IQ" sz="3200" dirty="0"/>
              <a:t>:</a:t>
            </a:r>
            <a:br>
              <a:rPr lang="ar-IQ" sz="3200" dirty="0"/>
            </a:br>
            <a:r>
              <a:rPr lang="ar-IQ" sz="3200" dirty="0"/>
              <a:t> </a:t>
            </a:r>
            <a:br>
              <a:rPr lang="ar-IQ" sz="3200" dirty="0"/>
            </a:br>
            <a:r>
              <a:rPr lang="ar-IQ" sz="3200" dirty="0"/>
              <a:t>       </a:t>
            </a:r>
            <a:r>
              <a:rPr lang="ar-IQ" sz="3200" b="1" dirty="0"/>
              <a:t>ومهما كان أخصَّ فبثبوتِ الأخصِّ يلزم منه بالضرورة ثبوتُ الأعمِّ؛                        ؛</a:t>
            </a:r>
            <a:br>
              <a:rPr lang="ar-IQ" sz="3200" dirty="0"/>
            </a:br>
            <a:r>
              <a:rPr lang="ar-IQ" sz="3200" dirty="0"/>
              <a:t>     إذْ يلزم من ثبوتِ السواد ووجودِهِ وجودُ اللَّون، </a:t>
            </a:r>
            <a:r>
              <a:rPr lang="ar-IQ" sz="3200" b="1" dirty="0"/>
              <a:t>وهو المراد بتسليمِ عينِ الـمقدَّم.                       </a:t>
            </a:r>
            <a:r>
              <a:rPr lang="ar-IQ" sz="3200" dirty="0"/>
              <a:t>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</a:t>
            </a:r>
            <a:r>
              <a:rPr lang="ar-IQ" sz="3200" b="1" dirty="0"/>
              <a:t>وانتفاءُ الأعمِّ يوجبُ انتفاءَ الأخصِّ بالضرورةِ</a:t>
            </a:r>
            <a:r>
              <a:rPr lang="ar-IQ" sz="3200" dirty="0"/>
              <a:t>؛ إذْ يلزم من انتفاءِ اللَّونِ انتفاءُ السوادِ، </a:t>
            </a:r>
            <a:r>
              <a:rPr lang="ar-IQ" sz="3200" b="1" dirty="0"/>
              <a:t>وهو المرادُ بتسليم نقيضِ التالي.   </a:t>
            </a:r>
            <a:r>
              <a:rPr lang="ar-IQ" sz="3200" dirty="0"/>
              <a:t>.</a:t>
            </a:r>
            <a:br>
              <a:rPr lang="ar-IQ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92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130C-7BE6-93BD-F43B-279B06E2E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dirty="0"/>
              <a:t>       </a:t>
            </a:r>
            <a:r>
              <a:rPr lang="ar-IQ" sz="3200" b="1" dirty="0"/>
              <a:t>فأمَّا ثبوتُ الأعمِّ في التالي فلا يوجب ثبوتَ الأخصِّ</a:t>
            </a:r>
            <a:r>
              <a:rPr lang="ar-IQ" sz="3200" dirty="0"/>
              <a:t>، فإنَّ ثبوتَ اللَّونِ لا يدلُّ على ثبوتِ السوادِ.                       . </a:t>
            </a:r>
            <a:br>
              <a:rPr lang="ar-IQ" sz="3200" dirty="0"/>
            </a:br>
            <a:r>
              <a:rPr lang="ar-IQ" sz="3200" dirty="0"/>
              <a:t>      </a:t>
            </a:r>
            <a:r>
              <a:rPr lang="ar-IQ" sz="3200" b="1" dirty="0"/>
              <a:t>وهذا هو المراد بتسليم عين التالي لا ينتج لا نفيَ الـمقدَّم ولا ثبوتَه.                              </a:t>
            </a:r>
            <a:r>
              <a:rPr lang="ar-IQ" sz="3200" dirty="0"/>
              <a:t>.                          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</a:t>
            </a:r>
            <a:r>
              <a:rPr lang="ar-IQ" sz="3200" b="1" dirty="0"/>
              <a:t>وأمَّا انتفاءُ الأخصِّ فلا يوجب انتفاءَ الأعمِّ ولا ثبوتاً؛ </a:t>
            </a:r>
            <a:r>
              <a:rPr lang="ar-IQ" sz="3200" dirty="0"/>
              <a:t>فإنَّ انتفاءَ السواد لا يوجب انتفاءَ اللَّون ولا ثبوتَه،               ،</a:t>
            </a:r>
            <a:br>
              <a:rPr lang="ar-IQ" sz="3200" dirty="0"/>
            </a:br>
            <a:r>
              <a:rPr lang="ar-IQ" sz="3200" dirty="0"/>
              <a:t>        </a:t>
            </a:r>
            <a:r>
              <a:rPr lang="ar-IQ" sz="3200" b="1" dirty="0"/>
              <a:t>وهذا هو المراد بتسليم نقيضِ المقدَّم لا يُنتج لا عينَ التالي ولا نقيضَه.                               </a:t>
            </a:r>
            <a:r>
              <a:rPr lang="ar-IQ" sz="3200" dirty="0"/>
              <a:t>.</a:t>
            </a:r>
            <a:br>
              <a:rPr lang="ar-IQ" sz="3200" dirty="0"/>
            </a:br>
            <a:r>
              <a:rPr lang="ar-IQ" sz="3200" dirty="0"/>
              <a:t>                       </a:t>
            </a:r>
            <a:br>
              <a:rPr lang="ar-IQ" sz="3200" dirty="0"/>
            </a:br>
            <a:r>
              <a:rPr lang="ar-IQ" sz="3200" b="1" dirty="0"/>
              <a:t>حالةُ التساوي:                                </a:t>
            </a:r>
            <a:r>
              <a:rPr lang="ar-IQ" sz="3200" dirty="0"/>
              <a:t>:     </a:t>
            </a:r>
            <a:br>
              <a:rPr lang="ar-IQ" sz="3200" dirty="0"/>
            </a:br>
            <a:r>
              <a:rPr lang="ar-IQ" sz="3200" dirty="0"/>
              <a:t>      </a:t>
            </a:r>
            <a:r>
              <a:rPr lang="ar-IQ" sz="3200" b="1" dirty="0"/>
              <a:t>وإنَّما ينتج استثناءُ عينِ التالي ونقيضِ المقدَّم، </a:t>
            </a:r>
            <a:r>
              <a:rPr lang="ar-IQ" sz="3200" dirty="0"/>
              <a:t>إذا ثَبت أنَّ التاليَ مساوٍ للمقدَّم، لا أعمَّ منه ولا أخصَّ، كقولنا:......        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656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6F26-3C2C-2BA6-24DB-348306ACA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dirty="0"/>
              <a:t>     </a:t>
            </a:r>
            <a:r>
              <a:rPr lang="ar-IQ" sz="3200" b="1" dirty="0"/>
              <a:t>تعريفُ القياس</a:t>
            </a:r>
            <a:r>
              <a:rPr lang="ar-IQ" sz="3200" dirty="0"/>
              <a:t>: قضايا أُلِّفتْ تأليفاً يلزم من تسليمها بالضرورة قضيَّةٌ أُخرى.                                     .</a:t>
            </a:r>
            <a:br>
              <a:rPr lang="ar-IQ" sz="3200" dirty="0"/>
            </a:br>
            <a:r>
              <a:rPr lang="ar-IQ" sz="3200" dirty="0"/>
              <a:t>        </a:t>
            </a:r>
            <a:r>
              <a:rPr lang="ar-IQ" sz="3200" b="1" dirty="0"/>
              <a:t>وينقسم إلى ثلاثةِ أنواعٍ: </a:t>
            </a:r>
            <a:r>
              <a:rPr lang="ar-IQ" sz="3200" dirty="0"/>
              <a:t>الحمليُّ، والشرطيُّ المتصل، والشرطيُّ المنفصل.                   </a:t>
            </a:r>
            <a:r>
              <a:rPr lang="ar-IQ" sz="3200" b="1" dirty="0"/>
              <a:t>.</a:t>
            </a:r>
            <a:br>
              <a:rPr lang="ar-IQ" sz="3200" dirty="0"/>
            </a:br>
            <a:r>
              <a:rPr lang="ar-IQ" sz="3200" b="1" dirty="0"/>
              <a:t>النوع الأوَّل:                          :</a:t>
            </a:r>
            <a:br>
              <a:rPr lang="ar-IQ" sz="3200" b="1" dirty="0"/>
            </a:br>
            <a:r>
              <a:rPr lang="ar-IQ" sz="3200" b="1" dirty="0"/>
              <a:t>     القياس الحمليُّ: </a:t>
            </a:r>
            <a:r>
              <a:rPr lang="ar-IQ" sz="3200" dirty="0"/>
              <a:t>هو</a:t>
            </a:r>
            <a:r>
              <a:rPr lang="ar-IQ" sz="3200" b="1" dirty="0"/>
              <a:t> </a:t>
            </a:r>
            <a:r>
              <a:rPr lang="ar-IQ" sz="3200" dirty="0"/>
              <a:t>مؤلَّفٌ من مقدِّمَتَين، وكلُّ مقدِّمةٍ تنقسم إلى جزأين بالضرورة، مبتدأٌ وخبرٌ(محكومٌ عليه وحكمٌ)، فيكون مجموعُ أجزائِها أربعةَ أُمورٍ.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إلَّا أنَّ أمراً واحداً يتكرَّر في الـمقدِّمَتَين، فتعود إلى ثلاثةٍ بالضرورة: :</a:t>
            </a:r>
            <a:br>
              <a:rPr lang="ar-IQ" sz="3200" dirty="0"/>
            </a:br>
            <a:r>
              <a:rPr lang="ar-IQ" sz="3200" dirty="0"/>
              <a:t>       </a:t>
            </a:r>
            <a:r>
              <a:rPr lang="ar-IQ" sz="3200" b="1" dirty="0"/>
              <a:t>مثلاً: </a:t>
            </a:r>
            <a:r>
              <a:rPr lang="ar-IQ" sz="3200" dirty="0"/>
              <a:t>(كلُّ جسمٍ مؤلَّفٌ)، و(كلُّ مؤلَّفٍ حادثٌ) فيلزم منه:(أنَّ كلَّ جسمٍ حادثٌ).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4795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98056-30D8-1679-8A3B-DBCE9645A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b="1" dirty="0"/>
              <a:t>      </a:t>
            </a:r>
            <a:r>
              <a:rPr lang="ar-IQ" sz="3200" dirty="0"/>
              <a:t> (إنْ كانتِ الشمسُ طالعةً، فالنهارُ موجودٌ)،(لكنَّ الشمسَ طالعةٌ)؛ (فالنهارُ موجودٌ). 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(إنْ كانتِ الشمسُ طالعةً، فالنهارُ موجودٌ)،(لكنَّ الشمسَ غيرُ طالعةٍ)؛ (فالنهارُ ليس بموجودٌ). 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(إنْ كانتِ الشمسُ طالعةً، فالنهارُ موجودٌ)،(لكنَّ النهارَ موجودٌ)؛ (فالشمسُ طالعةٌ). 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(إنْ كانتِ الشمسُ طالعةً، فالنهارُ موجودٌ)،(لكنَّ النهارَ غيرُ موجودٍ)؛ (فالشمسُ غيرُ طالعةٍ).                        .</a:t>
            </a:r>
            <a:br>
              <a:rPr lang="ar-IQ" sz="3200" dirty="0"/>
            </a:br>
            <a:br>
              <a:rPr lang="ar-IQ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8555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255C6-2D34-9E87-118A-3D8EBECC4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b="1" dirty="0"/>
              <a:t>القسمُ الثالث:                        :</a:t>
            </a:r>
            <a:br>
              <a:rPr lang="ar-IQ" sz="3200" b="1" dirty="0"/>
            </a:br>
            <a:r>
              <a:rPr lang="ar-IQ" sz="3200" b="1" dirty="0"/>
              <a:t>الشرطيُّ الـمنفصل:                                     </a:t>
            </a:r>
            <a:r>
              <a:rPr lang="ar-IQ" sz="3200" dirty="0"/>
              <a:t>:</a:t>
            </a:r>
            <a:br>
              <a:rPr lang="ar-IQ" sz="1600" dirty="0"/>
            </a:br>
            <a:br>
              <a:rPr lang="ar-IQ" sz="1600" dirty="0"/>
            </a:br>
            <a:r>
              <a:rPr lang="ar-IQ" sz="3200" dirty="0"/>
              <a:t>     عبارةٌ عن قضيَّتَين متناقضتَين إذا وُجد فيهما شرائطُ التناقُض ـ كما سبق ـ فيُنتِج إثباتُ أحدهما نفيَ الآخرِ، ونفيُ أحدِهما إثباتَ الآخر.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هذا إذا كان بين الجزأين تمامَ التعانُد </a:t>
            </a:r>
            <a:r>
              <a:rPr lang="ar-IQ" sz="3200" b="1" dirty="0"/>
              <a:t>فيكون استثناءُ عينِ أحدهما </a:t>
            </a:r>
            <a:r>
              <a:rPr lang="ar-IQ" sz="3200" dirty="0"/>
              <a:t>يُنتِج نقيضَ الآخرِ، </a:t>
            </a:r>
            <a:r>
              <a:rPr lang="ar-IQ" sz="3200" b="1" dirty="0"/>
              <a:t>واستثناءُ نقيضِ أحدهما</a:t>
            </a:r>
            <a:r>
              <a:rPr lang="ar-IQ" sz="3200" dirty="0"/>
              <a:t> يُنتِج عينَ الآخرِ</a:t>
            </a:r>
            <a:r>
              <a:rPr lang="ar-IQ" sz="3200" b="1" dirty="0"/>
              <a:t>.                            </a:t>
            </a:r>
            <a:r>
              <a:rPr lang="ar-IQ" sz="3200" dirty="0"/>
              <a:t>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</a:t>
            </a:r>
            <a:r>
              <a:rPr lang="ar-IQ" sz="3200" b="1" dirty="0"/>
              <a:t>مثالُه:(</a:t>
            </a:r>
            <a:r>
              <a:rPr lang="ar-IQ" sz="3200" dirty="0"/>
              <a:t>العالَـمُ إمَّا قديمٌ وإمَّا محدَثٌ)،(لكنَّه محدَثٌ)؛(فهو إذاً ليس بقديمٍ).                     .</a:t>
            </a:r>
            <a:br>
              <a:rPr lang="ar-IQ" sz="3200" dirty="0"/>
            </a:br>
            <a:r>
              <a:rPr lang="ar-IQ" sz="3200" dirty="0"/>
              <a:t>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4924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FEF2-43A1-DCA2-9F8A-7758AF531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b="1" dirty="0"/>
              <a:t>     ويُنتج أربعَ استثناءاتٍ: </a:t>
            </a:r>
            <a:r>
              <a:rPr lang="ar-IQ" sz="3200" dirty="0"/>
              <a:t>فإنَّك تقول:(لكنَّ العالَمَ محدَثٌ)؛ </a:t>
            </a:r>
            <a:r>
              <a:rPr lang="ar-IQ" sz="3200" b="1" dirty="0"/>
              <a:t>فيلزم عنه: </a:t>
            </a:r>
            <a:r>
              <a:rPr lang="ar-IQ" sz="3200" dirty="0"/>
              <a:t>أنَّه ليس بقديمٍ.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أو </a:t>
            </a:r>
            <a:r>
              <a:rPr lang="ar-IQ" sz="3200" b="1" dirty="0"/>
              <a:t>تقول</a:t>
            </a:r>
            <a:r>
              <a:rPr lang="ar-IQ" sz="3200" dirty="0"/>
              <a:t>:(لكنَّه قديمٌ)؛ </a:t>
            </a:r>
            <a:r>
              <a:rPr lang="ar-IQ" sz="3200" b="1" dirty="0"/>
              <a:t>فيلزم: </a:t>
            </a:r>
            <a:r>
              <a:rPr lang="ar-IQ" sz="3200" dirty="0"/>
              <a:t>أنَّه ليس بمحدَثٌ.           .</a:t>
            </a:r>
            <a:br>
              <a:rPr lang="ar-IQ" sz="3200" dirty="0"/>
            </a:br>
            <a:r>
              <a:rPr lang="ar-IQ" sz="3200" dirty="0"/>
              <a:t>      </a:t>
            </a:r>
            <a:br>
              <a:rPr lang="ar-IQ" sz="3200" dirty="0"/>
            </a:br>
            <a:r>
              <a:rPr lang="ar-IQ" sz="3200" dirty="0"/>
              <a:t>أو </a:t>
            </a:r>
            <a:r>
              <a:rPr lang="ar-IQ" sz="3200" b="1" dirty="0"/>
              <a:t>تقول</a:t>
            </a:r>
            <a:r>
              <a:rPr lang="ar-IQ" sz="3200" dirty="0"/>
              <a:t>:(لكنَّه ليس بقديمٌ)؛ </a:t>
            </a:r>
            <a:r>
              <a:rPr lang="ar-IQ" sz="3200" b="1" dirty="0"/>
              <a:t>فيلزم: </a:t>
            </a:r>
            <a:r>
              <a:rPr lang="ar-IQ" sz="3200" dirty="0"/>
              <a:t>أنَّه محدَثٌ، وهو استثناءُ النقيضِ. . </a:t>
            </a:r>
            <a:br>
              <a:rPr lang="ar-IQ" sz="3200" dirty="0"/>
            </a:br>
            <a:r>
              <a:rPr lang="ar-IQ" sz="3200" dirty="0"/>
              <a:t>       أو </a:t>
            </a:r>
            <a:r>
              <a:rPr lang="ar-IQ" sz="3200" b="1" dirty="0"/>
              <a:t>تقول</a:t>
            </a:r>
            <a:r>
              <a:rPr lang="ar-IQ" sz="3200" dirty="0"/>
              <a:t>:(لكنَّه ليس بمحدَثٍ)؛ </a:t>
            </a:r>
            <a:r>
              <a:rPr lang="ar-IQ" sz="3200" b="1" dirty="0"/>
              <a:t>فيلزم منه: </a:t>
            </a:r>
            <a:r>
              <a:rPr lang="ar-IQ" sz="3200" dirty="0"/>
              <a:t>أنَّه قديمٌ.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b="1" dirty="0"/>
              <a:t>     فأمَّا إذا لم تكنِ الأقسامُ تامَّةَ العنادِ؛ كقولك</a:t>
            </a:r>
            <a:r>
              <a:rPr lang="ar-IQ" sz="3200" dirty="0"/>
              <a:t>:(هذا إمَّا أبيضُ، وإمَّا أسودُ)، فاستثناءُ عينِ الواحدِ يُنتج نقيضَ الآخر.       .       </a:t>
            </a:r>
            <a:br>
              <a:rPr lang="ar-IQ" sz="3200" b="1" dirty="0"/>
            </a:br>
            <a:br>
              <a:rPr lang="ar-IQ" sz="3200" b="1" dirty="0"/>
            </a:br>
            <a:r>
              <a:rPr lang="ar-IQ" sz="3200" b="1" dirty="0"/>
              <a:t>   فأمَّا استثناءُ نقيضِ الواحد </a:t>
            </a:r>
            <a:r>
              <a:rPr lang="ar-IQ" sz="3200" dirty="0"/>
              <a:t>فلا يُنتج لا عينَ الآخرِ ولا نقيضَه</a:t>
            </a:r>
            <a:r>
              <a:rPr lang="ar-IQ" sz="3200" b="1" dirty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0936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algn="ctr"/>
            <a:r>
              <a:rPr lang="ar-IQ" sz="4400" dirty="0"/>
              <a:t>هل من سائلٍ يسأل عن الموضوع؟.</a:t>
            </a:r>
            <a:br>
              <a:rPr lang="ar-IQ" sz="4400" dirty="0"/>
            </a:br>
            <a:br>
              <a:rPr lang="ar-IQ" sz="4400" dirty="0"/>
            </a:br>
            <a:br>
              <a:rPr lang="ar-IQ" sz="4400" dirty="0"/>
            </a:br>
            <a:r>
              <a:rPr lang="ar-IQ" sz="4400" dirty="0"/>
              <a:t>شكراً للحضور..........</a:t>
            </a:r>
            <a:br>
              <a:rPr lang="ar-IQ" sz="4400" dirty="0"/>
            </a:br>
            <a:br>
              <a:rPr lang="ar-IQ" sz="4400" dirty="0"/>
            </a:br>
            <a:br>
              <a:rPr lang="ar-IQ" sz="4400" dirty="0"/>
            </a:b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2184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6F26-3C2C-2BA6-24DB-348306ACA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br>
              <a:rPr lang="ar-IQ" sz="3200" b="1" dirty="0"/>
            </a:br>
            <a:r>
              <a:rPr lang="ar-IQ" sz="3200" b="1" dirty="0"/>
              <a:t>      ولكلِّ واحدٍ منَ الأجزاء الثلاثة اسمٌ؛ لِيتميَّزَ عن غيرِه:    </a:t>
            </a:r>
            <a:r>
              <a:rPr lang="ar-IQ" sz="3200" dirty="0"/>
              <a:t>:</a:t>
            </a:r>
            <a:br>
              <a:rPr lang="ar-IQ" sz="3200" dirty="0"/>
            </a:br>
            <a:r>
              <a:rPr lang="ar-IQ" sz="3200" dirty="0"/>
              <a:t> </a:t>
            </a:r>
            <a:br>
              <a:rPr lang="ar-IQ" sz="3200" dirty="0"/>
            </a:br>
            <a:r>
              <a:rPr lang="ar-IQ" sz="3200" dirty="0"/>
              <a:t>      أمَّا الحدُّ الـمشترك فيُسمَّى الحدَّ الأوسط، وأمَّا الآخران فيُسمَّى أحدُهما الـحدَّ الأكبر، والآخرُ الحدَّ الأصغرَ.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والأصغرُ هو الذي نريد أنْ يصيرَ موضوعاً (محكوماً عليه) في النتيجة. والمقدِّمة التي فيها الأصغرُ تُسمَّى صغرَى.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والأكبرُ هو الَّذي نريد أنْ يصيرَ محمولاً(حكماً) فيها. والمقدِّمةُ التي فيها الأكبرُ تُسمَّى كُبرَى.            .</a:t>
            </a:r>
            <a:br>
              <a:rPr lang="ar-IQ" sz="3200" dirty="0"/>
            </a:br>
            <a:br>
              <a:rPr lang="ar-IQ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110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21E8-E369-09BD-5B7D-EA251C068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b="1" dirty="0"/>
              <a:t>لِـماذا سُمِّي المحمولُ أكبَر؟                        .</a:t>
            </a:r>
            <a:br>
              <a:rPr lang="ar-IQ" sz="3200" b="1" dirty="0"/>
            </a:br>
            <a:br>
              <a:rPr lang="ar-IQ" sz="3200" b="1" dirty="0"/>
            </a:br>
            <a:r>
              <a:rPr lang="ar-IQ" sz="3200" b="1" dirty="0"/>
              <a:t>      </a:t>
            </a:r>
            <a:r>
              <a:rPr lang="ar-IQ" sz="3200" dirty="0"/>
              <a:t>إنَّما سُمِّيَ الـمحمولُ أكبرَ؛ لأنَّه يمكن أنْ يكونَ أعمَّ منَ الموضوعِ وإنْ أمكَن أيضاً أنْ يكونَ مساوياً.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وأمَّا الموضوعُ فلا يُتصوَّرُ أنْ يكونَ أعمَّ منَ الـمحمولِ، وإذا وُضِع كذلك كان الحكمُ كاذباً.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كقولك:(كلُّ حيوانٍ إنسانٌ) فإنَّه كاذبٌ، وعكسُه صادقٌ.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b="1" dirty="0"/>
              <a:t>مثلاً: في القياس الَّذي أوردْناه وجَد ثلاثةُ أجزاء:             :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الجسمُ، والمؤلَّفُ، والمُحدَث.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251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B0595-C510-BCC4-E88D-663E5ABDD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b="1" dirty="0"/>
              <a:t>    والمؤلَّفُ: </a:t>
            </a:r>
            <a:r>
              <a:rPr lang="ar-IQ" sz="3200" dirty="0"/>
              <a:t>هو الحدُّ الأوسطُ.                     </a:t>
            </a:r>
            <a:r>
              <a:rPr lang="ar-IQ" sz="3200" b="1" dirty="0"/>
              <a:t>.</a:t>
            </a:r>
            <a:br>
              <a:rPr lang="ar-IQ" sz="3200" b="1" dirty="0"/>
            </a:br>
            <a:br>
              <a:rPr lang="ar-IQ" sz="3200" b="1" dirty="0"/>
            </a:br>
            <a:r>
              <a:rPr lang="ar-IQ" sz="3200" b="1" dirty="0"/>
              <a:t>    والجسمُ: </a:t>
            </a:r>
            <a:r>
              <a:rPr lang="ar-IQ" sz="3200" dirty="0"/>
              <a:t>هو الأصغر</a:t>
            </a:r>
            <a:r>
              <a:rPr lang="ar-IQ" sz="3200" b="1" dirty="0"/>
              <a:t>.                        .</a:t>
            </a:r>
            <a:br>
              <a:rPr lang="ar-IQ" sz="3200" b="1" dirty="0"/>
            </a:br>
            <a:br>
              <a:rPr lang="ar-IQ" sz="3200" b="1" dirty="0"/>
            </a:br>
            <a:r>
              <a:rPr lang="ar-IQ" sz="3200" b="1" dirty="0"/>
              <a:t>    والمحدَثُ: </a:t>
            </a:r>
            <a:r>
              <a:rPr lang="ar-IQ" sz="3200" dirty="0"/>
              <a:t>هو الأكبر.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وقولُنا</a:t>
            </a:r>
            <a:r>
              <a:rPr lang="ar-IQ" sz="3200" b="1" dirty="0"/>
              <a:t>:(كلُّ جسمٍ مؤلَّفٌ): </a:t>
            </a:r>
            <a:r>
              <a:rPr lang="ar-IQ" sz="3200" dirty="0"/>
              <a:t>هو المقدِّمةُ الصغرى.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وقولُنا</a:t>
            </a:r>
            <a:r>
              <a:rPr lang="ar-IQ" sz="3200" b="1" dirty="0"/>
              <a:t>:(كلُّ مؤلَّفٍ مُحدَثٌ)</a:t>
            </a:r>
            <a:r>
              <a:rPr lang="ar-IQ" sz="3200" dirty="0"/>
              <a:t>: هي المقدِّمةُ الكبرى.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وقولُنا</a:t>
            </a:r>
            <a:r>
              <a:rPr lang="ar-IQ" sz="3200" b="1" dirty="0"/>
              <a:t>:(كلُّ جسمٍ مُحدَثٌ) </a:t>
            </a:r>
            <a:r>
              <a:rPr lang="ar-IQ" sz="3200" dirty="0"/>
              <a:t>هو النتيجةُ.                     </a:t>
            </a:r>
            <a:r>
              <a:rPr lang="ar-IQ" sz="3200" b="1" dirty="0"/>
              <a:t>.</a:t>
            </a:r>
            <a:br>
              <a:rPr lang="ar-IQ" sz="3200" b="1" dirty="0"/>
            </a:br>
            <a:br>
              <a:rPr lang="ar-IQ" sz="3200" b="1" dirty="0"/>
            </a:br>
            <a:r>
              <a:rPr lang="ar-IQ" sz="3200" b="1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906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F886C-912C-8862-A396-D2DA34988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b="1" dirty="0"/>
              <a:t>لِـماذا لابدَّ من تكرار جزءٍ في المقدِّمَتين؟            </a:t>
            </a:r>
            <a:r>
              <a:rPr lang="ar-IQ" sz="3200" dirty="0"/>
              <a:t>.</a:t>
            </a:r>
            <a:br>
              <a:rPr lang="ar-IQ" sz="3200" dirty="0"/>
            </a:br>
            <a:r>
              <a:rPr lang="ar-IQ" sz="3200" dirty="0"/>
              <a:t>      لأنَّها لو بقيتْ أربعةً لم تشتركِ الـمقدِّمتان في شيءٍ، وبطَل الازدواجُ بينهما، فلا تتولَّد النتيجةُ.                   .</a:t>
            </a:r>
            <a:br>
              <a:rPr lang="ar-IQ" sz="3200" dirty="0"/>
            </a:br>
            <a:br>
              <a:rPr lang="ar-IQ" sz="3200" b="1" dirty="0"/>
            </a:br>
            <a:r>
              <a:rPr lang="ar-IQ" sz="3200" b="1" dirty="0"/>
              <a:t>      مثلاً: </a:t>
            </a:r>
            <a:r>
              <a:rPr lang="ar-IQ" sz="3200" dirty="0"/>
              <a:t>إذا قلتَ:(</a:t>
            </a:r>
            <a:r>
              <a:rPr lang="ar-IQ" sz="3200" b="1" dirty="0"/>
              <a:t>كلُّ جسمٍ مؤلَّفٌ</a:t>
            </a:r>
            <a:r>
              <a:rPr lang="ar-IQ" sz="3200" dirty="0"/>
              <a:t>)، ولم تتكلَّم في المقدِّمة الثانيةِ عنِ(الجسم) ولا عنِ(المؤلَّف) بل قلتَ مثلاً:(</a:t>
            </a:r>
            <a:r>
              <a:rPr lang="ar-IQ" sz="3200" b="1" dirty="0"/>
              <a:t>كلُّ إنسانٍ حيوانٌ</a:t>
            </a:r>
            <a:r>
              <a:rPr lang="ar-IQ" sz="3200" dirty="0"/>
              <a:t>) لم تلزم نتيجةٌ في الـمقدِّمة.        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b="1" dirty="0"/>
              <a:t>في نظم القياس:                     </a:t>
            </a:r>
            <a:r>
              <a:rPr lang="ar-IQ" sz="3200" dirty="0"/>
              <a:t>:</a:t>
            </a:r>
            <a:br>
              <a:rPr lang="ar-IQ" sz="3200" dirty="0"/>
            </a:br>
            <a:r>
              <a:rPr lang="ar-IQ" sz="3200" dirty="0"/>
              <a:t>      </a:t>
            </a:r>
            <a:r>
              <a:rPr lang="ar-IQ" sz="3200" b="1" dirty="0"/>
              <a:t>النظم الأوَّل: </a:t>
            </a:r>
            <a:r>
              <a:rPr lang="ar-IQ" sz="3200" dirty="0"/>
              <a:t>أنْ تكونَ الحدُّ الوسطُ(العلَّةُ) موضوعاً في الصغرى ومحمولاً في الكبرى:                                 :</a:t>
            </a:r>
            <a:br>
              <a:rPr lang="ar-IQ" sz="3200" dirty="0"/>
            </a:br>
            <a:r>
              <a:rPr lang="ar-IQ" sz="3200" dirty="0"/>
              <a:t>       مثلُ:(كلُّ جسمٍ مؤلَّفٍ) و(كلُّ مؤلَّفٍ حادثٌ)فيلزم منه:(أنَّ كلَّ جسمٍ حادثٌ).                                    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2903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363EA-9F9E-993F-9B8D-D4C81747C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 algn="just"/>
            <a:r>
              <a:rPr lang="ar-IQ" sz="3200" b="1" dirty="0"/>
              <a:t>       وحاصلُ وجهِ الدلالةِ في هذا النظم: </a:t>
            </a:r>
            <a:r>
              <a:rPr lang="ar-IQ" sz="3200" dirty="0"/>
              <a:t>أنَّ الحكمَ على الصفةِ حكمٌ على الموصوف:                         :   </a:t>
            </a:r>
            <a:br>
              <a:rPr lang="ar-IQ" sz="3200" dirty="0"/>
            </a:br>
            <a:r>
              <a:rPr lang="ar-IQ" sz="3200" dirty="0"/>
              <a:t>       مثلاً: إذا قلتَ:(كلُّ جسمٍ مؤلَّفٍ)، فقد جعلتَ الـمؤلَّفَ وصفاً، وإذا قلتَ:(كلُّ مؤلَّفٍ حادثٌ) فقد حكمْتَ على الوصفِ. فالبضرورة يدخلُ فيه الموصوف، فيلزم منه:(أنَّ كلَّ جسمٍ حادثٌ).                              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وحكمةُ القياس هو أنَّ الحكمَ بالحدوثِ على الجسمِ قد لا يكونُ بيِّناً بنفسِه، ولكنْ يكون الحكمُ به على المؤلَّفِ بيِّناً بنفسِه.      .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فيتعدَّى الحكمُ الَّذي ليس بيِّناً للجسم إليه بواسطةِ(المؤلَّف)، الَّذي هو بيِّنٌ له، فيكون الوسطُ سببَ التقاءِ الطرفَين، وهو تعدِّي الحكم إلى المحكوم عليه.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6017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D727D-AA72-D5DD-10DC-24256E31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sz="3200" b="1" dirty="0"/>
              <a:t>وهذا النظم له شرطان حتى يكونَ مُنتِجاً:                   </a:t>
            </a:r>
            <a:r>
              <a:rPr lang="ar-IQ" sz="3200" dirty="0"/>
              <a:t>: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</a:t>
            </a:r>
            <a:r>
              <a:rPr lang="ar-IQ" sz="3200" b="1" dirty="0"/>
              <a:t>الأوَّل: </a:t>
            </a:r>
            <a:r>
              <a:rPr lang="ar-IQ" sz="3200" dirty="0"/>
              <a:t>يُشترط أنْ تكونَ الصغرى مُثبَتةً؛ لِيَثبُتَ الحدُّ الأوسطُ للأصغر، فيكونُ الحكمُ على الأوسط حكماً على الأصغر.       .  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 فإنْ كانتْ نافيةً لم يَنتُجْ؛ لأنَّك إذا نفيتَ شيئاً عن شيءٍ لم يكنِ الحكمُ على المَنفيِّ حكماً على المنفيِّ عنه.                   .</a:t>
            </a:r>
            <a:br>
              <a:rPr lang="ar-IQ" sz="3200" dirty="0"/>
            </a:br>
            <a:r>
              <a:rPr lang="ar-IQ" sz="3200" dirty="0"/>
              <a:t>      </a:t>
            </a:r>
            <a:br>
              <a:rPr lang="ar-IQ" sz="3200" dirty="0"/>
            </a:br>
            <a:r>
              <a:rPr lang="ar-IQ" sz="3200" dirty="0"/>
              <a:t>     فإنَّك إذا قلتَ:(لا خلَّ واحدَ مسكِرٌ)و(كلُّ مسكرٍ حرامٌ) لم يلزم منه حكمٌ في الخلِّ؛ إذْ وَقعتِ المباينةُ بين الخلِّ والمسكر.       .                                    </a:t>
            </a:r>
            <a:br>
              <a:rPr lang="ar-IQ" sz="3200" dirty="0"/>
            </a:br>
            <a:br>
              <a:rPr lang="ar-IQ" sz="3200" dirty="0"/>
            </a:br>
            <a:r>
              <a:rPr lang="ar-IQ" sz="3200" dirty="0"/>
              <a:t>      فحكمُك على المسكر بالنفيِ أوِ الإثباتِ لا يتعدَّى إلى الخَلِّ ألبتَّةَ. .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5204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9EDCB-07CF-1955-6FA9-5716BE971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b="1" dirty="0"/>
              <a:t>      الشرطُ الثاني: </a:t>
            </a:r>
            <a:r>
              <a:rPr lang="ar-IQ" dirty="0"/>
              <a:t>يجب أنْ تكونَ الكبرى كليَّةً؛ حتى يدخُلَ بسببِ عمومِها المحكومُ عليه(الأصغر) فيه.     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فإنَّك إذا قلتَ:(كلُّ إنسانٍ حيوانٌ)، و(بعضُ الحيوانِ فرسٌ) فلا يلزم أنْ يكونَ(بعضُ الإنسانٍ فرسٌ).                .</a:t>
            </a:r>
            <a:br>
              <a:rPr lang="ar-IQ" dirty="0"/>
            </a:br>
            <a:r>
              <a:rPr lang="ar-IQ" dirty="0"/>
              <a:t>    </a:t>
            </a:r>
            <a:br>
              <a:rPr lang="ar-IQ" dirty="0"/>
            </a:br>
            <a:r>
              <a:rPr lang="ar-IQ"/>
              <a:t>      بل </a:t>
            </a:r>
            <a:r>
              <a:rPr lang="ar-IQ" dirty="0"/>
              <a:t>إنْ حكمتَ على الحيوان بحكمٍ كليٍّ؛ ككونه جسماً: فقلتَ</a:t>
            </a:r>
            <a:r>
              <a:rPr lang="ar-IQ" dirty="0">
                <a:sym typeface="Wingdings" panose="05000000000000000000" pitchFamily="2" charset="2"/>
              </a:rPr>
              <a:t>:(وكلُّ حيوانٍ جسمٌ) تعدَّى ذلك إلى الأصغر؛ وهو(</a:t>
            </a:r>
            <a:r>
              <a:rPr lang="ar-IQ">
                <a:sym typeface="Wingdings" panose="05000000000000000000" pitchFamily="2" charset="2"/>
              </a:rPr>
              <a:t>الإنسانُ).         .</a:t>
            </a:r>
            <a:br>
              <a:rPr lang="ar-IQ" dirty="0">
                <a:sym typeface="Wingdings" panose="05000000000000000000" pitchFamily="2" charset="2"/>
              </a:rPr>
            </a:br>
            <a:br>
              <a:rPr lang="ar-IQ" dirty="0">
                <a:sym typeface="Wingdings" panose="05000000000000000000" pitchFamily="2" charset="2"/>
              </a:rPr>
            </a:br>
            <a:br>
              <a:rPr lang="ar-IQ" dirty="0">
                <a:sym typeface="Wingdings" panose="05000000000000000000" pitchFamily="2" charset="2"/>
              </a:rPr>
            </a:br>
            <a:br>
              <a:rPr lang="ar-IQ" dirty="0">
                <a:sym typeface="Wingdings" panose="05000000000000000000" pitchFamily="2" charset="2"/>
              </a:rPr>
            </a:br>
            <a:br>
              <a:rPr lang="ar-IQ" dirty="0">
                <a:sym typeface="Wingdings" panose="05000000000000000000" pitchFamily="2" charset="2"/>
              </a:rPr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103547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25034</TotalTime>
  <Words>2154</Words>
  <Application>Microsoft Office PowerPoint</Application>
  <PresentationFormat>On-screen Show (4:3)</PresentationFormat>
  <Paragraphs>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Horizon</vt:lpstr>
      <vt:lpstr> المنطق الصوري المحاضرةُ   في القياس وأنواعها   أ.م.د. مسعود محمد علي   </vt:lpstr>
      <vt:lpstr>     تعريفُ القياس: قضايا أُلِّفتْ تأليفاً يلزم من تسليمها بالضرورة قضيَّةٌ أُخرى.                                     .         وينقسم إلى ثلاثةِ أنواعٍ: الحمليُّ، والشرطيُّ المتصل، والشرطيُّ المنفصل.                   . النوع الأوَّل:                          :      القياس الحمليُّ: هو مؤلَّفٌ من مقدِّمَتَين، وكلُّ مقدِّمةٍ تنقسم إلى جزأين بالضرورة، مبتدأٌ وخبرٌ(محكومٌ عليه وحكمٌ)، فيكون مجموعُ أجزائِها أربعةَ أُمورٍ.                       .        إلَّا أنَّ أمراً واحداً يتكرَّر في الـمقدِّمَتَين، فتعود إلى ثلاثةٍ بالضرورة: :        مثلاً: (كلُّ جسمٍ مؤلَّفٌ)، و(كلُّ مؤلَّفٍ حادثٌ) فيلزم منه:(أنَّ كلَّ جسمٍ حادثٌ).</vt:lpstr>
      <vt:lpstr>       ولكلِّ واحدٍ منَ الأجزاء الثلاثة اسمٌ؛ لِيتميَّزَ عن غيرِه:    :         أمَّا الحدُّ الـمشترك فيُسمَّى الحدَّ الأوسط، وأمَّا الآخران فيُسمَّى أحدُهما الـحدَّ الأكبر، والآخرُ الحدَّ الأصغرَ.             .        والأصغرُ هو الذي نريد أنْ يصيرَ موضوعاً (محكوماً عليه) في النتيجة. والمقدِّمة التي فيها الأصغرُ تُسمَّى صغرَى.          .       والأكبرُ هو الَّذي نريد أنْ يصيرَ محمولاً(حكماً) فيها. والمقدِّمةُ التي فيها الأكبرُ تُسمَّى كُبرَى.            .  </vt:lpstr>
      <vt:lpstr>لِـماذا سُمِّي المحمولُ أكبَر؟                        .        إنَّما سُمِّيَ الـمحمولُ أكبرَ؛ لأنَّه يمكن أنْ يكونَ أعمَّ منَ الموضوعِ وإنْ أمكَن أيضاً أنْ يكونَ مساوياً.             .        وأمَّا الموضوعُ فلا يُتصوَّرُ أنْ يكونَ أعمَّ منَ الـمحمولِ، وإذا وُضِع كذلك كان الحكمُ كاذباً.               .  كقولك:(كلُّ حيوانٍ إنسانٌ) فإنَّه كاذبٌ، وعكسُه صادقٌ.        .  مثلاً: في القياس الَّذي أوردْناه وجَد ثلاثةُ أجزاء:             :  الجسمُ، والمؤلَّفُ، والمُحدَث. </vt:lpstr>
      <vt:lpstr>    والمؤلَّفُ: هو الحدُّ الأوسطُ.                     .      والجسمُ: هو الأصغر.                        .      والمحدَثُ: هو الأكبر.                    .      وقولُنا:(كلُّ جسمٍ مؤلَّفٌ): هو المقدِّمةُ الصغرى.              .      وقولُنا:(كلُّ مؤلَّفٍ مُحدَثٌ): هي المقدِّمةُ الكبرى.               .      وقولُنا:(كلُّ جسمٍ مُحدَثٌ) هو النتيجةُ.                     .   </vt:lpstr>
      <vt:lpstr>لِـماذا لابدَّ من تكرار جزءٍ في المقدِّمَتين؟            .       لأنَّها لو بقيتْ أربعةً لم تشتركِ الـمقدِّمتان في شيءٍ، وبطَل الازدواجُ بينهما، فلا تتولَّد النتيجةُ.                   .        مثلاً: إذا قلتَ:(كلُّ جسمٍ مؤلَّفٌ)، ولم تتكلَّم في المقدِّمة الثانيةِ عنِ(الجسم) ولا عنِ(المؤلَّف) بل قلتَ مثلاً:(كلُّ إنسانٍ حيوانٌ) لم تلزم نتيجةٌ في الـمقدِّمة.                               .  في نظم القياس:                     :       النظم الأوَّل: أنْ تكونَ الحدُّ الوسطُ(العلَّةُ) موضوعاً في الصغرى ومحمولاً في الكبرى:                                 :        مثلُ:(كلُّ جسمٍ مؤلَّفٍ) و(كلُّ مؤلَّفٍ حادثٌ)فيلزم منه:(أنَّ كلَّ جسمٍ حادثٌ).                                    .</vt:lpstr>
      <vt:lpstr>       وحاصلُ وجهِ الدلالةِ في هذا النظم: أنَّ الحكمَ على الصفةِ حكمٌ على الموصوف:                         :           مثلاً: إذا قلتَ:(كلُّ جسمٍ مؤلَّفٍ)، فقد جعلتَ الـمؤلَّفَ وصفاً، وإذا قلتَ:(كلُّ مؤلَّفٍ حادثٌ) فقد حكمْتَ على الوصفِ. فالبضرورة يدخلُ فيه الموصوف، فيلزم منه:(أنَّ كلَّ جسمٍ حادثٌ).                                    .       وحكمةُ القياس هو أنَّ الحكمَ بالحدوثِ على الجسمِ قد لا يكونُ بيِّناً بنفسِه، ولكنْ يكون الحكمُ به على المؤلَّفِ بيِّناً بنفسِه.      .        فيتعدَّى الحكمُ الَّذي ليس بيِّناً للجسم إليه بواسطةِ(المؤلَّف)، الَّذي هو بيِّنٌ له، فيكون الوسطُ سببَ التقاءِ الطرفَين، وهو تعدِّي الحكم إلى المحكوم عليه.</vt:lpstr>
      <vt:lpstr>وهذا النظم له شرطان حتى يكونَ مُنتِجاً:                   :       الأوَّل: يُشترط أنْ تكونَ الصغرى مُثبَتةً؛ لِيَثبُتَ الحدُّ الأوسطُ للأصغر، فيكونُ الحكمُ على الأوسط حكماً على الأصغر.       .           فإنْ كانتْ نافيةً لم يَنتُجْ؛ لأنَّك إذا نفيتَ شيئاً عن شيءٍ لم يكنِ الحكمُ على المَنفيِّ حكماً على المنفيِّ عنه.                   .             فإنَّك إذا قلتَ:(لا خلَّ واحدَ مسكِرٌ)و(كلُّ مسكرٍ حرامٌ) لم يلزم منه حكمٌ في الخلِّ؛ إذْ وَقعتِ المباينةُ بين الخلِّ والمسكر.       .                                            فحكمُك على المسكر بالنفيِ أوِ الإثباتِ لا يتعدَّى إلى الخَلِّ ألبتَّةَ. .     </vt:lpstr>
      <vt:lpstr>      الشرطُ الثاني: يجب أنْ تكونَ الكبرى كليَّةً؛ حتى يدخُلَ بسببِ عمومِها المحكومُ عليه(الأصغر) فيه.                                 .        فإنَّك إذا قلتَ:(كلُّ إنسانٍ حيوانٌ)، و(بعضُ الحيوانِ فرسٌ) فلا يلزم أنْ يكونَ(بعضُ الإنسانٍ فرسٌ).                .            بل إنْ حكمتَ على الحيوان بحكمٍ كليٍّ؛ ككونه جسماً: فقلتَ:(وكلُّ حيوانٍ جسمٌ) تعدَّى ذلك إلى الأصغر؛ وهو(الإنسانُ).         .     </vt:lpstr>
      <vt:lpstr>            النظم الثاني للقياس: ما كان الحدُّ الأوسط فيه محمولاً على الطرفَين.  .         لكنْ إنَّما يُنتج إذا كان محمولاً على أحدهما بالسلب، وعلى الآخر بالإيجاب، ولا تكون النتيجةُ إلَّا سالبةً.                .        مثالُه: قولُنا: إنَّ (كلُّ جسمٍ مؤلَّفٌ)؛ و(لا أزليَّ واحدَ مؤلَّفٌ)، فيلزم منه:(لا جسمَ واحدَ أزليٌّ).                .                             فها هنا ثلاثةُ معانٍ: الجسم، والمؤلَّف، والأزلي، والمتكرِّر في المقدِّمَتَين هو المؤلَّف، فهو العلَّة، وتراه خبراً في المقدِّمتَين نفياً وإيجاباً.                         .          </vt:lpstr>
      <vt:lpstr>        إذْ صار المؤلَّفُ ثابتاً للجسم، مسلوباً عنِ الأزليِّ، ولا يبقى بين الأزليِّ والجسمِ ارتباطُ الخبرِ والمخبر عنه.           .  وجهُ لزومِ النتيجة بالطريقَين:                    :  الطريق الأوَّل:                            :        هو أنَّ كلَّ شيئَين ثَبت لأحدهما ما انتفى عنِ الآخرِ فلا يكون بينهما التقاءٌ واتِّصالٌ، أي: لا يجوز أنْ يُخبَرَ بأحدهما عنِ الآخر.                              فالتأليفُ ثابتٌ للجسم، ومنفيٌّ عنِ الباري، فلا يكون بين معنى الجسم والباري التقاءٌ، فلا يقال: الباري جسمٌ، ولا يقال: الجسمُ باري.                            .</vt:lpstr>
      <vt:lpstr>      والطريقُ الثاني هو: بأنْ تعكسَ الكبرى؛ فإنَّها سالبةٌ كليَّة، وقد قدَّمنا أنَّ السالبةَ الكليَّة تنعكس مثلَ نفسِها،              ،                فإذا صدَق:(لا أزليَّ واحدَ مؤلَّفٌ)، صَدق عكسُه:( لا مؤلَّفَ واحدَ أزليٌّ)، فنضيف إليه الصغرى، فيعود إلى الشكل الأوَّل، هكذا:                                :               (كلُّ جسمٍ مؤلَّفٌ)،( لا مؤلَّفَ واحدَ أزليٌّ)، فينتج: (لا جسمَ واحدَ أزليٌّ).                       .             وخاصيَّةُ هذا النظم: أنَّه لا يُنتِج إلَّا القضيَّةَ النافيةَ ـ كما مرـ.       ولهذا الشكل شرطان لصحة النتيجة:                       :      أحدهما: أنْ يَختلفَ المقدِّمتَان في الكيفيَّة.          .      والآخر: أنْ تكونَ الكبرى كليَّةً كما في الشكل الأوَّل.           </vt:lpstr>
      <vt:lpstr>      النظمُ ـ الشكلُ ـ الثالث: أنْ تكونَ العلَّةُ ـ الحدُّ الأوسط ـ موضوعاً في المقدِّمَتَين جميعاً:                             :  وخاصيَّةُ هذا النظم: أنَّه لا يُنتِج إلَّا القضيَّةَ الجزئيَّة.      .           مثلاً: (كلُّ سوادٍ عرَضٌ)، و(كلُّ سوادٍ لونٌ)، فيلزم منه: (أنَّ بعضَ العرَضِ لونٌ).                           .             وشرطُ الإنتاجِ في هذا الشكل: أنْ تكونَ المقدِّمةُ الأُولى التي فيها المحمول عليه ـ الموضوع ـ موجبةً،ـ كما شُرِط في الشكلِ الأوَّل ـ                              ،                                          فإنْ كانتْ نافيةً ـ سالبةً ـ لم تلزمِ النتيجةُ، وأخصُّ خواصِّه بين الأشكال جوازُ كون الكبرى منه جزئيَّاً لا كليَّاً.         </vt:lpstr>
      <vt:lpstr>وبيانُ وجهِ دلالتِه ولزومِ النتيجةِ بالطريقين:           : الطريقُ الأوَّل:                       :        إنَّك مهما وجدتَ إنساناً ما يُحمل عليه الجسمُ والكاتبُ، دلَّ ذلك على أنَّ بين الجسم والكاتبِ اتِّصالاً؛                ؛            حتى يمكن أنْ يقالَ لبعضِ الأجسامِ: كاتبٌ، ولبعضِ الكاتبِ: جسمٌ، وإنْ كان الكلُّ كذلك هنا، ولكنَّ الجزئيَّةَ لازمةٌ بكلِّ حالٍ.      </vt:lpstr>
      <vt:lpstr>                      وأمَّا الطريقُ الثاني فهو: بأنْ تعكِسَ المقدِّمةَ الأُولى(كلُّ سوادٍ عرَضٌ)، وقد ذَكرْنا أنَّ الموجبةَ الكليَّةَ تنعكس موجبةً جزئيَّةً:          فإذا صَدق قولُنا:( كلُّ سوادٍ عرَضٌ)، صدَق قولُنا:(بعضُ العرضِ سوادٌ).                          .         ويرجع إلى الشكل الأوَّل، هكذا: (بعضُ العرضِ سوادٌ)، و(كلُّ سوادٍ لونٌ): فينتج: (بعضُ العرضِ لونٌ).                .    </vt:lpstr>
      <vt:lpstr>القسمُ الثاني من القياس:                   :  القياسُ الشرطيُّ المتَّصل:             :                        وهو ألَّا يكونَ فيه علَّةٌ وحكمٌ ومحكومٌ عليه كما سبَق.  .  بل هو مركَّبٌ من مقدِّمتين:               :       المقدِّمةُ الأُولى: تشتمل على قضيَّتَين، قُرِن بهما صيغةُ شرطٍ،           ،       والمقدِّمةُ الثانيةُ حمليَّةٌ واحدةٌ، وهي مذكورةٌ في المقدِّمةِ الأُولى بعينها أو بنقيضها ـ أي: إمَّا بالنفيِ أو بالإثبات ـ، ويُقرَن بها كلمةُ الاستثناء.                             .        حتى تستنتجَ منه إحدى تلك القضيَّتَين أو نقيضِها، ويُسمَّى هذا النوع من القياس بالشرطيِّ الـمتَّصِل.                     .</vt:lpstr>
      <vt:lpstr>      مثالُه: قولُنا: (إنْ كان العالَـمُ حادثاً) (فله محدِثٌ)، لكنَّه حادثٌ، (فإذن له صانعٌ).                          .       فالمقدِّمةُ الأُولى: (إنْ كان العالَـمُ حادثاً، فله مُـحدِثٌ)، وهما قضيَّتان إنْ حُذِف قولُنا:(إنْ والفاءُ)، لكنَّ الآن هما قضيَّتان بالقوة.                      إحداهما: قولُنا: (العالَمُ حادثٌ) ويُسمَّى مقدَّماً.           .      والثانيةُ: قولُنا:(له محدِثٌ) ويُسمَّى تالياً.                   .              والمقدمةُ الثانيةُ:(لكنَّ العالَـمَ حادثٌ) قضيَّةٌ حمليَّةٌ قُرِن بها حرفُ الاستثناء. واشتملتْ على تسليمِ عينِ المقدَّم.                .              وقولُنا: (العالَمُ له محدِثٌ) نتيجةٌ، وهو عينُ التالي .</vt:lpstr>
      <vt:lpstr>      أمَّا شرطُ الإنتاج: فهو أنَّه مهما جُعِل شيءٌ لازماً لشيءٍ فينبغي ألَّا يكونَ الملزومُ أعمَّ منَ اللازم ـ: أي: لا يكون المقدَّمُ أعمَّ منَ التالي:                           :     بل إمَّا أخصَّ أو مساوياً:                     :          ومهما كان أخصَّ فبثبوتِ الأخصِّ يلزم منه بالضرورة ثبوتُ الأعمِّ؛                        ؛      إذْ يلزم من ثبوتِ السواد ووجودِهِ وجودُ اللَّون، وهو المراد بتسليمِ عينِ الـمقدَّم.                       .        وانتفاءُ الأعمِّ يوجبُ انتفاءَ الأخصِّ بالضرورةِ؛ إذْ يلزم من انتفاءِ اللَّونِ انتفاءُ السوادِ، وهو المرادُ بتسليم نقيضِ التالي.   . </vt:lpstr>
      <vt:lpstr>       فأمَّا ثبوتُ الأعمِّ في التالي فلا يوجب ثبوتَ الأخصِّ، فإنَّ ثبوتَ اللَّونِ لا يدلُّ على ثبوتِ السوادِ.                       .        وهذا هو المراد بتسليم عين التالي لا ينتج لا نفيَ الـمقدَّم ولا ثبوتَه.                              .                                  وأمَّا انتفاءُ الأخصِّ فلا يوجب انتفاءَ الأعمِّ ولا ثبوتاً؛ فإنَّ انتفاءَ السواد لا يوجب انتفاءَ اللَّون ولا ثبوتَه،               ،         وهذا هو المراد بتسليم نقيضِ المقدَّم لا يُنتج لا عينَ التالي ولا نقيضَه.                               .                         حالةُ التساوي:                                :            وإنَّما ينتج استثناءُ عينِ التالي ونقيضِ المقدَّم، إذا ثَبت أنَّ التاليَ مساوٍ للمقدَّم، لا أعمَّ منه ولا أخصَّ، كقولنا:......        :</vt:lpstr>
      <vt:lpstr>       (إنْ كانتِ الشمسُ طالعةً، فالنهارُ موجودٌ)،(لكنَّ الشمسَ طالعةٌ)؛ (فالنهارُ موجودٌ).                        .         (إنْ كانتِ الشمسُ طالعةً، فالنهارُ موجودٌ)،(لكنَّ الشمسَ غيرُ طالعةٍ)؛ (فالنهارُ ليس بموجودٌ).                        .         (إنْ كانتِ الشمسُ طالعةً، فالنهارُ موجودٌ)،(لكنَّ النهارَ موجودٌ)؛ (فالشمسُ طالعةٌ).                        .         (إنْ كانتِ الشمسُ طالعةً، فالنهارُ موجودٌ)،(لكنَّ النهارَ غيرُ موجودٍ)؛ (فالشمسُ غيرُ طالعةٍ).                        .  </vt:lpstr>
      <vt:lpstr>القسمُ الثالث:                        : الشرطيُّ الـمنفصل:                                     :       عبارةٌ عن قضيَّتَين متناقضتَين إذا وُجد فيهما شرائطُ التناقُض ـ كما سبق ـ فيُنتِج إثباتُ أحدهما نفيَ الآخرِ، ونفيُ أحدِهما إثباتَ الآخر. .        هذا إذا كان بين الجزأين تمامَ التعانُد فيكون استثناءُ عينِ أحدهما يُنتِج نقيضَ الآخرِ، واستثناءُ نقيضِ أحدهما يُنتِج عينَ الآخرِ.                               .        مثالُه:(العالَـمُ إمَّا قديمٌ وإمَّا محدَثٌ)،(لكنَّه محدَثٌ)؛(فهو إذاً ليس بقديمٍ).                     .     </vt:lpstr>
      <vt:lpstr>     ويُنتج أربعَ استثناءاتٍ: فإنَّك تقول:(لكنَّ العالَمَ محدَثٌ)؛ فيلزم عنه: أنَّه ليس بقديمٍ.                      .       أو تقول:(لكنَّه قديمٌ)؛ فيلزم: أنَّه ليس بمحدَثٌ.           .        أو تقول:(لكنَّه ليس بقديمٌ)؛ فيلزم: أنَّه محدَثٌ، وهو استثناءُ النقيضِ. .         أو تقول:(لكنَّه ليس بمحدَثٍ)؛ فيلزم منه: أنَّه قديمٌ.      .       فأمَّا إذا لم تكنِ الأقسامُ تامَّةَ العنادِ؛ كقولك:(هذا إمَّا أبيضُ، وإمَّا أسودُ)، فاستثناءُ عينِ الواحدِ يُنتج نقيضَ الآخر.       .            فأمَّا استثناءُ نقيضِ الواحد فلا يُنتج لا عينَ الآخرِ ولا نقيضَه.</vt:lpstr>
      <vt:lpstr>هل من سائلٍ يسأل عن الموضوع؟.   شكراً للحضور..........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الأُولى  الأديان القديمة أ.م.د. مسعود محمد علي   كلية قلعة/ جامعة جيهان</dc:title>
  <dc:creator>Dr.Masud</dc:creator>
  <cp:lastModifiedBy>Maher</cp:lastModifiedBy>
  <cp:revision>865</cp:revision>
  <dcterms:created xsi:type="dcterms:W3CDTF">2006-08-16T00:00:00Z</dcterms:created>
  <dcterms:modified xsi:type="dcterms:W3CDTF">2024-01-06T18:40:15Z</dcterms:modified>
</cp:coreProperties>
</file>