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7" r:id="rId3"/>
    <p:sldId id="312" r:id="rId4"/>
    <p:sldId id="313" r:id="rId5"/>
    <p:sldId id="314" r:id="rId6"/>
    <p:sldId id="311" r:id="rId7"/>
    <p:sldId id="289" r:id="rId8"/>
    <p:sldId id="300" r:id="rId9"/>
    <p:sldId id="292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839200" cy="6476999"/>
          </a:xfrm>
        </p:spPr>
        <p:txBody>
          <a:bodyPr>
            <a:normAutofit fontScale="90000"/>
          </a:bodyPr>
          <a:lstStyle/>
          <a:p>
            <a:br>
              <a:rPr lang="ar-IQ" sz="4400" dirty="0"/>
            </a:br>
            <a:r>
              <a:rPr lang="ar-IQ" sz="4400" dirty="0"/>
              <a:t>علمُ المنطقِ الصوري</a:t>
            </a:r>
            <a:br>
              <a:rPr lang="ar-IQ" sz="4400" dirty="0"/>
            </a:br>
            <a:r>
              <a:rPr lang="ar-IQ" sz="4400"/>
              <a:t>المحاضرةُ الأولى</a:t>
            </a:r>
            <a:br>
              <a:rPr lang="ar-IQ" sz="4400" dirty="0"/>
            </a:br>
            <a:r>
              <a:rPr lang="ar-IQ" sz="4400" dirty="0"/>
              <a:t> </a:t>
            </a:r>
            <a:br>
              <a:rPr lang="ar-IQ" sz="4400" dirty="0"/>
            </a:br>
            <a:r>
              <a:rPr lang="ar-IQ" sz="4400" dirty="0"/>
              <a:t>مقدِّمةٌ في المنطق</a:t>
            </a:r>
            <a:br>
              <a:rPr lang="ar-IQ" sz="4400" dirty="0"/>
            </a:br>
            <a:br>
              <a:rPr lang="ar-IQ" sz="4400" dirty="0"/>
            </a:br>
            <a:br>
              <a:rPr lang="ar-IQ" sz="4400" dirty="0"/>
            </a:br>
            <a:r>
              <a:rPr lang="ar-IQ" sz="4400" dirty="0"/>
              <a:t>أ.م.د. مسعود محمد علي</a:t>
            </a:r>
            <a:br>
              <a:rPr lang="ar-IQ" sz="4400" dirty="0"/>
            </a:br>
            <a:br>
              <a:rPr lang="ar-IQ" sz="4400" dirty="0"/>
            </a:br>
            <a:br>
              <a:rPr lang="ar-IQ" sz="4400" dirty="0"/>
            </a:br>
            <a:r>
              <a:rPr lang="ar-IQ" sz="4400" dirty="0"/>
              <a:t>كلية قلعة/ جامعة جيهان</a:t>
            </a:r>
          </a:p>
        </p:txBody>
      </p:sp>
    </p:spTree>
    <p:extLst>
      <p:ext uri="{BB962C8B-B14F-4D97-AF65-F5344CB8AC3E}">
        <p14:creationId xmlns:p14="http://schemas.microsoft.com/office/powerpoint/2010/main" val="210944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pPr algn="ctr"/>
            <a:r>
              <a:rPr lang="ar-IQ" sz="4400" dirty="0"/>
              <a:t>هل من سائلٍ يسأل عن الموضوع؟.</a:t>
            </a:r>
            <a:br>
              <a:rPr lang="ar-IQ" sz="4400" dirty="0"/>
            </a:br>
            <a:br>
              <a:rPr lang="ar-IQ" sz="4400" dirty="0"/>
            </a:br>
            <a:br>
              <a:rPr lang="ar-IQ" sz="4400" dirty="0"/>
            </a:br>
            <a:r>
              <a:rPr lang="ar-IQ" sz="4400" dirty="0"/>
              <a:t>شكراً للحضور..........</a:t>
            </a:r>
            <a:br>
              <a:rPr lang="ar-IQ" sz="4400" dirty="0"/>
            </a:br>
            <a:br>
              <a:rPr lang="ar-IQ" sz="4400" dirty="0"/>
            </a:br>
            <a:br>
              <a:rPr lang="ar-IQ" sz="4400" dirty="0"/>
            </a:br>
            <a:endParaRPr lang="ar-IQ" sz="4400" dirty="0"/>
          </a:p>
        </p:txBody>
      </p:sp>
    </p:spTree>
    <p:extLst>
      <p:ext uri="{BB962C8B-B14F-4D97-AF65-F5344CB8AC3E}">
        <p14:creationId xmlns:p14="http://schemas.microsoft.com/office/powerpoint/2010/main" val="2184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6553200"/>
          </a:xfrm>
        </p:spPr>
        <p:txBody>
          <a:bodyPr/>
          <a:lstStyle/>
          <a:p>
            <a:pPr algn="just"/>
            <a:r>
              <a:rPr lang="ar-IQ" b="1" dirty="0"/>
              <a:t>بدايةً: </a:t>
            </a:r>
            <a:r>
              <a:rPr lang="ar-SA" b="1" dirty="0"/>
              <a:t>مراتب الناس بالنسبة لعلم المنطق</a:t>
            </a:r>
            <a:r>
              <a:rPr lang="en-US" b="1" dirty="0"/>
              <a:t>:                  </a:t>
            </a:r>
            <a:br>
              <a:rPr lang="en-US" dirty="0"/>
            </a:br>
            <a:r>
              <a:rPr lang="ar-IQ" dirty="0"/>
              <a:t>      كلُّ العلوم العقليَّة يحتاج إلى المنطقِ، وهما التصور والتصديق النظريِّ، لكن هل يحتاج كلُّ الناس إلى المنطقِ؟.           .</a:t>
            </a:r>
            <a:br>
              <a:rPr lang="ar-IQ" dirty="0"/>
            </a:br>
            <a:r>
              <a:rPr lang="ar-SA" dirty="0"/>
              <a:t>          </a:t>
            </a:r>
            <a:br>
              <a:rPr lang="en-US" dirty="0"/>
            </a:br>
            <a:r>
              <a:rPr lang="ar-IQ" dirty="0"/>
              <a:t>     الجواب:[</a:t>
            </a:r>
            <a:r>
              <a:rPr lang="ar-SA" dirty="0"/>
              <a:t>إنَّ الناسَ ثلاثةُ طبقاتٍ</a:t>
            </a:r>
            <a:r>
              <a:rPr lang="ar-IQ" dirty="0"/>
              <a:t>:                        :</a:t>
            </a:r>
            <a:br>
              <a:rPr lang="ar-IQ" dirty="0"/>
            </a:br>
            <a:r>
              <a:rPr lang="ar-IQ" dirty="0"/>
              <a:t>     </a:t>
            </a:r>
            <a:r>
              <a:rPr lang="ar-SA" dirty="0"/>
              <a:t>(الأ</a:t>
            </a:r>
            <a:r>
              <a:rPr lang="ar-IQ" dirty="0"/>
              <a:t>ُ</a:t>
            </a:r>
            <a:r>
              <a:rPr lang="ar-SA" dirty="0"/>
              <a:t>ول</a:t>
            </a:r>
            <a:r>
              <a:rPr lang="ar-IQ" dirty="0"/>
              <a:t>ى</a:t>
            </a:r>
            <a:r>
              <a:rPr lang="ar-SA" dirty="0"/>
              <a:t>)</a:t>
            </a:r>
            <a:r>
              <a:rPr lang="ar-IQ" dirty="0"/>
              <a:t>:</a:t>
            </a:r>
            <a:r>
              <a:rPr lang="ar-SA" dirty="0"/>
              <a:t> أعالي الناس وهم ذوو الأنفُسِ القدسيَّةِ يميِّزون بين الصحيح والخطأِ بأذهانهم الثاقبةِ</a:t>
            </a:r>
            <a:r>
              <a:rPr lang="ar-IQ" dirty="0"/>
              <a:t>.                      .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</a:t>
            </a:r>
            <a:r>
              <a:rPr lang="ar-SA" dirty="0"/>
              <a:t> و(الثاني</a:t>
            </a:r>
            <a:r>
              <a:rPr lang="ar-IQ" dirty="0"/>
              <a:t>ة</a:t>
            </a:r>
            <a:r>
              <a:rPr lang="ar-SA" dirty="0"/>
              <a:t>)</a:t>
            </a:r>
            <a:r>
              <a:rPr lang="ar-IQ" dirty="0"/>
              <a:t>:</a:t>
            </a:r>
            <a:r>
              <a:rPr lang="ar-SA" dirty="0"/>
              <a:t> أراذلُ الناسِ وهم الذين شأنهم التقليدُ المحضُ غيرُ قادرين على التعريف والاستدلال</a:t>
            </a:r>
            <a:r>
              <a:rPr lang="ar-IQ" dirty="0"/>
              <a:t>،</a:t>
            </a:r>
            <a:r>
              <a:rPr lang="ar-SA" dirty="0"/>
              <a:t> فهاتان الفرقتان لا ينفعُهما المنطقُ</a:t>
            </a:r>
            <a:r>
              <a:rPr lang="ar-IQ" dirty="0"/>
              <a:t>؛ ـ لأنَّ الطبقةَ الأولَى لا يحتاج إليه، والثانيةُ لا يَفهم منه ـ.       </a:t>
            </a:r>
            <a:br>
              <a:rPr lang="ar-IQ" dirty="0"/>
            </a:br>
            <a:r>
              <a:rPr lang="ar-IQ" dirty="0"/>
              <a:t>               </a:t>
            </a:r>
            <a:br>
              <a:rPr lang="en-US" dirty="0"/>
            </a:br>
            <a:r>
              <a:rPr lang="ar-SA" dirty="0"/>
              <a:t>  </a:t>
            </a:r>
            <a:r>
              <a:rPr lang="ar-IQ" dirty="0"/>
              <a:t> </a:t>
            </a:r>
            <a:r>
              <a:rPr lang="ar-SA" dirty="0"/>
              <a:t> و(الثالث</a:t>
            </a:r>
            <a:r>
              <a:rPr lang="ar-IQ" dirty="0"/>
              <a:t>ة</a:t>
            </a:r>
            <a:r>
              <a:rPr lang="ar-SA" dirty="0"/>
              <a:t>)</a:t>
            </a:r>
            <a:r>
              <a:rPr lang="ar-IQ" dirty="0"/>
              <a:t>:</a:t>
            </a:r>
            <a:r>
              <a:rPr lang="ar-SA" dirty="0"/>
              <a:t> أوساطُ الناسِ وهؤلاء يحتاجون إلى المنطقِ في التعريفات والاستدلالات</a:t>
            </a:r>
            <a:r>
              <a:rPr lang="ar-IQ" dirty="0"/>
              <a:t>.....].                       .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239666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6705600"/>
          </a:xfrm>
        </p:spPr>
        <p:txBody>
          <a:bodyPr/>
          <a:lstStyle/>
          <a:p>
            <a:pPr algn="just"/>
            <a:r>
              <a:rPr lang="ar-IQ" dirty="0"/>
              <a:t>   </a:t>
            </a:r>
            <a:r>
              <a:rPr lang="ar-IQ" b="1" dirty="0"/>
              <a:t>  أـ موضوع علمِ المنطقُ: </a:t>
            </a:r>
            <a:r>
              <a:rPr lang="ar-IQ" dirty="0"/>
              <a:t>هو البحثُ النظريُّ عنِ التعريف الذي يُسمَّى قولاً شارحاً، فمنه حدٌّ، ومنه رسمٌ.                             .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  وعنِ المُوصِلِ إلى التصديقِ الَّذي يُسمَّى حجَّةً، فمنه قياسٌ، ومنه استقراءٌ وغيرُه.                         .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 ولكلٍّ منهما مبادىء يتركَّبُ منها المقاصدُ الموصِلُ:             :</a:t>
            </a:r>
            <a:br>
              <a:rPr lang="ar-IQ" dirty="0"/>
            </a:br>
            <a:r>
              <a:rPr lang="ar-IQ" dirty="0"/>
              <a:t>                   </a:t>
            </a:r>
            <a:br>
              <a:rPr lang="ar-IQ" dirty="0"/>
            </a:br>
            <a:r>
              <a:rPr lang="ar-IQ" dirty="0"/>
              <a:t>     فمبادىءُ الموصِلِ إلى التصوُّرِ الكليَّاتُ الخمسُ. ومبادىءُ الموصِلِ إلى التصديقاتِ هي القضايا وأحكامُها منها التناقُض.     .</a:t>
            </a:r>
            <a:br>
              <a:rPr lang="ar-IQ" dirty="0"/>
            </a:br>
            <a:r>
              <a:rPr lang="ar-IQ" dirty="0"/>
              <a:t> </a:t>
            </a:r>
            <a:br>
              <a:rPr lang="ar-IQ" dirty="0"/>
            </a:br>
            <a:r>
              <a:rPr lang="ar-IQ" dirty="0"/>
              <a:t>   </a:t>
            </a:r>
            <a:r>
              <a:rPr lang="ar-SY" dirty="0"/>
              <a:t>  </a:t>
            </a:r>
            <a:r>
              <a:rPr lang="ar-IQ" b="1" dirty="0"/>
              <a:t>فإنْ قلتَ: كيف يجهَل الإنسانُ العلمَ التصوُّريَّ حتى يفتقرَ إلى الحدِّ والاستدلال؟                            .</a:t>
            </a:r>
            <a:br>
              <a:rPr lang="ar-IQ" b="1" dirty="0"/>
            </a:b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256918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6629400"/>
          </a:xfrm>
        </p:spPr>
        <p:txBody>
          <a:bodyPr/>
          <a:lstStyle/>
          <a:p>
            <a:pPr algn="just"/>
            <a:r>
              <a:rPr lang="ar-IQ" b="1" dirty="0"/>
              <a:t>     قلنا: </a:t>
            </a:r>
            <a:r>
              <a:rPr lang="ar-IQ" dirty="0"/>
              <a:t>بأنْ يَسمَعَ الإنسانُ اسماً لا يُفهَم معناه؛ </a:t>
            </a:r>
            <a:r>
              <a:rPr lang="ar-IQ" b="1" dirty="0"/>
              <a:t>كمَن قال: </a:t>
            </a:r>
            <a:r>
              <a:rPr lang="ar-IQ" dirty="0"/>
              <a:t>ما العُقارُ؟ فتقولُ: العُقارُ هو الخمرُ، فإنْ </a:t>
            </a:r>
            <a:r>
              <a:rPr lang="ar-IQ" b="1" dirty="0"/>
              <a:t>لم يَفهَم باسمِه المعروفِ </a:t>
            </a:r>
            <a:r>
              <a:rPr lang="ar-IQ" dirty="0"/>
              <a:t>أفهمَه بحدِّه.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 </a:t>
            </a:r>
            <a:br>
              <a:rPr lang="ar-IQ" dirty="0"/>
            </a:br>
            <a:r>
              <a:rPr lang="ar-IQ" dirty="0"/>
              <a:t>     وقيل:(</a:t>
            </a:r>
            <a:r>
              <a:rPr lang="ar-IQ" b="1" dirty="0"/>
              <a:t>إنَّ الخمرَ: </a:t>
            </a:r>
            <a:r>
              <a:rPr lang="ar-IQ" dirty="0"/>
              <a:t>شرابٌ معتَصَرٌ من العِنبِ مُسكرٌ)، فيحصلُ له علمٌ تصوريٌّ بذاتِ الخمرِ.                            .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 وأمَّا العلمُ التصديقيُّ فبأنْ يَجهَلَ الإنسانُ مثلاً أنَّ للعالَمِ صانعاً، فيقول: هل للعالَمِ صانعٌ؟.                            .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  فتقول: نعم، وتُعرِّفُه صِدْقَ ذلك بالحجَّةِ والبرهان على ما سنوضِّحُه.                          .</a:t>
            </a:r>
            <a:br>
              <a:rPr lang="ar-IQ" dirty="0"/>
            </a:br>
            <a:r>
              <a:rPr lang="ar-IQ" dirty="0"/>
              <a:t> </a:t>
            </a:r>
            <a:br>
              <a:rPr lang="ar-IQ" dirty="0"/>
            </a:b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811633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F1F5D-36C6-F662-2680-468547B3C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pPr algn="just"/>
            <a:r>
              <a:rPr lang="ar-IQ" sz="3200" dirty="0"/>
              <a:t>     لكنْ لكلِّ علمٍ  تصديقيٍّ لابدَّ منه أنْ يتقدَّمَ عليه إدراكُ مفرَدَين؛ فإنَّ مَنْ لا يَعرِف المفرَدَ كيف يعلم المركَّبَ؟!                  .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 أي: مَن لا يَفهَم معنى(العالَم) ومعنى(الحادث) كيف يَعلم أنَّ العالَمَ حادثٌ؟!.                 .</a:t>
            </a:r>
            <a:br>
              <a:rPr lang="ar-IQ" sz="3200" dirty="0"/>
            </a:br>
            <a:br>
              <a:rPr lang="ar-IQ" sz="3200" dirty="0"/>
            </a:br>
            <a:r>
              <a:rPr lang="ar-IQ" sz="3200" b="1" dirty="0"/>
              <a:t>هل نحتاج إلى المنطق في كلِّ علمٍ مفرداً أو مركَّباً؟           </a:t>
            </a:r>
            <a:r>
              <a:rPr lang="ar-IQ" sz="3200" dirty="0"/>
              <a:t>.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 لا نحتاج إلى المنطق في كلِّ علمٍ؛ لأنَّ التصديقاتِ والتصوُّراتِ ليستْ بأسرها بديهيَّةٌ، وهو معلومٌ بالبداهةِ.          . 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ولا بأسرِها كسبيَّةٌ وإلَّا لَدار وتسلسلَ، والدورُ والتسلسُلُ ممتنعان. بل البعضُ من كلٍّ بديهيٌّ وكسبيٌّ.                 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5563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15400" cy="6705600"/>
          </a:xfrm>
        </p:spPr>
        <p:txBody>
          <a:bodyPr/>
          <a:lstStyle/>
          <a:p>
            <a:pPr algn="just"/>
            <a:r>
              <a:rPr lang="ar-IQ" dirty="0"/>
              <a:t>                              </a:t>
            </a:r>
            <a:br>
              <a:rPr lang="ar-IQ" dirty="0"/>
            </a:br>
            <a:r>
              <a:rPr lang="ar-IQ" dirty="0"/>
              <a:t>     </a:t>
            </a:r>
            <a:r>
              <a:rPr lang="ar-IQ" b="1" dirty="0"/>
              <a:t>فالتصوُّرُ البديهيُّ: </a:t>
            </a:r>
            <a:r>
              <a:rPr lang="ar-IQ" dirty="0"/>
              <a:t>كتصوُّر الوجودِ والعدم، والألمِ واللَّذةِ.             </a:t>
            </a:r>
            <a:br>
              <a:rPr lang="ar-IQ" dirty="0"/>
            </a:br>
            <a:r>
              <a:rPr lang="ar-IQ" b="1" dirty="0"/>
              <a:t>والتصوُّرُ الكسبيُّ: </a:t>
            </a:r>
            <a:r>
              <a:rPr lang="ar-IQ" dirty="0"/>
              <a:t>كتصوُّرِ معنى الروحِ والملَكِ.                    .</a:t>
            </a:r>
            <a:br>
              <a:rPr lang="ar-IQ" dirty="0"/>
            </a:br>
            <a:br>
              <a:rPr lang="ar-IQ" dirty="0"/>
            </a:br>
            <a:br>
              <a:rPr lang="ar-IQ" dirty="0"/>
            </a:br>
            <a:r>
              <a:rPr lang="ar-IQ" dirty="0"/>
              <a:t>     </a:t>
            </a:r>
            <a:r>
              <a:rPr lang="ar-IQ" b="1" dirty="0"/>
              <a:t>والتصديقُ البديهيُّ: </a:t>
            </a:r>
            <a:r>
              <a:rPr lang="ar-IQ" dirty="0"/>
              <a:t>كقولنا: النفيُ والإثباتُ لا يجتمعان ولا يرتفعان في آنٍ واحد.                                       .</a:t>
            </a:r>
            <a:br>
              <a:rPr lang="ar-IQ" dirty="0"/>
            </a:br>
            <a:r>
              <a:rPr lang="ar-IQ" dirty="0"/>
              <a:t> </a:t>
            </a:r>
            <a:br>
              <a:rPr lang="ar-IQ" dirty="0"/>
            </a:br>
            <a:r>
              <a:rPr lang="ar-IQ" dirty="0"/>
              <a:t>     وكقولنا: الكلُّ أعظمُ من الجزءِ. وإنَّ الجسمَ الواحدَ في آنٍ واحدٍ لا يكون في مكانَيْن.                           .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 </a:t>
            </a:r>
            <a:r>
              <a:rPr lang="ar-IQ" b="1" dirty="0"/>
              <a:t>والتصديقُ الكسبيُّ </a:t>
            </a:r>
            <a:r>
              <a:rPr lang="ar-IQ" dirty="0"/>
              <a:t>كقولنا: الإلهُ واحدٌ. والعالَمُ حادثٌ.       .</a:t>
            </a:r>
            <a:br>
              <a:rPr lang="ar-IQ" dirty="0"/>
            </a:b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31758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algn="just"/>
            <a:r>
              <a:rPr lang="ar-IQ" sz="3200" b="1" dirty="0"/>
              <a:t>     </a:t>
            </a:r>
            <a:r>
              <a:rPr lang="ar-IQ" sz="3200" dirty="0"/>
              <a:t>فإذن التصوُّر والتصديقُ البديهيُّ لا يَحتاجان إلى المنطقِ لوضوحهما. لكنَّ الكسبيَّ منهما يحتاجان؛ لذا عُرِّف المنطقُ بما يلي.    .                      </a:t>
            </a:r>
            <a:br>
              <a:rPr lang="ar-IQ" sz="3200" dirty="0"/>
            </a:br>
            <a:r>
              <a:rPr lang="ar-IQ" sz="3200" b="1" dirty="0"/>
              <a:t>ب ـ تعريفُ علْمِ المنطقِ:                            :</a:t>
            </a:r>
            <a:r>
              <a:rPr lang="ar-IQ" sz="3200" dirty="0"/>
              <a:t>    </a:t>
            </a:r>
            <a:br>
              <a:rPr lang="ar-IQ" sz="3200" dirty="0"/>
            </a:br>
            <a:r>
              <a:rPr lang="ar-IQ" sz="3200" dirty="0"/>
              <a:t>     هو قانونٌ تعصم مراعاتُه العقلَ عنِ الخطأِ في الفكر.        .                                                 </a:t>
            </a:r>
            <a:br>
              <a:rPr lang="ar-IQ" sz="3200" b="1" dirty="0"/>
            </a:br>
            <a:r>
              <a:rPr lang="ar-IQ" sz="3200" b="1" dirty="0"/>
              <a:t>شرحُ التعريف:                               </a:t>
            </a:r>
            <a:r>
              <a:rPr lang="ar-IQ" sz="3200" dirty="0"/>
              <a:t>:</a:t>
            </a:r>
            <a:br>
              <a:rPr lang="ar-IQ" sz="3200" dirty="0"/>
            </a:br>
            <a:r>
              <a:rPr lang="ar-IQ" sz="3200" dirty="0"/>
              <a:t>     ومعنى القانون: القواعدُ الكليَّةُ.                       .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ومعنى تَعصم مراعاتُه: أي: تطبيقُ هذه القوانين تَحفظ العقلَ عنِ الخطأ في الفكر.                          .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 والفكرُ: هو ترتيبُ المعلوماتِ التصوريَّةِ والتصديقيَّةِ للوصول بها إلى مجهولٍ تصوريٍّ أو تصديقيٍّ.                   .  </a:t>
            </a:r>
          </a:p>
        </p:txBody>
      </p:sp>
    </p:spTree>
    <p:extLst>
      <p:ext uri="{BB962C8B-B14F-4D97-AF65-F5344CB8AC3E}">
        <p14:creationId xmlns:p14="http://schemas.microsoft.com/office/powerpoint/2010/main" val="37428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6629400"/>
          </a:xfrm>
        </p:spPr>
        <p:txBody>
          <a:bodyPr/>
          <a:lstStyle/>
          <a:p>
            <a:pPr algn="just"/>
            <a:r>
              <a:rPr lang="ar-IQ" dirty="0"/>
              <a:t>    </a:t>
            </a:r>
            <a:br>
              <a:rPr lang="ar-IQ" dirty="0"/>
            </a:br>
            <a:br>
              <a:rPr lang="ar-IQ" dirty="0"/>
            </a:br>
            <a:br>
              <a:rPr lang="ar-IQ" dirty="0"/>
            </a:br>
            <a:r>
              <a:rPr lang="ar-IQ" b="1" dirty="0"/>
              <a:t>ج ـ فائدةُ علم المنطق:                         :</a:t>
            </a:r>
            <a:br>
              <a:rPr lang="ar-IQ" b="1" dirty="0"/>
            </a:br>
            <a:r>
              <a:rPr lang="ar-IQ" b="1" dirty="0"/>
              <a:t>    </a:t>
            </a:r>
            <a:r>
              <a:rPr lang="ar-IQ" dirty="0"/>
              <a:t>حفظُ العقلِ عن الخطأ في الفكرِ، فمَن طبَّق قواعدَ المنطقِ لا يتطرَّق إليه الخطأُ في تفكيرِه.                     .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يمكن أنْ نشير إلى مقدماتٍ؛ لِيَظهرَ فائدتُه أكثر، كالتالي:       :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 </a:t>
            </a:r>
            <a:r>
              <a:rPr lang="ar-IQ" b="1" dirty="0"/>
              <a:t>الأُولى: </a:t>
            </a:r>
            <a:r>
              <a:rPr lang="ar-IQ" dirty="0"/>
              <a:t>أنَّ العلمَ إمَّا تصوُّرٌ أو تصديقٌ.                 .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 </a:t>
            </a:r>
            <a:r>
              <a:rPr lang="ar-IQ" b="1" dirty="0"/>
              <a:t>الثانيةُ: </a:t>
            </a:r>
            <a:r>
              <a:rPr lang="ar-IQ" dirty="0"/>
              <a:t>أنَّ كُلاًّ منهما إمَّا ضروريٌ أو نظريٌّ مكتسَبٌ بالنظرِ يُنتج أنَّ العلمَ إمَّا ضروريٌّ أو مكتَسبٌ بالنظر.                      .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 </a:t>
            </a:r>
            <a:r>
              <a:rPr lang="ar-IQ" b="1" dirty="0"/>
              <a:t>الثالثةُ: </a:t>
            </a:r>
            <a:r>
              <a:rPr lang="ar-IQ" dirty="0"/>
              <a:t>أنَّ النظرَ يَقع الخطأُ فيه لبعضِ الأذهانِ، ويلزم من هذا الوقوعِ أنَّ كلَّ نظرٍ يمكن أنْ يَقعَ في الخطأُ، فيحصلُ دليلٌ </a:t>
            </a:r>
            <a:r>
              <a:rPr lang="ar-IQ"/>
              <a:t>هكذا:</a:t>
            </a:r>
            <a:br>
              <a:rPr lang="ar-IQ"/>
            </a:br>
            <a:r>
              <a:rPr lang="ar-IQ"/>
              <a:t>  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74209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pPr algn="just"/>
            <a:r>
              <a:rPr lang="ar-IQ" dirty="0"/>
              <a:t>     أنَّ العلمَ إمَّا ضروريٌّ أو مكتسَبٌ بالنظرِ، وكلُّ نظرٍ يمكن أنْ يَقعَ فيه الخطأُ.                                    .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 يُنتِجُ أنَّ العلمَ إمَّا ضروريٌّ أو مكتسَبٌ بما يمكن أنْ يَقع فيه الخطأُ. </a:t>
            </a:r>
            <a:br>
              <a:rPr lang="ar-IQ" dirty="0"/>
            </a:br>
            <a:r>
              <a:rPr lang="ar-IQ" dirty="0"/>
              <a:t> </a:t>
            </a:r>
            <a:br>
              <a:rPr lang="ar-IQ" dirty="0"/>
            </a:br>
            <a:r>
              <a:rPr lang="ar-IQ" dirty="0"/>
              <a:t>    </a:t>
            </a:r>
            <a:r>
              <a:rPr lang="ar-IQ" b="1" dirty="0"/>
              <a:t>والرابعةُ: </a:t>
            </a:r>
            <a:r>
              <a:rPr lang="ar-IQ" dirty="0"/>
              <a:t>وكلُّ ما يمكن أنْ يَقعَ فيه الخطأُ يَحتاج إلى قانونٍ يَعصِم عن الخطأ، يُنتِج:                             :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 العلمُ إمَّا ضروريٌّ جليٌّ أو غيرُ جليٍّ يَحتاجُ إلى قانونٍ يَعصِمه عن الخطأ.           .       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</a:t>
            </a:r>
            <a:r>
              <a:rPr lang="ar-IQ" b="1" dirty="0"/>
              <a:t>فإنْ قيل: كيف يخطأُ أناسٌ يَعلمون المنطقَ؟.            .</a:t>
            </a:r>
            <a:br>
              <a:rPr lang="ar-IQ" dirty="0"/>
            </a:br>
            <a:r>
              <a:rPr lang="ar-IQ" dirty="0"/>
              <a:t>     الجواب: أمَّا ما نَراه من خطأِ العلماءِ والكُتَّابِ في تفكيرِهم مع علْمِ بعضِهم بقواعدِ المنطقِ، فسببُ ذلك عدمُ تطبيقِهم لتلك القواعد.             </a:t>
            </a:r>
          </a:p>
        </p:txBody>
      </p:sp>
    </p:spTree>
    <p:extLst>
      <p:ext uri="{BB962C8B-B14F-4D97-AF65-F5344CB8AC3E}">
        <p14:creationId xmlns:p14="http://schemas.microsoft.com/office/powerpoint/2010/main" val="104279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15653</TotalTime>
  <Words>886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Arial Narrow</vt:lpstr>
      <vt:lpstr>Horizon</vt:lpstr>
      <vt:lpstr> علمُ المنطقِ الصوري المحاضرةُ الأولى   مقدِّمةٌ في المنطق   أ.م.د. مسعود محمد علي   كلية قلعة/ جامعة جيهان</vt:lpstr>
      <vt:lpstr>بدايةً: مراتب الناس بالنسبة لعلم المنطق:                         كلُّ العلوم العقليَّة يحتاج إلى المنطقِ، وهما التصور والتصديق النظريِّ، لكن هل يحتاج كلُّ الناس إلى المنطقِ؟.           .                 الجواب:[إنَّ الناسَ ثلاثةُ طبقاتٍ:                        :      (الأُولى): أعالي الناس وهم ذوو الأنفُسِ القدسيَّةِ يميِّزون بين الصحيح والخطأِ بأذهانهم الثاقبةِ.                      .       و(الثانية): أراذلُ الناسِ وهم الذين شأنهم التقليدُ المحضُ غيرُ قادرين على التعريف والاستدلال، فهاتان الفرقتان لا ينفعُهما المنطقُ؛ ـ لأنَّ الطبقةَ الأولَى لا يحتاج إليه، والثانيةُ لا يَفهم منه ـ.                            و(الثالثة): أوساطُ الناسِ وهؤلاء يحتاجون إلى المنطقِ في التعريفات والاستدلالات.....].                       .</vt:lpstr>
      <vt:lpstr>     أـ موضوع علمِ المنطقُ: هو البحثُ النظريُّ عنِ التعريف الذي يُسمَّى قولاً شارحاً، فمنه حدٌّ، ومنه رسمٌ.                             .        وعنِ المُوصِلِ إلى التصديقِ الَّذي يُسمَّى حجَّةً، فمنه قياسٌ، ومنه استقراءٌ وغيرُه.                         .       ولكلٍّ منهما مبادىء يتركَّبُ منها المقاصدُ الموصِلُ:             :                          فمبادىءُ الموصِلِ إلى التصوُّرِ الكليَّاتُ الخمسُ. ومبادىءُ الموصِلِ إلى التصديقاتِ هي القضايا وأحكامُها منها التناقُض.     .        فإنْ قلتَ: كيف يجهَل الإنسانُ العلمَ التصوُّريَّ حتى يفتقرَ إلى الحدِّ والاستدلال؟                            . </vt:lpstr>
      <vt:lpstr>     قلنا: بأنْ يَسمَعَ الإنسانُ اسماً لا يُفهَم معناه؛ كمَن قال: ما العُقارُ؟ فتقولُ: العُقارُ هو الخمرُ، فإنْ لم يَفهَم باسمِه المعروفِ أفهمَه بحدِّه.             وقيل:(إنَّ الخمرَ: شرابٌ معتَصَرٌ من العِنبِ مُسكرٌ)، فيحصلُ له علمٌ تصوريٌّ بذاتِ الخمرِ.                            .       وأمَّا العلمُ التصديقيُّ فبأنْ يَجهَلَ الإنسانُ مثلاً أنَّ للعالَمِ صانعاً، فيقول: هل للعالَمِ صانعٌ؟.                            .        فتقول: نعم، وتُعرِّفُه صِدْقَ ذلك بالحجَّةِ والبرهان على ما سنوضِّحُه.                          .   </vt:lpstr>
      <vt:lpstr>     لكنْ لكلِّ علمٍ  تصديقيٍّ لابدَّ منه أنْ يتقدَّمَ عليه إدراكُ مفرَدَين؛ فإنَّ مَنْ لا يَعرِف المفرَدَ كيف يعلم المركَّبَ؟!                  .        أي: مَن لا يَفهَم معنى(العالَم) ومعنى(الحادث) كيف يَعلم أنَّ العالَمَ حادثٌ؟!.                 .  هل نحتاج إلى المنطق في كلِّ علمٍ مفرداً أو مركَّباً؟           .        لا نحتاج إلى المنطق في كلِّ علمٍ؛ لأنَّ التصديقاتِ والتصوُّراتِ ليستْ بأسرها بديهيَّةٌ، وهو معلومٌ بالبداهةِ.          .       ولا بأسرِها كسبيَّةٌ وإلَّا لَدار وتسلسلَ، والدورُ والتسلسُلُ ممتنعان. بل البعضُ من كلٍّ بديهيٌّ وكسبيٌّ.                  .</vt:lpstr>
      <vt:lpstr>                                    فالتصوُّرُ البديهيُّ: كتصوُّر الوجودِ والعدم، والألمِ واللَّذةِ.              والتصوُّرُ الكسبيُّ: كتصوُّرِ معنى الروحِ والملَكِ.                    .        والتصديقُ البديهيُّ: كقولنا: النفيُ والإثباتُ لا يجتمعان ولا يرتفعان في آنٍ واحد.                                       .        وكقولنا: الكلُّ أعظمُ من الجزءِ. وإنَّ الجسمَ الواحدَ في آنٍ واحدٍ لا يكون في مكانَيْن.                           .       والتصديقُ الكسبيُّ كقولنا: الإلهُ واحدٌ. والعالَمُ حادثٌ.       .  </vt:lpstr>
      <vt:lpstr>     فإذن التصوُّر والتصديقُ البديهيُّ لا يَحتاجان إلى المنطقِ لوضوحهما. لكنَّ الكسبيَّ منهما يحتاجان؛ لذا عُرِّف المنطقُ بما يلي.    .                       ب ـ تعريفُ علْمِ المنطقِ:                            :          هو قانونٌ تعصم مراعاتُه العقلَ عنِ الخطأِ في الفكر.        .                                                  شرحُ التعريف:                               :      ومعنى القانون: القواعدُ الكليَّةُ.                       .       ومعنى تَعصم مراعاتُه: أي: تطبيقُ هذه القوانين تَحفظ العقلَ عنِ الخطأ في الفكر.                          .        والفكرُ: هو ترتيبُ المعلوماتِ التصوريَّةِ والتصديقيَّةِ للوصول بها إلى مجهولٍ تصوريٍّ أو تصديقيٍّ.                   .  </vt:lpstr>
      <vt:lpstr>       ج ـ فائدةُ علم المنطق:                         :     حفظُ العقلِ عن الخطأ في الفكرِ، فمَن طبَّق قواعدَ المنطقِ لا يتطرَّق إليه الخطأُ في تفكيرِه.                     .      يمكن أنْ نشير إلى مقدماتٍ؛ لِيَظهرَ فائدتُه أكثر، كالتالي:       :       الأُولى: أنَّ العلمَ إمَّا تصوُّرٌ أو تصديقٌ.                 .       الثانيةُ: أنَّ كُلاًّ منهما إمَّا ضروريٌ أو نظريٌّ مكتسَبٌ بالنظرِ يُنتج أنَّ العلمَ إمَّا ضروريٌّ أو مكتَسبٌ بالنظر.                      .       الثالثةُ: أنَّ النظرَ يَقع الخطأُ فيه لبعضِ الأذهانِ، ويلزم من هذا الوقوعِ أنَّ كلَّ نظرٍ يمكن أنْ يَقعَ في الخطأُ، فيحصلُ دليلٌ هكذا:      </vt:lpstr>
      <vt:lpstr>     أنَّ العلمَ إمَّا ضروريٌّ أو مكتسَبٌ بالنظرِ، وكلُّ نظرٍ يمكن أنْ يَقعَ فيه الخطأُ.                                    .       يُنتِجُ أنَّ العلمَ إمَّا ضروريٌّ أو مكتسَبٌ بما يمكن أنْ يَقع فيه الخطأُ.        والرابعةُ: وكلُّ ما يمكن أنْ يَقعَ فيه الخطأُ يَحتاج إلى قانونٍ يَعصِم عن الخطأ، يُنتِج:                             :       العلمُ إمَّا ضروريٌّ جليٌّ أو غيرُ جليٍّ يَحتاجُ إلى قانونٍ يَعصِمه عن الخطأ.           .          فإنْ قيل: كيف يخطأُ أناسٌ يَعلمون المنطقَ؟.            .      الجواب: أمَّا ما نَراه من خطأِ العلماءِ والكُتَّابِ في تفكيرِهم مع علْمِ بعضِهم بقواعدِ المنطقِ، فسببُ ذلك عدمُ تطبيقِهم لتلك القواعد.             </vt:lpstr>
      <vt:lpstr>هل من سائلٍ يسأل عن الموضوع؟.   شكراً للحضور..........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الأُولى  الأديان القديمة أ.م.د. مسعود محمد علي   كلية قلعة/ جامعة جيهان</dc:title>
  <dc:creator>Dr.Masud</dc:creator>
  <cp:lastModifiedBy>Maher</cp:lastModifiedBy>
  <cp:revision>697</cp:revision>
  <dcterms:created xsi:type="dcterms:W3CDTF">2006-08-16T00:00:00Z</dcterms:created>
  <dcterms:modified xsi:type="dcterms:W3CDTF">2023-11-21T19:28:36Z</dcterms:modified>
</cp:coreProperties>
</file>