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56" r:id="rId2"/>
    <p:sldId id="315" r:id="rId3"/>
    <p:sldId id="310" r:id="rId4"/>
    <p:sldId id="297" r:id="rId5"/>
    <p:sldId id="289" r:id="rId6"/>
    <p:sldId id="316" r:id="rId7"/>
    <p:sldId id="300" r:id="rId8"/>
    <p:sldId id="312" r:id="rId9"/>
    <p:sldId id="314" r:id="rId10"/>
    <p:sldId id="284" r:id="rId11"/>
    <p:sldId id="311" r:id="rId12"/>
    <p:sldId id="301" r:id="rId13"/>
    <p:sldId id="303" r:id="rId14"/>
    <p:sldId id="313" r:id="rId15"/>
    <p:sldId id="304" r:id="rId16"/>
    <p:sldId id="268"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7" d="100"/>
          <a:sy n="77" d="100"/>
        </p:scale>
        <p:origin x="1618" y="43"/>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7135FAAB-4B1C-4C43-8693-D0340301953C}" type="datetimeFigureOut">
              <a:rPr lang="ar-IQ" smtClean="0"/>
              <a:t>17/11/1445</a:t>
            </a:fld>
            <a:endParaRPr lang="ar-IQ"/>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F6DA4EF6-0853-4487-8C8C-390F44BCD01D}" type="slidenum">
              <a:rPr lang="ar-IQ" smtClean="0"/>
              <a:t>‹#›</a:t>
            </a:fld>
            <a:endParaRPr lang="ar-IQ"/>
          </a:p>
        </p:txBody>
      </p:sp>
    </p:spTree>
    <p:extLst>
      <p:ext uri="{BB962C8B-B14F-4D97-AF65-F5344CB8AC3E}">
        <p14:creationId xmlns:p14="http://schemas.microsoft.com/office/powerpoint/2010/main" val="3646036159"/>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dirty="0"/>
          </a:p>
        </p:txBody>
      </p:sp>
      <p:sp>
        <p:nvSpPr>
          <p:cNvPr id="4" name="Slide Number Placeholder 3"/>
          <p:cNvSpPr>
            <a:spLocks noGrp="1"/>
          </p:cNvSpPr>
          <p:nvPr>
            <p:ph type="sldNum" sz="quarter" idx="10"/>
          </p:nvPr>
        </p:nvSpPr>
        <p:spPr/>
        <p:txBody>
          <a:bodyPr/>
          <a:lstStyle/>
          <a:p>
            <a:fld id="{F6DA4EF6-0853-4487-8C8C-390F44BCD01D}" type="slidenum">
              <a:rPr lang="ar-IQ" smtClean="0"/>
              <a:t>8</a:t>
            </a:fld>
            <a:endParaRPr lang="ar-IQ"/>
          </a:p>
        </p:txBody>
      </p:sp>
    </p:spTree>
    <p:extLst>
      <p:ext uri="{BB962C8B-B14F-4D97-AF65-F5344CB8AC3E}">
        <p14:creationId xmlns:p14="http://schemas.microsoft.com/office/powerpoint/2010/main" val="40115772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dirty="0"/>
          </a:p>
        </p:txBody>
      </p:sp>
      <p:sp>
        <p:nvSpPr>
          <p:cNvPr id="4" name="Slide Number Placeholder 3"/>
          <p:cNvSpPr>
            <a:spLocks noGrp="1"/>
          </p:cNvSpPr>
          <p:nvPr>
            <p:ph type="sldNum" sz="quarter" idx="10"/>
          </p:nvPr>
        </p:nvSpPr>
        <p:spPr/>
        <p:txBody>
          <a:bodyPr/>
          <a:lstStyle/>
          <a:p>
            <a:fld id="{F6DA4EF6-0853-4487-8C8C-390F44BCD01D}" type="slidenum">
              <a:rPr lang="ar-IQ" smtClean="0"/>
              <a:t>10</a:t>
            </a:fld>
            <a:endParaRPr lang="ar-IQ"/>
          </a:p>
        </p:txBody>
      </p:sp>
    </p:spTree>
    <p:extLst>
      <p:ext uri="{BB962C8B-B14F-4D97-AF65-F5344CB8AC3E}">
        <p14:creationId xmlns:p14="http://schemas.microsoft.com/office/powerpoint/2010/main" val="268881489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1D8BD707-D9CF-40AE-B4C6-C98DA3205C09}" type="datetimeFigureOut">
              <a:rPr lang="en-US" smtClean="0"/>
              <a:pPr/>
              <a:t>5/24/2024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en-US"/>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5/24/2024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5/24/2024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a:t>Click to edit Master 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5/24/2024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8" name="Content Placeholder 7"/>
          <p:cNvSpPr>
            <a:spLocks noGrp="1"/>
          </p:cNvSpPr>
          <p:nvPr>
            <p:ph sz="quarter" idx="13"/>
          </p:nvPr>
        </p:nvSpPr>
        <p:spPr>
          <a:xfrm>
            <a:off x="609600" y="1600200"/>
            <a:ext cx="79248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en-US"/>
              <a:t>Click to edit Master title style</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1"/>
          <p:cNvSpPr>
            <a:spLocks noGrp="1"/>
          </p:cNvSpPr>
          <p:nvPr>
            <p:ph type="title"/>
          </p:nvPr>
        </p:nvSpPr>
        <p:spPr>
          <a:xfrm>
            <a:off x="609600" y="274638"/>
            <a:ext cx="7924800" cy="1143000"/>
          </a:xfrm>
        </p:spPr>
        <p:txBody>
          <a:bodyPr/>
          <a:lstStyle/>
          <a:p>
            <a:r>
              <a:rPr lang="en-US"/>
              <a:t>Click to edit Master title style</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5/24/2024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1"/>
          <p:cNvSpPr>
            <a:spLocks noGrp="1"/>
          </p:cNvSpPr>
          <p:nvPr>
            <p:ph type="title"/>
          </p:nvPr>
        </p:nvSpPr>
        <p:spPr>
          <a:xfrm>
            <a:off x="609600" y="274638"/>
            <a:ext cx="7924800" cy="11430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5/24/2024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D8BD707-D9CF-40AE-B4C6-C98DA3205C09}" type="datetimeFigureOut">
              <a:rPr lang="en-US" smtClean="0"/>
              <a:pPr/>
              <a:t>5/24/2024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5/24/2024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5/24/2024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5/24/2024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en-US"/>
              <a:t>Click to edit Master title style</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1D8BD707-D9CF-40AE-B4C6-C98DA3205C09}" type="datetimeFigureOut">
              <a:rPr lang="en-US" smtClean="0"/>
              <a:pPr/>
              <a:t>5/24/2024</a:t>
            </a:fld>
            <a:endParaRPr lang="en-US"/>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en-US"/>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1" eaLnBrk="1" latinLnBrk="0" hangingPunct="1">
        <a:spcBef>
          <a:spcPct val="0"/>
        </a:spcBef>
        <a:buNone/>
        <a:defRPr sz="3000" kern="1200" cap="all" spc="50" baseline="0">
          <a:solidFill>
            <a:schemeClr val="tx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914400" rtl="1"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r" defTabSz="914400" rtl="1"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228600"/>
            <a:ext cx="8839200" cy="6476999"/>
          </a:xfrm>
        </p:spPr>
        <p:txBody>
          <a:bodyPr>
            <a:normAutofit fontScale="90000"/>
          </a:bodyPr>
          <a:lstStyle/>
          <a:p>
            <a:br>
              <a:rPr lang="ar-IQ" sz="4400" dirty="0"/>
            </a:br>
            <a:br>
              <a:rPr lang="ar-IQ" sz="4400" dirty="0"/>
            </a:br>
            <a:r>
              <a:rPr lang="ar-IQ" sz="4400" dirty="0"/>
              <a:t>المحاضرة</a:t>
            </a:r>
            <a:br>
              <a:rPr lang="ar-IQ" sz="4400" dirty="0"/>
            </a:br>
            <a:br>
              <a:rPr lang="ar-IQ" sz="4400" dirty="0"/>
            </a:br>
            <a:r>
              <a:rPr lang="ar-IQ" sz="4400" dirty="0"/>
              <a:t> المادة بين الأزليَّة والحدوث</a:t>
            </a:r>
            <a:br>
              <a:rPr lang="ar-IQ" sz="4400" dirty="0"/>
            </a:br>
            <a:br>
              <a:rPr lang="ar-IQ" sz="4400" dirty="0"/>
            </a:br>
            <a:r>
              <a:rPr lang="ar-IQ" sz="4400" dirty="0"/>
              <a:t>أ.م.د.مسعود محمد علي</a:t>
            </a:r>
            <a:br>
              <a:rPr lang="ar-IQ" sz="4400" dirty="0"/>
            </a:br>
            <a:br>
              <a:rPr lang="ar-IQ" sz="4400" dirty="0"/>
            </a:br>
            <a:br>
              <a:rPr lang="ar-IQ" sz="4400" dirty="0"/>
            </a:br>
            <a:br>
              <a:rPr lang="ar-IQ" sz="4400" dirty="0"/>
            </a:br>
            <a:endParaRPr lang="ar-IQ" sz="4400" dirty="0"/>
          </a:p>
        </p:txBody>
      </p:sp>
    </p:spTree>
    <p:extLst>
      <p:ext uri="{BB962C8B-B14F-4D97-AF65-F5344CB8AC3E}">
        <p14:creationId xmlns:p14="http://schemas.microsoft.com/office/powerpoint/2010/main" val="210944887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152400"/>
            <a:ext cx="8915400" cy="6629400"/>
          </a:xfrm>
        </p:spPr>
        <p:txBody>
          <a:bodyPr/>
          <a:lstStyle/>
          <a:p>
            <a:pPr algn="just"/>
            <a:r>
              <a:rPr lang="ar-IQ" sz="3200" dirty="0">
                <a:effectLst/>
                <a:latin typeface="Calibri" panose="020F0502020204030204" pitchFamily="34" charset="0"/>
                <a:ea typeface="Calibri" panose="020F0502020204030204" pitchFamily="34" charset="0"/>
                <a:cs typeface="Traditional Arabic" panose="02020603050405020304" pitchFamily="18" charset="-78"/>
              </a:rPr>
              <a:t>      </a:t>
            </a:r>
            <a:br>
              <a:rPr lang="ar-IQ" sz="3200" dirty="0">
                <a:effectLst/>
                <a:latin typeface="Calibri" panose="020F0502020204030204" pitchFamily="34" charset="0"/>
                <a:ea typeface="Calibri" panose="020F0502020204030204" pitchFamily="34" charset="0"/>
                <a:cs typeface="Traditional Arabic" panose="02020603050405020304" pitchFamily="18" charset="-78"/>
              </a:rPr>
            </a:br>
            <a:br>
              <a:rPr lang="ar-IQ" sz="3200" dirty="0">
                <a:effectLst/>
                <a:latin typeface="Calibri" panose="020F0502020204030204" pitchFamily="34" charset="0"/>
                <a:ea typeface="Calibri" panose="020F0502020204030204" pitchFamily="34" charset="0"/>
                <a:cs typeface="Traditional Arabic" panose="02020603050405020304" pitchFamily="18" charset="-78"/>
              </a:rPr>
            </a:br>
            <a:r>
              <a:rPr lang="ar-IQ" sz="3200" dirty="0">
                <a:effectLst/>
                <a:latin typeface="Calibri" panose="020F0502020204030204" pitchFamily="34" charset="0"/>
                <a:ea typeface="Calibri" panose="020F0502020204030204" pitchFamily="34" charset="0"/>
                <a:cs typeface="Traditional Arabic" panose="02020603050405020304" pitchFamily="18" charset="-78"/>
              </a:rPr>
              <a:t> </a:t>
            </a:r>
            <a:r>
              <a:rPr lang="ar-SA" sz="3200" b="1" dirty="0">
                <a:effectLst/>
                <a:latin typeface="Calibri" panose="020F0502020204030204" pitchFamily="34" charset="0"/>
                <a:ea typeface="Calibri" panose="020F0502020204030204" pitchFamily="34" charset="0"/>
                <a:cs typeface="Traditional Arabic" panose="02020603050405020304" pitchFamily="18" charset="-78"/>
              </a:rPr>
              <a:t>دليلُ فلسفة الإسلام</a:t>
            </a:r>
            <a:r>
              <a:rPr lang="ar-IQ" sz="3200" b="1" dirty="0">
                <a:effectLst/>
                <a:latin typeface="Calibri" panose="020F0502020204030204" pitchFamily="34" charset="0"/>
                <a:ea typeface="Calibri" panose="020F0502020204030204" pitchFamily="34" charset="0"/>
                <a:cs typeface="Traditional Arabic" panose="02020603050405020304" pitchFamily="18" charset="-78"/>
              </a:rPr>
              <a:t>:                        </a:t>
            </a:r>
            <a:r>
              <a:rPr lang="ar-SA" sz="3200" b="1" dirty="0">
                <a:effectLst/>
                <a:latin typeface="Calibri" panose="020F0502020204030204" pitchFamily="34" charset="0"/>
                <a:ea typeface="Calibri" panose="020F0502020204030204" pitchFamily="34" charset="0"/>
                <a:cs typeface="Traditional Arabic" panose="02020603050405020304" pitchFamily="18" charset="-78"/>
              </a:rPr>
              <a:t>:                      </a:t>
            </a:r>
            <a:br>
              <a:rPr lang="en-US" sz="3200" dirty="0">
                <a:effectLst/>
                <a:latin typeface="Calibri" panose="020F0502020204030204" pitchFamily="34" charset="0"/>
                <a:ea typeface="Calibri" panose="020F0502020204030204" pitchFamily="34" charset="0"/>
                <a:cs typeface="Arial" panose="020B0604020202020204" pitchFamily="34" charset="0"/>
              </a:rPr>
            </a:br>
            <a:r>
              <a:rPr lang="ar-SA" sz="3200" dirty="0">
                <a:effectLst/>
                <a:latin typeface="Calibri" panose="020F0502020204030204" pitchFamily="34" charset="0"/>
                <a:ea typeface="Calibri" panose="020F0502020204030204" pitchFamily="34" charset="0"/>
                <a:cs typeface="Traditional Arabic" panose="02020603050405020304" pitchFamily="18" charset="-78"/>
              </a:rPr>
              <a:t>       يقول المتكلِّمون: إنَّ المادَّةَ والصورَ الثلاثةَ كلَّها حادثةٌ</a:t>
            </a:r>
            <a:r>
              <a:rPr lang="ar-IQ" sz="3200" dirty="0">
                <a:effectLst/>
                <a:latin typeface="Calibri" panose="020F0502020204030204" pitchFamily="34" charset="0"/>
                <a:ea typeface="Calibri" panose="020F0502020204030204" pitchFamily="34" charset="0"/>
                <a:cs typeface="Traditional Arabic" panose="02020603050405020304" pitchFamily="18" charset="-78"/>
              </a:rPr>
              <a:t>.              </a:t>
            </a:r>
            <a:r>
              <a:rPr lang="ar-SA" sz="3200" dirty="0">
                <a:effectLst/>
                <a:latin typeface="Calibri" panose="020F0502020204030204" pitchFamily="34" charset="0"/>
                <a:ea typeface="Calibri" panose="020F0502020204030204" pitchFamily="34" charset="0"/>
                <a:cs typeface="Traditional Arabic" panose="02020603050405020304" pitchFamily="18" charset="-78"/>
              </a:rPr>
              <a:t>.</a:t>
            </a:r>
            <a:br>
              <a:rPr lang="ar-IQ" sz="3200" dirty="0">
                <a:effectLst/>
                <a:latin typeface="Calibri" panose="020F0502020204030204" pitchFamily="34" charset="0"/>
                <a:ea typeface="Calibri" panose="020F0502020204030204" pitchFamily="34" charset="0"/>
                <a:cs typeface="Traditional Arabic" panose="02020603050405020304" pitchFamily="18" charset="-78"/>
              </a:rPr>
            </a:br>
            <a:r>
              <a:rPr lang="ar-SA" sz="3200" dirty="0">
                <a:effectLst/>
                <a:latin typeface="Calibri" panose="020F0502020204030204" pitchFamily="34" charset="0"/>
                <a:ea typeface="Calibri" panose="020F0502020204030204" pitchFamily="34" charset="0"/>
                <a:cs typeface="Traditional Arabic" panose="02020603050405020304" pitchFamily="18" charset="-78"/>
              </a:rPr>
              <a:t> </a:t>
            </a:r>
            <a:br>
              <a:rPr lang="en-US" sz="3200" dirty="0">
                <a:effectLst/>
                <a:latin typeface="Calibri" panose="020F0502020204030204" pitchFamily="34" charset="0"/>
                <a:ea typeface="Calibri" panose="020F0502020204030204" pitchFamily="34" charset="0"/>
                <a:cs typeface="Arial" panose="020B0604020202020204" pitchFamily="34" charset="0"/>
              </a:rPr>
            </a:br>
            <a:r>
              <a:rPr lang="ar-SA" sz="3200" dirty="0">
                <a:effectLst/>
                <a:latin typeface="Calibri" panose="020F0502020204030204" pitchFamily="34" charset="0"/>
                <a:ea typeface="Calibri" panose="020F0502020204030204" pitchFamily="34" charset="0"/>
                <a:cs typeface="Traditional Arabic" panose="02020603050405020304" pitchFamily="18" charset="-78"/>
              </a:rPr>
              <a:t>       دليلُهم مبنيٌّ على قاعدتَين عقليَّتَين، الأُولَى:(إذا ثَبت الشيءُ ثَبت بلوازمِه)، والثانيةُ:(أنَّ انتفاءَ اللازم يَستلزم انتفاءَ الملزوم)</a:t>
            </a:r>
            <a:r>
              <a:rPr lang="ar-IQ" sz="3200" dirty="0">
                <a:effectLst/>
                <a:latin typeface="Calibri" panose="020F0502020204030204" pitchFamily="34" charset="0"/>
                <a:ea typeface="Calibri" panose="020F0502020204030204" pitchFamily="34" charset="0"/>
                <a:cs typeface="Traditional Arabic" panose="02020603050405020304" pitchFamily="18" charset="-78"/>
              </a:rPr>
              <a:t>.                    </a:t>
            </a:r>
            <a:r>
              <a:rPr lang="ar-SA" sz="3200" dirty="0">
                <a:effectLst/>
                <a:latin typeface="Calibri" panose="020F0502020204030204" pitchFamily="34" charset="0"/>
                <a:ea typeface="Calibri" panose="020F0502020204030204" pitchFamily="34" charset="0"/>
                <a:cs typeface="Traditional Arabic" panose="02020603050405020304" pitchFamily="18" charset="-78"/>
              </a:rPr>
              <a:t>.</a:t>
            </a:r>
            <a:br>
              <a:rPr lang="ar-IQ" sz="3200" dirty="0">
                <a:effectLst/>
                <a:latin typeface="Calibri" panose="020F0502020204030204" pitchFamily="34" charset="0"/>
                <a:ea typeface="Calibri" panose="020F0502020204030204" pitchFamily="34" charset="0"/>
                <a:cs typeface="Traditional Arabic" panose="02020603050405020304" pitchFamily="18" charset="-78"/>
              </a:rPr>
            </a:br>
            <a:r>
              <a:rPr lang="ar-SA" sz="3200" dirty="0">
                <a:effectLst/>
                <a:latin typeface="Calibri" panose="020F0502020204030204" pitchFamily="34" charset="0"/>
                <a:ea typeface="Calibri" panose="020F0502020204030204" pitchFamily="34" charset="0"/>
                <a:cs typeface="Traditional Arabic" panose="02020603050405020304" pitchFamily="18" charset="-78"/>
              </a:rPr>
              <a:t> </a:t>
            </a:r>
            <a:br>
              <a:rPr lang="ar-IQ" sz="3200" dirty="0">
                <a:effectLst/>
                <a:latin typeface="Calibri" panose="020F0502020204030204" pitchFamily="34" charset="0"/>
                <a:ea typeface="Calibri" panose="020F0502020204030204" pitchFamily="34" charset="0"/>
                <a:cs typeface="Traditional Arabic" panose="02020603050405020304" pitchFamily="18" charset="-78"/>
              </a:rPr>
            </a:br>
            <a:r>
              <a:rPr lang="ar-IQ" sz="3200" dirty="0">
                <a:effectLst/>
                <a:latin typeface="Calibri" panose="020F0502020204030204" pitchFamily="34" charset="0"/>
                <a:ea typeface="Calibri" panose="020F0502020204030204" pitchFamily="34" charset="0"/>
                <a:cs typeface="Traditional Arabic" panose="02020603050405020304" pitchFamily="18" charset="-78"/>
              </a:rPr>
              <a:t>      </a:t>
            </a:r>
            <a:r>
              <a:rPr lang="ar-SA" sz="3200" dirty="0">
                <a:effectLst/>
                <a:latin typeface="Calibri" panose="020F0502020204030204" pitchFamily="34" charset="0"/>
                <a:ea typeface="Calibri" panose="020F0502020204030204" pitchFamily="34" charset="0"/>
                <a:cs typeface="Traditional Arabic" panose="02020603050405020304" pitchFamily="18" charset="-78"/>
              </a:rPr>
              <a:t>فـبموجِب(إذا ثَبت الشيءُ ثَبت بلوازمِه)، أي: إذا ثَبت قِدَمُ المادَّةِ لا بدَّ أنْ يَثبتَ قِـدَمُ الصوَر</a:t>
            </a:r>
            <a:r>
              <a:rPr lang="ar-IQ" sz="3200" dirty="0">
                <a:effectLst/>
                <a:latin typeface="Calibri" panose="020F0502020204030204" pitchFamily="34" charset="0"/>
                <a:ea typeface="Calibri" panose="020F0502020204030204" pitchFamily="34" charset="0"/>
                <a:cs typeface="Traditional Arabic" panose="02020603050405020304" pitchFamily="18" charset="-78"/>
              </a:rPr>
              <a:t>ِ</a:t>
            </a:r>
            <a:r>
              <a:rPr lang="ar-SA" sz="3200" dirty="0">
                <a:effectLst/>
                <a:latin typeface="Calibri" panose="020F0502020204030204" pitchFamily="34" charset="0"/>
                <a:ea typeface="Calibri" panose="020F0502020204030204" pitchFamily="34" charset="0"/>
                <a:cs typeface="Traditional Arabic" panose="02020603050405020304" pitchFamily="18" charset="-78"/>
              </a:rPr>
              <a:t> كلّ</a:t>
            </a:r>
            <a:r>
              <a:rPr lang="ar-IQ" sz="3200" dirty="0">
                <a:effectLst/>
                <a:latin typeface="Calibri" panose="020F0502020204030204" pitchFamily="34" charset="0"/>
                <a:ea typeface="Calibri" panose="020F0502020204030204" pitchFamily="34" charset="0"/>
                <a:cs typeface="Traditional Arabic" panose="02020603050405020304" pitchFamily="18" charset="-78"/>
              </a:rPr>
              <a:t>ِ</a:t>
            </a:r>
            <a:r>
              <a:rPr lang="ar-SA" sz="3200" dirty="0">
                <a:effectLst/>
                <a:latin typeface="Calibri" panose="020F0502020204030204" pitchFamily="34" charset="0"/>
                <a:ea typeface="Calibri" panose="020F0502020204030204" pitchFamily="34" charset="0"/>
                <a:cs typeface="Traditional Arabic" panose="02020603050405020304" pitchFamily="18" charset="-78"/>
              </a:rPr>
              <a:t>ها معها؛ لأنَّها لازمةٌ لها. لكنْ لم تثبتْ قِدمُ الصورةِ النوعيَّةِ والشخصيَّةِ باعترافِ الكلِّ</a:t>
            </a:r>
            <a:r>
              <a:rPr lang="ar-IQ" sz="3200" dirty="0">
                <a:latin typeface="Calibri" panose="020F0502020204030204" pitchFamily="34" charset="0"/>
                <a:ea typeface="Calibri" panose="020F0502020204030204" pitchFamily="34" charset="0"/>
                <a:cs typeface="Traditional Arabic" panose="02020603050405020304" pitchFamily="18" charset="-78"/>
              </a:rPr>
              <a:t>.                         .</a:t>
            </a:r>
            <a:br>
              <a:rPr lang="ar-IQ" sz="3200" dirty="0">
                <a:latin typeface="Calibri" panose="020F0502020204030204" pitchFamily="34" charset="0"/>
                <a:ea typeface="Calibri" panose="020F0502020204030204" pitchFamily="34" charset="0"/>
                <a:cs typeface="Traditional Arabic" panose="02020603050405020304" pitchFamily="18" charset="-78"/>
              </a:rPr>
            </a:br>
            <a:br>
              <a:rPr lang="ar-IQ" sz="3200" dirty="0">
                <a:latin typeface="Calibri" panose="020F0502020204030204" pitchFamily="34" charset="0"/>
                <a:ea typeface="Calibri" panose="020F0502020204030204" pitchFamily="34" charset="0"/>
                <a:cs typeface="Traditional Arabic" panose="02020603050405020304" pitchFamily="18" charset="-78"/>
              </a:rPr>
            </a:br>
            <a:r>
              <a:rPr lang="ar-IQ" sz="3200" dirty="0">
                <a:latin typeface="Calibri" panose="020F0502020204030204" pitchFamily="34" charset="0"/>
                <a:ea typeface="Calibri" panose="020F0502020204030204" pitchFamily="34" charset="0"/>
                <a:cs typeface="Traditional Arabic" panose="02020603050405020304" pitchFamily="18" charset="-78"/>
              </a:rPr>
              <a:t>      </a:t>
            </a:r>
            <a:r>
              <a:rPr lang="ar-SA" sz="3200" dirty="0">
                <a:latin typeface="Calibri" panose="020F0502020204030204" pitchFamily="34" charset="0"/>
                <a:ea typeface="Calibri" panose="020F0502020204030204" pitchFamily="34" charset="0"/>
                <a:cs typeface="Traditional Arabic" panose="02020603050405020304" pitchFamily="18" charset="-78"/>
              </a:rPr>
              <a:t>وب</a:t>
            </a:r>
            <a:r>
              <a:rPr lang="ar-IQ" sz="3200" dirty="0">
                <a:latin typeface="Calibri" panose="020F0502020204030204" pitchFamily="34" charset="0"/>
                <a:ea typeface="Calibri" panose="020F0502020204030204" pitchFamily="34" charset="0"/>
                <a:cs typeface="Traditional Arabic" panose="02020603050405020304" pitchFamily="18" charset="-78"/>
              </a:rPr>
              <a:t>ـ</a:t>
            </a:r>
            <a:r>
              <a:rPr lang="ar-SA" sz="3200" dirty="0">
                <a:latin typeface="Calibri" panose="020F0502020204030204" pitchFamily="34" charset="0"/>
                <a:ea typeface="Calibri" panose="020F0502020204030204" pitchFamily="34" charset="0"/>
                <a:cs typeface="Traditional Arabic" panose="02020603050405020304" pitchFamily="18" charset="-78"/>
              </a:rPr>
              <a:t>موجِبِ(أنَّ انتفاءَ اللازم يَستلزم انتفاءَ الملزوم)، يجب القولُ بحدوثِ المادَّةِ؛ لأنَّ الصورةَ النوعيَّةَ والشخصيَّةَ اللازمتَين حادث</a:t>
            </a:r>
            <a:r>
              <a:rPr lang="ar-IQ" sz="3200" dirty="0">
                <a:latin typeface="Calibri" panose="020F0502020204030204" pitchFamily="34" charset="0"/>
                <a:ea typeface="Calibri" panose="020F0502020204030204" pitchFamily="34" charset="0"/>
                <a:cs typeface="Traditional Arabic" panose="02020603050405020304" pitchFamily="18" charset="-78"/>
              </a:rPr>
              <a:t>تا</a:t>
            </a:r>
            <a:r>
              <a:rPr lang="ar-SA" sz="3200" dirty="0">
                <a:latin typeface="Calibri" panose="020F0502020204030204" pitchFamily="34" charset="0"/>
                <a:ea typeface="Calibri" panose="020F0502020204030204" pitchFamily="34" charset="0"/>
                <a:cs typeface="Traditional Arabic" panose="02020603050405020304" pitchFamily="18" charset="-78"/>
              </a:rPr>
              <a:t>ن باعتراف</a:t>
            </a:r>
            <a:r>
              <a:rPr lang="ar-IQ" sz="3200">
                <a:latin typeface="Calibri" panose="020F0502020204030204" pitchFamily="34" charset="0"/>
                <a:ea typeface="Calibri" panose="020F0502020204030204" pitchFamily="34" charset="0"/>
                <a:cs typeface="Traditional Arabic" panose="02020603050405020304" pitchFamily="18" charset="-78"/>
              </a:rPr>
              <a:t>ِ</a:t>
            </a:r>
            <a:r>
              <a:rPr lang="ar-SA" sz="3200">
                <a:latin typeface="Calibri" panose="020F0502020204030204" pitchFamily="34" charset="0"/>
                <a:ea typeface="Calibri" panose="020F0502020204030204" pitchFamily="34" charset="0"/>
                <a:cs typeface="Traditional Arabic" panose="02020603050405020304" pitchFamily="18" charset="-78"/>
              </a:rPr>
              <a:t> </a:t>
            </a:r>
            <a:r>
              <a:rPr lang="ar-SA" sz="3200" dirty="0">
                <a:latin typeface="Calibri" panose="020F0502020204030204" pitchFamily="34" charset="0"/>
                <a:ea typeface="Calibri" panose="020F0502020204030204" pitchFamily="34" charset="0"/>
                <a:cs typeface="Traditional Arabic" panose="02020603050405020304" pitchFamily="18" charset="-78"/>
              </a:rPr>
              <a:t>الكلِّ، وإذا انتَفى قِـدَمُهما انتفَى قِدَمُ الـمادَّةِ الـملزوم لها.</a:t>
            </a:r>
            <a:endParaRPr lang="ar-IQ" sz="3200" dirty="0">
              <a:latin typeface="Calibri" panose="020F0502020204030204" pitchFamily="34" charset="0"/>
              <a:ea typeface="Calibri" panose="020F0502020204030204" pitchFamily="34" charset="0"/>
              <a:cs typeface="Traditional Arabic" panose="02020603050405020304" pitchFamily="18" charset="-78"/>
            </a:endParaRPr>
          </a:p>
        </p:txBody>
      </p:sp>
    </p:spTree>
    <p:extLst>
      <p:ext uri="{BB962C8B-B14F-4D97-AF65-F5344CB8AC3E}">
        <p14:creationId xmlns:p14="http://schemas.microsoft.com/office/powerpoint/2010/main" val="1182145197"/>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76199"/>
            <a:ext cx="8991600" cy="6705601"/>
          </a:xfrm>
        </p:spPr>
        <p:txBody>
          <a:bodyPr/>
          <a:lstStyle/>
          <a:p>
            <a:pPr marL="143510" marR="0" indent="-143510" algn="just" rtl="1">
              <a:spcBef>
                <a:spcPts val="0"/>
              </a:spcBef>
              <a:spcAft>
                <a:spcPts val="0"/>
              </a:spcAft>
            </a:pPr>
            <a:br>
              <a:rPr lang="ar-IQ" sz="3200" dirty="0">
                <a:effectLst/>
                <a:latin typeface="Calibri" panose="020F0502020204030204" pitchFamily="34" charset="0"/>
                <a:ea typeface="Calibri" panose="020F0502020204030204" pitchFamily="34" charset="0"/>
                <a:cs typeface="Traditional Arabic" panose="02020603050405020304" pitchFamily="18" charset="-78"/>
              </a:rPr>
            </a:br>
            <a:r>
              <a:rPr lang="ar-SA" sz="3200" dirty="0">
                <a:effectLst/>
                <a:latin typeface="Calibri" panose="020F0502020204030204" pitchFamily="34" charset="0"/>
                <a:ea typeface="Calibri" panose="020F0502020204030204" pitchFamily="34" charset="0"/>
                <a:cs typeface="Traditional Arabic" panose="02020603050405020304" pitchFamily="18" charset="-78"/>
              </a:rPr>
              <a:t> </a:t>
            </a:r>
            <a:br>
              <a:rPr lang="en-US" sz="3200" dirty="0">
                <a:effectLst/>
                <a:latin typeface="Calibri" panose="020F0502020204030204" pitchFamily="34" charset="0"/>
                <a:ea typeface="Calibri" panose="020F0502020204030204" pitchFamily="34" charset="0"/>
                <a:cs typeface="Arial" panose="020B0604020202020204" pitchFamily="34" charset="0"/>
              </a:rPr>
            </a:br>
            <a:r>
              <a:rPr lang="ar-SA" sz="3200" dirty="0">
                <a:effectLst/>
                <a:latin typeface="Calibri" panose="020F0502020204030204" pitchFamily="34" charset="0"/>
                <a:ea typeface="Calibri" panose="020F0502020204030204" pitchFamily="34" charset="0"/>
                <a:cs typeface="Traditional Arabic" panose="02020603050405020304" pitchFamily="18" charset="-78"/>
              </a:rPr>
              <a:t>      </a:t>
            </a:r>
            <a:br>
              <a:rPr lang="ar-IQ" sz="3200" dirty="0">
                <a:effectLst/>
                <a:latin typeface="Calibri" panose="020F0502020204030204" pitchFamily="34" charset="0"/>
                <a:ea typeface="Calibri" panose="020F0502020204030204" pitchFamily="34" charset="0"/>
                <a:cs typeface="Traditional Arabic" panose="02020603050405020304" pitchFamily="18" charset="-78"/>
              </a:rPr>
            </a:br>
            <a:r>
              <a:rPr lang="ar-IQ" sz="3200" dirty="0">
                <a:effectLst/>
                <a:latin typeface="Calibri" panose="020F0502020204030204" pitchFamily="34" charset="0"/>
                <a:ea typeface="Calibri" panose="020F0502020204030204" pitchFamily="34" charset="0"/>
                <a:cs typeface="Traditional Arabic" panose="02020603050405020304" pitchFamily="18" charset="-78"/>
              </a:rPr>
              <a:t>       </a:t>
            </a:r>
            <a:r>
              <a:rPr lang="ar-SA" sz="3200" dirty="0">
                <a:effectLst/>
                <a:latin typeface="Calibri" panose="020F0502020204030204" pitchFamily="34" charset="0"/>
                <a:ea typeface="Calibri" panose="020F0502020204030204" pitchFamily="34" charset="0"/>
                <a:cs typeface="Traditional Arabic" panose="02020603050405020304" pitchFamily="18" charset="-78"/>
              </a:rPr>
              <a:t> </a:t>
            </a:r>
            <a:br>
              <a:rPr lang="ar-IQ" sz="3200" dirty="0">
                <a:effectLst/>
                <a:latin typeface="Calibri" panose="020F0502020204030204" pitchFamily="34" charset="0"/>
                <a:ea typeface="Calibri" panose="020F0502020204030204" pitchFamily="34" charset="0"/>
                <a:cs typeface="Traditional Arabic" panose="02020603050405020304" pitchFamily="18" charset="-78"/>
              </a:rPr>
            </a:br>
            <a:r>
              <a:rPr lang="ar-IQ" sz="3200" dirty="0">
                <a:effectLst/>
                <a:latin typeface="Calibri" panose="020F0502020204030204" pitchFamily="34" charset="0"/>
                <a:ea typeface="Calibri" panose="020F0502020204030204" pitchFamily="34" charset="0"/>
                <a:cs typeface="Traditional Arabic" panose="02020603050405020304" pitchFamily="18" charset="-78"/>
              </a:rPr>
              <a:t>      </a:t>
            </a:r>
            <a:r>
              <a:rPr lang="ar-SA" sz="3200" dirty="0">
                <a:effectLst/>
                <a:latin typeface="Calibri" panose="020F0502020204030204" pitchFamily="34" charset="0"/>
                <a:ea typeface="Calibri" panose="020F0502020204030204" pitchFamily="34" charset="0"/>
                <a:cs typeface="Traditional Arabic" panose="02020603050405020304" pitchFamily="18" charset="-78"/>
              </a:rPr>
              <a:t>فحدوثُهما يستلزم حدوثَ الماد</a:t>
            </a:r>
            <a:r>
              <a:rPr lang="ar-IQ" sz="3200" dirty="0">
                <a:effectLst/>
                <a:latin typeface="Calibri" panose="020F0502020204030204" pitchFamily="34" charset="0"/>
                <a:ea typeface="Calibri" panose="020F0502020204030204" pitchFamily="34" charset="0"/>
                <a:cs typeface="Traditional Arabic" panose="02020603050405020304" pitchFamily="18" charset="-78"/>
              </a:rPr>
              <a:t>َّ</a:t>
            </a:r>
            <a:r>
              <a:rPr lang="ar-SA" sz="3200" dirty="0">
                <a:effectLst/>
                <a:latin typeface="Calibri" panose="020F0502020204030204" pitchFamily="34" charset="0"/>
                <a:ea typeface="Calibri" panose="020F0502020204030204" pitchFamily="34" charset="0"/>
                <a:cs typeface="Traditional Arabic" panose="02020603050405020304" pitchFamily="18" charset="-78"/>
              </a:rPr>
              <a:t>ة</a:t>
            </a:r>
            <a:r>
              <a:rPr lang="ar-IQ" sz="3200" dirty="0">
                <a:effectLst/>
                <a:latin typeface="Calibri" panose="020F0502020204030204" pitchFamily="34" charset="0"/>
                <a:ea typeface="Calibri" panose="020F0502020204030204" pitchFamily="34" charset="0"/>
                <a:cs typeface="Traditional Arabic" panose="02020603050405020304" pitchFamily="18" charset="-78"/>
              </a:rPr>
              <a:t>ِ</a:t>
            </a:r>
            <a:r>
              <a:rPr lang="ar-SA" sz="3200" dirty="0">
                <a:effectLst/>
                <a:latin typeface="Calibri" panose="020F0502020204030204" pitchFamily="34" charset="0"/>
                <a:ea typeface="Calibri" panose="020F0502020204030204" pitchFamily="34" charset="0"/>
                <a:cs typeface="Traditional Arabic" panose="02020603050405020304" pitchFamily="18" charset="-78"/>
              </a:rPr>
              <a:t> والصورة</a:t>
            </a:r>
            <a:r>
              <a:rPr lang="ar-IQ" sz="3200" dirty="0">
                <a:effectLst/>
                <a:latin typeface="Calibri" panose="020F0502020204030204" pitchFamily="34" charset="0"/>
                <a:ea typeface="Calibri" panose="020F0502020204030204" pitchFamily="34" charset="0"/>
                <a:cs typeface="Traditional Arabic" panose="02020603050405020304" pitchFamily="18" charset="-78"/>
              </a:rPr>
              <a:t>ِ</a:t>
            </a:r>
            <a:r>
              <a:rPr lang="ar-SA" sz="3200" dirty="0">
                <a:effectLst/>
                <a:latin typeface="Calibri" panose="020F0502020204030204" pitchFamily="34" charset="0"/>
                <a:ea typeface="Calibri" panose="020F0502020204030204" pitchFamily="34" charset="0"/>
                <a:cs typeface="Traditional Arabic" panose="02020603050405020304" pitchFamily="18" charset="-78"/>
              </a:rPr>
              <a:t> الج</a:t>
            </a:r>
            <a:r>
              <a:rPr lang="ar-IQ" sz="3200" dirty="0">
                <a:latin typeface="Calibri" panose="020F0502020204030204" pitchFamily="34" charset="0"/>
                <a:ea typeface="Calibri" panose="020F0502020204030204" pitchFamily="34" charset="0"/>
                <a:cs typeface="Traditional Arabic" panose="02020603050405020304" pitchFamily="18" charset="-78"/>
              </a:rPr>
              <a:t>سميَّة</a:t>
            </a:r>
            <a:r>
              <a:rPr lang="ar-SA" sz="3200" dirty="0">
                <a:effectLst/>
                <a:latin typeface="Calibri" panose="020F0502020204030204" pitchFamily="34" charset="0"/>
                <a:ea typeface="Calibri" panose="020F0502020204030204" pitchFamily="34" charset="0"/>
                <a:cs typeface="Traditional Arabic" panose="02020603050405020304" pitchFamily="18" charset="-78"/>
              </a:rPr>
              <a:t>؛ لعدم انفكاك الأربعة بعضِها عن بعضٍ</a:t>
            </a:r>
            <a:r>
              <a:rPr lang="ar-IQ" sz="3200" dirty="0">
                <a:effectLst/>
                <a:latin typeface="Calibri" panose="020F0502020204030204" pitchFamily="34" charset="0"/>
                <a:ea typeface="Calibri" panose="020F0502020204030204" pitchFamily="34" charset="0"/>
                <a:cs typeface="Traditional Arabic" panose="02020603050405020304" pitchFamily="18" charset="-78"/>
              </a:rPr>
              <a:t>.                                        </a:t>
            </a:r>
            <a:r>
              <a:rPr lang="ar-SA" sz="3200" dirty="0">
                <a:effectLst/>
                <a:latin typeface="Calibri" panose="020F0502020204030204" pitchFamily="34" charset="0"/>
                <a:ea typeface="Calibri" panose="020F0502020204030204" pitchFamily="34" charset="0"/>
                <a:cs typeface="Traditional Arabic" panose="02020603050405020304" pitchFamily="18" charset="-78"/>
              </a:rPr>
              <a:t>.</a:t>
            </a:r>
            <a:r>
              <a:rPr lang="ar-SA" sz="3200" kern="1200" cap="all" spc="50" dirty="0">
                <a:solidFill>
                  <a:srgbClr val="000000"/>
                </a:solidFill>
                <a:effectLst/>
                <a:latin typeface="Calibri" panose="020F0502020204030204" pitchFamily="34" charset="0"/>
                <a:ea typeface="Times New Roman" panose="02020603050405020304" pitchFamily="18" charset="0"/>
                <a:cs typeface="Traditional Arabic" panose="02020603050405020304" pitchFamily="18" charset="-78"/>
              </a:rPr>
              <a:t> </a:t>
            </a:r>
            <a:r>
              <a:rPr lang="ar-SA" sz="3200" dirty="0">
                <a:effectLst/>
                <a:latin typeface="Calibri" panose="020F0502020204030204" pitchFamily="34" charset="0"/>
                <a:ea typeface="Calibri" panose="020F0502020204030204" pitchFamily="34" charset="0"/>
                <a:cs typeface="Traditional Arabic" panose="02020603050405020304" pitchFamily="18" charset="-78"/>
              </a:rPr>
              <a:t> </a:t>
            </a:r>
            <a:br>
              <a:rPr lang="ar-IQ" sz="3200" dirty="0">
                <a:effectLst/>
                <a:latin typeface="Calibri" panose="020F0502020204030204" pitchFamily="34" charset="0"/>
                <a:ea typeface="Calibri" panose="020F0502020204030204" pitchFamily="34" charset="0"/>
                <a:cs typeface="Traditional Arabic" panose="02020603050405020304" pitchFamily="18" charset="-78"/>
              </a:rPr>
            </a:br>
            <a:br>
              <a:rPr lang="ar-IQ" sz="3200" dirty="0">
                <a:effectLst/>
                <a:latin typeface="Calibri" panose="020F0502020204030204" pitchFamily="34" charset="0"/>
                <a:ea typeface="Calibri" panose="020F0502020204030204" pitchFamily="34" charset="0"/>
                <a:cs typeface="Traditional Arabic" panose="02020603050405020304" pitchFamily="18" charset="-78"/>
              </a:rPr>
            </a:br>
            <a:r>
              <a:rPr lang="ar-IQ" sz="3200" dirty="0">
                <a:effectLst/>
                <a:latin typeface="Calibri" panose="020F0502020204030204" pitchFamily="34" charset="0"/>
                <a:ea typeface="Calibri" panose="020F0502020204030204" pitchFamily="34" charset="0"/>
                <a:cs typeface="Traditional Arabic" panose="02020603050405020304" pitchFamily="18" charset="-78"/>
              </a:rPr>
              <a:t>      </a:t>
            </a:r>
            <a:r>
              <a:rPr lang="ar-SA" sz="3200" dirty="0">
                <a:effectLst/>
                <a:latin typeface="Calibri" panose="020F0502020204030204" pitchFamily="34" charset="0"/>
                <a:ea typeface="Calibri" panose="020F0502020204030204" pitchFamily="34" charset="0"/>
                <a:cs typeface="Traditional Arabic" panose="02020603050405020304" pitchFamily="18" charset="-78"/>
              </a:rPr>
              <a:t>وليس دليلٌ عقليٌّ صريحٌ يبيِّن كيفيَّةَ بدايةِ المادَّةِ، وكلُّ ما هو ليس إلَّا الفرضيَّات والتوهُّمات</a:t>
            </a:r>
            <a:r>
              <a:rPr lang="ar-IQ" sz="3200" dirty="0">
                <a:effectLst/>
                <a:latin typeface="Calibri" panose="020F0502020204030204" pitchFamily="34" charset="0"/>
                <a:ea typeface="Calibri" panose="020F0502020204030204" pitchFamily="34" charset="0"/>
                <a:cs typeface="Traditional Arabic" panose="02020603050405020304" pitchFamily="18" charset="-78"/>
              </a:rPr>
              <a:t>.                      .</a:t>
            </a:r>
            <a:br>
              <a:rPr lang="ar-IQ" sz="3200" dirty="0">
                <a:effectLst/>
                <a:latin typeface="Calibri" panose="020F0502020204030204" pitchFamily="34" charset="0"/>
                <a:ea typeface="Calibri" panose="020F0502020204030204" pitchFamily="34" charset="0"/>
                <a:cs typeface="Traditional Arabic" panose="02020603050405020304" pitchFamily="18" charset="-78"/>
              </a:rPr>
            </a:br>
            <a:r>
              <a:rPr lang="ar-IQ" sz="3200" dirty="0">
                <a:effectLst/>
                <a:latin typeface="Calibri" panose="020F0502020204030204" pitchFamily="34" charset="0"/>
                <a:ea typeface="Calibri" panose="020F0502020204030204" pitchFamily="34" charset="0"/>
                <a:cs typeface="Traditional Arabic" panose="02020603050405020304" pitchFamily="18" charset="-78"/>
              </a:rPr>
              <a:t>     </a:t>
            </a:r>
            <a:br>
              <a:rPr lang="ar-IQ" sz="3200" dirty="0">
                <a:effectLst/>
                <a:latin typeface="Calibri" panose="020F0502020204030204" pitchFamily="34" charset="0"/>
                <a:ea typeface="Calibri" panose="020F0502020204030204" pitchFamily="34" charset="0"/>
                <a:cs typeface="Traditional Arabic" panose="02020603050405020304" pitchFamily="18" charset="-78"/>
              </a:rPr>
            </a:br>
            <a:r>
              <a:rPr lang="ar-IQ" sz="3200" dirty="0">
                <a:effectLst/>
                <a:latin typeface="Calibri" panose="020F0502020204030204" pitchFamily="34" charset="0"/>
                <a:ea typeface="Calibri" panose="020F0502020204030204" pitchFamily="34" charset="0"/>
                <a:cs typeface="Traditional Arabic" panose="02020603050405020304" pitchFamily="18" charset="-78"/>
              </a:rPr>
              <a:t>     </a:t>
            </a:r>
            <a:r>
              <a:rPr lang="ar-SA" sz="3200" dirty="0">
                <a:effectLst/>
                <a:latin typeface="Calibri" panose="020F0502020204030204" pitchFamily="34" charset="0"/>
                <a:ea typeface="Calibri" panose="020F0502020204030204" pitchFamily="34" charset="0"/>
                <a:cs typeface="Traditional Arabic" panose="02020603050405020304" pitchFamily="18" charset="-78"/>
              </a:rPr>
              <a:t>فلا بدَّ م</a:t>
            </a:r>
            <a:r>
              <a:rPr lang="ar-IQ" sz="3200">
                <a:effectLst/>
                <a:latin typeface="Calibri" panose="020F0502020204030204" pitchFamily="34" charset="0"/>
                <a:ea typeface="Calibri" panose="020F0502020204030204" pitchFamily="34" charset="0"/>
                <a:cs typeface="Traditional Arabic" panose="02020603050405020304" pitchFamily="18" charset="-78"/>
              </a:rPr>
              <a:t>ـ</a:t>
            </a:r>
            <a:r>
              <a:rPr lang="ar-SA" sz="3200">
                <a:effectLst/>
                <a:latin typeface="Calibri" panose="020F0502020204030204" pitchFamily="34" charset="0"/>
                <a:ea typeface="Calibri" panose="020F0502020204030204" pitchFamily="34" charset="0"/>
                <a:cs typeface="Traditional Arabic" panose="02020603050405020304" pitchFamily="18" charset="-78"/>
              </a:rPr>
              <a:t>ما </a:t>
            </a:r>
            <a:r>
              <a:rPr lang="ar-SA" sz="3200" dirty="0">
                <a:effectLst/>
                <a:latin typeface="Calibri" panose="020F0502020204030204" pitchFamily="34" charset="0"/>
                <a:ea typeface="Calibri" panose="020F0502020204030204" pitchFamily="34" charset="0"/>
                <a:cs typeface="Traditional Arabic" panose="02020603050405020304" pitchFamily="18" charset="-78"/>
              </a:rPr>
              <a:t>لا مجالَ للعقل فيه منَ الرجوع إلى الخبرِ الصادقِ، وخالقُ الكونِ يُخبرُنا ببدايته كما يقول:</a:t>
            </a:r>
            <a:r>
              <a:rPr lang="ar-SA" sz="3200" dirty="0">
                <a:effectLst/>
                <a:latin typeface="Traditional Arabic" panose="02020603050405020304" pitchFamily="18" charset="-78"/>
                <a:ea typeface="Calibri" panose="020F0502020204030204" pitchFamily="34" charset="0"/>
                <a:cs typeface="Ali_K_Samik" pitchFamily="2" charset="-78"/>
              </a:rPr>
              <a:t>[</a:t>
            </a:r>
            <a:r>
              <a:rPr lang="ar-SA" sz="3200" dirty="0">
                <a:effectLst/>
                <a:latin typeface="Calibri" panose="020F0502020204030204" pitchFamily="34" charset="0"/>
                <a:ea typeface="Calibri" panose="020F0502020204030204" pitchFamily="34" charset="0"/>
                <a:cs typeface="Arial" panose="020B0604020202020204" pitchFamily="34" charset="0"/>
              </a:rPr>
              <a:t> </a:t>
            </a:r>
            <a:r>
              <a:rPr lang="ar-SA" sz="3200" dirty="0">
                <a:effectLst/>
                <a:latin typeface="Calibri" panose="020F0502020204030204" pitchFamily="34" charset="0"/>
                <a:ea typeface="Calibri" panose="020F0502020204030204" pitchFamily="34" charset="0"/>
                <a:cs typeface="Traditional Arabic" panose="02020603050405020304" pitchFamily="18" charset="-78"/>
              </a:rPr>
              <a:t>كَمَا بَدَأْنَا أَوَّلَ خَلْقٍ نُعِيدُهُ</a:t>
            </a:r>
            <a:r>
              <a:rPr lang="ar-SA" sz="3200" dirty="0">
                <a:effectLst/>
                <a:latin typeface="Traditional Arabic" panose="02020603050405020304" pitchFamily="18" charset="-78"/>
                <a:ea typeface="Calibri" panose="020F0502020204030204" pitchFamily="34" charset="0"/>
                <a:cs typeface="Ali_K_Samik" pitchFamily="2" charset="-78"/>
              </a:rPr>
              <a:t>]</a:t>
            </a:r>
            <a:r>
              <a:rPr lang="ar-SA" sz="3200" dirty="0">
                <a:effectLst/>
                <a:latin typeface="Calibri" panose="020F0502020204030204" pitchFamily="34" charset="0"/>
                <a:ea typeface="Calibri" panose="020F0502020204030204" pitchFamily="34" charset="0"/>
                <a:cs typeface="Traditional Arabic" panose="02020603050405020304" pitchFamily="18" charset="-78"/>
              </a:rPr>
              <a:t>الأنبياء:104، وما له بدايةٌ ليس أزليَّاً</a:t>
            </a:r>
            <a:r>
              <a:rPr lang="ar-IQ" sz="3200" dirty="0">
                <a:effectLst/>
                <a:latin typeface="Calibri" panose="020F0502020204030204" pitchFamily="34" charset="0"/>
                <a:ea typeface="Calibri" panose="020F0502020204030204" pitchFamily="34" charset="0"/>
                <a:cs typeface="Traditional Arabic" panose="02020603050405020304" pitchFamily="18" charset="-78"/>
              </a:rPr>
              <a:t>.                                      .</a:t>
            </a:r>
            <a:br>
              <a:rPr lang="ar-IQ" sz="3200" dirty="0">
                <a:effectLst/>
                <a:latin typeface="Calibri" panose="020F0502020204030204" pitchFamily="34" charset="0"/>
                <a:ea typeface="Calibri" panose="020F0502020204030204" pitchFamily="34" charset="0"/>
                <a:cs typeface="Traditional Arabic" panose="02020603050405020304" pitchFamily="18" charset="-78"/>
              </a:rPr>
            </a:br>
            <a:br>
              <a:rPr lang="ar-IQ" sz="3200" dirty="0">
                <a:effectLst/>
                <a:latin typeface="Calibri" panose="020F0502020204030204" pitchFamily="34" charset="0"/>
                <a:ea typeface="Calibri" panose="020F0502020204030204" pitchFamily="34" charset="0"/>
                <a:cs typeface="Traditional Arabic" panose="02020603050405020304" pitchFamily="18" charset="-78"/>
              </a:rPr>
            </a:br>
            <a:endParaRPr lang="ar-IQ" sz="3200" b="1" dirty="0"/>
          </a:p>
        </p:txBody>
      </p:sp>
    </p:spTree>
    <p:extLst>
      <p:ext uri="{BB962C8B-B14F-4D97-AF65-F5344CB8AC3E}">
        <p14:creationId xmlns:p14="http://schemas.microsoft.com/office/powerpoint/2010/main" val="41317588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76200"/>
            <a:ext cx="8991600" cy="6705600"/>
          </a:xfrm>
        </p:spPr>
        <p:txBody>
          <a:bodyPr/>
          <a:lstStyle/>
          <a:p>
            <a:pPr algn="just">
              <a:spcBef>
                <a:spcPts val="0"/>
              </a:spcBef>
            </a:pPr>
            <a:r>
              <a:rPr lang="ar-IQ" sz="3200" b="1" dirty="0">
                <a:effectLst/>
                <a:ea typeface="Times New Roman" panose="02020603050405020304" pitchFamily="18" charset="0"/>
                <a:cs typeface="Traditional Arabic" panose="02020603050405020304" pitchFamily="18" charset="-78"/>
              </a:rPr>
              <a:t>     </a:t>
            </a:r>
            <a:r>
              <a:rPr lang="ar-IQ" sz="3200" b="1" dirty="0">
                <a:effectLst/>
                <a:latin typeface="Calibri" panose="020F0502020204030204" pitchFamily="34" charset="0"/>
                <a:ea typeface="Calibri" panose="020F0502020204030204" pitchFamily="34" charset="0"/>
                <a:cs typeface="Traditional Arabic" panose="02020603050405020304" pitchFamily="18" charset="-78"/>
              </a:rPr>
              <a:t>دليلٌ آخر على حدوث المادَّة بوجهٍ آخر </a:t>
            </a:r>
            <a:r>
              <a:rPr lang="ar-IQ" sz="3200" b="1" dirty="0">
                <a:effectLst/>
                <a:ea typeface="Times New Roman" panose="02020603050405020304" pitchFamily="18" charset="0"/>
                <a:cs typeface="Traditional Arabic" panose="02020603050405020304" pitchFamily="18" charset="-78"/>
              </a:rPr>
              <a:t>أو دليلٌ استقرائيٌّ تامٌّ على حدوث المادَّة:                             </a:t>
            </a:r>
            <a:r>
              <a:rPr lang="ar-IQ" sz="3200" dirty="0">
                <a:effectLst/>
                <a:ea typeface="Times New Roman" panose="02020603050405020304" pitchFamily="18" charset="0"/>
                <a:cs typeface="Traditional Arabic" panose="02020603050405020304" pitchFamily="18" charset="-78"/>
              </a:rPr>
              <a:t>:</a:t>
            </a:r>
            <a:br>
              <a:rPr lang="ar-IQ" sz="3200" dirty="0">
                <a:effectLst/>
                <a:ea typeface="Times New Roman" panose="02020603050405020304" pitchFamily="18" charset="0"/>
                <a:cs typeface="Traditional Arabic" panose="02020603050405020304" pitchFamily="18" charset="-78"/>
              </a:rPr>
            </a:br>
            <a:r>
              <a:rPr lang="ar-IQ" sz="3200" dirty="0">
                <a:effectLst/>
                <a:ea typeface="Times New Roman" panose="02020603050405020304" pitchFamily="18" charset="0"/>
                <a:cs typeface="Traditional Arabic" panose="02020603050405020304" pitchFamily="18" charset="-78"/>
              </a:rPr>
              <a:t>       مثلاً: إذا تأمَّلْتَ في أفرادِ العالَـمِ تَنتزِع منـها أنَّـها متغيِّـرةٌ:                  :</a:t>
            </a:r>
            <a:br>
              <a:rPr lang="ar-IQ" sz="3200" dirty="0">
                <a:effectLst/>
                <a:ea typeface="Times New Roman" panose="02020603050405020304" pitchFamily="18" charset="0"/>
                <a:cs typeface="Traditional Arabic" panose="02020603050405020304" pitchFamily="18" charset="-78"/>
              </a:rPr>
            </a:br>
            <a:r>
              <a:rPr lang="ar-IQ" sz="3200" dirty="0">
                <a:effectLst/>
                <a:ea typeface="Times New Roman" panose="02020603050405020304" pitchFamily="18" charset="0"/>
                <a:cs typeface="Traditional Arabic" panose="02020603050405020304" pitchFamily="18" charset="-78"/>
              </a:rPr>
              <a:t>      </a:t>
            </a:r>
            <a:r>
              <a:rPr lang="ar-IQ" sz="3200" dirty="0">
                <a:effectLst/>
                <a:latin typeface="Times New Roman" panose="02020603050405020304" pitchFamily="18" charset="0"/>
                <a:ea typeface="Times New Roman" panose="02020603050405020304" pitchFamily="18" charset="0"/>
                <a:cs typeface="Traditional Arabic" panose="02020603050405020304" pitchFamily="18" charset="-78"/>
              </a:rPr>
              <a:t>إمَّا بالعدم بعد الوجود كما إذا مات زيدٌ.                           . </a:t>
            </a:r>
            <a:br>
              <a:rPr lang="ar-IQ" sz="2400" dirty="0">
                <a:effectLst/>
                <a:latin typeface="Times New Roman" panose="02020603050405020304" pitchFamily="18" charset="0"/>
                <a:ea typeface="Times New Roman" panose="02020603050405020304" pitchFamily="18" charset="0"/>
                <a:cs typeface="Traditional Arabic" panose="02020603050405020304" pitchFamily="18" charset="-78"/>
              </a:rPr>
            </a:br>
            <a:br>
              <a:rPr lang="en-US" sz="2400" dirty="0">
                <a:effectLst/>
                <a:latin typeface="Times New Roman" panose="02020603050405020304" pitchFamily="18" charset="0"/>
                <a:ea typeface="Times New Roman" panose="02020603050405020304" pitchFamily="18" charset="0"/>
              </a:rPr>
            </a:br>
            <a:r>
              <a:rPr lang="ar-IQ" sz="3200" dirty="0">
                <a:effectLst/>
                <a:latin typeface="Times New Roman" panose="02020603050405020304" pitchFamily="18" charset="0"/>
                <a:ea typeface="Times New Roman" panose="02020603050405020304" pitchFamily="18" charset="0"/>
                <a:cs typeface="Traditional Arabic" panose="02020603050405020304" pitchFamily="18" charset="-78"/>
              </a:rPr>
              <a:t>       أو بالعكس كما إذا وُلِد زيدٌ.                     .</a:t>
            </a:r>
            <a:br>
              <a:rPr lang="ar-IQ" sz="2400" dirty="0">
                <a:effectLst/>
                <a:latin typeface="Times New Roman" panose="02020603050405020304" pitchFamily="18" charset="0"/>
                <a:ea typeface="Times New Roman" panose="02020603050405020304" pitchFamily="18" charset="0"/>
                <a:cs typeface="Traditional Arabic" panose="02020603050405020304" pitchFamily="18" charset="-78"/>
              </a:rPr>
            </a:br>
            <a:br>
              <a:rPr lang="en-US" sz="2400" dirty="0">
                <a:effectLst/>
                <a:latin typeface="Times New Roman" panose="02020603050405020304" pitchFamily="18" charset="0"/>
                <a:ea typeface="Times New Roman" panose="02020603050405020304" pitchFamily="18" charset="0"/>
              </a:rPr>
            </a:br>
            <a:r>
              <a:rPr lang="ar-IQ" sz="3200" dirty="0">
                <a:effectLst/>
                <a:latin typeface="Times New Roman" panose="02020603050405020304" pitchFamily="18" charset="0"/>
                <a:ea typeface="Times New Roman" panose="02020603050405020304" pitchFamily="18" charset="0"/>
                <a:cs typeface="Traditional Arabic" panose="02020603050405020304" pitchFamily="18" charset="-78"/>
              </a:rPr>
              <a:t>       أو بتغيُّـرِ الأوصافِ كالأرضِ.                      .</a:t>
            </a:r>
            <a:br>
              <a:rPr lang="ar-IQ" sz="2000" dirty="0">
                <a:effectLst/>
                <a:latin typeface="Times New Roman" panose="02020603050405020304" pitchFamily="18" charset="0"/>
                <a:ea typeface="Times New Roman" panose="02020603050405020304" pitchFamily="18" charset="0"/>
                <a:cs typeface="Traditional Arabic" panose="02020603050405020304" pitchFamily="18" charset="-78"/>
              </a:rPr>
            </a:br>
            <a:br>
              <a:rPr lang="en-US" sz="2000" dirty="0">
                <a:effectLst/>
                <a:latin typeface="Times New Roman" panose="02020603050405020304" pitchFamily="18" charset="0"/>
                <a:ea typeface="Times New Roman" panose="02020603050405020304" pitchFamily="18" charset="0"/>
              </a:rPr>
            </a:br>
            <a:r>
              <a:rPr lang="ar-IQ" sz="3200" dirty="0">
                <a:effectLst/>
                <a:latin typeface="Times New Roman" panose="02020603050405020304" pitchFamily="18" charset="0"/>
                <a:ea typeface="Times New Roman" panose="02020603050405020304" pitchFamily="18" charset="0"/>
                <a:cs typeface="Traditional Arabic" panose="02020603050405020304" pitchFamily="18" charset="-78"/>
              </a:rPr>
              <a:t>       أو بتغيُّـرِ الـمكانِ والوضعِ.                      .</a:t>
            </a:r>
            <a:br>
              <a:rPr lang="ar-IQ" sz="3200" dirty="0">
                <a:effectLst/>
                <a:latin typeface="Times New Roman" panose="02020603050405020304" pitchFamily="18" charset="0"/>
                <a:ea typeface="Times New Roman" panose="02020603050405020304" pitchFamily="18" charset="0"/>
                <a:cs typeface="Traditional Arabic" panose="02020603050405020304" pitchFamily="18" charset="-78"/>
              </a:rPr>
            </a:br>
            <a:br>
              <a:rPr lang="en-US" sz="3200" dirty="0">
                <a:effectLst/>
                <a:latin typeface="Times New Roman" panose="02020603050405020304" pitchFamily="18" charset="0"/>
                <a:ea typeface="Times New Roman" panose="02020603050405020304" pitchFamily="18" charset="0"/>
              </a:rPr>
            </a:br>
            <a:r>
              <a:rPr lang="ar-IQ" sz="3200" dirty="0">
                <a:effectLst/>
                <a:latin typeface="Times New Roman" panose="02020603050405020304" pitchFamily="18" charset="0"/>
                <a:ea typeface="Times New Roman" panose="02020603050405020304" pitchFamily="18" charset="0"/>
              </a:rPr>
              <a:t>     </a:t>
            </a:r>
            <a:r>
              <a:rPr lang="ar-IQ" sz="3200" dirty="0">
                <a:effectLst/>
                <a:latin typeface="Times New Roman" panose="02020603050405020304" pitchFamily="18" charset="0"/>
                <a:ea typeface="Times New Roman" panose="02020603050405020304" pitchFamily="18" charset="0"/>
                <a:cs typeface="Traditional Arabic" panose="02020603050405020304" pitchFamily="18" charset="-78"/>
              </a:rPr>
              <a:t>ولـم تَعلـمْ شيئاً غيـرَ متغيِّـرٍ بأحدِ هذه التغيُّـراتِ الأربعِ، فيـَحصل قياسٌ هكذا:</a:t>
            </a:r>
            <a:br>
              <a:rPr lang="ar-IQ" sz="2400" dirty="0">
                <a:effectLst/>
                <a:latin typeface="Times New Roman" panose="02020603050405020304" pitchFamily="18" charset="0"/>
                <a:ea typeface="Times New Roman" panose="02020603050405020304" pitchFamily="18" charset="0"/>
                <a:cs typeface="Traditional Arabic" panose="02020603050405020304" pitchFamily="18" charset="-78"/>
              </a:rPr>
            </a:br>
            <a:br>
              <a:rPr lang="ar-IQ" sz="2400" dirty="0">
                <a:effectLst/>
                <a:latin typeface="Times New Roman" panose="02020603050405020304" pitchFamily="18" charset="0"/>
                <a:ea typeface="Times New Roman" panose="02020603050405020304" pitchFamily="18" charset="0"/>
                <a:cs typeface="Traditional Arabic" panose="02020603050405020304" pitchFamily="18" charset="-78"/>
              </a:rPr>
            </a:br>
            <a:r>
              <a:rPr lang="ar-IQ" sz="3200" dirty="0">
                <a:effectLst/>
                <a:latin typeface="Times New Roman" panose="02020603050405020304" pitchFamily="18" charset="0"/>
                <a:ea typeface="Times New Roman" panose="02020603050405020304" pitchFamily="18" charset="0"/>
                <a:cs typeface="Traditional Arabic" panose="02020603050405020304" pitchFamily="18" charset="-78"/>
              </a:rPr>
              <a:t>     العالَـمُ متغيِّـرٌ  وكلُّ متغيِـّرٍ حادثٌ فالعالَـمُ حادثٌ، وكلُّ حادثٍ فله مُـحدِثٌ.</a:t>
            </a:r>
            <a:endParaRPr lang="ar-IQ" sz="3200" b="1" dirty="0"/>
          </a:p>
        </p:txBody>
      </p:sp>
    </p:spTree>
    <p:extLst>
      <p:ext uri="{BB962C8B-B14F-4D97-AF65-F5344CB8AC3E}">
        <p14:creationId xmlns:p14="http://schemas.microsoft.com/office/powerpoint/2010/main" val="3782989600"/>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6629400"/>
          </a:xfrm>
        </p:spPr>
        <p:txBody>
          <a:bodyPr/>
          <a:lstStyle/>
          <a:p>
            <a:pPr algn="just"/>
            <a:r>
              <a:rPr lang="ar-IQ" sz="3200" b="1" dirty="0">
                <a:latin typeface="Times New Roman" panose="02020603050405020304" pitchFamily="18" charset="0"/>
                <a:cs typeface="Traditional Arabic" panose="02020603050405020304" pitchFamily="18" charset="-78"/>
              </a:rPr>
              <a:t>     فإذا ثَبت حدوثُ المادَّة لابدَّ له من مُـحدِثٍ. للماذا لابدَّ للحادث من مُحدِثٍ؟!                      </a:t>
            </a:r>
            <a:r>
              <a:rPr lang="ar-IQ" sz="3200" dirty="0">
                <a:latin typeface="Times New Roman" panose="02020603050405020304" pitchFamily="18" charset="0"/>
                <a:cs typeface="Traditional Arabic" panose="02020603050405020304" pitchFamily="18" charset="-78"/>
              </a:rPr>
              <a:t>.</a:t>
            </a:r>
            <a:br>
              <a:rPr lang="ar-IQ" sz="3200" dirty="0">
                <a:latin typeface="Times New Roman" panose="02020603050405020304" pitchFamily="18" charset="0"/>
                <a:cs typeface="Traditional Arabic" panose="02020603050405020304" pitchFamily="18" charset="-78"/>
              </a:rPr>
            </a:br>
            <a:r>
              <a:rPr lang="ar-IQ" sz="3200" dirty="0">
                <a:latin typeface="Times New Roman" panose="02020603050405020304" pitchFamily="18" charset="0"/>
                <a:cs typeface="Traditional Arabic" panose="02020603050405020304" pitchFamily="18" charset="-78"/>
              </a:rPr>
              <a:t>      لأنَّه الحكمَ لا يخرج عن ثلاثِ احتمالاتٍ عقليَّةٍ، إمَّا أنْ يقالَ: يوجِدُ كلُّ حادثُ نفسَه، أو يوجِدَه العدمُ، أو يوجدَه الواجبُ:                       :                      </a:t>
            </a:r>
            <a:br>
              <a:rPr lang="ar-IQ" sz="3200" dirty="0">
                <a:latin typeface="Times New Roman" panose="02020603050405020304" pitchFamily="18" charset="0"/>
                <a:cs typeface="Traditional Arabic" panose="02020603050405020304" pitchFamily="18" charset="-78"/>
              </a:rPr>
            </a:br>
            <a:br>
              <a:rPr lang="ar-IQ" sz="2800" dirty="0">
                <a:latin typeface="Times New Roman" panose="02020603050405020304" pitchFamily="18" charset="0"/>
                <a:cs typeface="Traditional Arabic" panose="02020603050405020304" pitchFamily="18" charset="-78"/>
              </a:rPr>
            </a:br>
            <a:r>
              <a:rPr lang="ar-IQ" sz="3200" dirty="0">
                <a:latin typeface="Times New Roman" panose="02020603050405020304" pitchFamily="18" charset="0"/>
                <a:cs typeface="Traditional Arabic" panose="02020603050405020304" pitchFamily="18" charset="-78"/>
              </a:rPr>
              <a:t>        والاحتمالُ الأوَّل محالٌ؛ لأنَّه يلزم أنْ يكونَ متقدِّماً على نفسِه باعتبارِه خالقاً لها وفي الوقت نفسِه متأخِّراً على نفسِه باعتباره مخلوقاً لها.              .</a:t>
            </a:r>
            <a:br>
              <a:rPr lang="ar-IQ" sz="3200" dirty="0">
                <a:latin typeface="Times New Roman" panose="02020603050405020304" pitchFamily="18" charset="0"/>
                <a:cs typeface="Traditional Arabic" panose="02020603050405020304" pitchFamily="18" charset="-78"/>
              </a:rPr>
            </a:br>
            <a:r>
              <a:rPr lang="ar-IQ" sz="3200" dirty="0">
                <a:latin typeface="Times New Roman" panose="02020603050405020304" pitchFamily="18" charset="0"/>
                <a:cs typeface="Traditional Arabic" panose="02020603050405020304" pitchFamily="18" charset="-78"/>
              </a:rPr>
              <a:t> </a:t>
            </a:r>
            <a:br>
              <a:rPr lang="ar-IQ" sz="3200" dirty="0">
                <a:latin typeface="Times New Roman" panose="02020603050405020304" pitchFamily="18" charset="0"/>
                <a:cs typeface="Traditional Arabic" panose="02020603050405020304" pitchFamily="18" charset="-78"/>
              </a:rPr>
            </a:br>
            <a:r>
              <a:rPr lang="ar-IQ" sz="3200" dirty="0">
                <a:latin typeface="Times New Roman" panose="02020603050405020304" pitchFamily="18" charset="0"/>
                <a:cs typeface="Traditional Arabic" panose="02020603050405020304" pitchFamily="18" charset="-78"/>
              </a:rPr>
              <a:t>     وتقدُمُ الشيءِ على نفسِه وتأخُّرِه عنها في آنٍ واحدٍ محالٌ بالضرورةِ؛ لِما فيه منَ التناقُضِ الواضحِ، ولزومِ الدورِ الباطلِ عقلاً.                     .</a:t>
            </a:r>
            <a:br>
              <a:rPr lang="ar-IQ" sz="3200" dirty="0">
                <a:latin typeface="Times New Roman" panose="02020603050405020304" pitchFamily="18" charset="0"/>
                <a:cs typeface="Traditional Arabic" panose="02020603050405020304" pitchFamily="18" charset="-78"/>
              </a:rPr>
            </a:br>
            <a:br>
              <a:rPr lang="ar-IQ" sz="3200" dirty="0">
                <a:latin typeface="Times New Roman" panose="02020603050405020304" pitchFamily="18" charset="0"/>
                <a:cs typeface="Traditional Arabic" panose="02020603050405020304" pitchFamily="18" charset="-78"/>
              </a:rPr>
            </a:br>
            <a:r>
              <a:rPr lang="ar-IQ" sz="3200" dirty="0">
                <a:latin typeface="Times New Roman" panose="02020603050405020304" pitchFamily="18" charset="0"/>
                <a:cs typeface="Traditional Arabic" panose="02020603050405020304" pitchFamily="18" charset="-78"/>
              </a:rPr>
              <a:t>    والاحتمالُ الثاني باطلٌ أيضاً؛ لأنَّ العدمَ غيرُ موجودٍ فلا يؤثِّر، ورتبةُ الإيجاد بعد وجودِ الـموجِد، فثبَت أنَّ موجِدَ الكائناتِ هو الواجبُ وهو اللهُ جلَّ جلالُه.                   </a:t>
            </a:r>
          </a:p>
        </p:txBody>
      </p:sp>
    </p:spTree>
    <p:extLst>
      <p:ext uri="{BB962C8B-B14F-4D97-AF65-F5344CB8AC3E}">
        <p14:creationId xmlns:p14="http://schemas.microsoft.com/office/powerpoint/2010/main" val="2772365880"/>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76200"/>
            <a:ext cx="8915400" cy="6705600"/>
          </a:xfrm>
        </p:spPr>
        <p:txBody>
          <a:bodyPr/>
          <a:lstStyle/>
          <a:p>
            <a:pPr algn="just"/>
            <a:r>
              <a:rPr lang="ar-IQ" b="1" dirty="0"/>
              <a:t>      فقد اشتملتْ آيةٌ</a:t>
            </a:r>
            <a:r>
              <a:rPr lang="ar-IQ" dirty="0"/>
              <a:t> على الاحتمالات الثلاثة، وهي</a:t>
            </a:r>
            <a:r>
              <a:rPr lang="ar-IQ" b="1" dirty="0"/>
              <a:t> </a:t>
            </a:r>
            <a:r>
              <a:rPr lang="ar-IQ" dirty="0"/>
              <a:t>:</a:t>
            </a:r>
            <a:r>
              <a:rPr lang="ar-IQ" dirty="0">
                <a:cs typeface="Ali_K_Sharif" pitchFamily="2" charset="-78"/>
              </a:rPr>
              <a:t>[</a:t>
            </a:r>
            <a:r>
              <a:rPr lang="ar-IQ" dirty="0"/>
              <a:t>أَ</a:t>
            </a:r>
            <a:r>
              <a:rPr lang="ar-SA" dirty="0"/>
              <a:t>مْ خُلِقُوا مِنْ غَيْرِ شَيْءٍ أَمْ هُمُ الْخَالِقُونَ</a:t>
            </a:r>
            <a:r>
              <a:rPr lang="ar-IQ" dirty="0">
                <a:cs typeface="Ali_K_Sharif" pitchFamily="2" charset="-78"/>
              </a:rPr>
              <a:t>]</a:t>
            </a:r>
            <a:r>
              <a:rPr lang="ar-SA" dirty="0"/>
              <a:t>الطور:35</a:t>
            </a:r>
            <a:r>
              <a:rPr lang="ar-IQ" dirty="0"/>
              <a:t>:              :</a:t>
            </a:r>
            <a:br>
              <a:rPr lang="ar-SA" dirty="0"/>
            </a:br>
            <a:r>
              <a:rPr lang="ar-SA" dirty="0"/>
              <a:t>                                       </a:t>
            </a:r>
            <a:br>
              <a:rPr lang="ar-SA" dirty="0"/>
            </a:br>
            <a:r>
              <a:rPr lang="ar-SA" dirty="0"/>
              <a:t>      </a:t>
            </a:r>
            <a:r>
              <a:rPr lang="ar-IQ" dirty="0"/>
              <a:t>مثلاً: الإنسان</a:t>
            </a:r>
            <a:r>
              <a:rPr lang="ar-SA" dirty="0"/>
              <a:t>َ كان </a:t>
            </a:r>
            <a:r>
              <a:rPr lang="ar-IQ" dirty="0"/>
              <a:t>م</a:t>
            </a:r>
            <a:r>
              <a:rPr lang="ar-SA" dirty="0"/>
              <a:t>عد</a:t>
            </a:r>
            <a:r>
              <a:rPr lang="ar-IQ" dirty="0"/>
              <a:t>و</a:t>
            </a:r>
            <a:r>
              <a:rPr lang="ar-SA" dirty="0"/>
              <a:t>ماً ثمَّ انتَقل إلى الوجودِ. وهناك ثلاثُ احتمالاتٍ.          .</a:t>
            </a:r>
            <a:br>
              <a:rPr lang="ar-SA" dirty="0"/>
            </a:br>
            <a:br>
              <a:rPr lang="ar-SA" dirty="0"/>
            </a:br>
            <a:r>
              <a:rPr lang="ar-SA" dirty="0"/>
              <a:t>     </a:t>
            </a:r>
            <a:r>
              <a:rPr lang="ar-SA" b="1" dirty="0"/>
              <a:t>إمَّا أنْ يقال: </a:t>
            </a:r>
            <a:r>
              <a:rPr lang="ar-SA" dirty="0"/>
              <a:t>العدمُ أوجدهم وخلَقَهم! هذا لا يمكن؛ لأنَّ الإيجادَ بعد وجود الموجِدِ.                          .</a:t>
            </a:r>
            <a:br>
              <a:rPr lang="ar-IQ" dirty="0"/>
            </a:br>
            <a:br>
              <a:rPr lang="ar-IQ" dirty="0"/>
            </a:br>
            <a:r>
              <a:rPr lang="ar-SA" dirty="0"/>
              <a:t>      </a:t>
            </a:r>
            <a:r>
              <a:rPr lang="ar-SA" b="1" dirty="0"/>
              <a:t>أم أنَّهم خَلَقوا أنفسَهم! </a:t>
            </a:r>
            <a:r>
              <a:rPr lang="ar-SA" dirty="0"/>
              <a:t>وهذا لا يُتصوَّر أيضاً؛ لأنَّنا في حال العدم لا بدَّ أنْ نقدِّرَ الوجود لنا حتى نُوجِدَ أنفسَنا فيجتمعُ الوجودُ والعدمُ في آنٍ واحدٍ وهذا محالٌ أيضاً</a:t>
            </a:r>
            <a:r>
              <a:rPr lang="ar-IQ" dirty="0"/>
              <a:t>.                              .</a:t>
            </a:r>
          </a:p>
        </p:txBody>
      </p:sp>
    </p:spTree>
    <p:extLst>
      <p:ext uri="{BB962C8B-B14F-4D97-AF65-F5344CB8AC3E}">
        <p14:creationId xmlns:p14="http://schemas.microsoft.com/office/powerpoint/2010/main" val="27666130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6553200"/>
          </a:xfrm>
        </p:spPr>
        <p:txBody>
          <a:bodyPr/>
          <a:lstStyle/>
          <a:p>
            <a:pPr algn="just"/>
            <a:r>
              <a:rPr lang="ar-IQ" b="1" dirty="0"/>
              <a:t>     فتَرك الاحتمالَ الصحيحَ؛ لِنتفكَّرَ</a:t>
            </a:r>
            <a:r>
              <a:rPr lang="ar-SA" dirty="0"/>
              <a:t> أنَّ الَّذي أوجدهم خارجٌ من الاحتمالَين</a:t>
            </a:r>
            <a:r>
              <a:rPr lang="ar-IQ" dirty="0"/>
              <a:t>، أي: </a:t>
            </a:r>
            <a:r>
              <a:rPr lang="ar-SA" dirty="0"/>
              <a:t>هو موجودٌ لا معدومٌ وخالقٌ لا مخلوق</a:t>
            </a:r>
            <a:r>
              <a:rPr lang="ar-IQ" dirty="0"/>
              <a:t>. بل</a:t>
            </a:r>
            <a:r>
              <a:rPr lang="ar-SA" dirty="0"/>
              <a:t> هو واجبُ الوجود تعالى</a:t>
            </a:r>
            <a:r>
              <a:rPr lang="ar-IQ" dirty="0"/>
              <a:t>.                             .</a:t>
            </a:r>
            <a:br>
              <a:rPr lang="ar-IQ" dirty="0"/>
            </a:br>
            <a:br>
              <a:rPr lang="ar-IQ" dirty="0"/>
            </a:br>
            <a:r>
              <a:rPr lang="ar-IQ" dirty="0"/>
              <a:t>      </a:t>
            </a:r>
            <a:r>
              <a:rPr lang="ar-IQ" b="1" dirty="0"/>
              <a:t>تلك المعارِفُ من استحالةِ خالقيَّةِ العدم للعالَمِ، أو خالقيَّةِ الإنسان لنفسِه، ومعقوليَّةِ خالقيَّةِ اللهِ، هذه المعارِفُ هي التعقُّلاتُ </a:t>
            </a:r>
            <a:r>
              <a:rPr lang="ar-IQ" b="1"/>
              <a:t>المختصَّةُ بالعقلِ البعيدةِ عن حكم المتخيِّلة.                            </a:t>
            </a:r>
            <a:r>
              <a:rPr lang="ar-IQ" b="1" dirty="0"/>
              <a:t>.</a:t>
            </a:r>
            <a:br>
              <a:rPr lang="ar-IQ" b="1" dirty="0"/>
            </a:br>
            <a:br>
              <a:rPr lang="ar-IQ" b="1" dirty="0"/>
            </a:br>
            <a:br>
              <a:rPr lang="ar-IQ" b="1" dirty="0"/>
            </a:br>
            <a:br>
              <a:rPr lang="ar-IQ" b="1" dirty="0"/>
            </a:br>
            <a:br>
              <a:rPr lang="ar-IQ" b="1" dirty="0"/>
            </a:br>
            <a:br>
              <a:rPr lang="ar-IQ" b="1" dirty="0"/>
            </a:br>
            <a:endParaRPr lang="ar-IQ" dirty="0"/>
          </a:p>
        </p:txBody>
      </p:sp>
    </p:spTree>
    <p:extLst>
      <p:ext uri="{BB962C8B-B14F-4D97-AF65-F5344CB8AC3E}">
        <p14:creationId xmlns:p14="http://schemas.microsoft.com/office/powerpoint/2010/main" val="1918664509"/>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76200"/>
            <a:ext cx="8991600" cy="6705600"/>
          </a:xfrm>
        </p:spPr>
        <p:txBody>
          <a:bodyPr/>
          <a:lstStyle/>
          <a:p>
            <a:pPr algn="ctr"/>
            <a:r>
              <a:rPr lang="ar-IQ" sz="4400" dirty="0"/>
              <a:t>هل من سائلٍ يسأل عن الموضوع؟.</a:t>
            </a:r>
            <a:br>
              <a:rPr lang="ar-IQ" sz="4400" dirty="0"/>
            </a:br>
            <a:br>
              <a:rPr lang="ar-IQ" sz="4400" dirty="0"/>
            </a:br>
            <a:br>
              <a:rPr lang="ar-IQ" sz="4400" dirty="0"/>
            </a:br>
            <a:r>
              <a:rPr lang="ar-IQ" sz="4400" dirty="0"/>
              <a:t>شكراً للحضور..........</a:t>
            </a:r>
            <a:br>
              <a:rPr lang="ar-IQ" sz="4400" dirty="0"/>
            </a:br>
            <a:br>
              <a:rPr lang="ar-IQ" sz="4400" dirty="0"/>
            </a:br>
            <a:br>
              <a:rPr lang="ar-IQ" sz="4400" dirty="0"/>
            </a:br>
            <a:endParaRPr lang="ar-IQ" sz="4400" dirty="0"/>
          </a:p>
        </p:txBody>
      </p:sp>
    </p:spTree>
    <p:extLst>
      <p:ext uri="{BB962C8B-B14F-4D97-AF65-F5344CB8AC3E}">
        <p14:creationId xmlns:p14="http://schemas.microsoft.com/office/powerpoint/2010/main" val="21846790"/>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5CC993-2B8E-1652-7107-878A4373C25D}"/>
              </a:ext>
            </a:extLst>
          </p:cNvPr>
          <p:cNvSpPr>
            <a:spLocks noGrp="1"/>
          </p:cNvSpPr>
          <p:nvPr>
            <p:ph type="title"/>
          </p:nvPr>
        </p:nvSpPr>
        <p:spPr>
          <a:xfrm>
            <a:off x="152400" y="152400"/>
            <a:ext cx="8839200" cy="6553200"/>
          </a:xfrm>
        </p:spPr>
        <p:txBody>
          <a:bodyPr/>
          <a:lstStyle/>
          <a:p>
            <a:pPr algn="just"/>
            <a:r>
              <a:rPr lang="ar-IQ" sz="4000" b="1" dirty="0"/>
              <a:t>تتكوَّنُ الـمحاضرة من محوَرَين:                    </a:t>
            </a:r>
            <a:r>
              <a:rPr lang="ar-IQ" sz="4000" dirty="0"/>
              <a:t>:</a:t>
            </a:r>
            <a:br>
              <a:rPr lang="ar-IQ" sz="4000" dirty="0"/>
            </a:br>
            <a:br>
              <a:rPr lang="ar-IQ" sz="4000" dirty="0"/>
            </a:br>
            <a:r>
              <a:rPr lang="ar-IQ" sz="4000" dirty="0"/>
              <a:t>    </a:t>
            </a:r>
            <a:r>
              <a:rPr lang="ar-IQ" sz="3600" b="1" dirty="0"/>
              <a:t>الأوَّل: </a:t>
            </a:r>
            <a:r>
              <a:rPr lang="ar-IQ" sz="3600" dirty="0"/>
              <a:t>مناقشة المادة بين فلاسفة المسلمين وغير المسلمين. .  </a:t>
            </a:r>
            <a:br>
              <a:rPr lang="ar-IQ" sz="3600" dirty="0"/>
            </a:br>
            <a:br>
              <a:rPr lang="ar-IQ" sz="3600" dirty="0"/>
            </a:br>
            <a:br>
              <a:rPr lang="ar-IQ" sz="3600" dirty="0"/>
            </a:br>
            <a:r>
              <a:rPr lang="ar-IQ" sz="3600" dirty="0"/>
              <a:t>    </a:t>
            </a:r>
            <a:r>
              <a:rPr lang="ar-IQ" sz="3600" b="1" dirty="0"/>
              <a:t>الثاني: </a:t>
            </a:r>
            <a:r>
              <a:rPr lang="ar-IQ" sz="3600" dirty="0"/>
              <a:t>لابدَّ لكلِّ حادثٍ من مُـحدِثٍ.             .</a:t>
            </a:r>
            <a:br>
              <a:rPr lang="ar-IQ" sz="3600" dirty="0"/>
            </a:br>
            <a:br>
              <a:rPr lang="ar-IQ" sz="3600" dirty="0"/>
            </a:br>
            <a:br>
              <a:rPr lang="ar-IQ" sz="3600" dirty="0"/>
            </a:br>
            <a:endParaRPr lang="en-US" sz="3600" dirty="0"/>
          </a:p>
        </p:txBody>
      </p:sp>
    </p:spTree>
    <p:extLst>
      <p:ext uri="{BB962C8B-B14F-4D97-AF65-F5344CB8AC3E}">
        <p14:creationId xmlns:p14="http://schemas.microsoft.com/office/powerpoint/2010/main" val="9548828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0"/>
            <a:ext cx="8915400" cy="6858000"/>
          </a:xfrm>
        </p:spPr>
        <p:txBody>
          <a:bodyPr/>
          <a:lstStyle/>
          <a:p>
            <a:pPr marL="143510" marR="0" indent="-143510" algn="just" rtl="1">
              <a:spcBef>
                <a:spcPts val="0"/>
              </a:spcBef>
              <a:spcAft>
                <a:spcPts val="0"/>
              </a:spcAft>
            </a:pPr>
            <a:r>
              <a:rPr lang="ar-SA" sz="3200" dirty="0">
                <a:effectLst/>
                <a:latin typeface="Calibri" panose="020F0502020204030204" pitchFamily="34" charset="0"/>
                <a:ea typeface="Calibri" panose="020F0502020204030204" pitchFamily="34" charset="0"/>
                <a:cs typeface="Arial" panose="020B0604020202020204" pitchFamily="34" charset="0"/>
              </a:rPr>
              <a:t> </a:t>
            </a:r>
            <a:r>
              <a:rPr lang="ar-IQ" sz="3200" dirty="0">
                <a:effectLst/>
                <a:latin typeface="Calibri" panose="020F0502020204030204" pitchFamily="34" charset="0"/>
                <a:ea typeface="Calibri" panose="020F0502020204030204" pitchFamily="34" charset="0"/>
                <a:cs typeface="Arial" panose="020B0604020202020204" pitchFamily="34" charset="0"/>
              </a:rPr>
              <a:t>     </a:t>
            </a:r>
            <a:r>
              <a:rPr lang="ar-SA" sz="3200" dirty="0">
                <a:effectLst/>
                <a:latin typeface="Calibri" panose="020F0502020204030204" pitchFamily="34" charset="0"/>
                <a:ea typeface="Calibri" panose="020F0502020204030204" pitchFamily="34" charset="0"/>
                <a:cs typeface="Traditional Arabic" panose="02020603050405020304" pitchFamily="18" charset="-78"/>
              </a:rPr>
              <a:t>لابدَّ من بيان</a:t>
            </a:r>
            <a:r>
              <a:rPr lang="ar-IQ" sz="3200" dirty="0">
                <a:effectLst/>
                <a:latin typeface="Calibri" panose="020F0502020204030204" pitchFamily="34" charset="0"/>
                <a:ea typeface="Calibri" panose="020F0502020204030204" pitchFamily="34" charset="0"/>
                <a:cs typeface="Traditional Arabic" panose="02020603050405020304" pitchFamily="18" charset="-78"/>
              </a:rPr>
              <a:t>ِ</a:t>
            </a:r>
            <a:r>
              <a:rPr lang="ar-SA" sz="3200" dirty="0">
                <a:effectLst/>
                <a:latin typeface="Calibri" panose="020F0502020204030204" pitchFamily="34" charset="0"/>
                <a:ea typeface="Calibri" panose="020F0502020204030204" pitchFamily="34" charset="0"/>
                <a:cs typeface="Traditional Arabic" panose="02020603050405020304" pitchFamily="18" charset="-78"/>
              </a:rPr>
              <a:t> جذور</a:t>
            </a:r>
            <a:r>
              <a:rPr lang="ar-IQ" sz="3200" dirty="0">
                <a:effectLst/>
                <a:latin typeface="Calibri" panose="020F0502020204030204" pitchFamily="34" charset="0"/>
                <a:ea typeface="Calibri" panose="020F0502020204030204" pitchFamily="34" charset="0"/>
                <a:cs typeface="Traditional Arabic" panose="02020603050405020304" pitchFamily="18" charset="-78"/>
              </a:rPr>
              <a:t>ِ</a:t>
            </a:r>
            <a:r>
              <a:rPr lang="ar-SA" sz="3200" dirty="0">
                <a:effectLst/>
                <a:latin typeface="Calibri" panose="020F0502020204030204" pitchFamily="34" charset="0"/>
                <a:ea typeface="Calibri" panose="020F0502020204030204" pitchFamily="34" charset="0"/>
                <a:cs typeface="Traditional Arabic" panose="02020603050405020304" pitchFamily="18" charset="-78"/>
              </a:rPr>
              <a:t> الخلاف، فالمشكلةُ ليست في جوهريَّة الهيولى والصورة </a:t>
            </a:r>
            <a:r>
              <a:rPr lang="ar-IQ" sz="3200" dirty="0">
                <a:effectLst/>
                <a:latin typeface="Calibri" panose="020F0502020204030204" pitchFamily="34" charset="0"/>
                <a:ea typeface="Calibri" panose="020F0502020204030204" pitchFamily="34" charset="0"/>
                <a:cs typeface="Traditional Arabic" panose="02020603050405020304" pitchFamily="18" charset="-78"/>
              </a:rPr>
              <a:t>أو عرضيَّةِ الصوَر </a:t>
            </a:r>
            <a:r>
              <a:rPr lang="ar-SA" sz="3200" b="1" dirty="0">
                <a:effectLst/>
                <a:latin typeface="Calibri" panose="020F0502020204030204" pitchFamily="34" charset="0"/>
                <a:ea typeface="Calibri" panose="020F0502020204030204" pitchFamily="34" charset="0"/>
                <a:cs typeface="Traditional Arabic" panose="02020603050405020304" pitchFamily="18" charset="-78"/>
              </a:rPr>
              <a:t>بل في قِدَمهما وحدوثهما</a:t>
            </a:r>
            <a:r>
              <a:rPr lang="ar-IQ" sz="3200" b="1" dirty="0">
                <a:effectLst/>
                <a:latin typeface="Calibri" panose="020F0502020204030204" pitchFamily="34" charset="0"/>
                <a:ea typeface="Calibri" panose="020F0502020204030204" pitchFamily="34" charset="0"/>
                <a:cs typeface="Traditional Arabic" panose="02020603050405020304" pitchFamily="18" charset="-78"/>
              </a:rPr>
              <a:t>.                      </a:t>
            </a:r>
            <a:r>
              <a:rPr lang="ar-IQ" sz="3200" dirty="0">
                <a:effectLst/>
                <a:latin typeface="Calibri" panose="020F0502020204030204" pitchFamily="34" charset="0"/>
                <a:ea typeface="Calibri" panose="020F0502020204030204" pitchFamily="34" charset="0"/>
                <a:cs typeface="Traditional Arabic" panose="02020603050405020304" pitchFamily="18" charset="-78"/>
              </a:rPr>
              <a:t>.</a:t>
            </a:r>
            <a:br>
              <a:rPr lang="ar-IQ" sz="3200" dirty="0">
                <a:effectLst/>
                <a:latin typeface="Calibri" panose="020F0502020204030204" pitchFamily="34" charset="0"/>
                <a:ea typeface="Calibri" panose="020F0502020204030204" pitchFamily="34" charset="0"/>
                <a:cs typeface="Traditional Arabic" panose="02020603050405020304" pitchFamily="18" charset="-78"/>
              </a:rPr>
            </a:br>
            <a:r>
              <a:rPr lang="ar-SA" sz="3200" dirty="0">
                <a:effectLst/>
                <a:latin typeface="Calibri" panose="020F0502020204030204" pitchFamily="34" charset="0"/>
                <a:ea typeface="Calibri" panose="020F0502020204030204" pitchFamily="34" charset="0"/>
                <a:cs typeface="Traditional Arabic" panose="02020603050405020304" pitchFamily="18" charset="-78"/>
              </a:rPr>
              <a:t> </a:t>
            </a:r>
            <a:br>
              <a:rPr lang="ar-IQ" sz="3200" dirty="0">
                <a:effectLst/>
                <a:latin typeface="Calibri" panose="020F0502020204030204" pitchFamily="34" charset="0"/>
                <a:ea typeface="Calibri" panose="020F0502020204030204" pitchFamily="34" charset="0"/>
                <a:cs typeface="Traditional Arabic" panose="02020603050405020304" pitchFamily="18" charset="-78"/>
              </a:rPr>
            </a:br>
            <a:r>
              <a:rPr lang="ar-SA" sz="3200" b="1" dirty="0">
                <a:effectLst/>
                <a:latin typeface="Calibri" panose="020F0502020204030204" pitchFamily="34" charset="0"/>
                <a:ea typeface="Calibri" panose="020F0502020204030204" pitchFamily="34" charset="0"/>
                <a:cs typeface="Traditional Arabic" panose="02020603050405020304" pitchFamily="18" charset="-78"/>
              </a:rPr>
              <a:t>عرْضُ الأفكار حول المادَّة والصورة</a:t>
            </a:r>
            <a:r>
              <a:rPr lang="ar-IQ" sz="3200" b="1" dirty="0">
                <a:effectLst/>
                <a:latin typeface="Calibri" panose="020F0502020204030204" pitchFamily="34" charset="0"/>
                <a:ea typeface="Calibri" panose="020F0502020204030204" pitchFamily="34" charset="0"/>
                <a:cs typeface="Traditional Arabic" panose="02020603050405020304" pitchFamily="18" charset="-78"/>
              </a:rPr>
              <a:t>:                       </a:t>
            </a:r>
            <a:r>
              <a:rPr lang="ar-SA" sz="3200" b="1" dirty="0">
                <a:effectLst/>
                <a:latin typeface="Calibri" panose="020F0502020204030204" pitchFamily="34" charset="0"/>
                <a:ea typeface="Calibri" panose="020F0502020204030204" pitchFamily="34" charset="0"/>
                <a:cs typeface="Traditional Arabic" panose="02020603050405020304" pitchFamily="18" charset="-78"/>
              </a:rPr>
              <a:t>:</a:t>
            </a:r>
            <a:r>
              <a:rPr lang="ar-SA" sz="3200" dirty="0">
                <a:effectLst/>
                <a:latin typeface="Calibri" panose="020F0502020204030204" pitchFamily="34" charset="0"/>
                <a:ea typeface="Calibri" panose="020F0502020204030204" pitchFamily="34" charset="0"/>
                <a:cs typeface="Traditional Arabic" panose="02020603050405020304" pitchFamily="18" charset="-78"/>
              </a:rPr>
              <a:t>                            </a:t>
            </a:r>
            <a:br>
              <a:rPr lang="en-US" sz="3200" dirty="0">
                <a:effectLst/>
                <a:latin typeface="Calibri" panose="020F0502020204030204" pitchFamily="34" charset="0"/>
                <a:ea typeface="Calibri" panose="020F0502020204030204" pitchFamily="34" charset="0"/>
                <a:cs typeface="Arial" panose="020B0604020202020204" pitchFamily="34" charset="0"/>
              </a:rPr>
            </a:br>
            <a:r>
              <a:rPr lang="ar-SA" sz="3200" dirty="0">
                <a:effectLst/>
                <a:latin typeface="Calibri" panose="020F0502020204030204" pitchFamily="34" charset="0"/>
                <a:ea typeface="Calibri" panose="020F0502020204030204" pitchFamily="34" charset="0"/>
                <a:cs typeface="Traditional Arabic" panose="02020603050405020304" pitchFamily="18" charset="-78"/>
              </a:rPr>
              <a:t>      لا شكَّ أنَّ أشياءَ الكونِ كلَّها تحتوي على أربعةِ أشياء: المادَّةِ، والصورةِ الجسميَّةِ، والصورةِ النوعيَّةِ، والصورةِ الشخصيَّة</a:t>
            </a:r>
            <a:r>
              <a:rPr lang="ar-IQ" sz="3200" dirty="0">
                <a:effectLst/>
                <a:latin typeface="Calibri" panose="020F0502020204030204" pitchFamily="34" charset="0"/>
                <a:ea typeface="Calibri" panose="020F0502020204030204" pitchFamily="34" charset="0"/>
                <a:cs typeface="Traditional Arabic" panose="02020603050405020304" pitchFamily="18" charset="-78"/>
              </a:rPr>
              <a:t>.               </a:t>
            </a:r>
            <a:r>
              <a:rPr lang="ar-SA" sz="3200" dirty="0">
                <a:effectLst/>
                <a:latin typeface="Calibri" panose="020F0502020204030204" pitchFamily="34" charset="0"/>
                <a:ea typeface="Calibri" panose="020F0502020204030204" pitchFamily="34" charset="0"/>
                <a:cs typeface="Traditional Arabic" panose="02020603050405020304" pitchFamily="18" charset="-78"/>
              </a:rPr>
              <a:t>.</a:t>
            </a:r>
            <a:br>
              <a:rPr lang="ar-IQ" sz="3200" dirty="0">
                <a:effectLst/>
                <a:latin typeface="Calibri" panose="020F0502020204030204" pitchFamily="34" charset="0"/>
                <a:ea typeface="Calibri" panose="020F0502020204030204" pitchFamily="34" charset="0"/>
                <a:cs typeface="Traditional Arabic" panose="02020603050405020304" pitchFamily="18" charset="-78"/>
              </a:rPr>
            </a:br>
            <a:br>
              <a:rPr lang="ar-IQ" sz="3200" dirty="0">
                <a:effectLst/>
                <a:latin typeface="Calibri" panose="020F0502020204030204" pitchFamily="34" charset="0"/>
                <a:ea typeface="Calibri" panose="020F0502020204030204" pitchFamily="34" charset="0"/>
                <a:cs typeface="Traditional Arabic" panose="02020603050405020304" pitchFamily="18" charset="-78"/>
              </a:rPr>
            </a:br>
            <a:r>
              <a:rPr lang="ar-IQ" sz="3200" dirty="0">
                <a:effectLst/>
                <a:latin typeface="Calibri" panose="020F0502020204030204" pitchFamily="34" charset="0"/>
                <a:ea typeface="Calibri" panose="020F0502020204030204" pitchFamily="34" charset="0"/>
                <a:cs typeface="Traditional Arabic" panose="02020603050405020304" pitchFamily="18" charset="-78"/>
              </a:rPr>
              <a:t>   </a:t>
            </a:r>
            <a:r>
              <a:rPr lang="ar-SA" sz="3200" dirty="0">
                <a:effectLst/>
                <a:latin typeface="Calibri" panose="020F0502020204030204" pitchFamily="34" charset="0"/>
                <a:ea typeface="Calibri" panose="020F0502020204030204" pitchFamily="34" charset="0"/>
                <a:cs typeface="Traditional Arabic" panose="02020603050405020304" pitchFamily="18" charset="-78"/>
              </a:rPr>
              <a:t> ولا خلافَ في تسليمها</a:t>
            </a:r>
            <a:r>
              <a:rPr lang="ar-IQ" sz="3200" dirty="0">
                <a:latin typeface="Calibri" panose="020F0502020204030204" pitchFamily="34" charset="0"/>
                <a:ea typeface="Calibri" panose="020F0502020204030204" pitchFamily="34" charset="0"/>
                <a:cs typeface="Traditional Arabic" panose="02020603050405020304" pitchFamily="18" charset="-78"/>
              </a:rPr>
              <a:t>،</a:t>
            </a:r>
            <a:r>
              <a:rPr lang="ar-SA" sz="3200" dirty="0">
                <a:effectLst/>
                <a:latin typeface="Calibri" panose="020F0502020204030204" pitchFamily="34" charset="0"/>
                <a:ea typeface="Calibri" panose="020F0502020204030204" pitchFamily="34" charset="0"/>
                <a:cs typeface="Traditional Arabic" panose="02020603050405020304" pitchFamily="18" charset="-78"/>
              </a:rPr>
              <a:t> وإنَّما الخلافُ في أنَّ الأربعةَ كلَّها حادثةً، أو بعضُها قديمٌ وبعضُها حادثٌ.</a:t>
            </a:r>
            <a:r>
              <a:rPr lang="ar-IQ" sz="3200" dirty="0">
                <a:effectLst/>
                <a:latin typeface="Calibri" panose="020F0502020204030204" pitchFamily="34" charset="0"/>
                <a:ea typeface="Calibri" panose="020F0502020204030204" pitchFamily="34" charset="0"/>
                <a:cs typeface="Traditional Arabic" panose="02020603050405020304" pitchFamily="18" charset="-78"/>
              </a:rPr>
              <a:t>                             .</a:t>
            </a:r>
            <a:br>
              <a:rPr lang="ar-IQ" sz="3200" dirty="0">
                <a:effectLst/>
                <a:latin typeface="Calibri" panose="020F0502020204030204" pitchFamily="34" charset="0"/>
                <a:ea typeface="Calibri" panose="020F0502020204030204" pitchFamily="34" charset="0"/>
                <a:cs typeface="Traditional Arabic" panose="02020603050405020304" pitchFamily="18" charset="-78"/>
              </a:rPr>
            </a:br>
            <a:br>
              <a:rPr lang="ar-IQ" sz="3200" dirty="0">
                <a:effectLst/>
                <a:latin typeface="Calibri" panose="020F0502020204030204" pitchFamily="34" charset="0"/>
                <a:ea typeface="Calibri" panose="020F0502020204030204" pitchFamily="34" charset="0"/>
                <a:cs typeface="Traditional Arabic" panose="02020603050405020304" pitchFamily="18" charset="-78"/>
              </a:rPr>
            </a:br>
            <a:br>
              <a:rPr lang="ar-IQ" sz="3200" dirty="0">
                <a:effectLst/>
                <a:latin typeface="Calibri" panose="020F0502020204030204" pitchFamily="34" charset="0"/>
                <a:ea typeface="Calibri" panose="020F0502020204030204" pitchFamily="34" charset="0"/>
                <a:cs typeface="Traditional Arabic" panose="02020603050405020304" pitchFamily="18" charset="-78"/>
              </a:rPr>
            </a:br>
            <a:r>
              <a:rPr lang="ar-SA" sz="3200" dirty="0">
                <a:effectLst/>
                <a:latin typeface="Calibri" panose="020F0502020204030204" pitchFamily="34" charset="0"/>
                <a:ea typeface="Calibri" panose="020F0502020204030204" pitchFamily="34" charset="0"/>
                <a:cs typeface="Traditional Arabic" panose="02020603050405020304" pitchFamily="18" charset="-78"/>
              </a:rPr>
              <a:t> </a:t>
            </a:r>
            <a:endParaRPr lang="ar-IQ" sz="3200" b="1" dirty="0"/>
          </a:p>
        </p:txBody>
      </p:sp>
    </p:spTree>
    <p:extLst>
      <p:ext uri="{BB962C8B-B14F-4D97-AF65-F5344CB8AC3E}">
        <p14:creationId xmlns:p14="http://schemas.microsoft.com/office/powerpoint/2010/main" val="1085343620"/>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763000" cy="6629400"/>
          </a:xfrm>
        </p:spPr>
        <p:txBody>
          <a:bodyPr/>
          <a:lstStyle/>
          <a:p>
            <a:pPr marL="143510" marR="0" indent="-143510" algn="just" rtl="1">
              <a:spcBef>
                <a:spcPts val="0"/>
              </a:spcBef>
              <a:spcAft>
                <a:spcPts val="0"/>
              </a:spcAft>
            </a:pPr>
            <a:r>
              <a:rPr lang="ar-IQ" sz="3200" b="1" dirty="0">
                <a:effectLst/>
                <a:latin typeface="Calibri" panose="020F0502020204030204" pitchFamily="34" charset="0"/>
                <a:ea typeface="Calibri" panose="020F0502020204030204" pitchFamily="34" charset="0"/>
                <a:cs typeface="Traditional Arabic" panose="02020603050405020304" pitchFamily="18" charset="-78"/>
              </a:rPr>
              <a:t>       </a:t>
            </a:r>
            <a:r>
              <a:rPr lang="ar-SA" sz="3200" b="1" dirty="0">
                <a:effectLst/>
                <a:latin typeface="Calibri" panose="020F0502020204030204" pitchFamily="34" charset="0"/>
                <a:ea typeface="Calibri" panose="020F0502020204030204" pitchFamily="34" charset="0"/>
                <a:cs typeface="Traditional Arabic" panose="02020603050405020304" pitchFamily="18" charset="-78"/>
              </a:rPr>
              <a:t>فالفلسفةُ القديمةُ تقول</a:t>
            </a:r>
            <a:r>
              <a:rPr lang="ar-SA" sz="3200" dirty="0">
                <a:effectLst/>
                <a:latin typeface="Calibri" panose="020F0502020204030204" pitchFamily="34" charset="0"/>
                <a:ea typeface="Calibri" panose="020F0502020204030204" pitchFamily="34" charset="0"/>
                <a:cs typeface="Traditional Arabic" panose="02020603050405020304" pitchFamily="18" charset="-78"/>
              </a:rPr>
              <a:t>: إنَّ المادَّةَ والصورةَ الجسميَّةَ قديمتان، وإنَّ الصورةَ النوعيَّةَ والشخصيَّةَ حادثتان</a:t>
            </a:r>
            <a:r>
              <a:rPr lang="ar-IQ" sz="3200" dirty="0">
                <a:effectLst/>
                <a:latin typeface="Calibri" panose="020F0502020204030204" pitchFamily="34" charset="0"/>
                <a:ea typeface="Calibri" panose="020F0502020204030204" pitchFamily="34" charset="0"/>
                <a:cs typeface="Traditional Arabic" panose="02020603050405020304" pitchFamily="18" charset="-78"/>
              </a:rPr>
              <a:t>.                     </a:t>
            </a:r>
            <a:r>
              <a:rPr lang="ar-SA" sz="3200" dirty="0">
                <a:effectLst/>
                <a:latin typeface="Calibri" panose="020F0502020204030204" pitchFamily="34" charset="0"/>
                <a:ea typeface="Calibri" panose="020F0502020204030204" pitchFamily="34" charset="0"/>
                <a:cs typeface="Traditional Arabic" panose="02020603050405020304" pitchFamily="18" charset="-78"/>
              </a:rPr>
              <a:t>.</a:t>
            </a:r>
            <a:br>
              <a:rPr lang="ar-IQ" sz="3200" dirty="0">
                <a:effectLst/>
                <a:latin typeface="Calibri" panose="020F0502020204030204" pitchFamily="34" charset="0"/>
                <a:ea typeface="Calibri" panose="020F0502020204030204" pitchFamily="34" charset="0"/>
                <a:cs typeface="Traditional Arabic" panose="02020603050405020304" pitchFamily="18" charset="-78"/>
              </a:rPr>
            </a:br>
            <a:r>
              <a:rPr lang="ar-SA" sz="3200" dirty="0">
                <a:effectLst/>
                <a:latin typeface="Calibri" panose="020F0502020204030204" pitchFamily="34" charset="0"/>
                <a:ea typeface="Calibri" panose="020F0502020204030204" pitchFamily="34" charset="0"/>
                <a:cs typeface="Traditional Arabic" panose="02020603050405020304" pitchFamily="18" charset="-78"/>
              </a:rPr>
              <a:t>                                            </a:t>
            </a:r>
            <a:br>
              <a:rPr lang="ar-SA" sz="3200" dirty="0">
                <a:effectLst/>
                <a:latin typeface="Calibri" panose="020F0502020204030204" pitchFamily="34" charset="0"/>
                <a:ea typeface="Calibri" panose="020F0502020204030204" pitchFamily="34" charset="0"/>
                <a:cs typeface="Traditional Arabic" panose="02020603050405020304" pitchFamily="18" charset="-78"/>
              </a:rPr>
            </a:br>
            <a:r>
              <a:rPr lang="ar-SA" sz="3200" dirty="0">
                <a:effectLst/>
                <a:latin typeface="Calibri" panose="020F0502020204030204" pitchFamily="34" charset="0"/>
                <a:ea typeface="Calibri" panose="020F0502020204030204" pitchFamily="34" charset="0"/>
                <a:cs typeface="Traditional Arabic" panose="02020603050405020304" pitchFamily="18" charset="-78"/>
              </a:rPr>
              <a:t>      </a:t>
            </a:r>
            <a:r>
              <a:rPr lang="ar-SA" sz="3200" b="1" dirty="0">
                <a:effectLst/>
                <a:latin typeface="Calibri" panose="020F0502020204030204" pitchFamily="34" charset="0"/>
                <a:ea typeface="Calibri" panose="020F0502020204030204" pitchFamily="34" charset="0"/>
                <a:cs typeface="Traditional Arabic" panose="02020603050405020304" pitchFamily="18" charset="-78"/>
              </a:rPr>
              <a:t>والفلسفةُ الحديثةُ تقول</a:t>
            </a:r>
            <a:r>
              <a:rPr lang="ar-SA" sz="3200" dirty="0">
                <a:effectLst/>
                <a:latin typeface="Calibri" panose="020F0502020204030204" pitchFamily="34" charset="0"/>
                <a:ea typeface="Calibri" panose="020F0502020204030204" pitchFamily="34" charset="0"/>
                <a:cs typeface="Traditional Arabic" panose="02020603050405020304" pitchFamily="18" charset="-78"/>
              </a:rPr>
              <a:t>: إنَّ المادَّةَ وحدَها قديمةٌ، أمَّا الأشياء</a:t>
            </a:r>
            <a:r>
              <a:rPr lang="ar-IQ" sz="3200" dirty="0">
                <a:effectLst/>
                <a:latin typeface="Calibri" panose="020F0502020204030204" pitchFamily="34" charset="0"/>
                <a:ea typeface="Calibri" panose="020F0502020204030204" pitchFamily="34" charset="0"/>
                <a:cs typeface="Traditional Arabic" panose="02020603050405020304" pitchFamily="18" charset="-78"/>
              </a:rPr>
              <a:t>ُ</a:t>
            </a:r>
            <a:r>
              <a:rPr lang="ar-SA" sz="3200" dirty="0">
                <a:effectLst/>
                <a:latin typeface="Calibri" panose="020F0502020204030204" pitchFamily="34" charset="0"/>
                <a:ea typeface="Calibri" panose="020F0502020204030204" pitchFamily="34" charset="0"/>
                <a:cs typeface="Traditional Arabic" panose="02020603050405020304" pitchFamily="18" charset="-78"/>
              </a:rPr>
              <a:t> الثلاثة</a:t>
            </a:r>
            <a:r>
              <a:rPr lang="ar-IQ" sz="3200" dirty="0">
                <a:effectLst/>
                <a:latin typeface="Calibri" panose="020F0502020204030204" pitchFamily="34" charset="0"/>
                <a:ea typeface="Calibri" panose="020F0502020204030204" pitchFamily="34" charset="0"/>
                <a:cs typeface="Traditional Arabic" panose="02020603050405020304" pitchFamily="18" charset="-78"/>
              </a:rPr>
              <a:t>ُ</a:t>
            </a:r>
            <a:r>
              <a:rPr lang="ar-SA" sz="3200" dirty="0">
                <a:effectLst/>
                <a:latin typeface="Calibri" panose="020F0502020204030204" pitchFamily="34" charset="0"/>
                <a:ea typeface="Calibri" panose="020F0502020204030204" pitchFamily="34" charset="0"/>
                <a:cs typeface="Traditional Arabic" panose="02020603050405020304" pitchFamily="18" charset="-78"/>
              </a:rPr>
              <a:t> الأُخر</a:t>
            </a:r>
            <a:r>
              <a:rPr lang="ar-IQ" sz="3200" dirty="0">
                <a:effectLst/>
                <a:latin typeface="Calibri" panose="020F0502020204030204" pitchFamily="34" charset="0"/>
                <a:ea typeface="Calibri" panose="020F0502020204030204" pitchFamily="34" charset="0"/>
                <a:cs typeface="Traditional Arabic" panose="02020603050405020304" pitchFamily="18" charset="-78"/>
              </a:rPr>
              <a:t>َ</a:t>
            </a:r>
            <a:r>
              <a:rPr lang="ar-SA" sz="3200" dirty="0">
                <a:effectLst/>
                <a:latin typeface="Calibri" panose="020F0502020204030204" pitchFamily="34" charset="0"/>
                <a:ea typeface="Calibri" panose="020F0502020204030204" pitchFamily="34" charset="0"/>
                <a:cs typeface="Traditional Arabic" panose="02020603050405020304" pitchFamily="18" charset="-78"/>
              </a:rPr>
              <a:t>ى حادثةٌ</a:t>
            </a:r>
            <a:r>
              <a:rPr lang="ar-IQ" sz="3200" dirty="0">
                <a:effectLst/>
                <a:latin typeface="Calibri" panose="020F0502020204030204" pitchFamily="34" charset="0"/>
                <a:ea typeface="Calibri" panose="020F0502020204030204" pitchFamily="34" charset="0"/>
                <a:cs typeface="Traditional Arabic" panose="02020603050405020304" pitchFamily="18" charset="-78"/>
              </a:rPr>
              <a:t>.                             </a:t>
            </a:r>
            <a:r>
              <a:rPr lang="ar-SA" sz="3200" dirty="0">
                <a:effectLst/>
                <a:latin typeface="Calibri" panose="020F0502020204030204" pitchFamily="34" charset="0"/>
                <a:ea typeface="Calibri" panose="020F0502020204030204" pitchFamily="34" charset="0"/>
                <a:cs typeface="Traditional Arabic" panose="02020603050405020304" pitchFamily="18" charset="-78"/>
              </a:rPr>
              <a:t>.</a:t>
            </a:r>
            <a:br>
              <a:rPr lang="ar-IQ" sz="3200" dirty="0">
                <a:effectLst/>
                <a:latin typeface="Calibri" panose="020F0502020204030204" pitchFamily="34" charset="0"/>
                <a:ea typeface="Calibri" panose="020F0502020204030204" pitchFamily="34" charset="0"/>
                <a:cs typeface="Traditional Arabic" panose="02020603050405020304" pitchFamily="18" charset="-78"/>
              </a:rPr>
            </a:br>
            <a:br>
              <a:rPr lang="en-US" sz="3200" dirty="0">
                <a:effectLst/>
                <a:latin typeface="Calibri" panose="020F0502020204030204" pitchFamily="34" charset="0"/>
                <a:ea typeface="Calibri" panose="020F0502020204030204" pitchFamily="34" charset="0"/>
                <a:cs typeface="Arial" panose="020B0604020202020204" pitchFamily="34" charset="0"/>
              </a:rPr>
            </a:br>
            <a:r>
              <a:rPr lang="ar-SA" sz="3200" dirty="0">
                <a:effectLst/>
                <a:latin typeface="Calibri" panose="020F0502020204030204" pitchFamily="34" charset="0"/>
                <a:ea typeface="Calibri" panose="020F0502020204030204" pitchFamily="34" charset="0"/>
                <a:cs typeface="Traditional Arabic" panose="02020603050405020304" pitchFamily="18" charset="-78"/>
              </a:rPr>
              <a:t>      </a:t>
            </a:r>
            <a:r>
              <a:rPr lang="ar-SA" sz="3200" b="1" dirty="0">
                <a:effectLst/>
                <a:latin typeface="Calibri" panose="020F0502020204030204" pitchFamily="34" charset="0"/>
                <a:ea typeface="Calibri" panose="020F0502020204030204" pitchFamily="34" charset="0"/>
                <a:cs typeface="Traditional Arabic" panose="02020603050405020304" pitchFamily="18" charset="-78"/>
              </a:rPr>
              <a:t>أمَّا علمُ الكلام ـ </a:t>
            </a:r>
            <a:r>
              <a:rPr lang="ar-IQ" sz="3200" b="1" dirty="0">
                <a:effectLst/>
                <a:latin typeface="Calibri" panose="020F0502020204030204" pitchFamily="34" charset="0"/>
                <a:ea typeface="Calibri" panose="020F0502020204030204" pitchFamily="34" charset="0"/>
                <a:cs typeface="Traditional Arabic" panose="02020603050405020304" pitchFamily="18" charset="-78"/>
              </a:rPr>
              <a:t>أو </a:t>
            </a:r>
            <a:r>
              <a:rPr lang="ar-SA" sz="3200" b="1" dirty="0">
                <a:effectLst/>
                <a:latin typeface="Calibri" panose="020F0502020204030204" pitchFamily="34" charset="0"/>
                <a:ea typeface="Calibri" panose="020F0502020204030204" pitchFamily="34" charset="0"/>
                <a:cs typeface="Traditional Arabic" panose="02020603050405020304" pitchFamily="18" charset="-78"/>
              </a:rPr>
              <a:t>فلسفةُ الإسلام إنْ صحَّ التعبير ـ </a:t>
            </a:r>
            <a:r>
              <a:rPr lang="ar-SA" sz="3200" dirty="0">
                <a:effectLst/>
                <a:latin typeface="Calibri" panose="020F0502020204030204" pitchFamily="34" charset="0"/>
                <a:ea typeface="Calibri" panose="020F0502020204030204" pitchFamily="34" charset="0"/>
                <a:cs typeface="Traditional Arabic" panose="02020603050405020304" pitchFamily="18" charset="-78"/>
              </a:rPr>
              <a:t>فهو يقول: إنَّ الأشياءَ الأربعةَ كلَّها وغيرَها جميعاً حادثةٌ</a:t>
            </a:r>
            <a:r>
              <a:rPr lang="ar-IQ" sz="3200" dirty="0">
                <a:effectLst/>
                <a:latin typeface="Calibri" panose="020F0502020204030204" pitchFamily="34" charset="0"/>
                <a:ea typeface="Calibri" panose="020F0502020204030204" pitchFamily="34" charset="0"/>
                <a:cs typeface="Traditional Arabic" panose="02020603050405020304" pitchFamily="18" charset="-78"/>
              </a:rPr>
              <a:t>.                  .</a:t>
            </a:r>
            <a:br>
              <a:rPr lang="ar-IQ" sz="3200" dirty="0">
                <a:effectLst/>
                <a:latin typeface="Calibri" panose="020F0502020204030204" pitchFamily="34" charset="0"/>
                <a:ea typeface="Calibri" panose="020F0502020204030204" pitchFamily="34" charset="0"/>
                <a:cs typeface="Traditional Arabic" panose="02020603050405020304" pitchFamily="18" charset="-78"/>
              </a:rPr>
            </a:br>
            <a:br>
              <a:rPr lang="ar-IQ" sz="3200" dirty="0">
                <a:effectLst/>
                <a:latin typeface="Calibri" panose="020F0502020204030204" pitchFamily="34" charset="0"/>
                <a:ea typeface="Calibri" panose="020F0502020204030204" pitchFamily="34" charset="0"/>
                <a:cs typeface="Traditional Arabic" panose="02020603050405020304" pitchFamily="18" charset="-78"/>
              </a:rPr>
            </a:br>
            <a:r>
              <a:rPr lang="ar-IQ" sz="3200" dirty="0">
                <a:effectLst/>
                <a:latin typeface="Calibri" panose="020F0502020204030204" pitchFamily="34" charset="0"/>
                <a:ea typeface="Calibri" panose="020F0502020204030204" pitchFamily="34" charset="0"/>
                <a:cs typeface="Traditional Arabic" panose="02020603050405020304" pitchFamily="18" charset="-78"/>
              </a:rPr>
              <a:t>     </a:t>
            </a:r>
            <a:r>
              <a:rPr lang="ar-SA" sz="3200" dirty="0">
                <a:effectLst/>
                <a:latin typeface="Calibri" panose="020F0502020204030204" pitchFamily="34" charset="0"/>
                <a:ea typeface="Calibri" panose="020F0502020204030204" pitchFamily="34" charset="0"/>
                <a:cs typeface="Traditional Arabic" panose="02020603050405020304" pitchFamily="18" charset="-78"/>
              </a:rPr>
              <a:t> وإنَّما القديمُ هو ذاتُ اللهِ تعالى، والقولُ بقِدَمِ شيءٍ غيرَه تعالى شركٌ في صفة القِدم، أي: إعطاءُ ما هو خاصٌّ بالله لغيره</a:t>
            </a:r>
            <a:r>
              <a:rPr lang="ar-IQ" sz="3200" dirty="0">
                <a:effectLst/>
                <a:latin typeface="Calibri" panose="020F0502020204030204" pitchFamily="34" charset="0"/>
                <a:ea typeface="Calibri" panose="020F0502020204030204" pitchFamily="34" charset="0"/>
                <a:cs typeface="Traditional Arabic" panose="02020603050405020304" pitchFamily="18" charset="-78"/>
              </a:rPr>
              <a:t>.                 </a:t>
            </a:r>
            <a:r>
              <a:rPr lang="ar-SA" sz="3200" dirty="0">
                <a:effectLst/>
                <a:latin typeface="Calibri" panose="020F0502020204030204" pitchFamily="34" charset="0"/>
                <a:ea typeface="Calibri" panose="020F0502020204030204" pitchFamily="34" charset="0"/>
                <a:cs typeface="Traditional Arabic" panose="02020603050405020304" pitchFamily="18" charset="-78"/>
              </a:rPr>
              <a:t>.</a:t>
            </a:r>
            <a:br>
              <a:rPr lang="en-US" sz="3200" dirty="0">
                <a:effectLst/>
                <a:latin typeface="Calibri" panose="020F0502020204030204" pitchFamily="34" charset="0"/>
                <a:ea typeface="Calibri" panose="020F0502020204030204" pitchFamily="34" charset="0"/>
                <a:cs typeface="Arial" panose="020B0604020202020204" pitchFamily="34" charset="0"/>
              </a:rPr>
            </a:br>
            <a:endParaRPr lang="ar-IQ" sz="3200" b="1" dirty="0"/>
          </a:p>
        </p:txBody>
      </p:sp>
    </p:spTree>
    <p:extLst>
      <p:ext uri="{BB962C8B-B14F-4D97-AF65-F5344CB8AC3E}">
        <p14:creationId xmlns:p14="http://schemas.microsoft.com/office/powerpoint/2010/main" val="2396668929"/>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8839200" cy="6705600"/>
          </a:xfrm>
        </p:spPr>
        <p:txBody>
          <a:bodyPr/>
          <a:lstStyle/>
          <a:p>
            <a:pPr marL="143510" marR="0" indent="-143510" algn="just" rtl="1">
              <a:spcBef>
                <a:spcPts val="0"/>
              </a:spcBef>
              <a:spcAft>
                <a:spcPts val="0"/>
              </a:spcAft>
            </a:pPr>
            <a:r>
              <a:rPr lang="ar-SA" sz="3200" b="1" dirty="0">
                <a:effectLst/>
                <a:latin typeface="Calibri" panose="020F0502020204030204" pitchFamily="34" charset="0"/>
                <a:ea typeface="Calibri" panose="020F0502020204030204" pitchFamily="34" charset="0"/>
                <a:cs typeface="Traditional Arabic" panose="02020603050405020304" pitchFamily="18" charset="-78"/>
              </a:rPr>
              <a:t>مناقشةُ الآراء</a:t>
            </a:r>
            <a:r>
              <a:rPr lang="ar-IQ" sz="3200" b="1" dirty="0">
                <a:effectLst/>
                <a:latin typeface="Calibri" panose="020F0502020204030204" pitchFamily="34" charset="0"/>
                <a:ea typeface="Calibri" panose="020F0502020204030204" pitchFamily="34" charset="0"/>
                <a:cs typeface="Traditional Arabic" panose="02020603050405020304" pitchFamily="18" charset="-78"/>
              </a:rPr>
              <a:t>:                          </a:t>
            </a:r>
            <a:r>
              <a:rPr lang="ar-SA" sz="3200" b="1" dirty="0">
                <a:effectLst/>
                <a:latin typeface="Calibri" panose="020F0502020204030204" pitchFamily="34" charset="0"/>
                <a:ea typeface="Calibri" panose="020F0502020204030204" pitchFamily="34" charset="0"/>
                <a:cs typeface="Traditional Arabic" panose="02020603050405020304" pitchFamily="18" charset="-78"/>
              </a:rPr>
              <a:t>:</a:t>
            </a:r>
            <a:br>
              <a:rPr lang="en-US" sz="3200" dirty="0">
                <a:effectLst/>
                <a:latin typeface="Calibri" panose="020F0502020204030204" pitchFamily="34" charset="0"/>
                <a:ea typeface="Calibri" panose="020F0502020204030204" pitchFamily="34" charset="0"/>
                <a:cs typeface="Arial" panose="020B0604020202020204" pitchFamily="34" charset="0"/>
              </a:rPr>
            </a:br>
            <a:r>
              <a:rPr lang="ar-SA" sz="3200" dirty="0">
                <a:effectLst/>
                <a:latin typeface="Calibri" panose="020F0502020204030204" pitchFamily="34" charset="0"/>
                <a:ea typeface="Calibri" panose="020F0502020204030204" pitchFamily="34" charset="0"/>
                <a:cs typeface="Traditional Arabic" panose="02020603050405020304" pitchFamily="18" charset="-78"/>
              </a:rPr>
              <a:t>    </a:t>
            </a:r>
            <a:r>
              <a:rPr lang="ar-IQ" sz="3200" dirty="0">
                <a:effectLst/>
                <a:latin typeface="Calibri" panose="020F0502020204030204" pitchFamily="34" charset="0"/>
                <a:ea typeface="Calibri" panose="020F0502020204030204" pitchFamily="34" charset="0"/>
                <a:cs typeface="Traditional Arabic" panose="02020603050405020304" pitchFamily="18" charset="-78"/>
              </a:rPr>
              <a:t> </a:t>
            </a:r>
            <a:r>
              <a:rPr lang="ar-SA" sz="3200" dirty="0">
                <a:effectLst/>
                <a:latin typeface="Calibri" panose="020F0502020204030204" pitchFamily="34" charset="0"/>
                <a:ea typeface="Calibri" panose="020F0502020204030204" pitchFamily="34" charset="0"/>
                <a:cs typeface="Traditional Arabic" panose="02020603050405020304" pitchFamily="18" charset="-78"/>
              </a:rPr>
              <a:t> من</a:t>
            </a:r>
            <a:r>
              <a:rPr lang="ar-IQ" sz="3200" dirty="0">
                <a:effectLst/>
                <a:latin typeface="Calibri" panose="020F0502020204030204" pitchFamily="34" charset="0"/>
                <a:ea typeface="Calibri" panose="020F0502020204030204" pitchFamily="34" charset="0"/>
                <a:cs typeface="Traditional Arabic" panose="02020603050405020304" pitchFamily="18" charset="-78"/>
              </a:rPr>
              <a:t>َ</a:t>
            </a:r>
            <a:r>
              <a:rPr lang="ar-SA" sz="3200" dirty="0">
                <a:effectLst/>
                <a:latin typeface="Calibri" panose="020F0502020204030204" pitchFamily="34" charset="0"/>
                <a:ea typeface="Calibri" panose="020F0502020204030204" pitchFamily="34" charset="0"/>
                <a:cs typeface="Traditional Arabic" panose="02020603050405020304" pitchFamily="18" charset="-78"/>
              </a:rPr>
              <a:t> المسلَّم به لدى الجميع</a:t>
            </a:r>
            <a:r>
              <a:rPr lang="ar-IQ" sz="3200" dirty="0">
                <a:effectLst/>
                <a:latin typeface="Calibri" panose="020F0502020204030204" pitchFamily="34" charset="0"/>
                <a:ea typeface="Calibri" panose="020F0502020204030204" pitchFamily="34" charset="0"/>
                <a:cs typeface="Traditional Arabic" panose="02020603050405020304" pitchFamily="18" charset="-78"/>
              </a:rPr>
              <a:t>ِ</a:t>
            </a:r>
            <a:r>
              <a:rPr lang="ar-SA" sz="3200" dirty="0">
                <a:effectLst/>
                <a:latin typeface="Calibri" panose="020F0502020204030204" pitchFamily="34" charset="0"/>
                <a:ea typeface="Calibri" panose="020F0502020204030204" pitchFamily="34" charset="0"/>
                <a:cs typeface="Traditional Arabic" panose="02020603050405020304" pitchFamily="18" charset="-78"/>
              </a:rPr>
              <a:t> أنَّ الشيءَ إذا ثَبت ثَبت بلوازمه، واللازم هو الشيءُ الَّذي لا ينفكُّ من</a:t>
            </a:r>
            <a:r>
              <a:rPr lang="ar-IQ" sz="3200" dirty="0">
                <a:effectLst/>
                <a:latin typeface="Calibri" panose="020F0502020204030204" pitchFamily="34" charset="0"/>
                <a:ea typeface="Calibri" panose="020F0502020204030204" pitchFamily="34" charset="0"/>
                <a:cs typeface="Traditional Arabic" panose="02020603050405020304" pitchFamily="18" charset="-78"/>
              </a:rPr>
              <a:t>َ</a:t>
            </a:r>
            <a:r>
              <a:rPr lang="ar-SA" sz="3200" dirty="0">
                <a:effectLst/>
                <a:latin typeface="Calibri" panose="020F0502020204030204" pitchFamily="34" charset="0"/>
                <a:ea typeface="Calibri" panose="020F0502020204030204" pitchFamily="34" charset="0"/>
                <a:cs typeface="Traditional Arabic" panose="02020603050405020304" pitchFamily="18" charset="-78"/>
              </a:rPr>
              <a:t> الملزوم</a:t>
            </a:r>
            <a:r>
              <a:rPr lang="ar-IQ" sz="3200" dirty="0">
                <a:effectLst/>
                <a:latin typeface="Calibri" panose="020F0502020204030204" pitchFamily="34" charset="0"/>
                <a:ea typeface="Calibri" panose="020F0502020204030204" pitchFamily="34" charset="0"/>
                <a:cs typeface="Traditional Arabic" panose="02020603050405020304" pitchFamily="18" charset="-78"/>
              </a:rPr>
              <a:t>:                                :</a:t>
            </a:r>
            <a:br>
              <a:rPr lang="ar-IQ" sz="3200" dirty="0">
                <a:effectLst/>
                <a:latin typeface="Calibri" panose="020F0502020204030204" pitchFamily="34" charset="0"/>
                <a:ea typeface="Calibri" panose="020F0502020204030204" pitchFamily="34" charset="0"/>
                <a:cs typeface="Traditional Arabic" panose="02020603050405020304" pitchFamily="18" charset="-78"/>
              </a:rPr>
            </a:br>
            <a:br>
              <a:rPr lang="ar-IQ" sz="3200" dirty="0">
                <a:effectLst/>
                <a:latin typeface="Calibri" panose="020F0502020204030204" pitchFamily="34" charset="0"/>
                <a:ea typeface="Calibri" panose="020F0502020204030204" pitchFamily="34" charset="0"/>
                <a:cs typeface="Traditional Arabic" panose="02020603050405020304" pitchFamily="18" charset="-78"/>
              </a:rPr>
            </a:br>
            <a:r>
              <a:rPr lang="ar-IQ" sz="3200" dirty="0">
                <a:effectLst/>
                <a:latin typeface="Calibri" panose="020F0502020204030204" pitchFamily="34" charset="0"/>
                <a:ea typeface="Calibri" panose="020F0502020204030204" pitchFamily="34" charset="0"/>
                <a:cs typeface="Traditional Arabic" panose="02020603050405020304" pitchFamily="18" charset="-78"/>
              </a:rPr>
              <a:t>   </a:t>
            </a:r>
            <a:r>
              <a:rPr lang="ar-SA" sz="3200" dirty="0">
                <a:effectLst/>
                <a:latin typeface="Calibri" panose="020F0502020204030204" pitchFamily="34" charset="0"/>
                <a:ea typeface="Calibri" panose="020F0502020204030204" pitchFamily="34" charset="0"/>
                <a:cs typeface="Traditional Arabic" panose="02020603050405020304" pitchFamily="18" charset="-78"/>
              </a:rPr>
              <a:t> مثلاً: الإنسانُ يحتاج في وجودِه إلى المكان، ولا يجوز أنْ يق</a:t>
            </a:r>
            <a:r>
              <a:rPr lang="ar-IQ" sz="3200" dirty="0">
                <a:effectLst/>
                <a:latin typeface="Calibri" panose="020F0502020204030204" pitchFamily="34" charset="0"/>
                <a:ea typeface="Calibri" panose="020F0502020204030204" pitchFamily="34" charset="0"/>
                <a:cs typeface="Traditional Arabic" panose="02020603050405020304" pitchFamily="18" charset="-78"/>
              </a:rPr>
              <a:t>ا</a:t>
            </a:r>
            <a:r>
              <a:rPr lang="ar-SA" sz="3200" dirty="0">
                <a:effectLst/>
                <a:latin typeface="Calibri" panose="020F0502020204030204" pitchFamily="34" charset="0"/>
                <a:ea typeface="Calibri" panose="020F0502020204030204" pitchFamily="34" charset="0"/>
                <a:cs typeface="Traditional Arabic" panose="02020603050405020304" pitchFamily="18" charset="-78"/>
              </a:rPr>
              <a:t>لَ بوجود الإنسان ولا يق</a:t>
            </a:r>
            <a:r>
              <a:rPr lang="ar-IQ" sz="3200" dirty="0">
                <a:effectLst/>
                <a:latin typeface="Calibri" panose="020F0502020204030204" pitchFamily="34" charset="0"/>
                <a:ea typeface="Calibri" panose="020F0502020204030204" pitchFamily="34" charset="0"/>
                <a:cs typeface="Traditional Arabic" panose="02020603050405020304" pitchFamily="18" charset="-78"/>
              </a:rPr>
              <a:t>ا</a:t>
            </a:r>
            <a:r>
              <a:rPr lang="ar-SA" sz="3200" dirty="0">
                <a:effectLst/>
                <a:latin typeface="Calibri" panose="020F0502020204030204" pitchFamily="34" charset="0"/>
                <a:ea typeface="Calibri" panose="020F0502020204030204" pitchFamily="34" charset="0"/>
                <a:cs typeface="Traditional Arabic" panose="02020603050405020304" pitchFamily="18" charset="-78"/>
              </a:rPr>
              <a:t>ل</a:t>
            </a:r>
            <a:r>
              <a:rPr lang="ar-IQ" sz="3200" dirty="0">
                <a:effectLst/>
                <a:latin typeface="Calibri" panose="020F0502020204030204" pitchFamily="34" charset="0"/>
                <a:ea typeface="Calibri" panose="020F0502020204030204" pitchFamily="34" charset="0"/>
                <a:cs typeface="Traditional Arabic" panose="02020603050405020304" pitchFamily="18" charset="-78"/>
              </a:rPr>
              <a:t>َ</a:t>
            </a:r>
            <a:r>
              <a:rPr lang="ar-SA" sz="3200" dirty="0">
                <a:effectLst/>
                <a:latin typeface="Calibri" panose="020F0502020204030204" pitchFamily="34" charset="0"/>
                <a:ea typeface="Calibri" panose="020F0502020204030204" pitchFamily="34" charset="0"/>
                <a:cs typeface="Traditional Arabic" panose="02020603050405020304" pitchFamily="18" charset="-78"/>
              </a:rPr>
              <a:t> بوجود المكان</a:t>
            </a:r>
            <a:r>
              <a:rPr lang="ar-IQ" sz="3200" dirty="0">
                <a:effectLst/>
                <a:latin typeface="Calibri" panose="020F0502020204030204" pitchFamily="34" charset="0"/>
                <a:ea typeface="Calibri" panose="020F0502020204030204" pitchFamily="34" charset="0"/>
                <a:cs typeface="Traditional Arabic" panose="02020603050405020304" pitchFamily="18" charset="-78"/>
              </a:rPr>
              <a:t> معه</a:t>
            </a:r>
            <a:r>
              <a:rPr lang="ar-SA" sz="3200" dirty="0">
                <a:effectLst/>
                <a:latin typeface="Calibri" panose="020F0502020204030204" pitchFamily="34" charset="0"/>
                <a:ea typeface="Calibri" panose="020F0502020204030204" pitchFamily="34" charset="0"/>
                <a:cs typeface="Traditional Arabic" panose="02020603050405020304" pitchFamily="18" charset="-78"/>
              </a:rPr>
              <a:t>. وكذا المادَّة لا وجودَ لها بدون هذه الصوَر</a:t>
            </a:r>
            <a:r>
              <a:rPr lang="ar-IQ" sz="3200" dirty="0">
                <a:effectLst/>
                <a:latin typeface="Calibri" panose="020F0502020204030204" pitchFamily="34" charset="0"/>
                <a:ea typeface="Calibri" panose="020F0502020204030204" pitchFamily="34" charset="0"/>
                <a:cs typeface="Traditional Arabic" panose="02020603050405020304" pitchFamily="18" charset="-78"/>
              </a:rPr>
              <a:t>ِ</a:t>
            </a:r>
            <a:r>
              <a:rPr lang="ar-SA" sz="3200" dirty="0">
                <a:effectLst/>
                <a:latin typeface="Calibri" panose="020F0502020204030204" pitchFamily="34" charset="0"/>
                <a:ea typeface="Calibri" panose="020F0502020204030204" pitchFamily="34" charset="0"/>
                <a:cs typeface="Traditional Arabic" panose="02020603050405020304" pitchFamily="18" charset="-78"/>
              </a:rPr>
              <a:t>.</a:t>
            </a:r>
            <a:br>
              <a:rPr lang="ar-IQ" sz="3200" dirty="0">
                <a:effectLst/>
                <a:latin typeface="Calibri" panose="020F0502020204030204" pitchFamily="34" charset="0"/>
                <a:ea typeface="Calibri" panose="020F0502020204030204" pitchFamily="34" charset="0"/>
                <a:cs typeface="Traditional Arabic" panose="02020603050405020304" pitchFamily="18" charset="-78"/>
              </a:rPr>
            </a:br>
            <a:br>
              <a:rPr lang="ar-IQ" sz="3200" dirty="0">
                <a:effectLst/>
                <a:latin typeface="Calibri" panose="020F0502020204030204" pitchFamily="34" charset="0"/>
                <a:ea typeface="Calibri" panose="020F0502020204030204" pitchFamily="34" charset="0"/>
                <a:cs typeface="Traditional Arabic" panose="02020603050405020304" pitchFamily="18" charset="-78"/>
              </a:rPr>
            </a:br>
            <a:r>
              <a:rPr lang="ar-IQ" sz="3200" dirty="0">
                <a:effectLst/>
                <a:latin typeface="Calibri" panose="020F0502020204030204" pitchFamily="34" charset="0"/>
                <a:ea typeface="Calibri" panose="020F0502020204030204" pitchFamily="34" charset="0"/>
                <a:cs typeface="Traditional Arabic" panose="02020603050405020304" pitchFamily="18" charset="-78"/>
              </a:rPr>
              <a:t>       </a:t>
            </a:r>
            <a:r>
              <a:rPr lang="ar-IQ" sz="3200" dirty="0">
                <a:latin typeface="Calibri" panose="020F0502020204030204" pitchFamily="34" charset="0"/>
                <a:ea typeface="Calibri" panose="020F0502020204030204" pitchFamily="34" charset="0"/>
                <a:cs typeface="Traditional Arabic" panose="02020603050405020304" pitchFamily="18" charset="-78"/>
              </a:rPr>
              <a:t>أي: </a:t>
            </a:r>
            <a:r>
              <a:rPr lang="ar-IQ" sz="3200" dirty="0">
                <a:effectLst/>
                <a:ea typeface="Calibri" panose="020F0502020204030204" pitchFamily="34" charset="0"/>
                <a:cs typeface="Traditional Arabic" panose="02020603050405020304" pitchFamily="18" charset="-78"/>
              </a:rPr>
              <a:t>منَ المسلَّم لدى الفلاسفة أنَّ المادَّةَ لا توجَد بدونِ الصورة، وإذا ثَبت بطلانُ قِدَمِ الصورةِ ثَبت بطلانُ قِدَمِ الـمادَّةِ.               .   </a:t>
            </a:r>
            <a:r>
              <a:rPr lang="ar-IQ" sz="2400" dirty="0">
                <a:effectLst/>
                <a:ea typeface="Calibri" panose="020F0502020204030204" pitchFamily="34" charset="0"/>
                <a:cs typeface="Traditional Arabic" panose="02020603050405020304" pitchFamily="18" charset="-78"/>
              </a:rPr>
              <a:t>  </a:t>
            </a:r>
            <a:br>
              <a:rPr lang="ar-IQ" sz="2400" dirty="0">
                <a:effectLst/>
                <a:ea typeface="Calibri" panose="020F0502020204030204" pitchFamily="34" charset="0"/>
                <a:cs typeface="Traditional Arabic" panose="02020603050405020304" pitchFamily="18" charset="-78"/>
              </a:rPr>
            </a:br>
            <a:r>
              <a:rPr lang="ar-IQ" sz="2400" dirty="0">
                <a:effectLst/>
                <a:ea typeface="Calibri" panose="020F0502020204030204" pitchFamily="34" charset="0"/>
                <a:cs typeface="Traditional Arabic" panose="02020603050405020304" pitchFamily="18" charset="-78"/>
              </a:rPr>
              <a:t>              </a:t>
            </a:r>
            <a:r>
              <a:rPr lang="ar-SA" sz="2400" dirty="0">
                <a:effectLst/>
                <a:latin typeface="Calibri" panose="020F0502020204030204" pitchFamily="34" charset="0"/>
                <a:ea typeface="Calibri" panose="020F0502020204030204" pitchFamily="34" charset="0"/>
                <a:cs typeface="Traditional Arabic" panose="02020603050405020304" pitchFamily="18" charset="-78"/>
              </a:rPr>
              <a:t>                      </a:t>
            </a:r>
            <a:br>
              <a:rPr lang="ar-IQ" sz="3200" dirty="0">
                <a:latin typeface="Calibri" panose="020F0502020204030204" pitchFamily="34" charset="0"/>
                <a:ea typeface="Calibri" panose="020F0502020204030204" pitchFamily="34" charset="0"/>
                <a:cs typeface="Arial" panose="020B0604020202020204" pitchFamily="34" charset="0"/>
              </a:rPr>
            </a:br>
            <a:r>
              <a:rPr lang="ar-SA" sz="3200" b="1" dirty="0">
                <a:effectLst/>
                <a:latin typeface="Calibri" panose="020F0502020204030204" pitchFamily="34" charset="0"/>
                <a:ea typeface="Calibri" panose="020F0502020204030204" pitchFamily="34" charset="0"/>
                <a:cs typeface="Traditional Arabic" panose="02020603050405020304" pitchFamily="18" charset="-78"/>
              </a:rPr>
              <a:t>دليلُ الفلسفة القديمة</a:t>
            </a:r>
            <a:r>
              <a:rPr lang="ar-IQ" sz="3200" b="1" dirty="0">
                <a:effectLst/>
                <a:latin typeface="Calibri" panose="020F0502020204030204" pitchFamily="34" charset="0"/>
                <a:ea typeface="Calibri" panose="020F0502020204030204" pitchFamily="34" charset="0"/>
                <a:cs typeface="Traditional Arabic" panose="02020603050405020304" pitchFamily="18" charset="-78"/>
              </a:rPr>
              <a:t>:                            </a:t>
            </a:r>
            <a:r>
              <a:rPr lang="ar-SA" sz="3200" b="1" dirty="0">
                <a:effectLst/>
                <a:latin typeface="Calibri" panose="020F0502020204030204" pitchFamily="34" charset="0"/>
                <a:ea typeface="Calibri" panose="020F0502020204030204" pitchFamily="34" charset="0"/>
                <a:cs typeface="Traditional Arabic" panose="02020603050405020304" pitchFamily="18" charset="-78"/>
              </a:rPr>
              <a:t>:</a:t>
            </a:r>
            <a:r>
              <a:rPr lang="ar-SA" sz="3200" dirty="0">
                <a:effectLst/>
                <a:latin typeface="Calibri" panose="020F0502020204030204" pitchFamily="34" charset="0"/>
                <a:ea typeface="Calibri" panose="020F0502020204030204" pitchFamily="34" charset="0"/>
                <a:cs typeface="Traditional Arabic" panose="02020603050405020304" pitchFamily="18" charset="-78"/>
              </a:rPr>
              <a:t>                  </a:t>
            </a:r>
            <a:br>
              <a:rPr lang="en-US" sz="3200" dirty="0">
                <a:effectLst/>
                <a:latin typeface="Calibri" panose="020F0502020204030204" pitchFamily="34" charset="0"/>
                <a:ea typeface="Calibri" panose="020F0502020204030204" pitchFamily="34" charset="0"/>
                <a:cs typeface="Arial" panose="020B0604020202020204" pitchFamily="34" charset="0"/>
              </a:rPr>
            </a:br>
            <a:r>
              <a:rPr lang="ar-SA" sz="3200" dirty="0">
                <a:effectLst/>
                <a:latin typeface="Calibri" panose="020F0502020204030204" pitchFamily="34" charset="0"/>
                <a:ea typeface="Calibri" panose="020F0502020204030204" pitchFamily="34" charset="0"/>
                <a:cs typeface="Traditional Arabic" panose="02020603050405020304" pitchFamily="18" charset="-78"/>
              </a:rPr>
              <a:t>        قالتْ: إنَّ العالَـمَ مركَّبٌ من</a:t>
            </a:r>
            <a:r>
              <a:rPr lang="ar-IQ" sz="3200" dirty="0">
                <a:effectLst/>
                <a:latin typeface="Calibri" panose="020F0502020204030204" pitchFamily="34" charset="0"/>
                <a:ea typeface="Calibri" panose="020F0502020204030204" pitchFamily="34" charset="0"/>
                <a:cs typeface="Traditional Arabic" panose="02020603050405020304" pitchFamily="18" charset="-78"/>
              </a:rPr>
              <a:t>َ</a:t>
            </a:r>
            <a:r>
              <a:rPr lang="ar-SA" sz="3200" dirty="0">
                <a:effectLst/>
                <a:latin typeface="Calibri" panose="020F0502020204030204" pitchFamily="34" charset="0"/>
                <a:ea typeface="Calibri" panose="020F0502020204030204" pitchFamily="34" charset="0"/>
                <a:cs typeface="Traditional Arabic" panose="02020603050405020304" pitchFamily="18" charset="-78"/>
              </a:rPr>
              <a:t> الهَيولَى ـ المادَّة ـ ومن</a:t>
            </a:r>
            <a:r>
              <a:rPr lang="ar-IQ" sz="3200" dirty="0">
                <a:effectLst/>
                <a:latin typeface="Calibri" panose="020F0502020204030204" pitchFamily="34" charset="0"/>
                <a:ea typeface="Calibri" panose="020F0502020204030204" pitchFamily="34" charset="0"/>
                <a:cs typeface="Traditional Arabic" panose="02020603050405020304" pitchFamily="18" charset="-78"/>
              </a:rPr>
              <a:t>َ</a:t>
            </a:r>
            <a:r>
              <a:rPr lang="ar-SA" sz="3200" dirty="0">
                <a:effectLst/>
                <a:latin typeface="Calibri" panose="020F0502020204030204" pitchFamily="34" charset="0"/>
                <a:ea typeface="Calibri" panose="020F0502020204030204" pitchFamily="34" charset="0"/>
                <a:cs typeface="Traditional Arabic" panose="02020603050405020304" pitchFamily="18" charset="-78"/>
              </a:rPr>
              <a:t> الصورةِ الجسميَّة، أي: الهيولى الأُولى في كلِّ شيءٍ والصورةُ الأُولى كذلك قديـمتان، أي: أزليَّتان</a:t>
            </a:r>
            <a:r>
              <a:rPr lang="ar-IQ" sz="3200" dirty="0">
                <a:latin typeface="Calibri" panose="020F0502020204030204" pitchFamily="34" charset="0"/>
                <a:ea typeface="Calibri" panose="020F0502020204030204" pitchFamily="34" charset="0"/>
                <a:cs typeface="Traditional Arabic" panose="02020603050405020304" pitchFamily="18" charset="-78"/>
              </a:rPr>
              <a:t>.</a:t>
            </a:r>
            <a:r>
              <a:rPr lang="ar-SA" sz="3200" dirty="0">
                <a:effectLst/>
                <a:ea typeface="Calibri" panose="020F0502020204030204" pitchFamily="34" charset="0"/>
                <a:cs typeface="Traditional Arabic" panose="02020603050405020304" pitchFamily="18" charset="-78"/>
              </a:rPr>
              <a:t>  </a:t>
            </a:r>
            <a:br>
              <a:rPr lang="ar-IQ" sz="3200" dirty="0">
                <a:effectLst/>
                <a:ea typeface="Calibri" panose="020F0502020204030204" pitchFamily="34" charset="0"/>
                <a:cs typeface="Traditional Arabic" panose="02020603050405020304" pitchFamily="18" charset="-78"/>
              </a:rPr>
            </a:br>
            <a:r>
              <a:rPr lang="ar-SA" sz="3200" dirty="0">
                <a:effectLst/>
                <a:ea typeface="Calibri" panose="020F0502020204030204" pitchFamily="34" charset="0"/>
                <a:cs typeface="Traditional Arabic" panose="02020603050405020304" pitchFamily="18" charset="-78"/>
              </a:rPr>
              <a:t>      </a:t>
            </a:r>
            <a:endParaRPr lang="ar-IQ" sz="3200" b="1" dirty="0"/>
          </a:p>
        </p:txBody>
      </p:sp>
    </p:spTree>
    <p:extLst>
      <p:ext uri="{BB962C8B-B14F-4D97-AF65-F5344CB8AC3E}">
        <p14:creationId xmlns:p14="http://schemas.microsoft.com/office/powerpoint/2010/main" val="374280078"/>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6B19B1-1F5B-FD9E-2DA7-2C57FDF28A93}"/>
              </a:ext>
            </a:extLst>
          </p:cNvPr>
          <p:cNvSpPr>
            <a:spLocks noGrp="1"/>
          </p:cNvSpPr>
          <p:nvPr>
            <p:ph type="title"/>
          </p:nvPr>
        </p:nvSpPr>
        <p:spPr>
          <a:xfrm>
            <a:off x="152400" y="152400"/>
            <a:ext cx="8839200" cy="6553200"/>
          </a:xfrm>
        </p:spPr>
        <p:txBody>
          <a:bodyPr/>
          <a:lstStyle/>
          <a:p>
            <a:pPr algn="just"/>
            <a:r>
              <a:rPr lang="ar-SA" sz="3200" b="1" dirty="0">
                <a:effectLst/>
                <a:ea typeface="Calibri" panose="020F0502020204030204" pitchFamily="34" charset="0"/>
                <a:cs typeface="Traditional Arabic" panose="02020603050405020304" pitchFamily="18" charset="-78"/>
              </a:rPr>
              <a:t>وهنا </a:t>
            </a:r>
            <a:r>
              <a:rPr lang="ar-IQ" sz="3200" b="1" dirty="0">
                <a:ea typeface="Calibri" panose="020F0502020204030204" pitchFamily="34" charset="0"/>
                <a:cs typeface="Traditional Arabic" panose="02020603050405020304" pitchFamily="18" charset="-78"/>
              </a:rPr>
              <a:t>يُـ</a:t>
            </a:r>
            <a:r>
              <a:rPr lang="ar-SA" sz="3200" b="1" dirty="0">
                <a:effectLst/>
                <a:ea typeface="Calibri" panose="020F0502020204030204" pitchFamily="34" charset="0"/>
                <a:cs typeface="Traditional Arabic" panose="02020603050405020304" pitchFamily="18" charset="-78"/>
              </a:rPr>
              <a:t>خاطب </a:t>
            </a:r>
            <a:r>
              <a:rPr lang="ar-IQ" sz="3200" b="1" dirty="0">
                <a:effectLst/>
                <a:ea typeface="Calibri" panose="020F0502020204030204" pitchFamily="34" charset="0"/>
                <a:cs typeface="Traditional Arabic" panose="02020603050405020304" pitchFamily="18" charset="-78"/>
              </a:rPr>
              <a:t>المتكلِّمون </a:t>
            </a:r>
            <a:r>
              <a:rPr lang="ar-SA" sz="3200" b="1" dirty="0">
                <a:effectLst/>
                <a:ea typeface="Calibri" panose="020F0502020204030204" pitchFamily="34" charset="0"/>
                <a:cs typeface="Traditional Arabic" panose="02020603050405020304" pitchFamily="18" charset="-78"/>
              </a:rPr>
              <a:t>القائلَ</a:t>
            </a:r>
            <a:r>
              <a:rPr lang="ar-IQ" sz="3200" b="1" dirty="0">
                <a:ea typeface="Calibri" panose="020F0502020204030204" pitchFamily="34" charset="0"/>
                <a:cs typeface="Traditional Arabic" panose="02020603050405020304" pitchFamily="18" charset="-78"/>
              </a:rPr>
              <a:t>ين</a:t>
            </a:r>
            <a:r>
              <a:rPr lang="ar-SA" sz="3200" b="1" dirty="0">
                <a:effectLst/>
                <a:ea typeface="Calibri" panose="020F0502020204030204" pitchFamily="34" charset="0"/>
                <a:cs typeface="Traditional Arabic" panose="02020603050405020304" pitchFamily="18" charset="-78"/>
              </a:rPr>
              <a:t> </a:t>
            </a:r>
            <a:r>
              <a:rPr lang="ar-SA" sz="3200" b="1" dirty="0">
                <a:cs typeface="Traditional Arabic" panose="02020603050405020304" pitchFamily="18" charset="-78"/>
              </a:rPr>
              <a:t>بقِـدَمِ المادَّةَ والصورةِ</a:t>
            </a:r>
            <a:r>
              <a:rPr lang="ar-IQ" sz="3200" b="1" dirty="0">
                <a:cs typeface="Traditional Arabic" panose="02020603050405020304" pitchFamily="18" charset="-78"/>
              </a:rPr>
              <a:t>:         </a:t>
            </a:r>
            <a:r>
              <a:rPr lang="ar-IQ" sz="3200" dirty="0">
                <a:cs typeface="Traditional Arabic" panose="02020603050405020304" pitchFamily="18" charset="-78"/>
              </a:rPr>
              <a:t>:</a:t>
            </a:r>
            <a:br>
              <a:rPr lang="ar-IQ" sz="3200" dirty="0">
                <a:cs typeface="Traditional Arabic" panose="02020603050405020304" pitchFamily="18" charset="-78"/>
              </a:rPr>
            </a:br>
            <a:r>
              <a:rPr lang="ar-IQ" sz="3200" dirty="0">
                <a:cs typeface="Traditional Arabic" panose="02020603050405020304" pitchFamily="18" charset="-78"/>
              </a:rPr>
              <a:t>     </a:t>
            </a:r>
            <a:r>
              <a:rPr lang="ar-SA" sz="3200" dirty="0">
                <a:cs typeface="Traditional Arabic" panose="02020603050405020304" pitchFamily="18" charset="-78"/>
              </a:rPr>
              <a:t> </a:t>
            </a:r>
            <a:r>
              <a:rPr lang="ar-IQ" sz="3200" dirty="0">
                <a:cs typeface="Traditional Arabic" panose="02020603050405020304" pitchFamily="18" charset="-78"/>
              </a:rPr>
              <a:t>المادة مع تلك الصوَر الثلاثةِ متلازمةٌ، والصورةُ الشخصيَّةُ حادثةٌ لدى الجميع وهي لا تنفكُّ من الصورة النوعيَّة والجسَميَّة،                   </a:t>
            </a:r>
            <a:r>
              <a:rPr lang="ar-SA" sz="3200" dirty="0">
                <a:cs typeface="Traditional Arabic" panose="02020603050405020304" pitchFamily="18" charset="-78"/>
              </a:rPr>
              <a:t>؛</a:t>
            </a:r>
            <a:br>
              <a:rPr lang="ar-IQ" sz="3200" dirty="0">
                <a:cs typeface="Traditional Arabic" panose="02020603050405020304" pitchFamily="18" charset="-78"/>
              </a:rPr>
            </a:br>
            <a:br>
              <a:rPr lang="ar-IQ" sz="3200" dirty="0">
                <a:cs typeface="Traditional Arabic" panose="02020603050405020304" pitchFamily="18" charset="-78"/>
              </a:rPr>
            </a:br>
            <a:r>
              <a:rPr lang="ar-IQ" sz="3200" dirty="0">
                <a:cs typeface="Traditional Arabic" panose="02020603050405020304" pitchFamily="18" charset="-78"/>
              </a:rPr>
              <a:t>    </a:t>
            </a:r>
            <a:r>
              <a:rPr lang="ar-SA" sz="3200" dirty="0">
                <a:cs typeface="Traditional Arabic" panose="02020603050405020304" pitchFamily="18" charset="-78"/>
              </a:rPr>
              <a:t> </a:t>
            </a:r>
            <a:r>
              <a:rPr lang="ar-IQ" sz="3200" dirty="0">
                <a:cs typeface="Traditional Arabic" panose="02020603050405020304" pitchFamily="18" charset="-78"/>
              </a:rPr>
              <a:t> </a:t>
            </a:r>
            <a:r>
              <a:rPr lang="ar-IQ" sz="3200" dirty="0">
                <a:latin typeface="Calibri" panose="020F0502020204030204" pitchFamily="34" charset="0"/>
                <a:cs typeface="Traditional Arabic" panose="02020603050405020304" pitchFamily="18" charset="-78"/>
              </a:rPr>
              <a:t>والقول بقِدَم </a:t>
            </a:r>
            <a:r>
              <a:rPr lang="ar-SA" sz="3200" dirty="0">
                <a:latin typeface="Calibri" panose="020F0502020204030204" pitchFamily="34" charset="0"/>
                <a:cs typeface="Traditional Arabic" panose="02020603050405020304" pitchFamily="18" charset="-78"/>
              </a:rPr>
              <a:t>الصورةَ الجسميَّةَ تستلزم </a:t>
            </a:r>
            <a:r>
              <a:rPr lang="ar-IQ" sz="3200" dirty="0">
                <a:latin typeface="Calibri" panose="020F0502020204030204" pitchFamily="34" charset="0"/>
                <a:cs typeface="Traditional Arabic" panose="02020603050405020304" pitchFamily="18" charset="-78"/>
              </a:rPr>
              <a:t>القولَ بقِدَمِ </a:t>
            </a:r>
            <a:r>
              <a:rPr lang="ar-SA" sz="3200" dirty="0">
                <a:latin typeface="Calibri" panose="020F0502020204030204" pitchFamily="34" charset="0"/>
                <a:cs typeface="Traditional Arabic" panose="02020603050405020304" pitchFamily="18" charset="-78"/>
              </a:rPr>
              <a:t>الصورةَ النوعيَّةَ، </a:t>
            </a:r>
            <a:r>
              <a:rPr lang="ar-IQ" sz="3200" dirty="0">
                <a:latin typeface="Calibri" panose="020F0502020204030204" pitchFamily="34" charset="0"/>
                <a:cs typeface="Traditional Arabic" panose="02020603050405020304" pitchFamily="18" charset="-78"/>
              </a:rPr>
              <a:t>والقول</a:t>
            </a:r>
            <a:r>
              <a:rPr lang="ar-SA" sz="3200" dirty="0">
                <a:latin typeface="Calibri" panose="020F0502020204030204" pitchFamily="34" charset="0"/>
                <a:cs typeface="Traditional Arabic" panose="02020603050405020304" pitchFamily="18" charset="-78"/>
              </a:rPr>
              <a:t> بق</a:t>
            </a:r>
            <a:r>
              <a:rPr lang="ar-IQ" sz="3200" dirty="0">
                <a:latin typeface="Calibri" panose="020F0502020204030204" pitchFamily="34" charset="0"/>
                <a:cs typeface="Traditional Arabic" panose="02020603050405020304" pitchFamily="18" charset="-78"/>
              </a:rPr>
              <a:t>ِدمِ ا</a:t>
            </a:r>
            <a:r>
              <a:rPr lang="ar-SA" sz="3200" dirty="0">
                <a:latin typeface="Calibri" panose="020F0502020204030204" pitchFamily="34" charset="0"/>
                <a:cs typeface="Traditional Arabic" panose="02020603050405020304" pitchFamily="18" charset="-78"/>
              </a:rPr>
              <a:t>لصورةِ النوعيَّةِ تستلزم </a:t>
            </a:r>
            <a:r>
              <a:rPr lang="ar-IQ" sz="3200" dirty="0">
                <a:latin typeface="Calibri" panose="020F0502020204030204" pitchFamily="34" charset="0"/>
                <a:cs typeface="Traditional Arabic" panose="02020603050405020304" pitchFamily="18" charset="-78"/>
              </a:rPr>
              <a:t>أيضاً بالقولَ ب</a:t>
            </a:r>
            <a:r>
              <a:rPr lang="ar-SA" sz="3200" dirty="0">
                <a:latin typeface="Calibri" panose="020F0502020204030204" pitchFamily="34" charset="0"/>
                <a:cs typeface="Traditional Arabic" panose="02020603050405020304" pitchFamily="18" charset="-78"/>
              </a:rPr>
              <a:t>الصورةَ الشخصيَّة</a:t>
            </a:r>
            <a:r>
              <a:rPr lang="ar-IQ" sz="3200" dirty="0">
                <a:latin typeface="Calibri" panose="020F0502020204030204" pitchFamily="34" charset="0"/>
                <a:cs typeface="Traditional Arabic" panose="02020603050405020304" pitchFamily="18" charset="-78"/>
              </a:rPr>
              <a:t>، وهو محالٌ ؛</a:t>
            </a:r>
            <a:br>
              <a:rPr lang="ar-IQ" sz="3200" dirty="0">
                <a:latin typeface="Calibri" panose="020F0502020204030204" pitchFamily="34" charset="0"/>
                <a:cs typeface="Traditional Arabic" panose="02020603050405020304" pitchFamily="18" charset="-78"/>
              </a:rPr>
            </a:br>
            <a:br>
              <a:rPr lang="ar-IQ" sz="3200" dirty="0">
                <a:latin typeface="Calibri" panose="020F0502020204030204" pitchFamily="34" charset="0"/>
                <a:cs typeface="Traditional Arabic" panose="02020603050405020304" pitchFamily="18" charset="-78"/>
              </a:rPr>
            </a:br>
            <a:r>
              <a:rPr lang="ar-IQ" sz="3200" dirty="0">
                <a:latin typeface="Calibri" panose="020F0502020204030204" pitchFamily="34" charset="0"/>
                <a:cs typeface="Traditional Arabic" panose="02020603050405020304" pitchFamily="18" charset="-78"/>
              </a:rPr>
              <a:t>      إذْ مخالفٌ لبداهةِ الحسِّ ، إذِ الصورةُ الشخصيَّة تتبدَّل ، وزوالُ القديمِ ممتنعٌ</a:t>
            </a:r>
            <a:r>
              <a:rPr lang="ar-SA" sz="3200" dirty="0">
                <a:latin typeface="Calibri" panose="020F0502020204030204" pitchFamily="34" charset="0"/>
                <a:cs typeface="Traditional Arabic" panose="02020603050405020304" pitchFamily="18" charset="-78"/>
              </a:rPr>
              <a:t>.</a:t>
            </a:r>
            <a:r>
              <a:rPr lang="ar-IQ" sz="3200" dirty="0">
                <a:latin typeface="Calibri" panose="020F0502020204030204" pitchFamily="34" charset="0"/>
                <a:cs typeface="Traditional Arabic" panose="02020603050405020304" pitchFamily="18" charset="-78"/>
              </a:rPr>
              <a:t> </a:t>
            </a:r>
            <a:br>
              <a:rPr lang="ar-IQ" sz="3200" dirty="0">
                <a:latin typeface="Calibri" panose="020F0502020204030204" pitchFamily="34" charset="0"/>
                <a:cs typeface="Traditional Arabic" panose="02020603050405020304" pitchFamily="18" charset="-78"/>
              </a:rPr>
            </a:br>
            <a:r>
              <a:rPr lang="ar-IQ" sz="3200" dirty="0">
                <a:latin typeface="Calibri" panose="020F0502020204030204" pitchFamily="34" charset="0"/>
                <a:cs typeface="Traditional Arabic" panose="02020603050405020304" pitchFamily="18" charset="-78"/>
              </a:rPr>
              <a:t>     </a:t>
            </a:r>
            <a:br>
              <a:rPr lang="ar-IQ" sz="3200" dirty="0">
                <a:latin typeface="Calibri" panose="020F0502020204030204" pitchFamily="34" charset="0"/>
                <a:cs typeface="Traditional Arabic" panose="02020603050405020304" pitchFamily="18" charset="-78"/>
              </a:rPr>
            </a:br>
            <a:r>
              <a:rPr lang="ar-IQ" sz="3200" dirty="0">
                <a:latin typeface="Calibri" panose="020F0502020204030204" pitchFamily="34" charset="0"/>
                <a:cs typeface="Traditional Arabic" panose="02020603050405020304" pitchFamily="18" charset="-78"/>
              </a:rPr>
              <a:t>      كيف يمكن ثبوتُ القديم مع الحادث؛ ولا وجودَ له في آنٍ بدون الحادث؟!!</a:t>
            </a:r>
            <a:br>
              <a:rPr lang="ar-IQ" sz="3200" dirty="0">
                <a:latin typeface="Calibri" panose="020F0502020204030204" pitchFamily="34" charset="0"/>
                <a:cs typeface="Traditional Arabic" panose="02020603050405020304" pitchFamily="18" charset="-78"/>
              </a:rPr>
            </a:br>
            <a:r>
              <a:rPr lang="ar-IQ" sz="3200" dirty="0">
                <a:latin typeface="Calibri" panose="020F0502020204030204" pitchFamily="34" charset="0"/>
                <a:cs typeface="Traditional Arabic" panose="02020603050405020304" pitchFamily="18" charset="-78"/>
              </a:rPr>
              <a:t>     </a:t>
            </a:r>
            <a:br>
              <a:rPr lang="ar-IQ" sz="3200" dirty="0">
                <a:latin typeface="Calibri" panose="020F0502020204030204" pitchFamily="34" charset="0"/>
                <a:cs typeface="Traditional Arabic" panose="02020603050405020304" pitchFamily="18" charset="-78"/>
              </a:rPr>
            </a:br>
            <a:r>
              <a:rPr lang="ar-IQ" sz="3200" dirty="0">
                <a:latin typeface="Calibri" panose="020F0502020204030204" pitchFamily="34" charset="0"/>
                <a:cs typeface="Traditional Arabic" panose="02020603050405020304" pitchFamily="18" charset="-78"/>
              </a:rPr>
              <a:t>     </a:t>
            </a:r>
            <a:r>
              <a:rPr lang="ar-SA" sz="3200" dirty="0">
                <a:latin typeface="Calibri" panose="020F0502020204030204" pitchFamily="34" charset="0"/>
                <a:cs typeface="Traditional Arabic" panose="02020603050405020304" pitchFamily="18" charset="-78"/>
              </a:rPr>
              <a:t>لأنَّ الماهية لا توجَد إلَّا في ضمن الجزئيات؛ لأنَّ المطلق لا يُتصوَّر وجودُه منفرداً عنِ التعيُّنات بأسرها</a:t>
            </a:r>
            <a:r>
              <a:rPr lang="ar-IQ" sz="3200" dirty="0">
                <a:latin typeface="Calibri" panose="020F0502020204030204" pitchFamily="34" charset="0"/>
                <a:cs typeface="Traditional Arabic" panose="02020603050405020304" pitchFamily="18" charset="-78"/>
              </a:rPr>
              <a:t>. </a:t>
            </a:r>
            <a:endParaRPr lang="en-US" sz="3200" dirty="0"/>
          </a:p>
        </p:txBody>
      </p:sp>
    </p:spTree>
    <p:extLst>
      <p:ext uri="{BB962C8B-B14F-4D97-AF65-F5344CB8AC3E}">
        <p14:creationId xmlns:p14="http://schemas.microsoft.com/office/powerpoint/2010/main" val="12327609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76200"/>
            <a:ext cx="8991600" cy="6705600"/>
          </a:xfrm>
        </p:spPr>
        <p:txBody>
          <a:bodyPr/>
          <a:lstStyle/>
          <a:p>
            <a:pPr marL="143510" marR="0" indent="-143510" algn="just" rtl="1">
              <a:spcBef>
                <a:spcPts val="0"/>
              </a:spcBef>
              <a:spcAft>
                <a:spcPts val="0"/>
              </a:spcAft>
            </a:pPr>
            <a:r>
              <a:rPr lang="ar-IQ" sz="3200" dirty="0">
                <a:effectLst/>
                <a:latin typeface="Calibri" panose="020F0502020204030204" pitchFamily="34" charset="0"/>
                <a:ea typeface="Calibri" panose="020F0502020204030204" pitchFamily="34" charset="0"/>
                <a:cs typeface="Traditional Arabic" panose="02020603050405020304" pitchFamily="18" charset="-78"/>
              </a:rPr>
              <a:t>     </a:t>
            </a:r>
            <a:r>
              <a:rPr lang="ar-SA" sz="3200" b="1" dirty="0">
                <a:effectLst/>
                <a:latin typeface="Calibri" panose="020F0502020204030204" pitchFamily="34" charset="0"/>
                <a:ea typeface="Calibri" panose="020F0502020204030204" pitchFamily="34" charset="0"/>
                <a:cs typeface="Traditional Arabic" panose="02020603050405020304" pitchFamily="18" charset="-78"/>
              </a:rPr>
              <a:t>مثلاً: </a:t>
            </a:r>
            <a:r>
              <a:rPr lang="ar-IQ" sz="3200" b="1" dirty="0">
                <a:effectLst/>
                <a:latin typeface="Calibri" panose="020F0502020204030204" pitchFamily="34" charset="0"/>
                <a:ea typeface="Calibri" panose="020F0502020204030204" pitchFamily="34" charset="0"/>
                <a:cs typeface="Traditional Arabic" panose="02020603050405020304" pitchFamily="18" charset="-78"/>
              </a:rPr>
              <a:t>القول بأزليَّةِ الصورة الشخصيَّة </a:t>
            </a:r>
            <a:r>
              <a:rPr lang="ar-IQ" sz="3200" dirty="0">
                <a:latin typeface="Calibri" panose="020F0502020204030204" pitchFamily="34" charset="0"/>
                <a:cs typeface="Traditional Arabic" panose="02020603050405020304" pitchFamily="18" charset="-78"/>
              </a:rPr>
              <a:t>كأ</a:t>
            </a:r>
            <a:r>
              <a:rPr lang="ar-SA" sz="3200" dirty="0">
                <a:latin typeface="Calibri" panose="020F0502020204030204" pitchFamily="34" charset="0"/>
                <a:cs typeface="Traditional Arabic" panose="02020603050405020304" pitchFamily="18" charset="-78"/>
              </a:rPr>
              <a:t>نَّ </a:t>
            </a:r>
            <a:r>
              <a:rPr lang="ar-SA" sz="3200" dirty="0">
                <a:effectLst/>
                <a:latin typeface="Calibri" panose="020F0502020204030204" pitchFamily="34" charset="0"/>
                <a:ea typeface="Calibri" panose="020F0502020204030204" pitchFamily="34" charset="0"/>
                <a:cs typeface="Traditional Arabic" panose="02020603050405020304" pitchFamily="18" charset="-78"/>
              </a:rPr>
              <a:t>زيداً بوجودِه الآن وبهيئتِه ظلَّ قديماً منذ الأزل. وهذا الموقف من البطلان واللامعقوليَّة بمكانٍ يعرفه الجميعُ؛ ولذلك فلا يقول بأزليَّة الصورة الشخصيَّة أيٌّ من</a:t>
            </a:r>
            <a:r>
              <a:rPr lang="ar-IQ" sz="3200" dirty="0">
                <a:effectLst/>
                <a:latin typeface="Calibri" panose="020F0502020204030204" pitchFamily="34" charset="0"/>
                <a:ea typeface="Calibri" panose="020F0502020204030204" pitchFamily="34" charset="0"/>
                <a:cs typeface="Traditional Arabic" panose="02020603050405020304" pitchFamily="18" charset="-78"/>
              </a:rPr>
              <a:t>َ</a:t>
            </a:r>
            <a:r>
              <a:rPr lang="ar-SA" sz="3200" dirty="0">
                <a:effectLst/>
                <a:latin typeface="Calibri" panose="020F0502020204030204" pitchFamily="34" charset="0"/>
                <a:ea typeface="Calibri" panose="020F0502020204030204" pitchFamily="34" charset="0"/>
                <a:cs typeface="Traditional Arabic" panose="02020603050405020304" pitchFamily="18" charset="-78"/>
              </a:rPr>
              <a:t> الفلسفَتَين القديمة والحديثة</a:t>
            </a:r>
            <a:r>
              <a:rPr lang="ar-IQ" sz="3200" dirty="0">
                <a:latin typeface="Calibri" panose="020F0502020204030204" pitchFamily="34" charset="0"/>
                <a:ea typeface="Calibri" panose="020F0502020204030204" pitchFamily="34" charset="0"/>
                <a:cs typeface="Traditional Arabic" panose="02020603050405020304" pitchFamily="18" charset="-78"/>
              </a:rPr>
              <a:t>.                               </a:t>
            </a:r>
            <a:br>
              <a:rPr lang="ar-IQ" sz="3200" dirty="0">
                <a:effectLst/>
                <a:latin typeface="Calibri" panose="020F0502020204030204" pitchFamily="34" charset="0"/>
                <a:ea typeface="Calibri" panose="020F0502020204030204" pitchFamily="34" charset="0"/>
                <a:cs typeface="Traditional Arabic" panose="02020603050405020304" pitchFamily="18" charset="-78"/>
              </a:rPr>
            </a:br>
            <a:r>
              <a:rPr lang="ar-SA" sz="3200" dirty="0">
                <a:effectLst/>
                <a:latin typeface="Calibri" panose="020F0502020204030204" pitchFamily="34" charset="0"/>
                <a:ea typeface="Calibri" panose="020F0502020204030204" pitchFamily="34" charset="0"/>
                <a:cs typeface="Traditional Arabic" panose="02020603050405020304" pitchFamily="18" charset="-78"/>
              </a:rPr>
              <a:t>            </a:t>
            </a:r>
            <a:br>
              <a:rPr lang="en-US" sz="3200" dirty="0">
                <a:effectLst/>
                <a:latin typeface="Calibri" panose="020F0502020204030204" pitchFamily="34" charset="0"/>
                <a:ea typeface="Calibri" panose="020F0502020204030204" pitchFamily="34" charset="0"/>
                <a:cs typeface="Arial" panose="020B0604020202020204" pitchFamily="34" charset="0"/>
              </a:rPr>
            </a:br>
            <a:r>
              <a:rPr lang="ar-SA" sz="3200" dirty="0">
                <a:effectLst/>
                <a:latin typeface="Calibri" panose="020F0502020204030204" pitchFamily="34" charset="0"/>
                <a:ea typeface="Calibri" panose="020F0502020204030204" pitchFamily="34" charset="0"/>
                <a:cs typeface="Traditional Arabic" panose="02020603050405020304" pitchFamily="18" charset="-78"/>
              </a:rPr>
              <a:t>     وإذا ثَبتَ كونُ الصورةِ الشخصيَّة والنوعيَّةِ غيرَ موجودين أزلاً لتغيُّرِهما ثَبت كونُ الشيءِ الَّذي يتوقَّف عليهما غيرُ موجودٍ كذلك، وهو الصورةُ الجسميَّة.</a:t>
            </a:r>
            <a:br>
              <a:rPr lang="ar-IQ" sz="3200" dirty="0">
                <a:effectLst/>
                <a:latin typeface="Calibri" panose="020F0502020204030204" pitchFamily="34" charset="0"/>
                <a:ea typeface="Calibri" panose="020F0502020204030204" pitchFamily="34" charset="0"/>
                <a:cs typeface="Traditional Arabic" panose="02020603050405020304" pitchFamily="18" charset="-78"/>
              </a:rPr>
            </a:br>
            <a:br>
              <a:rPr lang="ar-IQ" sz="3200" dirty="0">
                <a:effectLst/>
                <a:latin typeface="Calibri" panose="020F0502020204030204" pitchFamily="34" charset="0"/>
                <a:ea typeface="Calibri" panose="020F0502020204030204" pitchFamily="34" charset="0"/>
                <a:cs typeface="Traditional Arabic" panose="02020603050405020304" pitchFamily="18" charset="-78"/>
              </a:rPr>
            </a:br>
            <a:r>
              <a:rPr lang="ar-IQ" sz="3200" dirty="0">
                <a:effectLst/>
                <a:latin typeface="Calibri" panose="020F0502020204030204" pitchFamily="34" charset="0"/>
                <a:ea typeface="Calibri" panose="020F0502020204030204" pitchFamily="34" charset="0"/>
                <a:cs typeface="Traditional Arabic" panose="02020603050405020304" pitchFamily="18" charset="-78"/>
              </a:rPr>
              <a:t>      </a:t>
            </a:r>
            <a:r>
              <a:rPr lang="ar-SA" sz="3200" dirty="0">
                <a:effectLst/>
                <a:latin typeface="Calibri" panose="020F0502020204030204" pitchFamily="34" charset="0"/>
                <a:ea typeface="Calibri" panose="020F0502020204030204" pitchFamily="34" charset="0"/>
                <a:cs typeface="Traditional Arabic" panose="02020603050405020304" pitchFamily="18" charset="-78"/>
              </a:rPr>
              <a:t>وإذا ثَبت انعدامُ الصورةِ الجسميَّةِ أزلاً ثَبت انعدامُ ما يتوقَّف عليها، وهو المادَّةُ، فوَجب الإقرارُ بكونِ المادَّةِ أيضاً حادثةً</a:t>
            </a:r>
            <a:r>
              <a:rPr lang="ar-IQ" sz="3200" dirty="0">
                <a:effectLst/>
                <a:latin typeface="Calibri" panose="020F0502020204030204" pitchFamily="34" charset="0"/>
                <a:ea typeface="Calibri" panose="020F0502020204030204" pitchFamily="34" charset="0"/>
                <a:cs typeface="Traditional Arabic" panose="02020603050405020304" pitchFamily="18" charset="-78"/>
              </a:rPr>
              <a:t>.                             </a:t>
            </a:r>
            <a:r>
              <a:rPr lang="ar-SA" sz="3200" dirty="0">
                <a:effectLst/>
                <a:latin typeface="Calibri" panose="020F0502020204030204" pitchFamily="34" charset="0"/>
                <a:ea typeface="Calibri" panose="020F0502020204030204" pitchFamily="34" charset="0"/>
                <a:cs typeface="Traditional Arabic" panose="02020603050405020304" pitchFamily="18" charset="-78"/>
              </a:rPr>
              <a:t>.</a:t>
            </a:r>
            <a:br>
              <a:rPr lang="ar-IQ" sz="3200" dirty="0">
                <a:effectLst/>
                <a:latin typeface="Calibri" panose="020F0502020204030204" pitchFamily="34" charset="0"/>
                <a:ea typeface="Calibri" panose="020F0502020204030204" pitchFamily="34" charset="0"/>
                <a:cs typeface="Traditional Arabic" panose="02020603050405020304" pitchFamily="18" charset="-78"/>
              </a:rPr>
            </a:br>
            <a:r>
              <a:rPr lang="ar-SA" sz="3200" dirty="0">
                <a:effectLst/>
                <a:latin typeface="Calibri" panose="020F0502020204030204" pitchFamily="34" charset="0"/>
                <a:ea typeface="Calibri" panose="020F0502020204030204" pitchFamily="34" charset="0"/>
                <a:cs typeface="Traditional Arabic" panose="02020603050405020304" pitchFamily="18" charset="-78"/>
              </a:rPr>
              <a:t>               </a:t>
            </a:r>
            <a:br>
              <a:rPr lang="en-US" sz="3200" dirty="0">
                <a:effectLst/>
                <a:latin typeface="Calibri" panose="020F0502020204030204" pitchFamily="34" charset="0"/>
                <a:ea typeface="Calibri" panose="020F0502020204030204" pitchFamily="34" charset="0"/>
                <a:cs typeface="Arial" panose="020B0604020202020204" pitchFamily="34" charset="0"/>
              </a:rPr>
            </a:br>
            <a:r>
              <a:rPr lang="ar-SA" sz="3200" dirty="0">
                <a:effectLst/>
                <a:ea typeface="Calibri" panose="020F0502020204030204" pitchFamily="34" charset="0"/>
                <a:cs typeface="Traditional Arabic" panose="02020603050405020304" pitchFamily="18" charset="-78"/>
              </a:rPr>
              <a:t>     و</a:t>
            </a:r>
            <a:r>
              <a:rPr lang="ar-IQ" sz="3200" dirty="0">
                <a:effectLst/>
                <a:ea typeface="Calibri" panose="020F0502020204030204" pitchFamily="34" charset="0"/>
                <a:cs typeface="Traditional Arabic" panose="02020603050405020304" pitchFamily="18" charset="-78"/>
              </a:rPr>
              <a:t>أيضاً </a:t>
            </a:r>
            <a:r>
              <a:rPr lang="ar-SA" sz="3200" dirty="0">
                <a:effectLst/>
                <a:ea typeface="Calibri" panose="020F0502020204030204" pitchFamily="34" charset="0"/>
                <a:cs typeface="Traditional Arabic" panose="02020603050405020304" pitchFamily="18" charset="-78"/>
              </a:rPr>
              <a:t>إذا ثَبت بطلانُ قِـدَمِ الصورةِ ثَبت بُطلانُ قِـدَمِ المادَّة؛ إذْ هذه الأشياء يستلزم بعضُها بعضاً. أي: لم تتحقَّقْ أحدٌ من</a:t>
            </a:r>
            <a:r>
              <a:rPr lang="ar-IQ" sz="3200" dirty="0">
                <a:effectLst/>
                <a:ea typeface="Calibri" panose="020F0502020204030204" pitchFamily="34" charset="0"/>
                <a:cs typeface="Traditional Arabic" panose="02020603050405020304" pitchFamily="18" charset="-78"/>
              </a:rPr>
              <a:t>َ</a:t>
            </a:r>
            <a:r>
              <a:rPr lang="ar-SA" sz="3200" dirty="0">
                <a:effectLst/>
                <a:ea typeface="Calibri" panose="020F0502020204030204" pitchFamily="34" charset="0"/>
                <a:cs typeface="Traditional Arabic" panose="02020603050405020304" pitchFamily="18" charset="-78"/>
              </a:rPr>
              <a:t> المادة وتلك الصوَر بدون الأُخرى في آنٍ من</a:t>
            </a:r>
            <a:r>
              <a:rPr lang="ar-IQ" sz="3200" dirty="0">
                <a:effectLst/>
                <a:ea typeface="Calibri" panose="020F0502020204030204" pitchFamily="34" charset="0"/>
                <a:cs typeface="Traditional Arabic" panose="02020603050405020304" pitchFamily="18" charset="-78"/>
              </a:rPr>
              <a:t>َ</a:t>
            </a:r>
            <a:r>
              <a:rPr lang="ar-SA" sz="3200" dirty="0">
                <a:effectLst/>
                <a:ea typeface="Calibri" panose="020F0502020204030204" pitchFamily="34" charset="0"/>
                <a:cs typeface="Traditional Arabic" panose="02020603050405020304" pitchFamily="18" charset="-78"/>
              </a:rPr>
              <a:t> الآنات.</a:t>
            </a:r>
            <a:endParaRPr lang="ar-IQ" sz="3200" dirty="0"/>
          </a:p>
        </p:txBody>
      </p:sp>
    </p:spTree>
    <p:extLst>
      <p:ext uri="{BB962C8B-B14F-4D97-AF65-F5344CB8AC3E}">
        <p14:creationId xmlns:p14="http://schemas.microsoft.com/office/powerpoint/2010/main" val="24742090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8915400" cy="6705600"/>
          </a:xfrm>
        </p:spPr>
        <p:txBody>
          <a:bodyPr/>
          <a:lstStyle/>
          <a:p>
            <a:pPr marL="143510" indent="-143510" algn="just">
              <a:spcBef>
                <a:spcPts val="0"/>
              </a:spcBef>
            </a:pPr>
            <a:r>
              <a:rPr lang="ar-SA" sz="3200" b="1" dirty="0">
                <a:effectLst/>
                <a:latin typeface="Calibri" panose="020F0502020204030204" pitchFamily="34" charset="0"/>
                <a:ea typeface="Calibri" panose="020F0502020204030204" pitchFamily="34" charset="0"/>
                <a:cs typeface="Traditional Arabic" panose="02020603050405020304" pitchFamily="18" charset="-78"/>
              </a:rPr>
              <a:t>دليلُ الفلسفة الحديثة</a:t>
            </a:r>
            <a:r>
              <a:rPr lang="ar-IQ" sz="3200" b="1" dirty="0">
                <a:effectLst/>
                <a:latin typeface="Calibri" panose="020F0502020204030204" pitchFamily="34" charset="0"/>
                <a:ea typeface="Calibri" panose="020F0502020204030204" pitchFamily="34" charset="0"/>
                <a:cs typeface="Traditional Arabic" panose="02020603050405020304" pitchFamily="18" charset="-78"/>
              </a:rPr>
              <a:t>:                                 </a:t>
            </a:r>
            <a:r>
              <a:rPr lang="ar-SA" sz="3200" b="1" dirty="0">
                <a:effectLst/>
                <a:latin typeface="Calibri" panose="020F0502020204030204" pitchFamily="34" charset="0"/>
                <a:ea typeface="Calibri" panose="020F0502020204030204" pitchFamily="34" charset="0"/>
                <a:cs typeface="Traditional Arabic" panose="02020603050405020304" pitchFamily="18" charset="-78"/>
              </a:rPr>
              <a:t>:</a:t>
            </a:r>
            <a:r>
              <a:rPr lang="ar-SA" sz="3200" dirty="0">
                <a:effectLst/>
                <a:latin typeface="Calibri" panose="020F0502020204030204" pitchFamily="34" charset="0"/>
                <a:ea typeface="Calibri" panose="020F0502020204030204" pitchFamily="34" charset="0"/>
                <a:cs typeface="Traditional Arabic" panose="02020603050405020304" pitchFamily="18" charset="-78"/>
              </a:rPr>
              <a:t>                           </a:t>
            </a:r>
            <a:br>
              <a:rPr lang="en-US" sz="3200" dirty="0">
                <a:effectLst/>
                <a:latin typeface="Calibri" panose="020F0502020204030204" pitchFamily="34" charset="0"/>
                <a:ea typeface="Calibri" panose="020F0502020204030204" pitchFamily="34" charset="0"/>
                <a:cs typeface="Arial" panose="020B0604020202020204" pitchFamily="34" charset="0"/>
              </a:rPr>
            </a:br>
            <a:r>
              <a:rPr lang="ar-SA" sz="3200" dirty="0">
                <a:effectLst/>
                <a:latin typeface="Calibri" panose="020F0502020204030204" pitchFamily="34" charset="0"/>
                <a:ea typeface="Calibri" panose="020F0502020204030204" pitchFamily="34" charset="0"/>
                <a:cs typeface="Traditional Arabic" panose="02020603050405020304" pitchFamily="18" charset="-78"/>
              </a:rPr>
              <a:t>      قالت: إنَّ المادَّةَ وحدَها قديمةٌ، أمَّا الأشياء</a:t>
            </a:r>
            <a:r>
              <a:rPr lang="ar-IQ" sz="3200" dirty="0">
                <a:effectLst/>
                <a:latin typeface="Calibri" panose="020F0502020204030204" pitchFamily="34" charset="0"/>
                <a:ea typeface="Calibri" panose="020F0502020204030204" pitchFamily="34" charset="0"/>
                <a:cs typeface="Traditional Arabic" panose="02020603050405020304" pitchFamily="18" charset="-78"/>
              </a:rPr>
              <a:t>ُ</a:t>
            </a:r>
            <a:r>
              <a:rPr lang="ar-SA" sz="3200" dirty="0">
                <a:effectLst/>
                <a:latin typeface="Calibri" panose="020F0502020204030204" pitchFamily="34" charset="0"/>
                <a:ea typeface="Calibri" panose="020F0502020204030204" pitchFamily="34" charset="0"/>
                <a:cs typeface="Traditional Arabic" panose="02020603050405020304" pitchFamily="18" charset="-78"/>
              </a:rPr>
              <a:t> الثلاثةُ الأُخرى</a:t>
            </a:r>
            <a:r>
              <a:rPr lang="ar-IQ" sz="3200" dirty="0">
                <a:effectLst/>
                <a:latin typeface="Calibri" panose="020F0502020204030204" pitchFamily="34" charset="0"/>
                <a:ea typeface="Calibri" panose="020F0502020204030204" pitchFamily="34" charset="0"/>
                <a:cs typeface="Traditional Arabic" panose="02020603050405020304" pitchFamily="18" charset="-78"/>
              </a:rPr>
              <a:t> منَ الصوَر</a:t>
            </a:r>
            <a:r>
              <a:rPr lang="ar-SA" sz="3200" dirty="0">
                <a:effectLst/>
                <a:latin typeface="Calibri" panose="020F0502020204030204" pitchFamily="34" charset="0"/>
                <a:ea typeface="Calibri" panose="020F0502020204030204" pitchFamily="34" charset="0"/>
                <a:cs typeface="Traditional Arabic" panose="02020603050405020304" pitchFamily="18" charset="-78"/>
              </a:rPr>
              <a:t> فهي حادثةٌ</a:t>
            </a:r>
            <a:r>
              <a:rPr lang="ar-IQ" sz="3200" dirty="0">
                <a:effectLst/>
                <a:latin typeface="Calibri" panose="020F0502020204030204" pitchFamily="34" charset="0"/>
                <a:ea typeface="Calibri" panose="020F0502020204030204" pitchFamily="34" charset="0"/>
                <a:cs typeface="Traditional Arabic" panose="02020603050405020304" pitchFamily="18" charset="-78"/>
              </a:rPr>
              <a:t>.  </a:t>
            </a:r>
            <a:r>
              <a:rPr lang="ar-SA" sz="3200" dirty="0">
                <a:effectLst/>
                <a:latin typeface="Calibri" panose="020F0502020204030204" pitchFamily="34" charset="0"/>
                <a:ea typeface="Calibri" panose="020F0502020204030204" pitchFamily="34" charset="0"/>
                <a:cs typeface="Traditional Arabic" panose="02020603050405020304" pitchFamily="18" charset="-78"/>
              </a:rPr>
              <a:t>.</a:t>
            </a:r>
            <a:br>
              <a:rPr lang="en-US" sz="3200" dirty="0">
                <a:effectLst/>
                <a:latin typeface="Calibri" panose="020F0502020204030204" pitchFamily="34" charset="0"/>
                <a:ea typeface="Calibri" panose="020F0502020204030204" pitchFamily="34" charset="0"/>
                <a:cs typeface="Arial" panose="020B0604020202020204" pitchFamily="34" charset="0"/>
              </a:rPr>
            </a:br>
            <a:r>
              <a:rPr lang="ar-SA" sz="3200" dirty="0">
                <a:effectLst/>
                <a:latin typeface="Calibri" panose="020F0502020204030204" pitchFamily="34" charset="0"/>
                <a:ea typeface="Calibri" panose="020F0502020204030204" pitchFamily="34" charset="0"/>
                <a:cs typeface="Traditional Arabic" panose="02020603050405020304" pitchFamily="18" charset="-78"/>
              </a:rPr>
              <a:t>      وهذا القول يؤدِّي إلى أنَّ المادَّةَ ظلَّتْ </a:t>
            </a:r>
            <a:r>
              <a:rPr lang="ar-IQ" sz="3200" dirty="0">
                <a:effectLst/>
                <a:latin typeface="Calibri" panose="020F0502020204030204" pitchFamily="34" charset="0"/>
                <a:ea typeface="Calibri" panose="020F0502020204030204" pitchFamily="34" charset="0"/>
                <a:cs typeface="Traditional Arabic" panose="02020603050405020304" pitchFamily="18" charset="-78"/>
              </a:rPr>
              <a:t>موجودةً </a:t>
            </a:r>
            <a:r>
              <a:rPr lang="ar-SA" sz="3200" dirty="0">
                <a:effectLst/>
                <a:latin typeface="Calibri" panose="020F0502020204030204" pitchFamily="34" charset="0"/>
                <a:ea typeface="Calibri" panose="020F0502020204030204" pitchFamily="34" charset="0"/>
                <a:cs typeface="Traditional Arabic" panose="02020603050405020304" pitchFamily="18" charset="-78"/>
              </a:rPr>
              <a:t>مجرَّدةً من</a:t>
            </a:r>
            <a:r>
              <a:rPr lang="ar-IQ" sz="3200" dirty="0">
                <a:effectLst/>
                <a:latin typeface="Calibri" panose="020F0502020204030204" pitchFamily="34" charset="0"/>
                <a:ea typeface="Calibri" panose="020F0502020204030204" pitchFamily="34" charset="0"/>
                <a:cs typeface="Traditional Arabic" panose="02020603050405020304" pitchFamily="18" charset="-78"/>
              </a:rPr>
              <a:t>َ</a:t>
            </a:r>
            <a:r>
              <a:rPr lang="ar-SA" sz="3200" dirty="0">
                <a:effectLst/>
                <a:latin typeface="Calibri" panose="020F0502020204030204" pitchFamily="34" charset="0"/>
                <a:ea typeface="Calibri" panose="020F0502020204030204" pitchFamily="34" charset="0"/>
                <a:cs typeface="Traditional Arabic" panose="02020603050405020304" pitchFamily="18" charset="-78"/>
              </a:rPr>
              <a:t> الصور</a:t>
            </a:r>
            <a:r>
              <a:rPr lang="ar-IQ" sz="3200" dirty="0">
                <a:latin typeface="Calibri" panose="020F0502020204030204" pitchFamily="34" charset="0"/>
                <a:ea typeface="Calibri" panose="020F0502020204030204" pitchFamily="34" charset="0"/>
                <a:cs typeface="Traditional Arabic" panose="02020603050405020304" pitchFamily="18" charset="-78"/>
              </a:rPr>
              <a:t>ة</a:t>
            </a:r>
            <a:r>
              <a:rPr lang="ar-SA" sz="3200" dirty="0">
                <a:effectLst/>
                <a:latin typeface="Calibri" panose="020F0502020204030204" pitchFamily="34" charset="0"/>
                <a:ea typeface="Calibri" panose="020F0502020204030204" pitchFamily="34" charset="0"/>
                <a:cs typeface="Traditional Arabic" panose="02020603050405020304" pitchFamily="18" charset="-78"/>
              </a:rPr>
              <a:t> الجسميَّةِ تجريداً تامَّاً لمدَّةٍ من</a:t>
            </a:r>
            <a:r>
              <a:rPr lang="ar-IQ" sz="3200" dirty="0">
                <a:effectLst/>
                <a:latin typeface="Calibri" panose="020F0502020204030204" pitchFamily="34" charset="0"/>
                <a:ea typeface="Calibri" panose="020F0502020204030204" pitchFamily="34" charset="0"/>
                <a:cs typeface="Traditional Arabic" panose="02020603050405020304" pitchFamily="18" charset="-78"/>
              </a:rPr>
              <a:t>َ</a:t>
            </a:r>
            <a:r>
              <a:rPr lang="ar-SA" sz="3200" dirty="0">
                <a:effectLst/>
                <a:latin typeface="Calibri" panose="020F0502020204030204" pitchFamily="34" charset="0"/>
                <a:ea typeface="Calibri" panose="020F0502020204030204" pitchFamily="34" charset="0"/>
                <a:cs typeface="Traditional Arabic" panose="02020603050405020304" pitchFamily="18" charset="-78"/>
              </a:rPr>
              <a:t> الزمانِ</a:t>
            </a:r>
            <a:r>
              <a:rPr lang="ar-IQ" sz="3200" dirty="0">
                <a:effectLst/>
                <a:latin typeface="Calibri" panose="020F0502020204030204" pitchFamily="34" charset="0"/>
                <a:ea typeface="Calibri" panose="020F0502020204030204" pitchFamily="34" charset="0"/>
                <a:cs typeface="Traditional Arabic" panose="02020603050405020304" pitchFamily="18" charset="-78"/>
              </a:rPr>
              <a:t>.                                         .</a:t>
            </a:r>
            <a:br>
              <a:rPr lang="ar-IQ" sz="3200" dirty="0">
                <a:effectLst/>
                <a:latin typeface="Calibri" panose="020F0502020204030204" pitchFamily="34" charset="0"/>
                <a:ea typeface="Calibri" panose="020F0502020204030204" pitchFamily="34" charset="0"/>
                <a:cs typeface="Traditional Arabic" panose="02020603050405020304" pitchFamily="18" charset="-78"/>
              </a:rPr>
            </a:br>
            <a:r>
              <a:rPr lang="ar-SA" sz="2000" dirty="0">
                <a:effectLst/>
                <a:latin typeface="Calibri" panose="020F0502020204030204" pitchFamily="34" charset="0"/>
                <a:ea typeface="Calibri" panose="020F0502020204030204" pitchFamily="34" charset="0"/>
                <a:cs typeface="Traditional Arabic" panose="02020603050405020304" pitchFamily="18" charset="-78"/>
              </a:rPr>
              <a:t> </a:t>
            </a:r>
            <a:br>
              <a:rPr lang="ar-IQ" sz="3200" dirty="0">
                <a:effectLst/>
                <a:latin typeface="Calibri" panose="020F0502020204030204" pitchFamily="34" charset="0"/>
                <a:ea typeface="Calibri" panose="020F0502020204030204" pitchFamily="34" charset="0"/>
                <a:cs typeface="Traditional Arabic" panose="02020603050405020304" pitchFamily="18" charset="-78"/>
              </a:rPr>
            </a:br>
            <a:r>
              <a:rPr lang="ar-IQ" sz="3200" dirty="0">
                <a:effectLst/>
                <a:latin typeface="Calibri" panose="020F0502020204030204" pitchFamily="34" charset="0"/>
                <a:ea typeface="Calibri" panose="020F0502020204030204" pitchFamily="34" charset="0"/>
                <a:cs typeface="Traditional Arabic" panose="02020603050405020304" pitchFamily="18" charset="-78"/>
              </a:rPr>
              <a:t>     و</a:t>
            </a:r>
            <a:r>
              <a:rPr lang="ar-SA" sz="3200" dirty="0">
                <a:effectLst/>
                <a:latin typeface="Calibri" panose="020F0502020204030204" pitchFamily="34" charset="0"/>
                <a:ea typeface="Calibri" panose="020F0502020204030204" pitchFamily="34" charset="0"/>
                <a:cs typeface="Traditional Arabic" panose="02020603050405020304" pitchFamily="18" charset="-78"/>
              </a:rPr>
              <a:t>وجودُ شيءٍ بدونِ الصورةِ </a:t>
            </a:r>
            <a:r>
              <a:rPr lang="ar-IQ" sz="3200" dirty="0">
                <a:effectLst/>
                <a:latin typeface="Calibri" panose="020F0502020204030204" pitchFamily="34" charset="0"/>
                <a:ea typeface="Calibri" panose="020F0502020204030204" pitchFamily="34" charset="0"/>
                <a:cs typeface="Traditional Arabic" panose="02020603050405020304" pitchFamily="18" charset="-78"/>
              </a:rPr>
              <a:t>محالٌ؛ إذْ معنى المادَّة بدون الصورة: أنَّ المادَّةَ لا وجودَ لها بالفعل بل لها وجودٌ بالقوَّة وإنَّما تتَّصف بالفعليَّة بعد اتِّصال الصورةِ بها.                                       </a:t>
            </a:r>
            <a:br>
              <a:rPr lang="ar-IQ" sz="3200" dirty="0">
                <a:latin typeface="Calibri" panose="020F0502020204030204" pitchFamily="34" charset="0"/>
                <a:ea typeface="Calibri" panose="020F0502020204030204" pitchFamily="34" charset="0"/>
                <a:cs typeface="Traditional Arabic" panose="02020603050405020304" pitchFamily="18" charset="-78"/>
              </a:rPr>
            </a:br>
            <a:br>
              <a:rPr lang="ar-IQ" sz="3200" dirty="0">
                <a:effectLst/>
                <a:latin typeface="Calibri" panose="020F0502020204030204" pitchFamily="34" charset="0"/>
                <a:ea typeface="Calibri" panose="020F0502020204030204" pitchFamily="34" charset="0"/>
                <a:cs typeface="Traditional Arabic" panose="02020603050405020304" pitchFamily="18" charset="-78"/>
              </a:rPr>
            </a:br>
            <a:r>
              <a:rPr lang="ar-IQ" sz="3200" dirty="0">
                <a:effectLst/>
                <a:latin typeface="Calibri" panose="020F0502020204030204" pitchFamily="34" charset="0"/>
                <a:ea typeface="Calibri" panose="020F0502020204030204" pitchFamily="34" charset="0"/>
                <a:cs typeface="Traditional Arabic" panose="02020603050405020304" pitchFamily="18" charset="-78"/>
              </a:rPr>
              <a:t>     </a:t>
            </a:r>
            <a:r>
              <a:rPr lang="ar-IQ" sz="3200" b="1" dirty="0">
                <a:effectLst/>
                <a:latin typeface="Calibri" panose="020F0502020204030204" pitchFamily="34" charset="0"/>
                <a:ea typeface="Calibri" panose="020F0502020204030204" pitchFamily="34" charset="0"/>
                <a:cs typeface="Traditional Arabic" panose="02020603050405020304" pitchFamily="18" charset="-78"/>
              </a:rPr>
              <a:t>وبعبارةٍ أُخرى: </a:t>
            </a:r>
            <a:r>
              <a:rPr lang="ar-IQ" sz="3200" dirty="0">
                <a:effectLst/>
                <a:latin typeface="Calibri" panose="020F0502020204030204" pitchFamily="34" charset="0"/>
                <a:ea typeface="Calibri" panose="020F0502020204030204" pitchFamily="34" charset="0"/>
                <a:cs typeface="Traditional Arabic" panose="02020603050405020304" pitchFamily="18" charset="-78"/>
              </a:rPr>
              <a:t>المادَّةَ بدون الصوَر قولٌ</a:t>
            </a:r>
            <a:r>
              <a:rPr lang="ar-SA" sz="3200" dirty="0">
                <a:effectLst/>
                <a:latin typeface="Calibri" panose="020F0502020204030204" pitchFamily="34" charset="0"/>
                <a:ea typeface="Calibri" panose="020F0502020204030204" pitchFamily="34" charset="0"/>
                <a:cs typeface="Traditional Arabic" panose="02020603050405020304" pitchFamily="18" charset="-78"/>
              </a:rPr>
              <a:t> </a:t>
            </a:r>
            <a:r>
              <a:rPr lang="ar-IQ" sz="3200" dirty="0">
                <a:effectLst/>
                <a:latin typeface="Calibri" panose="020F0502020204030204" pitchFamily="34" charset="0"/>
                <a:ea typeface="Calibri" panose="020F0502020204030204" pitchFamily="34" charset="0"/>
                <a:cs typeface="Traditional Arabic" panose="02020603050405020304" pitchFamily="18" charset="-78"/>
              </a:rPr>
              <a:t>ب</a:t>
            </a:r>
            <a:r>
              <a:rPr lang="ar-SA" sz="3200" dirty="0">
                <a:effectLst/>
                <a:latin typeface="Calibri" panose="020F0502020204030204" pitchFamily="34" charset="0"/>
                <a:ea typeface="Calibri" panose="020F0502020204030204" pitchFamily="34" charset="0"/>
                <a:cs typeface="Traditional Arabic" panose="02020603050405020304" pitchFamily="18" charset="-78"/>
              </a:rPr>
              <a:t>اجتماع</a:t>
            </a:r>
            <a:r>
              <a:rPr lang="ar-IQ" sz="3200" dirty="0">
                <a:effectLst/>
                <a:latin typeface="Calibri" panose="020F0502020204030204" pitchFamily="34" charset="0"/>
                <a:ea typeface="Calibri" panose="020F0502020204030204" pitchFamily="34" charset="0"/>
                <a:cs typeface="Traditional Arabic" panose="02020603050405020304" pitchFamily="18" charset="-78"/>
              </a:rPr>
              <a:t>ِ</a:t>
            </a:r>
            <a:r>
              <a:rPr lang="ar-SA" sz="3200" dirty="0">
                <a:effectLst/>
                <a:latin typeface="Calibri" panose="020F0502020204030204" pitchFamily="34" charset="0"/>
                <a:ea typeface="Calibri" panose="020F0502020204030204" pitchFamily="34" charset="0"/>
                <a:cs typeface="Traditional Arabic" panose="02020603050405020304" pitchFamily="18" charset="-78"/>
              </a:rPr>
              <a:t> </a:t>
            </a:r>
            <a:r>
              <a:rPr lang="ar-SA" sz="3200" dirty="0">
                <a:latin typeface="Calibri" panose="020F0502020204030204" pitchFamily="34" charset="0"/>
                <a:cs typeface="Traditional Arabic" panose="02020603050405020304" pitchFamily="18" charset="-78"/>
              </a:rPr>
              <a:t>الضدَّين</a:t>
            </a:r>
            <a:r>
              <a:rPr lang="ar-IQ" sz="3200" dirty="0">
                <a:latin typeface="Calibri" panose="020F0502020204030204" pitchFamily="34" charset="0"/>
                <a:cs typeface="Traditional Arabic" panose="02020603050405020304" pitchFamily="18" charset="-78"/>
              </a:rPr>
              <a:t>؛ إذْ معناها: </a:t>
            </a:r>
            <a:r>
              <a:rPr lang="ar-SA" sz="3200" dirty="0">
                <a:latin typeface="Calibri" panose="020F0502020204030204" pitchFamily="34" charset="0"/>
                <a:cs typeface="Traditional Arabic" panose="02020603050405020304" pitchFamily="18" charset="-78"/>
              </a:rPr>
              <a:t>أنَّها موجودةٌ بالفعل وليستْ موجودةً بالفعل في وقتٍ واحدٍ</a:t>
            </a:r>
            <a:r>
              <a:rPr lang="ar-IQ" sz="3200" dirty="0">
                <a:latin typeface="Calibri" panose="020F0502020204030204" pitchFamily="34" charset="0"/>
                <a:cs typeface="Traditional Arabic" panose="02020603050405020304" pitchFamily="18" charset="-78"/>
              </a:rPr>
              <a:t>.                   .                                       </a:t>
            </a:r>
            <a:br>
              <a:rPr lang="ar-IQ" sz="3200" dirty="0">
                <a:latin typeface="Calibri" panose="020F0502020204030204" pitchFamily="34" charset="0"/>
                <a:cs typeface="Traditional Arabic" panose="02020603050405020304" pitchFamily="18" charset="-78"/>
              </a:rPr>
            </a:br>
            <a:br>
              <a:rPr lang="ar-IQ" sz="3200" dirty="0">
                <a:latin typeface="Calibri" panose="020F0502020204030204" pitchFamily="34" charset="0"/>
                <a:cs typeface="Traditional Arabic" panose="02020603050405020304" pitchFamily="18" charset="-78"/>
              </a:rPr>
            </a:br>
            <a:r>
              <a:rPr lang="ar-IQ" sz="3200" dirty="0">
                <a:latin typeface="Calibri" panose="020F0502020204030204" pitchFamily="34" charset="0"/>
                <a:cs typeface="Traditional Arabic" panose="02020603050405020304" pitchFamily="18" charset="-78"/>
              </a:rPr>
              <a:t>      </a:t>
            </a:r>
            <a:r>
              <a:rPr lang="ar-SA" sz="3200" dirty="0">
                <a:latin typeface="Calibri" panose="020F0502020204030204" pitchFamily="34" charset="0"/>
                <a:cs typeface="Traditional Arabic" panose="02020603050405020304" pitchFamily="18" charset="-78"/>
              </a:rPr>
              <a:t>وبالتالي ثَبت حدوثُ الصور</a:t>
            </a:r>
            <a:r>
              <a:rPr lang="ar-IQ" sz="3200" dirty="0">
                <a:latin typeface="Calibri" panose="020F0502020204030204" pitchFamily="34" charset="0"/>
                <a:cs typeface="Traditional Arabic" panose="02020603050405020304" pitchFamily="18" charset="-78"/>
              </a:rPr>
              <a:t>،</a:t>
            </a:r>
            <a:r>
              <a:rPr lang="ar-SA" sz="3200" dirty="0">
                <a:latin typeface="Calibri" panose="020F0502020204030204" pitchFamily="34" charset="0"/>
                <a:cs typeface="Traditional Arabic" panose="02020603050405020304" pitchFamily="18" charset="-78"/>
              </a:rPr>
              <a:t> </a:t>
            </a:r>
            <a:r>
              <a:rPr lang="ar-IQ" sz="3200" dirty="0">
                <a:latin typeface="Calibri" panose="020F0502020204030204" pitchFamily="34" charset="0"/>
                <a:cs typeface="Traditional Arabic" panose="02020603050405020304" pitchFamily="18" charset="-78"/>
              </a:rPr>
              <a:t>و</a:t>
            </a:r>
            <a:r>
              <a:rPr lang="ar-SA" sz="3200" dirty="0">
                <a:latin typeface="Calibri" panose="020F0502020204030204" pitchFamily="34" charset="0"/>
                <a:cs typeface="Traditional Arabic" panose="02020603050405020304" pitchFamily="18" charset="-78"/>
              </a:rPr>
              <a:t>أنَّ المادَّة لا وجودَ لها بدون هذه الصوَر، وإذا ثَبت بطلانُ قِدَمِ الصورةِ ثَبت بطلانُ</a:t>
            </a:r>
            <a:r>
              <a:rPr lang="ar-IQ" sz="3200" dirty="0">
                <a:latin typeface="Calibri" panose="020F0502020204030204" pitchFamily="34" charset="0"/>
                <a:cs typeface="Traditional Arabic" panose="02020603050405020304" pitchFamily="18" charset="-78"/>
              </a:rPr>
              <a:t> قِدَم الـمادَّة.</a:t>
            </a:r>
          </a:p>
        </p:txBody>
      </p:sp>
    </p:spTree>
    <p:extLst>
      <p:ext uri="{BB962C8B-B14F-4D97-AF65-F5344CB8AC3E}">
        <p14:creationId xmlns:p14="http://schemas.microsoft.com/office/powerpoint/2010/main" val="13495072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8839200" cy="6629400"/>
          </a:xfrm>
        </p:spPr>
        <p:txBody>
          <a:bodyPr/>
          <a:lstStyle/>
          <a:p>
            <a:pPr marL="143510" marR="0" indent="-143510" algn="just" rtl="1">
              <a:spcBef>
                <a:spcPts val="0"/>
              </a:spcBef>
              <a:spcAft>
                <a:spcPts val="0"/>
              </a:spcAft>
            </a:pPr>
            <a:r>
              <a:rPr lang="ar-SA" sz="3200" b="1" dirty="0">
                <a:effectLst/>
                <a:latin typeface="Calibri" panose="020F0502020204030204" pitchFamily="34" charset="0"/>
                <a:ea typeface="Calibri" panose="020F0502020204030204" pitchFamily="34" charset="0"/>
                <a:cs typeface="Traditional Arabic" panose="02020603050405020304" pitchFamily="18" charset="-78"/>
              </a:rPr>
              <a:t>دليلٌ آخرُ لهم في أزليَّةِ المادَّةِ</a:t>
            </a:r>
            <a:r>
              <a:rPr lang="ar-IQ" sz="3200" b="1" dirty="0">
                <a:effectLst/>
                <a:latin typeface="Calibri" panose="020F0502020204030204" pitchFamily="34" charset="0"/>
                <a:ea typeface="Calibri" panose="020F0502020204030204" pitchFamily="34" charset="0"/>
                <a:cs typeface="Traditional Arabic" panose="02020603050405020304" pitchFamily="18" charset="-78"/>
              </a:rPr>
              <a:t>:                             </a:t>
            </a:r>
            <a:r>
              <a:rPr lang="ar-SA" sz="3200" b="1" dirty="0">
                <a:effectLst/>
                <a:latin typeface="Calibri" panose="020F0502020204030204" pitchFamily="34" charset="0"/>
                <a:ea typeface="Calibri" panose="020F0502020204030204" pitchFamily="34" charset="0"/>
                <a:cs typeface="Traditional Arabic" panose="02020603050405020304" pitchFamily="18" charset="-78"/>
              </a:rPr>
              <a:t>:</a:t>
            </a:r>
            <a:r>
              <a:rPr lang="ar-IQ" sz="3200" b="1" dirty="0">
                <a:effectLst/>
                <a:latin typeface="Calibri" panose="020F0502020204030204" pitchFamily="34" charset="0"/>
                <a:ea typeface="Calibri" panose="020F0502020204030204" pitchFamily="34" charset="0"/>
                <a:cs typeface="Traditional Arabic" panose="02020603050405020304" pitchFamily="18" charset="-78"/>
              </a:rPr>
              <a:t> </a:t>
            </a:r>
            <a:br>
              <a:rPr lang="ar-IQ" sz="3200" b="1" dirty="0">
                <a:effectLst/>
                <a:latin typeface="Calibri" panose="020F0502020204030204" pitchFamily="34" charset="0"/>
                <a:ea typeface="Calibri" panose="020F0502020204030204" pitchFamily="34" charset="0"/>
                <a:cs typeface="Traditional Arabic" panose="02020603050405020304" pitchFamily="18" charset="-78"/>
              </a:rPr>
            </a:br>
            <a:r>
              <a:rPr lang="ar-SA" sz="3200" b="1" dirty="0">
                <a:effectLst/>
                <a:latin typeface="Calibri" panose="020F0502020204030204" pitchFamily="34" charset="0"/>
                <a:ea typeface="Calibri" panose="020F0502020204030204" pitchFamily="34" charset="0"/>
                <a:cs typeface="Traditional Arabic" panose="02020603050405020304" pitchFamily="18" charset="-78"/>
              </a:rPr>
              <a:t>                 </a:t>
            </a:r>
            <a:br>
              <a:rPr lang="en-US" sz="3200" dirty="0">
                <a:effectLst/>
                <a:latin typeface="Calibri" panose="020F0502020204030204" pitchFamily="34" charset="0"/>
                <a:ea typeface="Calibri" panose="020F0502020204030204" pitchFamily="34" charset="0"/>
                <a:cs typeface="Arial" panose="020B0604020202020204" pitchFamily="34" charset="0"/>
              </a:rPr>
            </a:br>
            <a:r>
              <a:rPr lang="ar-SA" sz="3200" dirty="0">
                <a:effectLst/>
                <a:latin typeface="Calibri" panose="020F0502020204030204" pitchFamily="34" charset="0"/>
                <a:ea typeface="Calibri" panose="020F0502020204030204" pitchFamily="34" charset="0"/>
                <a:cs typeface="Traditional Arabic" panose="02020603050405020304" pitchFamily="18" charset="-78"/>
              </a:rPr>
              <a:t>     يقولون: إنَّنا لا نرَى شيئاً في الدنيا ينعدم كليَّاً، وكلُّ ما يَـحدثُ هو تغيُّرُ الصورةِ بأُخرَى، واستنبطوا من ذلك أنَّ المادَّةَ قديمةٌ</a:t>
            </a:r>
            <a:r>
              <a:rPr lang="ar-IQ" sz="3200" dirty="0">
                <a:effectLst/>
                <a:latin typeface="Calibri" panose="020F0502020204030204" pitchFamily="34" charset="0"/>
                <a:ea typeface="Calibri" panose="020F0502020204030204" pitchFamily="34" charset="0"/>
                <a:cs typeface="Traditional Arabic" panose="02020603050405020304" pitchFamily="18" charset="-78"/>
              </a:rPr>
              <a:t>.              </a:t>
            </a:r>
            <a:r>
              <a:rPr lang="ar-SA" sz="3200" dirty="0">
                <a:effectLst/>
                <a:latin typeface="Calibri" panose="020F0502020204030204" pitchFamily="34" charset="0"/>
                <a:ea typeface="Calibri" panose="020F0502020204030204" pitchFamily="34" charset="0"/>
                <a:cs typeface="Traditional Arabic" panose="02020603050405020304" pitchFamily="18" charset="-78"/>
              </a:rPr>
              <a:t>.</a:t>
            </a:r>
            <a:br>
              <a:rPr lang="ar-IQ" sz="3200" dirty="0">
                <a:effectLst/>
                <a:latin typeface="Calibri" panose="020F0502020204030204" pitchFamily="34" charset="0"/>
                <a:ea typeface="Calibri" panose="020F0502020204030204" pitchFamily="34" charset="0"/>
                <a:cs typeface="Traditional Arabic" panose="02020603050405020304" pitchFamily="18" charset="-78"/>
              </a:rPr>
            </a:br>
            <a:r>
              <a:rPr lang="ar-SA" sz="3200" dirty="0">
                <a:effectLst/>
                <a:latin typeface="Calibri" panose="020F0502020204030204" pitchFamily="34" charset="0"/>
                <a:ea typeface="Calibri" panose="020F0502020204030204" pitchFamily="34" charset="0"/>
                <a:cs typeface="Traditional Arabic" panose="02020603050405020304" pitchFamily="18" charset="-78"/>
              </a:rPr>
              <a:t>             </a:t>
            </a:r>
            <a:br>
              <a:rPr lang="en-US" sz="3200" dirty="0">
                <a:effectLst/>
                <a:latin typeface="Calibri" panose="020F0502020204030204" pitchFamily="34" charset="0"/>
                <a:ea typeface="Calibri" panose="020F0502020204030204" pitchFamily="34" charset="0"/>
                <a:cs typeface="Arial" panose="020B0604020202020204" pitchFamily="34" charset="0"/>
              </a:rPr>
            </a:br>
            <a:r>
              <a:rPr lang="ar-SA" sz="3200" dirty="0">
                <a:effectLst/>
                <a:latin typeface="Calibri" panose="020F0502020204030204" pitchFamily="34" charset="0"/>
                <a:ea typeface="Calibri" panose="020F0502020204030204" pitchFamily="34" charset="0"/>
                <a:cs typeface="Traditional Arabic" panose="02020603050405020304" pitchFamily="18" charset="-78"/>
              </a:rPr>
              <a:t>      والجوابُ: أنَّ ذلك مستبعَدٌ وليس بممتنعٍ ومستحيلٍ، وبونٌ بعيدٌ بين الاستبعاد والاستحالةِ؛</a:t>
            </a:r>
            <a:r>
              <a:rPr lang="ar-IQ" sz="3200" dirty="0">
                <a:effectLst/>
                <a:latin typeface="Calibri" panose="020F0502020204030204" pitchFamily="34" charset="0"/>
                <a:ea typeface="Calibri" panose="020F0502020204030204" pitchFamily="34" charset="0"/>
                <a:cs typeface="Traditional Arabic" panose="02020603050405020304" pitchFamily="18" charset="-78"/>
              </a:rPr>
              <a:t>                           </a:t>
            </a:r>
            <a:r>
              <a:rPr lang="ar-IQ" sz="3200" dirty="0">
                <a:latin typeface="Calibri" panose="020F0502020204030204" pitchFamily="34" charset="0"/>
                <a:ea typeface="Calibri" panose="020F0502020204030204" pitchFamily="34" charset="0"/>
                <a:cs typeface="Traditional Arabic" panose="02020603050405020304" pitchFamily="18" charset="-78"/>
              </a:rPr>
              <a:t>؛</a:t>
            </a:r>
            <a:br>
              <a:rPr lang="ar-IQ" sz="3200" dirty="0">
                <a:latin typeface="Calibri" panose="020F0502020204030204" pitchFamily="34" charset="0"/>
                <a:ea typeface="Calibri" panose="020F0502020204030204" pitchFamily="34" charset="0"/>
                <a:cs typeface="Traditional Arabic" panose="02020603050405020304" pitchFamily="18" charset="-78"/>
              </a:rPr>
            </a:br>
            <a:br>
              <a:rPr lang="ar-IQ" sz="3200" dirty="0">
                <a:latin typeface="Calibri" panose="020F0502020204030204" pitchFamily="34" charset="0"/>
                <a:ea typeface="Calibri" panose="020F0502020204030204" pitchFamily="34" charset="0"/>
                <a:cs typeface="Traditional Arabic" panose="02020603050405020304" pitchFamily="18" charset="-78"/>
              </a:rPr>
            </a:br>
            <a:r>
              <a:rPr lang="ar-IQ" sz="3200" dirty="0">
                <a:latin typeface="Calibri" panose="020F0502020204030204" pitchFamily="34" charset="0"/>
                <a:ea typeface="Calibri" panose="020F0502020204030204" pitchFamily="34" charset="0"/>
                <a:cs typeface="Traditional Arabic" panose="02020603050405020304" pitchFamily="18" charset="-78"/>
              </a:rPr>
              <a:t>      </a:t>
            </a:r>
            <a:r>
              <a:rPr lang="ar-SA" sz="3200" dirty="0">
                <a:effectLst/>
                <a:latin typeface="Calibri" panose="020F0502020204030204" pitchFamily="34" charset="0"/>
                <a:ea typeface="Calibri" panose="020F0502020204030204" pitchFamily="34" charset="0"/>
                <a:cs typeface="Traditional Arabic" panose="02020603050405020304" pitchFamily="18" charset="-78"/>
              </a:rPr>
              <a:t> إذِ المستبعدُ يمكن وجودُه ومنَ الجائزات وإنْ تعجَّب منه عقلُ الإنسانِ، والمستحيلُ لا يمكن وجودُه أبداً، فلا ينبغي أنْ نخلُطَ بين المفهومَين</a:t>
            </a:r>
            <a:r>
              <a:rPr lang="ar-IQ" sz="3200" dirty="0">
                <a:effectLst/>
                <a:latin typeface="Calibri" panose="020F0502020204030204" pitchFamily="34" charset="0"/>
                <a:ea typeface="Calibri" panose="020F0502020204030204" pitchFamily="34" charset="0"/>
                <a:cs typeface="Traditional Arabic" panose="02020603050405020304" pitchFamily="18" charset="-78"/>
              </a:rPr>
              <a:t>.       </a:t>
            </a:r>
            <a:r>
              <a:rPr lang="ar-SA" sz="3200" dirty="0">
                <a:effectLst/>
                <a:latin typeface="Calibri" panose="020F0502020204030204" pitchFamily="34" charset="0"/>
                <a:ea typeface="Calibri" panose="020F0502020204030204" pitchFamily="34" charset="0"/>
                <a:cs typeface="Traditional Arabic" panose="02020603050405020304" pitchFamily="18" charset="-78"/>
              </a:rPr>
              <a:t>.</a:t>
            </a:r>
            <a:br>
              <a:rPr lang="ar-IQ" sz="3200" dirty="0">
                <a:effectLst/>
                <a:latin typeface="Calibri" panose="020F0502020204030204" pitchFamily="34" charset="0"/>
                <a:ea typeface="Calibri" panose="020F0502020204030204" pitchFamily="34" charset="0"/>
                <a:cs typeface="Traditional Arabic" panose="02020603050405020304" pitchFamily="18" charset="-78"/>
              </a:rPr>
            </a:br>
            <a:br>
              <a:rPr lang="en-US" sz="3200" dirty="0">
                <a:effectLst/>
                <a:latin typeface="Calibri" panose="020F0502020204030204" pitchFamily="34" charset="0"/>
                <a:ea typeface="Calibri" panose="020F0502020204030204" pitchFamily="34" charset="0"/>
                <a:cs typeface="Arial" panose="020B0604020202020204" pitchFamily="34" charset="0"/>
              </a:rPr>
            </a:br>
            <a:r>
              <a:rPr lang="ar-SA" sz="3200" dirty="0">
                <a:effectLst/>
                <a:latin typeface="Calibri" panose="020F0502020204030204" pitchFamily="34" charset="0"/>
                <a:ea typeface="Calibri" panose="020F0502020204030204" pitchFamily="34" charset="0"/>
                <a:cs typeface="Traditional Arabic" panose="02020603050405020304" pitchFamily="18" charset="-78"/>
              </a:rPr>
              <a:t>      </a:t>
            </a:r>
            <a:r>
              <a:rPr lang="ar-IQ" sz="3200" dirty="0">
                <a:effectLst/>
                <a:latin typeface="Calibri" panose="020F0502020204030204" pitchFamily="34" charset="0"/>
                <a:ea typeface="Calibri" panose="020F0502020204030204" pitchFamily="34" charset="0"/>
                <a:cs typeface="Traditional Arabic" panose="02020603050405020304" pitchFamily="18" charset="-78"/>
              </a:rPr>
              <a:t>هؤلاء يطلبون النظيرَ في كلِّ قضيَّةٍ، فعليهم أنْ يُقدِّموا نظيراً لأنْ يوجَدَ شيءٌ ولا تكون له صورةٌ كما يقولون في المادة الأُولى بدون الصوَر!!.</a:t>
            </a:r>
            <a:endParaRPr lang="ar-IQ" sz="3200" dirty="0"/>
          </a:p>
        </p:txBody>
      </p:sp>
    </p:spTree>
    <p:extLst>
      <p:ext uri="{BB962C8B-B14F-4D97-AF65-F5344CB8AC3E}">
        <p14:creationId xmlns:p14="http://schemas.microsoft.com/office/powerpoint/2010/main" val="2573560"/>
      </p:ext>
    </p:extLst>
  </p:cSld>
  <p:clrMapOvr>
    <a:masterClrMapping/>
  </p:clrMapOvr>
</p:sld>
</file>

<file path=ppt/theme/theme1.xml><?xml version="1.0" encoding="utf-8"?>
<a:theme xmlns:a="http://schemas.openxmlformats.org/drawingml/2006/main" name="Horizon">
  <a:themeElements>
    <a:clrScheme name="Horizon">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Horizon">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19432</TotalTime>
  <Words>1565</Words>
  <Application>Microsoft Office PowerPoint</Application>
  <PresentationFormat>On-screen Show (4:3)</PresentationFormat>
  <Paragraphs>18</Paragraphs>
  <Slides>16</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Ali_K_Sharif</vt:lpstr>
      <vt:lpstr>Arial</vt:lpstr>
      <vt:lpstr>Arial Narrow</vt:lpstr>
      <vt:lpstr>Calibri</vt:lpstr>
      <vt:lpstr>Times New Roman</vt:lpstr>
      <vt:lpstr>Traditional Arabic</vt:lpstr>
      <vt:lpstr>Horizon</vt:lpstr>
      <vt:lpstr>  المحاضرة   المادة بين الأزليَّة والحدوث  أ.م.د.مسعود محمد علي    </vt:lpstr>
      <vt:lpstr>تتكوَّنُ الـمحاضرة من محوَرَين:                    :      الأوَّل: مناقشة المادة بين فلاسفة المسلمين وغير المسلمين. .         الثاني: لابدَّ لكلِّ حادثٍ من مُـحدِثٍ.             .   </vt:lpstr>
      <vt:lpstr>      لابدَّ من بيانِ جذورِ الخلاف، فالمشكلةُ ليست في جوهريَّة الهيولى والصورة أو عرضيَّةِ الصوَر بل في قِدَمهما وحدوثهما.                      .   عرْضُ الأفكار حول المادَّة والصورة:                       :                                   لا شكَّ أنَّ أشياءَ الكونِ كلَّها تحتوي على أربعةِ أشياء: المادَّةِ، والصورةِ الجسميَّةِ، والصورةِ النوعيَّةِ، والصورةِ الشخصيَّة.               .      ولا خلافَ في تسليمها، وإنَّما الخلافُ في أنَّ الأربعةَ كلَّها حادثةً، أو بعضُها قديمٌ وبعضُها حادثٌ.                             .    </vt:lpstr>
      <vt:lpstr>       فالفلسفةُ القديمةُ تقول: إنَّ المادَّةَ والصورةَ الجسميَّةَ قديمتان، وإنَّ الصورةَ النوعيَّةَ والشخصيَّةَ حادثتان.                     .                                                    والفلسفةُ الحديثةُ تقول: إنَّ المادَّةَ وحدَها قديمةٌ، أمَّا الأشياءُ الثلاثةُ الأُخرَى حادثةٌ.                             .        أمَّا علمُ الكلام ـ أو فلسفةُ الإسلام إنْ صحَّ التعبير ـ فهو يقول: إنَّ الأشياءَ الأربعةَ كلَّها وغيرَها جميعاً حادثةٌ.                  .        وإنَّما القديمُ هو ذاتُ اللهِ تعالى، والقولُ بقِدَمِ شيءٍ غيرَه تعالى شركٌ في صفة القِدم، أي: إعطاءُ ما هو خاصٌّ بالله لغيره.                 . </vt:lpstr>
      <vt:lpstr>مناقشةُ الآراء:                          :       منَ المسلَّم به لدى الجميعِ أنَّ الشيءَ إذا ثَبت ثَبت بلوازمه، واللازم هو الشيءُ الَّذي لا ينفكُّ منَ الملزوم:                                :      مثلاً: الإنسانُ يحتاج في وجودِه إلى المكان، ولا يجوز أنْ يقالَ بوجود الإنسان ولا يقالَ بوجود المكان معه. وكذا المادَّة لا وجودَ لها بدون هذه الصوَرِ.         أي: منَ المسلَّم لدى الفلاسفة أنَّ المادَّةَ لا توجَد بدونِ الصورة، وإذا ثَبت بطلانُ قِدَمِ الصورةِ ثَبت بطلانُ قِدَمِ الـمادَّةِ.               .                                           دليلُ الفلسفة القديمة:                            :                           قالتْ: إنَّ العالَـمَ مركَّبٌ منَ الهَيولَى ـ المادَّة ـ ومنَ الصورةِ الجسميَّة، أي: الهيولى الأُولى في كلِّ شيءٍ والصورةُ الأُولى كذلك قديـمتان، أي: أزليَّتان.         </vt:lpstr>
      <vt:lpstr>وهنا يُـخاطب المتكلِّمون القائلَين بقِـدَمِ المادَّةَ والصورةِ:         :       المادة مع تلك الصوَر الثلاثةِ متلازمةٌ، والصورةُ الشخصيَّةُ حادثةٌ لدى الجميع وهي لا تنفكُّ من الصورة النوعيَّة والجسَميَّة،                   ؛        والقول بقِدَم الصورةَ الجسميَّةَ تستلزم القولَ بقِدَمِ الصورةَ النوعيَّةَ، والقول بقِدمِ الصورةِ النوعيَّةِ تستلزم أيضاً بالقولَ بالصورةَ الشخصيَّة، وهو محالٌ ؛        إذْ مخالفٌ لبداهةِ الحسِّ ، إذِ الصورةُ الشخصيَّة تتبدَّل ، وزوالُ القديمِ ممتنعٌ.              كيف يمكن ثبوتُ القديم مع الحادث؛ ولا وجودَ له في آنٍ بدون الحادث؟!!            لأنَّ الماهية لا توجَد إلَّا في ضمن الجزئيات؛ لأنَّ المطلق لا يُتصوَّر وجودُه منفرداً عنِ التعيُّنات بأسرها. </vt:lpstr>
      <vt:lpstr>     مثلاً: القول بأزليَّةِ الصورة الشخصيَّة كأنَّ زيداً بوجودِه الآن وبهيئتِه ظلَّ قديماً منذ الأزل. وهذا الموقف من البطلان واللامعقوليَّة بمكانٍ يعرفه الجميعُ؛ ولذلك فلا يقول بأزليَّة الصورة الشخصيَّة أيٌّ منَ الفلسفَتَين القديمة والحديثة.                                                  وإذا ثَبتَ كونُ الصورةِ الشخصيَّة والنوعيَّةِ غيرَ موجودين أزلاً لتغيُّرِهما ثَبت كونُ الشيءِ الَّذي يتوقَّف عليهما غيرُ موجودٍ كذلك، وهو الصورةُ الجسميَّة.        وإذا ثَبت انعدامُ الصورةِ الجسميَّةِ أزلاً ثَبت انعدامُ ما يتوقَّف عليها، وهو المادَّةُ، فوَجب الإقرارُ بكونِ المادَّةِ أيضاً حادثةً.                             .                      وأيضاً إذا ثَبت بطلانُ قِـدَمِ الصورةِ ثَبت بُطلانُ قِـدَمِ المادَّة؛ إذْ هذه الأشياء يستلزم بعضُها بعضاً. أي: لم تتحقَّقْ أحدٌ منَ المادة وتلك الصوَر بدون الأُخرى في آنٍ منَ الآنات.</vt:lpstr>
      <vt:lpstr>دليلُ الفلسفة الحديثة:                                 :                                  قالت: إنَّ المادَّةَ وحدَها قديمةٌ، أمَّا الأشياءُ الثلاثةُ الأُخرى منَ الصوَر فهي حادثةٌ.  .       وهذا القول يؤدِّي إلى أنَّ المادَّةَ ظلَّتْ موجودةً مجرَّدةً منَ الصورة الجسميَّةِ تجريداً تامَّاً لمدَّةٍ منَ الزمانِ.                                         .        ووجودُ شيءٍ بدونِ الصورةِ محالٌ؛ إذْ معنى المادَّة بدون الصورة: أنَّ المادَّةَ لا وجودَ لها بالفعل بل لها وجودٌ بالقوَّة وإنَّما تتَّصف بالفعليَّة بعد اتِّصال الصورةِ بها.                                              وبعبارةٍ أُخرى: المادَّةَ بدون الصوَر قولٌ باجتماعِ الضدَّين؛ إذْ معناها: أنَّها موجودةٌ بالفعل وليستْ موجودةً بالفعل في وقتٍ واحدٍ.                   .                                               وبالتالي ثَبت حدوثُ الصور، وأنَّ المادَّة لا وجودَ لها بدون هذه الصوَر، وإذا ثَبت بطلانُ قِدَمِ الصورةِ ثَبت بطلانُ قِدَم الـمادَّة.</vt:lpstr>
      <vt:lpstr>دليلٌ آخرُ لهم في أزليَّةِ المادَّةِ:                             :                         يقولون: إنَّنا لا نرَى شيئاً في الدنيا ينعدم كليَّاً، وكلُّ ما يَـحدثُ هو تغيُّرُ الصورةِ بأُخرَى، واستنبطوا من ذلك أنَّ المادَّةَ قديمةٌ.              .                     والجوابُ: أنَّ ذلك مستبعَدٌ وليس بممتنعٍ ومستحيلٍ، وبونٌ بعيدٌ بين الاستبعاد والاستحالةِ؛                           ؛         إذِ المستبعدُ يمكن وجودُه ومنَ الجائزات وإنْ تعجَّب منه عقلُ الإنسانِ، والمستحيلُ لا يمكن وجودُه أبداً، فلا ينبغي أنْ نخلُطَ بين المفهومَين.       .        هؤلاء يطلبون النظيرَ في كلِّ قضيَّةٍ، فعليهم أنْ يُقدِّموا نظيراً لأنْ يوجَدَ شيءٌ ولا تكون له صورةٌ كما يقولون في المادة الأُولى بدون الصوَر!!.</vt:lpstr>
      <vt:lpstr>         دليلُ فلسفة الإسلام:                        :                              يقول المتكلِّمون: إنَّ المادَّةَ والصورَ الثلاثةَ كلَّها حادثةٌ.              .          دليلُهم مبنيٌّ على قاعدتَين عقليَّتَين، الأُولَى:(إذا ثَبت الشيءُ ثَبت بلوازمِه)، والثانيةُ:(أنَّ انتفاءَ اللازم يَستلزم انتفاءَ الملزوم).                    .         فـبموجِب(إذا ثَبت الشيءُ ثَبت بلوازمِه)، أي: إذا ثَبت قِدَمُ المادَّةِ لا بدَّ أنْ يَثبتَ قِـدَمُ الصوَرِ كلِّها معها؛ لأنَّها لازمةٌ لها. لكنْ لم تثبتْ قِدمُ الصورةِ النوعيَّةِ والشخصيَّةِ باعترافِ الكلِّ.                         .        وبـموجِبِ(أنَّ انتفاءَ اللازم يَستلزم انتفاءَ الملزوم)، يجب القولُ بحدوثِ المادَّةِ؛ لأنَّ الصورةَ النوعيَّةَ والشخصيَّةَ اللازمتَين حادثتان باعترافِ الكلِّ، وإذا انتَفى قِـدَمُهما انتفَى قِدَمُ الـمادَّةِ الـملزوم لها.</vt:lpstr>
      <vt:lpstr>                         فحدوثُهما يستلزم حدوثَ المادَّةِ والصورةِ الجسميَّة؛ لعدم انفكاك الأربعة بعضِها عن بعضٍ.                                        .          وليس دليلٌ عقليٌّ صريحٌ يبيِّن كيفيَّةَ بدايةِ المادَّةِ، وكلُّ ما هو ليس إلَّا الفرضيَّات والتوهُّمات.                      .            فلا بدَّ مـما لا مجالَ للعقل فيه منَ الرجوع إلى الخبرِ الصادقِ، وخالقُ الكونِ يُخبرُنا ببدايته كما يقول:[ كَمَا بَدَأْنَا أَوَّلَ خَلْقٍ نُعِيدُهُ]الأنبياء:104، وما له بدايةٌ ليس أزليَّاً.                                      .  </vt:lpstr>
      <vt:lpstr>     دليلٌ آخر على حدوث المادَّة بوجهٍ آخر أو دليلٌ استقرائيٌّ تامٌّ على حدوث المادَّة:                             :        مثلاً: إذا تأمَّلْتَ في أفرادِ العالَـمِ تَنتزِع منـها أنَّـها متغيِّـرةٌ:                  :       إمَّا بالعدم بعد الوجود كما إذا مات زيدٌ.                           .          أو بالعكس كما إذا وُلِد زيدٌ.                     .         أو بتغيُّـرِ الأوصافِ كالأرضِ.                      .         أو بتغيُّـرِ الـمكانِ والوضعِ.                      .       ولـم تَعلـمْ شيئاً غيـرَ متغيِّـرٍ بأحدِ هذه التغيُّـراتِ الأربعِ، فيـَحصل قياسٌ هكذا:       العالَـمُ متغيِّـرٌ  وكلُّ متغيِـّرٍ حادثٌ فالعالَـمُ حادثٌ، وكلُّ حادثٍ فله مُـحدِثٌ.</vt:lpstr>
      <vt:lpstr>     فإذا ثَبت حدوثُ المادَّة لابدَّ له من مُـحدِثٍ. للماذا لابدَّ للحادث من مُحدِثٍ؟!                      .       لأنَّه الحكمَ لا يخرج عن ثلاثِ احتمالاتٍ عقليَّةٍ، إمَّا أنْ يقالَ: يوجِدُ كلُّ حادثُ نفسَه، أو يوجِدَه العدمُ، أو يوجدَه الواجبُ:                       :                                والاحتمالُ الأوَّل محالٌ؛ لأنَّه يلزم أنْ يكونَ متقدِّماً على نفسِه باعتبارِه خالقاً لها وفي الوقت نفسِه متأخِّراً على نفسِه باعتباره مخلوقاً لها.              .        وتقدُمُ الشيءِ على نفسِه وتأخُّرِه عنها في آنٍ واحدٍ محالٌ بالضرورةِ؛ لِما فيه منَ التناقُضِ الواضحِ، ولزومِ الدورِ الباطلِ عقلاً.                     .      والاحتمالُ الثاني باطلٌ أيضاً؛ لأنَّ العدمَ غيرُ موجودٍ فلا يؤثِّر، ورتبةُ الإيجاد بعد وجودِ الـموجِد، فثبَت أنَّ موجِدَ الكائناتِ هو الواجبُ وهو اللهُ جلَّ جلالُه.                   </vt:lpstr>
      <vt:lpstr>      فقد اشتملتْ آيةٌ على الاحتمالات الثلاثة، وهي :[أَمْ خُلِقُوا مِنْ غَيْرِ شَيْءٍ أَمْ هُمُ الْخَالِقُونَ]الطور:35:              :                                               مثلاً: الإنسانَ كان معدوماً ثمَّ انتَقل إلى الوجودِ. وهناك ثلاثُ احتمالاتٍ.          .       إمَّا أنْ يقال: العدمُ أوجدهم وخلَقَهم! هذا لا يمكن؛ لأنَّ الإيجادَ بعد وجود الموجِدِ.                          .        أم أنَّهم خَلَقوا أنفسَهم! وهذا لا يُتصوَّر أيضاً؛ لأنَّنا في حال العدم لا بدَّ أنْ نقدِّرَ الوجود لنا حتى نُوجِدَ أنفسَنا فيجتمعُ الوجودُ والعدمُ في آنٍ واحدٍ وهذا محالٌ أيضاً.                              .</vt:lpstr>
      <vt:lpstr>     فتَرك الاحتمالَ الصحيحَ؛ لِنتفكَّرَ أنَّ الَّذي أوجدهم خارجٌ من الاحتمالَين، أي: هو موجودٌ لا معدومٌ وخالقٌ لا مخلوق. بل هو واجبُ الوجود تعالى.                             .        تلك المعارِفُ من استحالةِ خالقيَّةِ العدم للعالَمِ، أو خالقيَّةِ الإنسان لنفسِه، ومعقوليَّةِ خالقيَّةِ اللهِ، هذه المعارِفُ هي التعقُّلاتُ المختصَّةُ بالعقلِ البعيدةِ عن حكم المتخيِّلة.                            .      </vt:lpstr>
      <vt:lpstr>هل من سائلٍ يسأل عن الموضوع؟.   شكراً للحضور..........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الأُولى  الأديان القديمة أ.م.د. مسعود محمد علي   كلية قلعة/ جامعة جيهان</dc:title>
  <dc:creator>Dr.Masud</dc:creator>
  <cp:lastModifiedBy>User</cp:lastModifiedBy>
  <cp:revision>805</cp:revision>
  <dcterms:created xsi:type="dcterms:W3CDTF">2006-08-16T00:00:00Z</dcterms:created>
  <dcterms:modified xsi:type="dcterms:W3CDTF">2024-05-24T13:00:44Z</dcterms:modified>
</cp:coreProperties>
</file>