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7" d="100"/>
          <a:sy n="77" d="100"/>
        </p:scale>
        <p:origin x="1618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6BC57-A336-40C2-9164-6914505AEC19}" type="datetimeFigureOut">
              <a:rPr lang="ar-IQ" smtClean="0"/>
              <a:t>13/11/1445</a:t>
            </a:fld>
            <a:endParaRPr lang="ar-IQ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DCFFD1-8397-4CEA-BCAA-EC1BE277A106}" type="slidenum">
              <a:rPr lang="ar-IQ" smtClean="0"/>
              <a:t>‹#›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6BC57-A336-40C2-9164-6914505AEC19}" type="datetimeFigureOut">
              <a:rPr lang="ar-IQ" smtClean="0"/>
              <a:t>13/11/1445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FFD1-8397-4CEA-BCAA-EC1BE277A10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6BC57-A336-40C2-9164-6914505AEC19}" type="datetimeFigureOut">
              <a:rPr lang="ar-IQ" smtClean="0"/>
              <a:t>13/11/1445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CFFD1-8397-4CEA-BCAA-EC1BE277A10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6BC57-A336-40C2-9164-6914505AEC19}" type="datetimeFigureOut">
              <a:rPr lang="ar-IQ" smtClean="0"/>
              <a:t>13/11/1445</a:t>
            </a:fld>
            <a:endParaRPr lang="ar-IQ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DCFFD1-8397-4CEA-BCAA-EC1BE277A106}" type="slidenum">
              <a:rPr lang="ar-IQ" smtClean="0"/>
              <a:t>‹#›</a:t>
            </a:fld>
            <a:endParaRPr lang="ar-IQ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6BC57-A336-40C2-9164-6914505AEC19}" type="datetimeFigureOut">
              <a:rPr lang="ar-IQ" smtClean="0"/>
              <a:t>13/11/1445</a:t>
            </a:fld>
            <a:endParaRPr lang="ar-IQ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DCFFD1-8397-4CEA-BCAA-EC1BE277A106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6BC57-A336-40C2-9164-6914505AEC19}" type="datetimeFigureOut">
              <a:rPr lang="ar-IQ" smtClean="0"/>
              <a:t>13/11/1445</a:t>
            </a:fld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DCFFD1-8397-4CEA-BCAA-EC1BE277A106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6BC57-A336-40C2-9164-6914505AEC19}" type="datetimeFigureOut">
              <a:rPr lang="ar-IQ" smtClean="0"/>
              <a:t>13/11/1445</a:t>
            </a:fld>
            <a:endParaRPr lang="ar-IQ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DCFFD1-8397-4CEA-BCAA-EC1BE277A106}" type="slidenum">
              <a:rPr lang="ar-IQ" smtClean="0"/>
              <a:t>‹#›</a:t>
            </a:fld>
            <a:endParaRPr lang="ar-IQ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6BC57-A336-40C2-9164-6914505AEC19}" type="datetimeFigureOut">
              <a:rPr lang="ar-IQ" smtClean="0"/>
              <a:t>13/11/1445</a:t>
            </a:fld>
            <a:endParaRPr lang="ar-IQ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DCFFD1-8397-4CEA-BCAA-EC1BE277A106}" type="slidenum">
              <a:rPr lang="ar-IQ" smtClean="0"/>
              <a:t>‹#›</a:t>
            </a:fld>
            <a:endParaRPr lang="ar-IQ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6BC57-A336-40C2-9164-6914505AEC19}" type="datetimeFigureOut">
              <a:rPr lang="ar-IQ" smtClean="0"/>
              <a:t>13/11/1445</a:t>
            </a:fld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DCFFD1-8397-4CEA-BCAA-EC1BE277A106}" type="slidenum">
              <a:rPr lang="ar-IQ" smtClean="0"/>
              <a:t>‹#›</a:t>
            </a:fld>
            <a:endParaRPr lang="ar-IQ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6BC57-A336-40C2-9164-6914505AEC19}" type="datetimeFigureOut">
              <a:rPr lang="ar-IQ" smtClean="0"/>
              <a:t>13/11/1445</a:t>
            </a:fld>
            <a:endParaRPr lang="ar-IQ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DCFFD1-8397-4CEA-BCAA-EC1BE277A106}" type="slidenum">
              <a:rPr lang="ar-IQ" smtClean="0"/>
              <a:t>‹#›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6BC57-A336-40C2-9164-6914505AEC19}" type="datetimeFigureOut">
              <a:rPr lang="ar-IQ" smtClean="0"/>
              <a:t>13/11/1445</a:t>
            </a:fld>
            <a:endParaRPr lang="ar-IQ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DCFFD1-8397-4CEA-BCAA-EC1BE277A106}" type="slidenum">
              <a:rPr lang="ar-IQ" smtClean="0"/>
              <a:t>‹#›</a:t>
            </a:fld>
            <a:endParaRPr lang="ar-IQ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E2A6BC57-A336-40C2-9164-6914505AEC19}" type="datetimeFigureOut">
              <a:rPr lang="ar-IQ" smtClean="0"/>
              <a:t>13/11/1445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96DCFFD1-8397-4CEA-BCAA-EC1BE277A106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56032" algn="r" defTabSz="914400" rtl="1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r" defTabSz="914400" rtl="1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568952" cy="6120679"/>
          </a:xfrm>
        </p:spPr>
        <p:txBody>
          <a:bodyPr/>
          <a:lstStyle/>
          <a:p>
            <a:pPr algn="ctr"/>
            <a:r>
              <a:rPr lang="ar-IQ" dirty="0"/>
              <a:t>علم الكلام</a:t>
            </a:r>
            <a:br>
              <a:rPr lang="ar-IQ" dirty="0"/>
            </a:br>
            <a:r>
              <a:rPr lang="ar-IQ"/>
              <a:t>المحاضرة العاشرة</a:t>
            </a:r>
            <a:br>
              <a:rPr lang="ar-IQ"/>
            </a:br>
            <a:br>
              <a:rPr lang="ar-IQ" dirty="0"/>
            </a:br>
            <a:r>
              <a:rPr lang="ar-IQ" dirty="0"/>
              <a:t>جدل القدامَى مع الخصم </a:t>
            </a:r>
            <a:r>
              <a:rPr lang="ar-IQ"/>
              <a:t>حول الإله</a:t>
            </a:r>
            <a:br>
              <a:rPr lang="ar-IQ" dirty="0"/>
            </a:br>
            <a:br>
              <a:rPr lang="ar-IQ" dirty="0"/>
            </a:br>
            <a:r>
              <a:rPr lang="ar-IQ" dirty="0"/>
              <a:t>أ.م.د. مسعود محمد علي</a:t>
            </a:r>
          </a:p>
        </p:txBody>
      </p:sp>
    </p:spTree>
    <p:extLst>
      <p:ext uri="{BB962C8B-B14F-4D97-AF65-F5344CB8AC3E}">
        <p14:creationId xmlns:p14="http://schemas.microsoft.com/office/powerpoint/2010/main" val="4086166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6552728"/>
          </a:xfrm>
        </p:spPr>
        <p:txBody>
          <a:bodyPr>
            <a:noAutofit/>
          </a:bodyPr>
          <a:lstStyle/>
          <a:p>
            <a:pPr algn="just"/>
            <a:r>
              <a:rPr lang="ar-SA" sz="2800" b="1" dirty="0"/>
              <a:t>من الأمثلة الجدليَّة حول الإله:</a:t>
            </a:r>
            <a:r>
              <a:rPr lang="en-US" sz="2800" b="1" dirty="0"/>
              <a:t>                           </a:t>
            </a:r>
            <a:br>
              <a:rPr lang="en-US" sz="2800" dirty="0"/>
            </a:br>
            <a:r>
              <a:rPr lang="ar-SA" sz="2800" dirty="0"/>
              <a:t>     </a:t>
            </a:r>
            <a:r>
              <a:rPr lang="en-US" sz="2800" dirty="0"/>
              <a:t>   </a:t>
            </a:r>
            <a:r>
              <a:rPr lang="ar-SA" sz="2800" dirty="0"/>
              <a:t>المثال الأوَّل: من المحاكمة الفكريَّةِ في البحْثِ عن الإله الحق ورفضِ الإله الماديِّ ما جاء على لسانِ سيِّدنا ابراهيم ـ عليه السلام ـ، بدءاً من قوله تعالى</a:t>
            </a:r>
            <a:r>
              <a:rPr lang="ar-IQ" sz="2800" dirty="0"/>
              <a:t>: </a:t>
            </a:r>
            <a:r>
              <a:rPr lang="ar-SA" sz="2800" dirty="0"/>
              <a:t>:</a:t>
            </a:r>
            <a:br>
              <a:rPr lang="ar-IQ" sz="2800" dirty="0"/>
            </a:br>
            <a:r>
              <a:rPr lang="ar-IQ" sz="2800" dirty="0"/>
              <a:t>        </a:t>
            </a:r>
            <a:r>
              <a:rPr lang="ar-SA" sz="2800" dirty="0"/>
              <a:t>[وَكَذَلِكَ نُرِي إِبْرَاهِيمَ مَلَكُوتَ السَّمَاوَاتِ وَالأَرْضِ وَلِيَكُونَ مِنَ الْمُوقِنِينَ] إلى قوله:[إِنِّي وَجَّهْتُ وَجْهِيَ لِلَّذِي فَطَرَ السَّمَاوَاتِ وَالأَرْضَ حَنِيفًا وَمَا أَنَاْ مِنَ الْمُشْرِكِينَ]الأنعام: 75ــ79،</a:t>
            </a:r>
            <a:r>
              <a:rPr lang="en-US" sz="2800" dirty="0"/>
              <a:t>                                   </a:t>
            </a:r>
            <a:r>
              <a:rPr lang="ar-IQ" sz="2800" dirty="0"/>
              <a:t>،</a:t>
            </a:r>
            <a:br>
              <a:rPr lang="en-US" sz="1600" dirty="0"/>
            </a:br>
            <a:r>
              <a:rPr lang="en-US" sz="1600" dirty="0"/>
              <a:t>                                 </a:t>
            </a:r>
            <a:br>
              <a:rPr lang="en-US" sz="1200" dirty="0"/>
            </a:br>
            <a:r>
              <a:rPr lang="en-US" sz="1200" dirty="0"/>
              <a:t> </a:t>
            </a:r>
            <a:br>
              <a:rPr lang="en-US" sz="800" dirty="0"/>
            </a:br>
            <a:r>
              <a:rPr lang="en-US" sz="1400" dirty="0"/>
              <a:t>    </a:t>
            </a:r>
            <a:r>
              <a:rPr lang="en-US" sz="2800" dirty="0"/>
              <a:t> </a:t>
            </a:r>
            <a:r>
              <a:rPr lang="ar-IQ" sz="2800" dirty="0"/>
              <a:t>    </a:t>
            </a:r>
            <a:r>
              <a:rPr lang="ar-SA" sz="2800" dirty="0"/>
              <a:t>فأراد نفْيَ ربوبيةَ الكوكب بدليلٍ محسوسٍ على قاعدةِ:[إذا أردتَ أنْ تَنفيَ شيئاً فافْترِضْ وجودَه]،</a:t>
            </a:r>
            <a:r>
              <a:rPr lang="ar-IQ" sz="2800" dirty="0"/>
              <a:t>                     .</a:t>
            </a:r>
            <a:br>
              <a:rPr lang="ar-IQ" sz="1400" dirty="0"/>
            </a:br>
            <a:br>
              <a:rPr lang="en-US" sz="1400" dirty="0"/>
            </a:br>
            <a:r>
              <a:rPr lang="ar-IQ" sz="1400" dirty="0"/>
              <a:t>            </a:t>
            </a:r>
            <a:r>
              <a:rPr lang="ar-IQ" sz="2800" dirty="0"/>
              <a:t>أي:</a:t>
            </a:r>
            <a:r>
              <a:rPr lang="en-US" sz="2800" dirty="0"/>
              <a:t> </a:t>
            </a:r>
            <a:r>
              <a:rPr lang="ar-SA" sz="2800" dirty="0"/>
              <a:t>قدَّم في المجادلةِ نقطةَ الاتِّفاق على نقطةِ الاختلاف</a:t>
            </a:r>
            <a:r>
              <a:rPr lang="ar-IQ" sz="2800" dirty="0"/>
              <a:t>، </a:t>
            </a:r>
            <a:r>
              <a:rPr lang="ar-SA" sz="2800" dirty="0"/>
              <a:t>إذْ هم جعَلوا الكواكبَ أرباباً وعبَدُوها،</a:t>
            </a:r>
            <a:r>
              <a:rPr lang="ar-IQ" sz="2800" dirty="0"/>
              <a:t> </a:t>
            </a:r>
            <a:r>
              <a:rPr lang="ar-SA" sz="2800" dirty="0"/>
              <a:t>فقال على سبيلِ الفرض:[هَذَا رَبِّي]</a:t>
            </a:r>
            <a:r>
              <a:rPr lang="ar-IQ" sz="2800" dirty="0"/>
              <a:t>.                    .                                          </a:t>
            </a:r>
            <a:br>
              <a:rPr lang="ar-IQ" sz="1400" dirty="0"/>
            </a:br>
            <a:r>
              <a:rPr lang="ar-IQ" sz="1400" dirty="0"/>
              <a:t>      </a:t>
            </a:r>
            <a:r>
              <a:rPr lang="ar-SA" sz="1400" dirty="0"/>
              <a:t> </a:t>
            </a:r>
            <a:br>
              <a:rPr lang="ar-IQ" sz="2800" dirty="0"/>
            </a:br>
            <a:r>
              <a:rPr lang="ar-IQ" sz="2800" dirty="0"/>
              <a:t>      </a:t>
            </a:r>
            <a:r>
              <a:rPr lang="ar-SA" sz="2800" dirty="0"/>
              <a:t> </a:t>
            </a:r>
            <a:r>
              <a:rPr lang="ar-IQ" sz="2800" dirty="0"/>
              <a:t>فبعد إحداثِ ال</a:t>
            </a:r>
            <a:r>
              <a:rPr lang="ar-SA" sz="2800" dirty="0"/>
              <a:t>أرضيَّة</a:t>
            </a:r>
            <a:r>
              <a:rPr lang="ar-IQ" sz="2800" dirty="0"/>
              <a:t>ِ</a:t>
            </a:r>
            <a:r>
              <a:rPr lang="ar-SA" sz="2800" dirty="0"/>
              <a:t> </a:t>
            </a:r>
            <a:r>
              <a:rPr lang="ar-IQ" sz="2800" dirty="0"/>
              <a:t>ال</a:t>
            </a:r>
            <a:r>
              <a:rPr lang="ar-SA" sz="2800" dirty="0"/>
              <a:t>مشتركة</a:t>
            </a:r>
            <a:r>
              <a:rPr lang="ar-IQ" sz="2800" dirty="0"/>
              <a:t>ِ</a:t>
            </a:r>
            <a:r>
              <a:rPr lang="ar-SA" sz="2800" dirty="0"/>
              <a:t> ذَكَر نقطةَ الاختلاف، فقال في ردِّ تصوُّرِهم:[لَا أُحِبُّ الآفِلِينَ]</a:t>
            </a:r>
            <a:r>
              <a:rPr lang="ar-IQ" sz="2800" dirty="0"/>
              <a:t>.                       .   </a:t>
            </a:r>
          </a:p>
        </p:txBody>
      </p:sp>
    </p:spTree>
    <p:extLst>
      <p:ext uri="{BB962C8B-B14F-4D97-AF65-F5344CB8AC3E}">
        <p14:creationId xmlns:p14="http://schemas.microsoft.com/office/powerpoint/2010/main" val="820130229"/>
      </p:ext>
    </p:extLst>
  </p:cSld>
  <p:clrMapOvr>
    <a:masterClrMapping/>
  </p:clrMapOvr>
  <p:transition spd="slow"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6624736"/>
          </a:xfrm>
        </p:spPr>
        <p:txBody>
          <a:bodyPr>
            <a:noAutofit/>
          </a:bodyPr>
          <a:lstStyle/>
          <a:p>
            <a:pPr algn="just"/>
            <a:r>
              <a:rPr lang="ar-IQ" sz="3000" dirty="0"/>
              <a:t>      </a:t>
            </a:r>
            <a:r>
              <a:rPr lang="ar-SA" sz="3000" b="1" dirty="0"/>
              <a:t>لِماذا تنازل إبراهيم ـ عليه السلام ـ إلى معتقَدِ قومِه في المجادلة؟</a:t>
            </a:r>
            <a:r>
              <a:rPr lang="ar-IQ" sz="3000" b="1" dirty="0"/>
              <a:t>.</a:t>
            </a:r>
            <a:br>
              <a:rPr lang="ar-IQ" sz="3000" b="1" dirty="0"/>
            </a:br>
            <a:r>
              <a:rPr lang="ar-IQ" sz="3000" b="1" dirty="0"/>
              <a:t>      </a:t>
            </a:r>
            <a:br>
              <a:rPr lang="ar-IQ" sz="3000" b="1" dirty="0"/>
            </a:br>
            <a:r>
              <a:rPr lang="ar-IQ" sz="3000" b="1" dirty="0"/>
              <a:t>     </a:t>
            </a:r>
            <a:r>
              <a:rPr lang="ar-SA" sz="3000" b="1" dirty="0"/>
              <a:t> </a:t>
            </a:r>
            <a:r>
              <a:rPr lang="ar-IQ" sz="3000" b="1" dirty="0"/>
              <a:t> </a:t>
            </a:r>
            <a:r>
              <a:rPr lang="ar-SA" sz="3000" b="1" dirty="0"/>
              <a:t>الجواب: </a:t>
            </a:r>
            <a:r>
              <a:rPr lang="ar-SA" sz="3000" dirty="0"/>
              <a:t>إنَّ قومَ إبراهيمَ ــ عليه السلام ــ كانوا من</a:t>
            </a:r>
            <a:r>
              <a:rPr lang="ar-IQ" sz="3000" dirty="0"/>
              <a:t>َ</a:t>
            </a:r>
            <a:r>
              <a:rPr lang="ar-SA" sz="3000" dirty="0"/>
              <a:t> الناس الذين لَاحَظوا اختلافَ الفصولِ الأربعةِ بحسب اقترابِ وابتعادِ الكواكبِ من</a:t>
            </a:r>
            <a:r>
              <a:rPr lang="ar-IQ" sz="3000" dirty="0"/>
              <a:t>َ</a:t>
            </a:r>
            <a:r>
              <a:rPr lang="ar-SA" sz="3000" dirty="0"/>
              <a:t> الشمس والقمر وغيرها</a:t>
            </a:r>
            <a:r>
              <a:rPr lang="ar-IQ" sz="3000" dirty="0"/>
              <a:t>،                                              </a:t>
            </a:r>
            <a:r>
              <a:rPr lang="ar-SA" sz="3000" dirty="0"/>
              <a:t>،</a:t>
            </a:r>
            <a:br>
              <a:rPr lang="ar-IQ" sz="3000" dirty="0"/>
            </a:br>
            <a:br>
              <a:rPr lang="ar-IQ" sz="2000" dirty="0"/>
            </a:br>
            <a:r>
              <a:rPr lang="ar-IQ" sz="2000" dirty="0"/>
              <a:t>           </a:t>
            </a:r>
            <a:r>
              <a:rPr lang="ar-SA" sz="3000" dirty="0"/>
              <a:t>فغَلَب على ظنونِ اكثرِ الخلْق أنَّ مبدأَ حدوثِ الحوادث في هذا العالَم هو الاتصالاتُ الفلكيةُ والمناسباتُ الكوكبيةُ</a:t>
            </a:r>
            <a:r>
              <a:rPr lang="ar-IQ" sz="3000" dirty="0"/>
              <a:t>،</a:t>
            </a:r>
            <a:r>
              <a:rPr lang="ar-SA" sz="3000" dirty="0"/>
              <a:t> ثمَّ بالغوا في تعظيمِها</a:t>
            </a:r>
            <a:r>
              <a:rPr lang="ar-IQ" sz="3000" dirty="0"/>
              <a:t>.        .                             </a:t>
            </a:r>
            <a:br>
              <a:rPr lang="ar-IQ" sz="3000" dirty="0"/>
            </a:br>
            <a:br>
              <a:rPr lang="ar-IQ" sz="3000" dirty="0"/>
            </a:br>
            <a:r>
              <a:rPr lang="ar-IQ" sz="3000" dirty="0"/>
              <a:t>         </a:t>
            </a:r>
            <a:r>
              <a:rPr lang="ar-SA" sz="3000" dirty="0"/>
              <a:t> فمنهم مَن اعتَقد كونَها واجبةَ الوجودِ لذاتها</a:t>
            </a:r>
            <a:r>
              <a:rPr lang="ar-IQ" sz="3000" dirty="0"/>
              <a:t>.                .</a:t>
            </a:r>
            <a:br>
              <a:rPr lang="ar-IQ" sz="1800" dirty="0"/>
            </a:br>
            <a:r>
              <a:rPr lang="ar-SA" sz="1800" dirty="0"/>
              <a:t> </a:t>
            </a:r>
            <a:br>
              <a:rPr lang="ar-IQ" sz="1800" dirty="0"/>
            </a:br>
            <a:r>
              <a:rPr lang="ar-IQ" sz="3000" dirty="0"/>
              <a:t>         </a:t>
            </a:r>
            <a:r>
              <a:rPr lang="ar-SA" sz="3000" dirty="0"/>
              <a:t>ومنهم من اعتَقد حدوثَها</a:t>
            </a:r>
            <a:r>
              <a:rPr lang="ar-IQ" sz="3000" dirty="0"/>
              <a:t>، </a:t>
            </a:r>
            <a:r>
              <a:rPr lang="ar-SA" sz="3000" dirty="0"/>
              <a:t>إلَّا أنَّهم قالوا</a:t>
            </a:r>
            <a:r>
              <a:rPr lang="ar-IQ" sz="3000" dirty="0"/>
              <a:t>:                                  :</a:t>
            </a:r>
            <a:br>
              <a:rPr lang="ar-IQ" sz="3000" dirty="0"/>
            </a:br>
            <a:r>
              <a:rPr lang="ar-IQ" sz="3000" dirty="0"/>
              <a:t>        </a:t>
            </a:r>
            <a:r>
              <a:rPr lang="ar-SA" sz="3000" dirty="0"/>
              <a:t> إنَّها وإنْ كانتْ حادثةً ومخلوقةً للهِ تعالى إلَّا أنَّها هي المدبِّرةُ لِأَحوالِ هذا العالَمِ، فاعتَقدوا أنَّ اللهَ تعالى قد فوَّض تدبيرَ العالَمِ لهذه الكواكب</a:t>
            </a:r>
            <a:r>
              <a:rPr lang="ar-IQ" sz="3000" dirty="0"/>
              <a:t>.  </a:t>
            </a:r>
            <a:br>
              <a:rPr lang="ar-IQ" sz="3000" dirty="0"/>
            </a:br>
            <a:r>
              <a:rPr lang="ar-IQ" sz="3000" dirty="0"/>
              <a:t>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516285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6624736"/>
          </a:xfrm>
        </p:spPr>
        <p:txBody>
          <a:bodyPr>
            <a:noAutofit/>
          </a:bodyPr>
          <a:lstStyle/>
          <a:p>
            <a:pPr algn="just"/>
            <a:r>
              <a:rPr lang="ar-IQ" sz="2800" dirty="0"/>
              <a:t>       </a:t>
            </a:r>
            <a:r>
              <a:rPr lang="ar-SA" sz="2800" dirty="0"/>
              <a:t> </a:t>
            </a:r>
            <a:br>
              <a:rPr lang="ar-IQ" sz="2800" dirty="0"/>
            </a:br>
            <a:r>
              <a:rPr lang="ar-IQ" sz="2800" dirty="0"/>
              <a:t>       </a:t>
            </a:r>
            <a:r>
              <a:rPr lang="ar-SA" sz="3000" dirty="0"/>
              <a:t>ثم اتَّخذوا لكلِّ كوكبٍ صنماً فجعلوا صنَمَ الشمسِ من الذهب وصنَمَ القمرِ من الفضَّة</a:t>
            </a:r>
            <a:r>
              <a:rPr lang="ar-IQ" sz="3000" dirty="0"/>
              <a:t>،                                 </a:t>
            </a:r>
            <a:r>
              <a:rPr lang="ar-SA" sz="3000" dirty="0"/>
              <a:t>،</a:t>
            </a:r>
            <a:br>
              <a:rPr lang="ar-IQ" sz="3000" dirty="0"/>
            </a:br>
            <a:r>
              <a:rPr lang="ar-IQ" sz="3000" dirty="0"/>
              <a:t>       </a:t>
            </a:r>
            <a:r>
              <a:rPr lang="ar-SA" sz="3000" dirty="0"/>
              <a:t> ثمَّ أَقْبلوا على عبادةِ هذه الأصنامِ، وكان عبادتُهم لها ليس لذاتِها بل لأنَّهم كانوا يَعتبرونها دالَّةً على الكواكب ـ أي: رمزاً لها ـ، وغرضُهم هو عبادةُ الكواكبِ. والكوكبُ هي الأربابُ الحقيقيةُ التي يَعبدها هؤلاءِ</a:t>
            </a:r>
            <a:r>
              <a:rPr lang="ar-IQ" sz="3000" dirty="0"/>
              <a:t>.       .                  </a:t>
            </a:r>
            <a:br>
              <a:rPr lang="ar-IQ" sz="3000" dirty="0"/>
            </a:br>
            <a:br>
              <a:rPr lang="ar-IQ" sz="3000" dirty="0"/>
            </a:br>
            <a:r>
              <a:rPr lang="ar-IQ" sz="3000" dirty="0"/>
              <a:t>     </a:t>
            </a:r>
            <a:r>
              <a:rPr lang="ar-SA" sz="3000" dirty="0"/>
              <a:t> فهذا حاصلُ ما كان عليه قومُ إبراهيمَ ــ عليه السلام ـ</a:t>
            </a:r>
            <a:r>
              <a:rPr lang="ar-IQ" sz="3000" dirty="0"/>
              <a:t>.                      </a:t>
            </a:r>
            <a:r>
              <a:rPr lang="ar-SA" sz="3000" dirty="0"/>
              <a:t> </a:t>
            </a:r>
            <a:br>
              <a:rPr lang="ar-IQ" sz="3000" dirty="0"/>
            </a:br>
            <a:br>
              <a:rPr lang="ar-IQ" sz="1800" dirty="0"/>
            </a:br>
            <a:r>
              <a:rPr lang="ar-SA" sz="3000" b="1" dirty="0"/>
              <a:t>والرَّدُّ في الآيات تتألَّفُ مِن مقامَيْن</a:t>
            </a:r>
            <a:r>
              <a:rPr lang="ar-IQ" sz="3000" b="1" dirty="0"/>
              <a:t>:                                 </a:t>
            </a:r>
            <a:r>
              <a:rPr lang="ar-SA" sz="3000" dirty="0"/>
              <a:t>: </a:t>
            </a:r>
            <a:br>
              <a:rPr lang="ar-IQ" sz="3000" dirty="0"/>
            </a:br>
            <a:r>
              <a:rPr lang="ar-IQ" sz="3000" dirty="0"/>
              <a:t>      </a:t>
            </a:r>
            <a:r>
              <a:rPr lang="ar-SA" sz="3000" b="1" dirty="0"/>
              <a:t>أحدِهما: </a:t>
            </a:r>
            <a:r>
              <a:rPr lang="ar-SA" sz="3000" dirty="0"/>
              <a:t>إقامةُ الدلائلِ على أنَّ هذه الكواكبِ لا تأثيرَ ـ ذاتيَّاً ـ لها البتَّةَ في أحوالِ هذا العالَم</a:t>
            </a:r>
            <a:r>
              <a:rPr lang="ar-IQ" sz="3000" dirty="0"/>
              <a:t>.                                    . </a:t>
            </a:r>
            <a:br>
              <a:rPr lang="ar-IQ" sz="3000" dirty="0"/>
            </a:br>
            <a:r>
              <a:rPr lang="ar-IQ" sz="3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ف</a:t>
            </a:r>
            <a:r>
              <a:rPr lang="ar-SA" sz="3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كأنَّه ـ عليه السلام ـ ناقشهم علميَّاً فقال: هذه الكائناتُ بعد وجودِها محتاجةٌ إلى مُوجِدِها كلَّ لحظةٍ؛ لأنَّ الخالقَ قيُّومُ مخلوقِه فكيف يَذهب الخالقُ ويَغيب عنها؟</a:t>
            </a:r>
            <a:r>
              <a:rPr lang="ar-IQ" sz="3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                                 .</a:t>
            </a:r>
            <a:br>
              <a:rPr lang="ar-IQ" sz="12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br>
              <a:rPr lang="ar-IQ" sz="12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ar-IQ" sz="12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             </a:t>
            </a:r>
            <a:endParaRPr lang="ar-IQ" sz="3000" dirty="0"/>
          </a:p>
        </p:txBody>
      </p:sp>
    </p:spTree>
    <p:extLst>
      <p:ext uri="{BB962C8B-B14F-4D97-AF65-F5344CB8AC3E}">
        <p14:creationId xmlns:p14="http://schemas.microsoft.com/office/powerpoint/2010/main" val="1450976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6480720"/>
          </a:xfrm>
        </p:spPr>
        <p:txBody>
          <a:bodyPr>
            <a:noAutofit/>
          </a:bodyPr>
          <a:lstStyle/>
          <a:p>
            <a:pPr algn="just"/>
            <a:r>
              <a:rPr lang="ar-IQ" sz="2800" dirty="0"/>
              <a:t>        </a:t>
            </a:r>
            <a:br>
              <a:rPr lang="ar-IQ" sz="2800" dirty="0"/>
            </a:br>
            <a:r>
              <a:rPr lang="ar-IQ" sz="2800" dirty="0"/>
              <a:t>        </a:t>
            </a:r>
            <a:r>
              <a:rPr lang="ar-SA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ومادام الكونُ لا يَفنَى بعد غيابِ الكوكبِ فاذنْ هو ليس بخالقِ</a:t>
            </a:r>
            <a:r>
              <a:rPr lang="ar-IQ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الكونِ</a:t>
            </a:r>
            <a:r>
              <a:rPr lang="ar-SA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وليس بقيُّومِ</a:t>
            </a:r>
            <a:r>
              <a:rPr lang="ar-IQ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ه،                                     </a:t>
            </a:r>
            <a:r>
              <a:rPr lang="ar-SA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،</a:t>
            </a:r>
            <a:br>
              <a:rPr lang="ar-IQ" sz="16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br>
              <a:rPr lang="ar-IQ" sz="16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ar-IQ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       </a:t>
            </a:r>
            <a:r>
              <a:rPr lang="ar-SA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وإذا لم يكنْ خالق</a:t>
            </a:r>
            <a:r>
              <a:rPr lang="ar-IQ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َ</a:t>
            </a:r>
            <a:r>
              <a:rPr lang="ar-SA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ه فلا يَستحِقُّ العبادةَ؛ إذِ العبادةُ أداءُ شكْرِ الخالقيَّة، فمَن ليس بخالقٍ ومدبِّرٍ للكون لا يستحقُّ العبادةَ. وهكذا الأَمر بالنسبة للشمس والقم</a:t>
            </a:r>
            <a:r>
              <a:rPr lang="ar-IQ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ر.                                .</a:t>
            </a:r>
            <a:br>
              <a:rPr lang="ar-IQ" sz="11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br>
              <a:rPr lang="en-US" sz="1100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ar-IQ" sz="2800" dirty="0"/>
              <a:t>                                             </a:t>
            </a:r>
            <a:br>
              <a:rPr lang="ar-IQ" sz="2800" dirty="0"/>
            </a:br>
            <a:r>
              <a:rPr lang="ar-IQ" sz="2800" dirty="0"/>
              <a:t>        </a:t>
            </a:r>
            <a:r>
              <a:rPr lang="ar-SA" sz="2800" b="1" dirty="0"/>
              <a:t>والثاني: </a:t>
            </a:r>
            <a:r>
              <a:rPr lang="ar-SA" sz="2800" dirty="0"/>
              <a:t>أنَّها بتقديرِ أنَّها تصدرُ عنها التأثيراتُ بحسبِ الظاهر في هذا العالَمِ، إلَّا أنَّ دلائلَ الحدوثِ ــ كالأفول ــ حاصلةٌ فيها، فوجَب كونُها مخلوقةً، ولابدَّ من الاشتغال بعبادةِ خالقِ الكواكب</a:t>
            </a:r>
            <a:r>
              <a:rPr lang="ar-IQ" sz="2800" dirty="0"/>
              <a:t>.                         </a:t>
            </a:r>
            <a:r>
              <a:rPr lang="ar-SA" sz="2800" dirty="0"/>
              <a:t>.</a:t>
            </a:r>
            <a:r>
              <a:rPr lang="ar-IQ" sz="26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 </a:t>
            </a:r>
            <a:br>
              <a:rPr lang="ar-IQ" sz="2600" dirty="0"/>
            </a:br>
            <a:br>
              <a:rPr lang="ar-IQ" sz="2600" dirty="0"/>
            </a:br>
            <a:r>
              <a:rPr lang="ar-IQ" sz="2600" dirty="0"/>
              <a:t>         </a:t>
            </a:r>
            <a:r>
              <a:rPr lang="ar-IQ" sz="3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فتقديمُ </a:t>
            </a:r>
            <a:r>
              <a:rPr lang="ar-SA" sz="3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نقطة</a:t>
            </a:r>
            <a:r>
              <a:rPr lang="ar-IQ" sz="3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ِ </a:t>
            </a:r>
            <a:r>
              <a:rPr lang="ar-SA" sz="3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الاتفاق</a:t>
            </a:r>
            <a:r>
              <a:rPr lang="ar-IQ" sz="3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ِ ـ كربوبيَّةِ الكواكب فرضاً ـ</a:t>
            </a:r>
            <a:r>
              <a:rPr lang="ar-SA" sz="3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على نقطةِ الاختلاف</a:t>
            </a:r>
            <a:r>
              <a:rPr lang="ar-IQ" sz="3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ِ ـ عدمِ ربوبيَّتهم ـ</a:t>
            </a:r>
            <a:r>
              <a:rPr lang="ar-SA" sz="3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ar-IQ" sz="3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قد</a:t>
            </a:r>
            <a:r>
              <a:rPr lang="ar-SA" sz="3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أثبتها </a:t>
            </a:r>
            <a:r>
              <a:rPr lang="ar-IQ" sz="3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القرآن وأيَّده من خلال هذه ال</a:t>
            </a:r>
            <a:r>
              <a:rPr lang="ar-SA" sz="3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مجادلة</a:t>
            </a:r>
            <a:r>
              <a:rPr lang="ar-IQ" sz="3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ِ</a:t>
            </a:r>
            <a:r>
              <a:rPr lang="ar-SA" sz="3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:[وَتِلْكَ حُجَّتُنَا آتَيْنَاهَا إِبْرَاهِيمَ عَلَى قَوْمِهِ]الأنعام: </a:t>
            </a:r>
            <a:r>
              <a:rPr lang="ar-IQ" sz="3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 </a:t>
            </a:r>
            <a:r>
              <a:rPr lang="ar-SA" sz="3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83.</a:t>
            </a:r>
            <a:r>
              <a:rPr lang="ar-IQ" sz="3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وهذا المنهج نفسُه صميمُ علمِ الكلام.                                </a:t>
            </a:r>
            <a:r>
              <a:rPr lang="en-US" sz="3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  </a:t>
            </a:r>
            <a:endParaRPr lang="ar-IQ" sz="3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21"/>
      </p:ext>
    </p:extLst>
  </p:cSld>
  <p:clrMapOvr>
    <a:masterClrMapping/>
  </p:clrMapOvr>
  <p:transition spd="slow">
    <p:cover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6552728"/>
          </a:xfrm>
        </p:spPr>
        <p:txBody>
          <a:bodyPr>
            <a:normAutofit/>
          </a:bodyPr>
          <a:lstStyle/>
          <a:p>
            <a:pPr algn="just"/>
            <a:r>
              <a:rPr lang="en-US" sz="3000" b="1" dirty="0"/>
              <a:t>     </a:t>
            </a:r>
            <a:r>
              <a:rPr lang="ar-SA" sz="3000" b="1" dirty="0"/>
              <a:t>المثال الثاني:</a:t>
            </a:r>
            <a:r>
              <a:rPr lang="ar-IQ" sz="3000" b="1" dirty="0"/>
              <a:t> </a:t>
            </a:r>
            <a:r>
              <a:rPr lang="ar-IQ" sz="3000" dirty="0"/>
              <a:t>ما </a:t>
            </a:r>
            <a:r>
              <a:rPr lang="ar-SA" sz="3000" dirty="0"/>
              <a:t>يقول ــ سبحانه ــ على لسان رسوله</a:t>
            </a:r>
            <a:r>
              <a:rPr lang="en-US" sz="3000" dirty="0">
                <a:sym typeface="Ali- Arabesque"/>
              </a:rPr>
              <a:t></a:t>
            </a:r>
            <a:r>
              <a:rPr lang="en-US" sz="3000" dirty="0"/>
              <a:t> </a:t>
            </a:r>
            <a:r>
              <a:rPr lang="ar-SA" sz="3000" dirty="0"/>
              <a:t> في الرَّدِّ على المشركين عابدي الأصنام:[وَلَئِن سَأَلْتَهُم مَّنْ خَلَقَ السَّمَاوَاتِ وَالْأَرْضَ لَيَقُولُنَّ اللَّهُ]لقمان:25</a:t>
            </a:r>
            <a:r>
              <a:rPr lang="en-US" sz="3000" dirty="0"/>
              <a:t> </a:t>
            </a:r>
            <a:r>
              <a:rPr lang="ar-SA" sz="3000" dirty="0"/>
              <a:t>،</a:t>
            </a:r>
            <a:r>
              <a:rPr lang="en-US" sz="3000" dirty="0"/>
              <a:t>                  </a:t>
            </a:r>
            <a:br>
              <a:rPr lang="en-US" sz="3000" dirty="0"/>
            </a:br>
            <a:r>
              <a:rPr lang="en-US" sz="3000" dirty="0"/>
              <a:t>                    </a:t>
            </a:r>
            <a:br>
              <a:rPr lang="en-US" sz="3000" dirty="0"/>
            </a:br>
            <a:r>
              <a:rPr lang="en-US" sz="3000" dirty="0"/>
              <a:t>        </a:t>
            </a:r>
            <a:r>
              <a:rPr lang="ar-SA" sz="3000" dirty="0"/>
              <a:t>قدَّم نقطةَ الاتفاقِ وهو الاعتراف بخالق السماوات والأرض على نقطةِ الاختلاف وهو استحاق</a:t>
            </a:r>
            <a:r>
              <a:rPr lang="ar-IQ" sz="3000" dirty="0"/>
              <a:t>ُ</a:t>
            </a:r>
            <a:r>
              <a:rPr lang="ar-SA" sz="3000" dirty="0"/>
              <a:t> العبادة لغير الله. فتكون صورةُ الجدال كالتال</a:t>
            </a:r>
            <a:r>
              <a:rPr lang="ar-IQ" sz="3000" dirty="0"/>
              <a:t>ي:                         :  </a:t>
            </a:r>
            <a:br>
              <a:rPr lang="ar-IQ" sz="3000" dirty="0"/>
            </a:br>
            <a:r>
              <a:rPr lang="ar-IQ" sz="3000" dirty="0"/>
              <a:t> </a:t>
            </a:r>
            <a:r>
              <a:rPr lang="en-US" sz="3000" dirty="0"/>
              <a:t>                  </a:t>
            </a:r>
            <a:br>
              <a:rPr lang="en-US" sz="3000" dirty="0"/>
            </a:br>
            <a:r>
              <a:rPr lang="ar-SA" sz="3000" dirty="0"/>
              <a:t>     فإنْ جلَس معك كافرٌ مشركٌ وثنيٌّ، تقولُ له: مَن خلَق السماوات والأرض</a:t>
            </a:r>
            <a:r>
              <a:rPr lang="ar-IQ" sz="3000" dirty="0"/>
              <a:t>؟. </a:t>
            </a:r>
            <a:r>
              <a:rPr lang="en-US" sz="3000" dirty="0"/>
              <a:t>                       </a:t>
            </a:r>
            <a:br>
              <a:rPr lang="en-US" sz="3000" dirty="0"/>
            </a:br>
            <a:br>
              <a:rPr lang="ar-IQ" sz="3000" dirty="0"/>
            </a:br>
            <a:r>
              <a:rPr lang="ar-SA" sz="3000" dirty="0"/>
              <a:t>فيقول: الله.</a:t>
            </a:r>
            <a:r>
              <a:rPr lang="en-US" sz="3000" dirty="0"/>
              <a:t>                       </a:t>
            </a:r>
            <a:br>
              <a:rPr lang="en-US" sz="3000" dirty="0"/>
            </a:br>
            <a:r>
              <a:rPr lang="en-US" sz="3000" dirty="0"/>
              <a:t> </a:t>
            </a:r>
            <a:endParaRPr lang="ar-IQ" sz="3000" dirty="0"/>
          </a:p>
        </p:txBody>
      </p:sp>
    </p:spTree>
    <p:extLst>
      <p:ext uri="{BB962C8B-B14F-4D97-AF65-F5344CB8AC3E}">
        <p14:creationId xmlns:p14="http://schemas.microsoft.com/office/powerpoint/2010/main" val="2456315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6480720"/>
          </a:xfrm>
        </p:spPr>
        <p:txBody>
          <a:bodyPr>
            <a:noAutofit/>
          </a:bodyPr>
          <a:lstStyle/>
          <a:p>
            <a:pPr algn="just"/>
            <a:r>
              <a:rPr lang="en-US" sz="3000" dirty="0"/>
              <a:t>       </a:t>
            </a:r>
            <a:r>
              <a:rPr lang="ar-IQ" sz="3000" dirty="0"/>
              <a:t>  </a:t>
            </a:r>
            <a:r>
              <a:rPr lang="ar-SA" sz="3000" dirty="0"/>
              <a:t>فتقول: أنا وإيَّاك متَّفِقَين </a:t>
            </a:r>
            <a:r>
              <a:rPr lang="ar-IQ" sz="3000" dirty="0"/>
              <a:t>على </a:t>
            </a:r>
            <a:r>
              <a:rPr lang="ar-SA" sz="3000" dirty="0"/>
              <a:t>أنَّ اللهَ خلَق السماوات والأرضِ. ومن هذا الاتفاق تذهب إلى نقطة الاختلاف.</a:t>
            </a:r>
            <a:r>
              <a:rPr lang="en-US" sz="3000" dirty="0"/>
              <a:t>                  </a:t>
            </a:r>
            <a:br>
              <a:rPr lang="en-US" sz="3000" dirty="0"/>
            </a:br>
            <a:r>
              <a:rPr lang="en-US" sz="3000" dirty="0"/>
              <a:t>  </a:t>
            </a:r>
            <a:br>
              <a:rPr lang="en-US" sz="3000" dirty="0"/>
            </a:br>
            <a:r>
              <a:rPr lang="ar-IQ" sz="3000" dirty="0"/>
              <a:t>         </a:t>
            </a:r>
            <a:r>
              <a:rPr lang="ar-SA" sz="3000" dirty="0"/>
              <a:t>فتتدرَّج معه، ثمَّ تقول: فمَن يَستحقُّ العبادةَ بعد ذلك؟</a:t>
            </a:r>
            <a:r>
              <a:rPr lang="en-US" sz="3000" dirty="0"/>
              <a:t>       </a:t>
            </a:r>
            <a:r>
              <a:rPr lang="ar-IQ" sz="3000" dirty="0"/>
              <a:t>.</a:t>
            </a:r>
            <a:br>
              <a:rPr lang="ar-IQ" sz="3000" dirty="0"/>
            </a:br>
            <a:r>
              <a:rPr lang="en-US" sz="3000" dirty="0"/>
              <a:t>  </a:t>
            </a:r>
            <a:br>
              <a:rPr lang="ar-IQ" sz="3000" dirty="0"/>
            </a:br>
            <a:r>
              <a:rPr lang="ar-IQ" sz="3000" dirty="0"/>
              <a:t>         ح</a:t>
            </a:r>
            <a:r>
              <a:rPr lang="ar-SA" sz="3000" dirty="0"/>
              <a:t>ينها يقف!! وربما يُجيبك بأحد جوابَين:</a:t>
            </a:r>
            <a:r>
              <a:rPr lang="en-US" sz="3000" dirty="0"/>
              <a:t>            :</a:t>
            </a:r>
            <a:br>
              <a:rPr lang="en-US" sz="3000" dirty="0"/>
            </a:br>
            <a:br>
              <a:rPr lang="en-US" sz="3000" dirty="0"/>
            </a:br>
            <a:r>
              <a:rPr lang="en-US" sz="3000" dirty="0"/>
              <a:t>         </a:t>
            </a:r>
            <a:r>
              <a:rPr lang="ar-SA" sz="3000" dirty="0"/>
              <a:t>إمَّا أنْ يقولَ: يستحقُّها اللهُ. فالحمدُ لله. أو يقول: يستحقُّها الوَث</a:t>
            </a:r>
            <a:r>
              <a:rPr lang="ar-IQ" sz="3000" dirty="0"/>
              <a:t>ن    .</a:t>
            </a:r>
            <a:br>
              <a:rPr lang="ar-IQ" sz="3000" dirty="0"/>
            </a:br>
            <a:r>
              <a:rPr lang="ar-IQ" sz="3000" dirty="0"/>
              <a:t> </a:t>
            </a:r>
            <a:br>
              <a:rPr lang="en-US" sz="3000"/>
            </a:br>
            <a:r>
              <a:rPr lang="en-US" sz="3000"/>
              <a:t>         </a:t>
            </a:r>
            <a:r>
              <a:rPr lang="ar-SA" sz="3000" dirty="0"/>
              <a:t>فتقول: الوثنُ لا يسمع، ولا يُبصر، ولا يرى، ولا يَرزق، ولا يخلُق، فكيف يستحقُّ العبادةَ، حينها سوف يُجيبك بالحقِّ، أو ركِب العنادَ فتُرِك.</a:t>
            </a:r>
            <a:r>
              <a:rPr lang="en-US" sz="3000" dirty="0"/>
              <a:t>                    </a:t>
            </a:r>
            <a:br>
              <a:rPr lang="en-US" sz="3000" dirty="0"/>
            </a:br>
            <a:endParaRPr lang="ar-IQ" sz="3000" dirty="0"/>
          </a:p>
        </p:txBody>
      </p:sp>
    </p:spTree>
    <p:extLst>
      <p:ext uri="{BB962C8B-B14F-4D97-AF65-F5344CB8AC3E}">
        <p14:creationId xmlns:p14="http://schemas.microsoft.com/office/powerpoint/2010/main" val="361750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6624736"/>
          </a:xfrm>
        </p:spPr>
        <p:txBody>
          <a:bodyPr/>
          <a:lstStyle/>
          <a:p>
            <a:pPr algn="ctr"/>
            <a:r>
              <a:rPr lang="ar-IQ" dirty="0"/>
              <a:t>هل من سائل يسأل عن الموضوع؟</a:t>
            </a: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br>
              <a:rPr lang="ar-IQ" dirty="0"/>
            </a:br>
            <a:r>
              <a:rPr lang="ar-IQ" dirty="0"/>
              <a:t>شكراً لحسنِ استماعكم</a:t>
            </a:r>
            <a:br>
              <a:rPr lang="ar-IQ" dirty="0"/>
            </a:br>
            <a:br>
              <a:rPr lang="ar-IQ" dirty="0"/>
            </a:br>
            <a:br>
              <a:rPr lang="ar-IQ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903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685</TotalTime>
  <Words>817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Ali- Arabesque</vt:lpstr>
      <vt:lpstr>Palatino Linotype</vt:lpstr>
      <vt:lpstr>Wingdings</vt:lpstr>
      <vt:lpstr>Elemental</vt:lpstr>
      <vt:lpstr>علم الكلام المحاضرة العاشرة  جدل القدامَى مع الخصم حول الإله  أ.م.د. مسعود محمد علي</vt:lpstr>
      <vt:lpstr>من الأمثلة الجدليَّة حول الإله:                                    المثال الأوَّل: من المحاكمة الفكريَّةِ في البحْثِ عن الإله الحق ورفضِ الإله الماديِّ ما جاء على لسانِ سيِّدنا ابراهيم ـ عليه السلام ـ، بدءاً من قوله تعالى: :         [وَكَذَلِكَ نُرِي إِبْرَاهِيمَ مَلَكُوتَ السَّمَاوَاتِ وَالأَرْضِ وَلِيَكُونَ مِنَ الْمُوقِنِينَ] إلى قوله:[إِنِّي وَجَّهْتُ وَجْهِيَ لِلَّذِي فَطَرَ السَّمَاوَاتِ وَالأَرْضَ حَنِيفًا وَمَا أَنَاْ مِنَ الْمُشْرِكِينَ]الأنعام: 75ــ79،                                   ،                                              فأراد نفْيَ ربوبيةَ الكوكب بدليلٍ محسوسٍ على قاعدةِ:[إذا أردتَ أنْ تَنفيَ شيئاً فافْترِضْ وجودَه]،                     .              أي: قدَّم في المجادلةِ نقطةَ الاتِّفاق على نقطةِ الاختلاف، إذْ هم جعَلوا الكواكبَ أرباباً وعبَدُوها، فقال على سبيلِ الفرض:[هَذَا رَبِّي].                    .                                                          فبعد إحداثِ الأرضيَّةِ المشتركةِ ذَكَر نقطةَ الاختلاف، فقال في ردِّ تصوُّرِهم:[لَا أُحِبُّ الآفِلِينَ].                       .   </vt:lpstr>
      <vt:lpstr>      لِماذا تنازل إبراهيم ـ عليه السلام ـ إلى معتقَدِ قومِه في المجادلة؟.               الجواب: إنَّ قومَ إبراهيمَ ــ عليه السلام ــ كانوا منَ الناس الذين لَاحَظوا اختلافَ الفصولِ الأربعةِ بحسب اقترابِ وابتعادِ الكواكبِ منَ الشمس والقمر وغيرها،                                              ،             فغَلَب على ظنونِ اكثرِ الخلْق أنَّ مبدأَ حدوثِ الحوادث في هذا العالَم هو الاتصالاتُ الفلكيةُ والمناسباتُ الكوكبيةُ، ثمَّ بالغوا في تعظيمِها.        .                                         فمنهم مَن اعتَقد كونَها واجبةَ الوجودِ لذاتها.                .            ومنهم من اعتَقد حدوثَها، إلَّا أنَّهم قالوا:                                  :          إنَّها وإنْ كانتْ حادثةً ومخلوقةً للهِ تعالى إلَّا أنَّها هي المدبِّرةُ لِأَحوالِ هذا العالَمِ، فاعتَقدوا أنَّ اللهَ تعالى قد فوَّض تدبيرَ العالَمِ لهذه الكواكب.                                   </vt:lpstr>
      <vt:lpstr>                ثم اتَّخذوا لكلِّ كوكبٍ صنماً فجعلوا صنَمَ الشمسِ من الذهب وصنَمَ القمرِ من الفضَّة،                                 ،         ثمَّ أَقْبلوا على عبادةِ هذه الأصنامِ، وكان عبادتُهم لها ليس لذاتِها بل لأنَّهم كانوا يَعتبرونها دالَّةً على الكواكب ـ أي: رمزاً لها ـ، وغرضُهم هو عبادةُ الكواكبِ. والكوكبُ هي الأربابُ الحقيقيةُ التي يَعبدها هؤلاءِ.       .                          فهذا حاصلُ ما كان عليه قومُ إبراهيمَ ــ عليه السلام ـ.                         والرَّدُّ في الآيات تتألَّفُ مِن مقامَيْن:                                 :        أحدِهما: إقامةُ الدلائلِ على أنَّ هذه الكواكبِ لا تأثيرَ ـ ذاتيَّاً ـ لها البتَّةَ في أحوالِ هذا العالَم.                                    .  فكأنَّه ـ عليه السلام ـ ناقشهم علميَّاً فقال: هذه الكائناتُ بعد وجودِها محتاجةٌ إلى مُوجِدِها كلَّ لحظةٍ؛ لأنَّ الخالقَ قيُّومُ مخلوقِه فكيف يَذهب الخالقُ ويَغيب عنها؟                                  .                </vt:lpstr>
      <vt:lpstr>                 ومادام الكونُ لا يَفنَى بعد غيابِ الكوكبِ فاذنْ هو ليس بخالقِ الكونِ وليس بقيُّومِه،                                     ،           وإذا لم يكنْ خالقَه فلا يَستحِقُّ العبادةَ؛ إذِ العبادةُ أداءُ شكْرِ الخالقيَّة، فمَن ليس بخالقٍ ومدبِّرٍ للكون لا يستحقُّ العبادةَ. وهكذا الأَمر بالنسبة للشمس والقمر.                                .                                                        والثاني: أنَّها بتقديرِ أنَّها تصدرُ عنها التأثيراتُ بحسبِ الظاهر في هذا العالَمِ، إلَّا أنَّ دلائلَ الحدوثِ ــ كالأفول ــ حاصلةٌ فيها، فوجَب كونُها مخلوقةً، ولابدَّ من الاشتغال بعبادةِ خالقِ الكواكب.                         .             فتقديمُ نقطةِ الاتفاقِ ـ كربوبيَّةِ الكواكب فرضاً ـ على نقطةِ الاختلافِ ـ عدمِ ربوبيَّتهم ـ قد أثبتها القرآن وأيَّده من خلال هذه المجادلةِ:[وَتِلْكَ حُجَّتُنَا آتَيْنَاهَا إِبْرَاهِيمَ عَلَى قَوْمِهِ]الأنعام:   83. وهذا المنهج نفسُه صميمُ علمِ الكلام.                                   </vt:lpstr>
      <vt:lpstr>     المثال الثاني: ما يقول ــ سبحانه ــ على لسان رسوله  في الرَّدِّ على المشركين عابدي الأصنام:[وَلَئِن سَأَلْتَهُم مَّنْ خَلَقَ السَّمَاوَاتِ وَالْأَرْضَ لَيَقُولُنَّ اللَّهُ]لقمان:25 ،                                                قدَّم نقطةَ الاتفاقِ وهو الاعتراف بخالق السماوات والأرض على نقطةِ الاختلاف وهو استحاقُ العبادة لغير الله. فتكون صورةُ الجدال كالتالي:                         :                            فإنْ جلَس معك كافرٌ مشركٌ وثنيٌّ، تقولُ له: مَن خلَق السماوات والأرض؟.                          فيقول: الله.                         </vt:lpstr>
      <vt:lpstr>         فتقول: أنا وإيَّاك متَّفِقَين على أنَّ اللهَ خلَق السماوات والأرضِ. ومن هذا الاتفاق تذهب إلى نقطة الاختلاف.                               فتتدرَّج معه، ثمَّ تقول: فمَن يَستحقُّ العبادةَ بعد ذلك؟       .             حينها يقف!! وربما يُجيبك بأحد جوابَين:            :           إمَّا أنْ يقولَ: يستحقُّها اللهُ. فالحمدُ لله. أو يقول: يستحقُّها الوَثن    .            فتقول: الوثنُ لا يسمع، ولا يُبصر، ولا يرى، ولا يَرزق، ولا يخلُق، فكيف يستحقُّ العبادةَ، حينها سوف يُجيبك بالحقِّ، أو ركِب العنادَ فتُرِك.                     </vt:lpstr>
      <vt:lpstr>هل من سائل يسأل عن الموضوع؟     شكراً لحسنِ استماعكم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علم الكلام المحاضرة السابعة مناقشة علميَّة مع الخوارج   أ.م.د. مسعود محمد علي</dc:title>
  <dc:creator>Darya for computer</dc:creator>
  <cp:lastModifiedBy>User</cp:lastModifiedBy>
  <cp:revision>27</cp:revision>
  <dcterms:created xsi:type="dcterms:W3CDTF">2019-10-28T18:26:25Z</dcterms:created>
  <dcterms:modified xsi:type="dcterms:W3CDTF">2024-05-20T15:35:33Z</dcterms:modified>
</cp:coreProperties>
</file>