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2" r:id="rId3"/>
    <p:sldId id="297" r:id="rId4"/>
    <p:sldId id="302" r:id="rId5"/>
    <p:sldId id="303" r:id="rId6"/>
    <p:sldId id="314" r:id="rId7"/>
    <p:sldId id="307" r:id="rId8"/>
    <p:sldId id="316" r:id="rId9"/>
    <p:sldId id="323" r:id="rId10"/>
    <p:sldId id="315" r:id="rId11"/>
    <p:sldId id="317" r:id="rId12"/>
    <p:sldId id="318" r:id="rId13"/>
    <p:sldId id="319" r:id="rId14"/>
    <p:sldId id="320" r:id="rId15"/>
    <p:sldId id="324" r:id="rId16"/>
    <p:sldId id="321" r:id="rId17"/>
    <p:sldId id="292" r:id="rId18"/>
    <p:sldId id="325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6476999"/>
          </a:xfrm>
        </p:spPr>
        <p:txBody>
          <a:bodyPr>
            <a:normAutofit fontScale="90000"/>
          </a:bodyPr>
          <a:lstStyle/>
          <a:p>
            <a:br>
              <a:rPr lang="ar-IQ" sz="4400" dirty="0"/>
            </a:br>
            <a:r>
              <a:rPr lang="ar-IQ" sz="4400" dirty="0"/>
              <a:t>الفِرَقُ الكلاميَّةُ</a:t>
            </a:r>
            <a:br>
              <a:rPr lang="ar-IQ" sz="4400" dirty="0"/>
            </a:br>
            <a:r>
              <a:rPr lang="ar-IQ" sz="4400" dirty="0"/>
              <a:t>المحاضرةُ الأولى</a:t>
            </a:r>
            <a:br>
              <a:rPr lang="ar-IQ" sz="4400" dirty="0"/>
            </a:br>
            <a:br>
              <a:rPr lang="ar-IQ" sz="4400" dirty="0"/>
            </a:br>
            <a:r>
              <a:rPr lang="ar-IQ" sz="4400" dirty="0"/>
              <a:t>موجزٌ عن منهجِ أصيلِ</a:t>
            </a:r>
            <a:br>
              <a:rPr lang="ar-IQ" sz="4400" dirty="0"/>
            </a:br>
            <a:r>
              <a:rPr lang="ar-IQ" sz="4400" dirty="0"/>
              <a:t> في فهْمِ التعارُض 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r>
              <a:rPr lang="ar-IQ" sz="4400" dirty="0"/>
              <a:t>أ.م.د. مسعود محمد علي</a:t>
            </a:r>
            <a:br>
              <a:rPr lang="ar-IQ" sz="4400" dirty="0"/>
            </a:b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1094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pPr algn="just"/>
            <a:r>
              <a:rPr lang="ar-IQ" dirty="0"/>
              <a:t>       فنشدتُكم اللهَ أَحُكْمُ الرجالِ في أرنبَ ونحوِها منَ الصيد أفضلُ أمْ حكمُهم في دمائِهم وصلاحِ ذاتِ بينهم؟ وأنْتم تعلمون أنَّ الله لو شاء لَحَكَم ولم يَصِرْ ذلك إلى الرجال.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وـ مثالٌ آخرُ الَّذي أحال اللهُ التحكيمَ إلى الرجال ـ في المرأة وزوجِها، قال اللهُ ـ عزَّ وجلَّ ـ</a:t>
            </a:r>
            <a:r>
              <a:rPr lang="ar-SA" dirty="0"/>
              <a:t>:</a:t>
            </a:r>
            <a:r>
              <a:rPr lang="ar-IQ" dirty="0"/>
              <a:t>                                         :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</a:t>
            </a:r>
            <a:r>
              <a:rPr lang="ar-IQ" dirty="0">
                <a:cs typeface="Ali-A-Sharif" pitchFamily="2" charset="-78"/>
              </a:rPr>
              <a:t>[</a:t>
            </a:r>
            <a:r>
              <a:rPr lang="ar-IQ" dirty="0"/>
              <a:t>وَإِنْ خِفْتُمْ شِقَاقَ بَيْنِهِمَا فَابْعَثُواْ حَكَمًا مِّنْ أَهْلِهِ وَحَكَمًا مِّنْ أَهْلِهَا</a:t>
            </a:r>
            <a:r>
              <a:rPr lang="ar-IQ" dirty="0">
                <a:cs typeface="Ali-A-Sharif" pitchFamily="2" charset="-78"/>
              </a:rPr>
              <a:t>]</a:t>
            </a:r>
            <a:r>
              <a:rPr lang="ar-IQ" dirty="0"/>
              <a:t>النساء:35، فجعَل اللهُ حكْمَ الرجالِ سُنةً مأمونةً، </a:t>
            </a:r>
            <a:r>
              <a:rPr lang="ar-IQ" b="1" dirty="0"/>
              <a:t>أَخرَجتُ من هذا؟.                         </a:t>
            </a:r>
            <a:r>
              <a:rPr lang="ar-IQ" dirty="0"/>
              <a:t>. </a:t>
            </a:r>
            <a:br>
              <a:rPr lang="en-US" dirty="0"/>
            </a:br>
            <a:r>
              <a:rPr lang="ar-IQ" b="1" dirty="0"/>
              <a:t>قالوا:</a:t>
            </a:r>
            <a:r>
              <a:rPr lang="ar-IQ" dirty="0"/>
              <a:t> نعَم.                         .</a:t>
            </a:r>
            <a:br>
              <a:rPr lang="ar-IQ" dirty="0"/>
            </a:br>
            <a:r>
              <a:rPr lang="ar-IQ" dirty="0"/>
              <a:t>      [هاتان المسألتان مقرَّرتان لدى الخوارج، فجمَع بينها وبين آيةِ التحكيم، أي: قارَن نقطةَ الخلاف بنقطة الاتفاق، لكشفِ خطأهِم].</a:t>
            </a:r>
            <a:br>
              <a:rPr lang="ar-IQ" dirty="0"/>
            </a:br>
            <a:r>
              <a:rPr lang="ar-IQ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7439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14300"/>
            <a:ext cx="8915400" cy="6629400"/>
          </a:xfrm>
        </p:spPr>
        <p:txBody>
          <a:bodyPr/>
          <a:lstStyle/>
          <a:p>
            <a:pPr algn="just"/>
            <a:r>
              <a:rPr lang="ar-IQ" b="1" dirty="0"/>
              <a:t>     </a:t>
            </a:r>
            <a:br>
              <a:rPr lang="ar-IQ" b="1" dirty="0"/>
            </a:br>
            <a:r>
              <a:rPr lang="ar-IQ" b="1" dirty="0"/>
              <a:t>       قلتُ:</a:t>
            </a:r>
            <a:r>
              <a:rPr lang="ar-IQ" dirty="0"/>
              <a:t> </a:t>
            </a:r>
            <a:r>
              <a:rPr lang="ar-IQ" b="1" dirty="0"/>
              <a:t>وأمَّا قولُكم: </a:t>
            </a:r>
            <a:r>
              <a:rPr lang="ar-IQ" dirty="0"/>
              <a:t>قاتَل ولم يُسْبِ ولم يَغنمْ، أَتَسْبُون أُمَّكُم عائشةَ ـ رضي الله عنها ـ ثم يستحلُّون منها ما يَستحلُّ من غيرِها،             ،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فلئنْ فعلتُم لقد كفرتُم وهي أُمُّكُم ـ كيف يجوز الأمُّ أنْ تكونَ سَبْياً ـ.                .</a:t>
            </a:r>
            <a:r>
              <a:rPr lang="ar-IQ" b="1" dirty="0"/>
              <a:t>    </a:t>
            </a:r>
            <a:br>
              <a:rPr lang="ar-IQ" dirty="0"/>
            </a:br>
            <a:r>
              <a:rPr lang="ar-IQ" dirty="0"/>
              <a:t>       ولئنْ قلتم ليستْ أُمَّنا لقد كفرتمْ فإن الله يقول</a:t>
            </a:r>
            <a:r>
              <a:rPr lang="ar-SA" dirty="0"/>
              <a:t>:</a:t>
            </a:r>
            <a:r>
              <a:rPr lang="ar-IQ" dirty="0">
                <a:cs typeface="Ali-A-Sharif" pitchFamily="2" charset="-78"/>
              </a:rPr>
              <a:t>[</a:t>
            </a:r>
            <a:r>
              <a:rPr lang="ar-IQ" dirty="0"/>
              <a:t>النَّبِيُّ أَوْلَى بِالْمُؤْمِنِينَ مِنْ أَنفُسِهِمْ وَأَزْوَاجُهُ أُمَّهَاتُهُمْ</a:t>
            </a:r>
            <a:r>
              <a:rPr lang="ar-IQ" dirty="0">
                <a:cs typeface="Ali-A-Sharif" pitchFamily="2" charset="-78"/>
              </a:rPr>
              <a:t>]</a:t>
            </a:r>
            <a:r>
              <a:rPr lang="ar-IQ" dirty="0"/>
              <a:t>الأحزاب:6.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 فأنتم تدورون بين ضلالَتَين أَيُّهُما صِرْتم إليها صِرْتم إلى ضلالة.                                   </a:t>
            </a:r>
            <a:br>
              <a:rPr lang="en-US" dirty="0"/>
            </a:br>
            <a:br>
              <a:rPr lang="en-US" dirty="0"/>
            </a:br>
            <a:r>
              <a:rPr lang="ar-IQ" dirty="0"/>
              <a:t>       فنظر بعضُهم إلى بعضٍ قلتُ: أَخرَجتُ من هذه؟ </a:t>
            </a:r>
            <a:r>
              <a:rPr lang="ar-IQ" b="1" dirty="0"/>
              <a:t>قالوا: نعَم.</a:t>
            </a:r>
            <a:br>
              <a:rPr lang="ar-IQ" b="1" dirty="0"/>
            </a:br>
            <a:r>
              <a:rPr lang="ar-IQ" b="1" dirty="0"/>
              <a:t>                               </a:t>
            </a:r>
            <a:br>
              <a:rPr lang="ar-IQ" dirty="0"/>
            </a:br>
            <a:r>
              <a:rPr lang="ar-IQ" dirty="0"/>
              <a:t>    </a:t>
            </a:r>
            <a:r>
              <a:rPr lang="ar-IQ" b="1" dirty="0"/>
              <a:t>[أتى بـما هو متَّفقٌ عليه وقارنه بما يخالفون فيه لكشفِ خطأهم]      </a:t>
            </a:r>
            <a:br>
              <a:rPr lang="ar-IQ" b="1" dirty="0"/>
            </a:br>
            <a:r>
              <a:rPr lang="ar-IQ" b="1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92585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pPr algn="just"/>
            <a:r>
              <a:rPr lang="ar-IQ" b="1" dirty="0"/>
              <a:t>     وأمَّا قولُكم: </a:t>
            </a:r>
            <a:r>
              <a:rPr lang="ar-IQ" dirty="0"/>
              <a:t>مَحا اسمُه من أمير المؤمنين فأنَا آتيكم بمَن ترضـونَ: .</a:t>
            </a:r>
            <a:br>
              <a:rPr lang="ar-IQ" dirty="0"/>
            </a:br>
            <a:r>
              <a:rPr lang="ar-IQ" dirty="0"/>
              <a:t>            </a:t>
            </a:r>
            <a:br>
              <a:rPr lang="ar-IQ" dirty="0"/>
            </a:br>
            <a:r>
              <a:rPr lang="ar-IQ" dirty="0"/>
              <a:t>      وقد سمعتم أنَّ النبيَّ </a:t>
            </a:r>
            <a:r>
              <a:rPr lang="ar-SA" dirty="0"/>
              <a:t>ﷺ</a:t>
            </a:r>
            <a:r>
              <a:rPr lang="ar-IQ" dirty="0"/>
              <a:t> يوم الحديبيَّة كاتبَ سُهَيلَ بن عَمْروٍ وأبا سفيانَ بن حربٍ. </a:t>
            </a:r>
            <a:r>
              <a:rPr lang="ar-IQ" b="1" dirty="0"/>
              <a:t>فقال رسول الله </a:t>
            </a:r>
            <a:r>
              <a:rPr lang="ar-SA" dirty="0"/>
              <a:t>ﷺ</a:t>
            </a:r>
            <a:r>
              <a:rPr lang="ar-IQ" dirty="0"/>
              <a:t>: أُكتُب يا عليُّ هذا ما اصطلح عليه محمدٌ رسولُ اللهِ.                             .</a:t>
            </a:r>
            <a:br>
              <a:rPr lang="ar-IQ" dirty="0"/>
            </a:b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>     فقال المشركون: لا واللهِ ما نَعلم أنَّك رسولُ الله لو نعلمُ أنَّك رسولُ اللهِ ما قاتلناك!.       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فقال رسولُ الله</a:t>
            </a:r>
            <a:r>
              <a:rPr lang="ar-SA" dirty="0"/>
              <a:t> ﷺ</a:t>
            </a:r>
            <a:r>
              <a:rPr lang="ar-IQ" dirty="0"/>
              <a:t>: اللهمَّ إنَّك تعلم أنِّي رسولُ الله، أكتُب يا عليُّ هذا ما اصطلح عليه محمدٌ بنُ عبدِالله.                       .</a:t>
            </a:r>
            <a:br>
              <a:rPr lang="ar-IQ" dirty="0"/>
            </a:br>
            <a:r>
              <a:rPr lang="ar-IQ" dirty="0"/>
              <a:t>    </a:t>
            </a:r>
            <a:br>
              <a:rPr lang="ar-IQ" dirty="0"/>
            </a:b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527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just"/>
            <a:r>
              <a:rPr lang="ar-IQ" b="1" dirty="0"/>
              <a:t>       ثمَّ قال: فواللهِ لَرسولُ اللهِ خيرٌ من عليٍّ، وما أخرجَه منَ النبوَّةِ حين مَحا نفسَه</a:t>
            </a:r>
            <a:r>
              <a:rPr lang="ar-IQ" dirty="0"/>
              <a:t>.[هذه نقطة الاتفاق قارن به نقطةَ الـخلاف لكشفِ خطأهم]. .</a:t>
            </a:r>
            <a:br>
              <a:rPr lang="ar-IQ" dirty="0"/>
            </a:br>
            <a:br>
              <a:rPr lang="en-US" dirty="0"/>
            </a:br>
            <a:r>
              <a:rPr lang="ar-IQ" dirty="0"/>
              <a:t>      </a:t>
            </a:r>
            <a:r>
              <a:rPr lang="ar-IQ" b="1" dirty="0"/>
              <a:t>قال عبدُالله بنُ عباس: </a:t>
            </a:r>
            <a:r>
              <a:rPr lang="ar-IQ" dirty="0"/>
              <a:t>فرَجع منَ القوم ألْفان وقُتِل سائرُهم على ضلال. .</a:t>
            </a:r>
            <a:br>
              <a:rPr lang="ar-IQ" dirty="0"/>
            </a:br>
            <a:br>
              <a:rPr lang="ar-IQ" sz="1400" dirty="0"/>
            </a:br>
            <a:br>
              <a:rPr lang="ar-IQ" sz="1400" b="1" dirty="0"/>
            </a:br>
            <a:r>
              <a:rPr lang="ar-IQ" b="1" dirty="0"/>
              <a:t>المجادلةُ الثانية: مناظرةُ الإمام عليٍّ مع الخوارج:                    :</a:t>
            </a:r>
            <a:br>
              <a:rPr lang="ar-IQ" sz="1600" b="1" dirty="0"/>
            </a:br>
            <a:r>
              <a:rPr lang="ar-IQ" sz="1600" b="1" dirty="0"/>
              <a:t>     </a:t>
            </a:r>
            <a:r>
              <a:rPr lang="ar-SA" sz="1600" dirty="0"/>
              <a:t>      </a:t>
            </a:r>
            <a:r>
              <a:rPr lang="en-US" sz="1600" dirty="0"/>
              <a:t> </a:t>
            </a:r>
            <a:br>
              <a:rPr lang="ar-IQ" sz="1600" dirty="0"/>
            </a:br>
            <a:r>
              <a:rPr lang="ar-IQ" dirty="0"/>
              <a:t>      إنّ الإمامَ علياً لم يجدْ حرَجاً في التحاوُر مع الخوارج الذين كفّروه، بل حاورهم هو بنفسِه.                             .                      </a:t>
            </a:r>
            <a:br>
              <a:rPr lang="ar-IQ" dirty="0"/>
            </a:br>
            <a:r>
              <a:rPr lang="ar-IQ" sz="1600" dirty="0"/>
              <a:t>   </a:t>
            </a:r>
            <a:br>
              <a:rPr lang="ar-IQ" sz="1600" dirty="0"/>
            </a:br>
            <a:r>
              <a:rPr lang="en-US" dirty="0"/>
              <a:t>      </a:t>
            </a:r>
            <a:r>
              <a:rPr lang="ar-IQ" dirty="0"/>
              <a:t>فالخوارج</a:t>
            </a:r>
            <a:r>
              <a:rPr lang="ar-SA" dirty="0"/>
              <a:t>َ كانوا </a:t>
            </a:r>
            <a:r>
              <a:rPr lang="ar-IQ" dirty="0"/>
              <a:t>مقيَّدين بحرفيَّةِ </a:t>
            </a:r>
            <a:r>
              <a:rPr lang="ar-SA" dirty="0"/>
              <a:t>النص</a:t>
            </a:r>
            <a:r>
              <a:rPr lang="ar-IQ" dirty="0"/>
              <a:t>ِّ</a:t>
            </a:r>
            <a:r>
              <a:rPr lang="ar-SA" dirty="0"/>
              <a:t>، دون أن</a:t>
            </a:r>
            <a:r>
              <a:rPr lang="ar-IQ" dirty="0"/>
              <a:t>ْ</a:t>
            </a:r>
            <a:r>
              <a:rPr lang="ar-SA" dirty="0"/>
              <a:t> يَعملوا فيه</a:t>
            </a:r>
            <a:r>
              <a:rPr lang="ar-IQ" dirty="0"/>
              <a:t>ا</a:t>
            </a:r>
            <a:r>
              <a:rPr lang="ar-SA" dirty="0"/>
              <a:t> العقلَ والنظرَ إطلاقاً</a:t>
            </a:r>
            <a:r>
              <a:rPr lang="ar-IQ" dirty="0"/>
              <a:t>.                                   </a:t>
            </a:r>
            <a:r>
              <a:rPr lang="ar-SA" dirty="0"/>
              <a:t>.  </a:t>
            </a:r>
            <a:br>
              <a:rPr lang="en-US" dirty="0"/>
            </a:br>
            <a:r>
              <a:rPr lang="ar-SA" dirty="0"/>
              <a:t>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05490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6705600"/>
          </a:xfrm>
        </p:spPr>
        <p:txBody>
          <a:bodyPr/>
          <a:lstStyle/>
          <a:p>
            <a:pPr algn="just"/>
            <a:r>
              <a:rPr lang="ar-IQ" dirty="0"/>
              <a:t>     </a:t>
            </a:r>
            <a:r>
              <a:rPr lang="ar-SA" dirty="0"/>
              <a:t>لذا كان الإمام</a:t>
            </a:r>
            <a:r>
              <a:rPr lang="ar-IQ" dirty="0"/>
              <a:t>ُ </a:t>
            </a:r>
            <a:r>
              <a:rPr lang="ar-SA" dirty="0"/>
              <a:t>لم</a:t>
            </a:r>
            <a:r>
              <a:rPr lang="ar-IQ" dirty="0"/>
              <a:t>ْ</a:t>
            </a:r>
            <a:r>
              <a:rPr lang="ar-SA" dirty="0"/>
              <a:t> يحدِّث</a:t>
            </a:r>
            <a:r>
              <a:rPr lang="ar-IQ" dirty="0"/>
              <a:t>ْ</a:t>
            </a:r>
            <a:r>
              <a:rPr lang="ar-SA" dirty="0"/>
              <a:t>هم عن نصوصِ كتابٍ أو سنةٍ، بل كان يناقشُهم بعملِ رسول</a:t>
            </a:r>
            <a:r>
              <a:rPr lang="ar-IQ" dirty="0"/>
              <a:t>ِ</a:t>
            </a:r>
            <a:r>
              <a:rPr lang="ar-SA" dirty="0"/>
              <a:t> الله ﷺ.  </a:t>
            </a:r>
            <a:r>
              <a:rPr lang="ar-IQ" dirty="0"/>
              <a:t>     </a:t>
            </a:r>
            <a:r>
              <a:rPr lang="ar-SA" dirty="0"/>
              <a:t>    </a:t>
            </a:r>
            <a:r>
              <a:rPr lang="ar-IQ" dirty="0"/>
              <a:t>         </a:t>
            </a:r>
            <a:r>
              <a:rPr lang="ar-SA" dirty="0"/>
              <a:t>      .</a:t>
            </a:r>
            <a:br>
              <a:rPr lang="ar-SA" dirty="0"/>
            </a:br>
            <a:br>
              <a:rPr lang="ar-SA" dirty="0"/>
            </a:br>
            <a:r>
              <a:rPr lang="ar-SA" dirty="0"/>
              <a:t>     إذ لا مفرَّ لهم من</a:t>
            </a:r>
            <a:r>
              <a:rPr lang="ar-IQ" dirty="0"/>
              <a:t>َ الإقرار به </a:t>
            </a:r>
            <a:r>
              <a:rPr lang="ar-SA" dirty="0"/>
              <a:t>والخضوع له، </a:t>
            </a:r>
            <a:r>
              <a:rPr lang="ar-SA" b="1" dirty="0"/>
              <a:t>أي: ناقشهم على ما يقر</a:t>
            </a:r>
            <a:r>
              <a:rPr lang="ar-IQ" b="1" dirty="0"/>
              <a:t>ِّ</a:t>
            </a:r>
            <a:r>
              <a:rPr lang="ar-SA" b="1" dirty="0"/>
              <a:t>ون به</a:t>
            </a:r>
            <a:r>
              <a:rPr lang="ar-IQ" b="1" dirty="0"/>
              <a:t>.                           </a:t>
            </a:r>
            <a:r>
              <a:rPr lang="ar-SA" b="1" dirty="0"/>
              <a:t>.</a:t>
            </a:r>
            <a:r>
              <a:rPr lang="ar-SA" dirty="0"/>
              <a:t>       </a:t>
            </a:r>
            <a:br>
              <a:rPr lang="ar-IQ" dirty="0"/>
            </a:br>
            <a:br>
              <a:rPr lang="ar-IQ" dirty="0"/>
            </a:br>
            <a:r>
              <a:rPr lang="ar-SA" dirty="0"/>
              <a:t>وقد نق</a:t>
            </a:r>
            <a:r>
              <a:rPr lang="ar-IQ" dirty="0"/>
              <a:t>َ</a:t>
            </a:r>
            <a:r>
              <a:rPr lang="ar-SA" dirty="0"/>
              <a:t>ل الشيخ محمد أبو زهرة عن كتاب</a:t>
            </a:r>
            <a:r>
              <a:rPr lang="ar-IQ" dirty="0"/>
              <a:t>ِ</a:t>
            </a:r>
            <a:r>
              <a:rPr lang="ar-SA" dirty="0"/>
              <a:t> نهج البلاغة ص</a:t>
            </a:r>
            <a:r>
              <a:rPr lang="ar-IQ" dirty="0"/>
              <a:t>ُ</a:t>
            </a:r>
            <a:r>
              <a:rPr lang="ar-SA" dirty="0"/>
              <a:t>وراً من مناقشاته ـ ر</a:t>
            </a:r>
            <a:r>
              <a:rPr lang="ar-IQ" dirty="0"/>
              <a:t>َ</a:t>
            </a:r>
            <a:r>
              <a:rPr lang="ar-SA" dirty="0"/>
              <a:t>ض</a:t>
            </a:r>
            <a:r>
              <a:rPr lang="ar-IQ" dirty="0"/>
              <a:t>ِ</a:t>
            </a:r>
            <a:r>
              <a:rPr lang="ar-SA" dirty="0"/>
              <a:t>ي الله</a:t>
            </a:r>
            <a:r>
              <a:rPr lang="ar-IQ" dirty="0"/>
              <a:t>ُ</a:t>
            </a:r>
            <a:r>
              <a:rPr lang="ar-SA" dirty="0"/>
              <a:t> عنه ـ، من ذلك قول</a:t>
            </a:r>
            <a:r>
              <a:rPr lang="ar-IQ" dirty="0"/>
              <a:t>ُ</a:t>
            </a:r>
            <a:r>
              <a:rPr lang="ar-SA" dirty="0"/>
              <a:t>ه يخاطبُ الخوارجَ:    :</a:t>
            </a:r>
            <a:r>
              <a:rPr lang="ar-IQ" dirty="0"/>
              <a:t>              </a:t>
            </a:r>
            <a:br>
              <a:rPr lang="ar-SA" dirty="0"/>
            </a:br>
            <a:br>
              <a:rPr lang="ar-SA" dirty="0"/>
            </a:br>
            <a:r>
              <a:rPr lang="ar-SA" dirty="0"/>
              <a:t>      (....وقد علمتم أنَّ رسول الله ﷺ</a:t>
            </a:r>
            <a:r>
              <a:rPr lang="ar-IQ" dirty="0"/>
              <a:t> رجم الزاني المحصن، ثم صلَّى عليه، ثم ورَّثه أهله.      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وقتَل القاتلَ، وورَّث ميراثَه أهلَه، وقطَع يدَ السارقِ، وجلَد الزاني غير المحصن، ثم قسَّم عليهما الفيءَ، ونكحا المسلماتِ.        .</a:t>
            </a:r>
          </a:p>
        </p:txBody>
      </p:sp>
    </p:spTree>
    <p:extLst>
      <p:ext uri="{BB962C8B-B14F-4D97-AF65-F5344CB8AC3E}">
        <p14:creationId xmlns:p14="http://schemas.microsoft.com/office/powerpoint/2010/main" val="289218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pPr algn="just"/>
            <a:r>
              <a:rPr lang="ar-IQ" dirty="0"/>
              <a:t>     </a:t>
            </a:r>
            <a:br>
              <a:rPr lang="ar-IQ" dirty="0"/>
            </a:br>
            <a:r>
              <a:rPr lang="ar-IQ" dirty="0"/>
              <a:t>              </a:t>
            </a:r>
            <a:br>
              <a:rPr lang="ar-IQ" dirty="0"/>
            </a:br>
            <a:r>
              <a:rPr lang="ar-IQ" dirty="0"/>
              <a:t>       </a:t>
            </a:r>
            <a:br>
              <a:rPr lang="ar-IQ" dirty="0"/>
            </a:br>
            <a:r>
              <a:rPr lang="ar-IQ" dirty="0"/>
              <a:t>      فآخذَهم رسولُ الله</a:t>
            </a:r>
            <a:r>
              <a:rPr lang="ar-SA" dirty="0"/>
              <a:t> ﷺ</a:t>
            </a:r>
            <a:r>
              <a:rPr lang="ar-IQ" dirty="0"/>
              <a:t> بذنوبِهم، وأقام حقَّ الله فيهم، ولم يَمنعْهم سهمَهم من الإسلام، ولم يُخرِج أسماءَهم من بين أهله).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قتلُ العمدِ والزنا والسرقةُ كلُّها من الكبائر بلا خلافٍ، والرسولُ</a:t>
            </a:r>
            <a:r>
              <a:rPr lang="ar-SA" dirty="0"/>
              <a:t>ﷺ</a:t>
            </a:r>
            <a:r>
              <a:rPr lang="ar-IQ" dirty="0"/>
              <a:t> لم يكفِّرْ مرتكبَه بل عامله معاملةَ المؤمنِ.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وهذا المنهج القيِّم يُسمَّى إلزامَ الخصم بلوازم مسلَّماته، أي: إلزامُه بما هو معترِفٌ به، أو كما قيل: (أقتلك بسيفك) أو (أدينُك بفمِك)، سواء كان الخصمُ مُسلِماً أو لا.                        .</a:t>
            </a:r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dirty="0"/>
              <a:t>       </a:t>
            </a:r>
            <a:r>
              <a:rPr lang="ar-IQ" b="1" dirty="0"/>
              <a:t>وهذا المنهج هو الَّذي يُسمَّى فيما بعدُ بعلْم الكلام.        .                       </a:t>
            </a:r>
            <a:br>
              <a:rPr lang="ar-IQ" b="1" dirty="0"/>
            </a:br>
            <a:r>
              <a:rPr lang="ar-IQ" b="1" dirty="0"/>
              <a:t>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1091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6705600"/>
          </a:xfrm>
        </p:spPr>
        <p:txBody>
          <a:bodyPr/>
          <a:lstStyle/>
          <a:p>
            <a:pPr algn="just"/>
            <a:r>
              <a:rPr lang="ar-IQ" b="1" dirty="0"/>
              <a:t>أمَّا منهجُ الجمعِ عند العلماء، منهم الإمامُ الغزاليِّ:         :</a:t>
            </a:r>
            <a:br>
              <a:rPr lang="ar-IQ" b="1" dirty="0"/>
            </a:br>
            <a:r>
              <a:rPr lang="ar-IQ" b="1" dirty="0"/>
              <a:t>                         </a:t>
            </a:r>
            <a:br>
              <a:rPr lang="ar-IQ" dirty="0"/>
            </a:br>
            <a:r>
              <a:rPr lang="ar-IQ" dirty="0"/>
              <a:t>     قسَّم الإمامُ الغزاليُّ تقسيماً دقيقاً للفِرَق، وبيَّن الوسطِيَّةَ من خلال إفراط الفِرَقِ وتفرِيطهم، فيقول:                     :                        </a:t>
            </a:r>
            <a:br>
              <a:rPr lang="ar-IQ" dirty="0"/>
            </a:br>
            <a:r>
              <a:rPr lang="ar-IQ" dirty="0"/>
              <a:t> </a:t>
            </a:r>
            <a:br>
              <a:rPr lang="en-US" dirty="0"/>
            </a:br>
            <a:r>
              <a:rPr lang="ar-IQ" dirty="0"/>
              <a:t>     (اِعلم أنَّ أهلَ الأهواء المختلفةِ سِتُّ فِرَقٍ، وكلُّ اثنَين منها ضِدَّان، وهي: </a:t>
            </a:r>
            <a:r>
              <a:rPr lang="ar-IQ" b="1" dirty="0"/>
              <a:t>التشبيه والتعطيل، والجبرُ والقدَرُ، والرفضُ والنصبُ.....    </a:t>
            </a:r>
            <a:r>
              <a:rPr lang="ar-IQ" dirty="0"/>
              <a:t>.             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فأمَّا الفِرقةُ المُشبِّهةُ: فإنَّهم بالغوا وغَلَوا في إثباتِ الصفاتِ حتَّى شَبَّهوا وجوَّزوا ـ لله ـ الانتقالَ والحلولَ والاستقراءَ والجلوسَ وما أشبه ذلك. .</a:t>
            </a:r>
            <a:br>
              <a:rPr lang="ar-IQ" dirty="0"/>
            </a:br>
            <a:r>
              <a:rPr lang="ar-IQ" dirty="0"/>
              <a:t>                                   </a:t>
            </a:r>
            <a:br>
              <a:rPr lang="ar-IQ" dirty="0"/>
            </a:br>
            <a:r>
              <a:rPr lang="ar-IQ" dirty="0"/>
              <a:t>     وأمَّا الفِرقةُ المعطِّلةُ: فإنَّهم بالغوا وغلَوا وبالغوا في نفيِ التشبيهِ حتَّى وقعوا في التعطيلِ.                       .</a:t>
            </a:r>
          </a:p>
        </p:txBody>
      </p:sp>
    </p:spTree>
    <p:extLst>
      <p:ext uri="{BB962C8B-B14F-4D97-AF65-F5344CB8AC3E}">
        <p14:creationId xmlns:p14="http://schemas.microsoft.com/office/powerpoint/2010/main" val="294815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just"/>
            <a:r>
              <a:rPr lang="ar-IQ" dirty="0"/>
              <a:t>        </a:t>
            </a:r>
            <a:r>
              <a:rPr lang="ar-IQ" b="1" dirty="0"/>
              <a:t>وأمَّا أهلُ السنَّة والجماعة: </a:t>
            </a:r>
            <a:r>
              <a:rPr lang="ar-IQ" dirty="0"/>
              <a:t>فإنَّهم سَلَكوا الطريقَ الوسطَ[عن طريقِ جمع الادلَّة].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وأثبتوا صفاتِ اللهِ كما وردَتْ من غيرِ تشبيهٍ ولا تعطيلٍ، فعَلِمتَ بذلك سبيلَ الشيطانِ ما عليه المشبِّهةُ والمعطِّلةُ           .                              </a:t>
            </a:r>
            <a:br>
              <a:rPr lang="ar-IQ" dirty="0"/>
            </a:br>
            <a:r>
              <a:rPr lang="ar-IQ" b="1" dirty="0"/>
              <a:t>       </a:t>
            </a:r>
            <a:br>
              <a:rPr lang="ar-IQ" b="1" dirty="0"/>
            </a:br>
            <a:r>
              <a:rPr lang="ar-IQ" b="1" dirty="0"/>
              <a:t>وأمَّا الجبريَّةُ والقدريَّةُ: </a:t>
            </a:r>
            <a:r>
              <a:rPr lang="ar-IQ" dirty="0"/>
              <a:t>فكلٌّ منهم بعيدٌ عن الصراطِ المستقيم: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 فمَن نَفَى المشيئةَ والكسبَ عن نفسِه فهو جبريٌّ.         .                        </a:t>
            </a:r>
            <a:br>
              <a:rPr lang="ar-IQ" dirty="0"/>
            </a:br>
            <a:r>
              <a:rPr lang="ar-IQ" dirty="0"/>
              <a:t>      </a:t>
            </a:r>
            <a:br>
              <a:rPr lang="ar-IQ" dirty="0"/>
            </a:br>
            <a:r>
              <a:rPr lang="ar-IQ" dirty="0"/>
              <a:t>       ومَن نسَبَهما إلى نفسِه فهو قدَريٌّ.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 ومَن نسَب المشيئةَ [أي: الخلقَ]إلى اللهِ تعالى والكسْبَ إلى العبدِ فهو سُنيٌّ[وهذه الوسطيَّةُ بسببِ جمعِ الأدلَّة]                      .                             </a:t>
            </a:r>
            <a:r>
              <a:rPr lang="ar-SA" b="1" dirty="0"/>
              <a:t>    </a:t>
            </a:r>
            <a:r>
              <a:rPr lang="ar-IQ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4279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just"/>
            <a:r>
              <a:rPr lang="ar-IQ" b="1" dirty="0"/>
              <a:t>       </a:t>
            </a:r>
            <a:r>
              <a:rPr lang="ar-SA" b="1" dirty="0"/>
              <a:t>وأمَّا الراف</a:t>
            </a:r>
            <a:r>
              <a:rPr lang="ar-IQ" b="1" dirty="0"/>
              <a:t>ـ</a:t>
            </a:r>
            <a:r>
              <a:rPr lang="ar-SA" b="1" dirty="0"/>
              <a:t>ضةُ والناصبةُ: </a:t>
            </a:r>
            <a:r>
              <a:rPr lang="ar-SA" dirty="0"/>
              <a:t>فكلٌّ منهما بعيدٌ عن</a:t>
            </a:r>
            <a:r>
              <a:rPr lang="ar-IQ" dirty="0"/>
              <a:t>ِ</a:t>
            </a:r>
            <a:r>
              <a:rPr lang="ar-SA" dirty="0"/>
              <a:t> الصراط ـ المستقيم ـ</a:t>
            </a:r>
            <a:r>
              <a:rPr lang="ar-IQ" dirty="0"/>
              <a:t>.         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r>
              <a:rPr lang="ar-SA" dirty="0"/>
              <a:t> </a:t>
            </a:r>
            <a:r>
              <a:rPr lang="ar-IQ"/>
              <a:t>  </a:t>
            </a:r>
            <a:r>
              <a:rPr lang="ar-SA" b="1"/>
              <a:t>فالرافضيُّ</a:t>
            </a:r>
            <a:r>
              <a:rPr lang="ar-SA" b="1" dirty="0"/>
              <a:t>: </a:t>
            </a:r>
            <a:r>
              <a:rPr lang="ar-SA" dirty="0"/>
              <a:t>ادَّعى محبَّةَ أهلِ البيت وبالغ في سبِّ الصحابةِ وبُغضِهم.</a:t>
            </a:r>
            <a:r>
              <a:rPr lang="ar-IQ" dirty="0"/>
              <a:t>      .</a:t>
            </a:r>
            <a:br>
              <a:rPr lang="ar-IQ" dirty="0"/>
            </a:br>
            <a:br>
              <a:rPr lang="ar-IQ" sz="1600" dirty="0"/>
            </a:br>
            <a:r>
              <a:rPr lang="ar-IQ" dirty="0"/>
              <a:t>      </a:t>
            </a:r>
            <a:r>
              <a:rPr lang="ar-SA" dirty="0"/>
              <a:t> </a:t>
            </a:r>
            <a:r>
              <a:rPr lang="ar-SA" b="1" dirty="0"/>
              <a:t>والناصبيُّ:</a:t>
            </a:r>
            <a:r>
              <a:rPr lang="ar-SA" dirty="0"/>
              <a:t> بالغ في التعصُّبِ من جهة الصحابةِ حتَّى وقَع في عداوةِ أهلِ البيتِ ونسَب عليَّاً ـ رضي اللهُ عنه ـ إلى الظلمِ والكفرِ.</a:t>
            </a:r>
            <a:br>
              <a:rPr lang="ar-IQ" dirty="0"/>
            </a:br>
            <a:r>
              <a:rPr lang="ar-SA" dirty="0"/>
              <a:t> </a:t>
            </a:r>
            <a:br>
              <a:rPr lang="ar-IQ" dirty="0"/>
            </a:br>
            <a:r>
              <a:rPr lang="ar-IQ" dirty="0"/>
              <a:t>        </a:t>
            </a:r>
            <a:r>
              <a:rPr lang="ar-SA" b="1" dirty="0"/>
              <a:t>وأمَّا أهلُ السُّنَّةِ: </a:t>
            </a:r>
            <a:r>
              <a:rPr lang="ar-SA" dirty="0"/>
              <a:t>فإنَّهم سَلَكوا الطريقَ الوسَطَ فأحبُّوا أهلَ البيتِ وأحبُّوا الصحابةَ</a:t>
            </a:r>
            <a:r>
              <a:rPr lang="ar-IQ" dirty="0"/>
              <a:t>.    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</a:t>
            </a:r>
            <a:r>
              <a:rPr lang="ar-SA" dirty="0"/>
              <a:t> وحَفظَ اللهُ ألسنَتَهم من الوقيعةِ في أحدٍ منهم إلَّا بالحمدِ والثناء عليهم، فللَّهِ الحمدُ والمِنَّةُ والشكرُ</a:t>
            </a:r>
            <a:r>
              <a:rPr lang="ar-IQ" dirty="0"/>
              <a:t>).                  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43348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ctr"/>
            <a:r>
              <a:rPr lang="ar-IQ" sz="4400" dirty="0"/>
              <a:t>هل من سائلٍ يسأل عن الموضوع؟.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r>
              <a:rPr lang="ar-IQ" sz="4400" dirty="0"/>
              <a:t>شكراً للحضور..........</a:t>
            </a:r>
            <a:br>
              <a:rPr lang="ar-IQ" sz="4400" dirty="0"/>
            </a:br>
            <a:br>
              <a:rPr lang="ar-IQ" sz="4400" dirty="0"/>
            </a:br>
            <a:br>
              <a:rPr lang="ar-IQ" sz="4400" dirty="0"/>
            </a:b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218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pPr algn="just"/>
            <a:r>
              <a:rPr lang="ar-IQ" sz="4000" b="1" dirty="0"/>
              <a:t>تتكوَّن المحاضرة مما يأتي:                    </a:t>
            </a:r>
            <a:r>
              <a:rPr lang="ar-IQ" sz="4000" dirty="0"/>
              <a:t>:</a:t>
            </a:r>
            <a:br>
              <a:rPr lang="ar-IQ" sz="4000" dirty="0"/>
            </a:br>
            <a:br>
              <a:rPr lang="ar-IQ" sz="4000" dirty="0"/>
            </a:br>
            <a:r>
              <a:rPr lang="ar-IQ" sz="4000" dirty="0"/>
              <a:t> 1ـ ما هو التعارُض؟                             .</a:t>
            </a:r>
            <a:br>
              <a:rPr lang="ar-IQ" sz="4000" dirty="0"/>
            </a:br>
            <a:br>
              <a:rPr lang="ar-IQ" sz="4000" dirty="0"/>
            </a:br>
            <a:r>
              <a:rPr lang="ar-IQ" sz="4000" dirty="0"/>
              <a:t>2ـ ما هو منهج الجمع؟.                         .</a:t>
            </a:r>
            <a:br>
              <a:rPr lang="ar-IQ" sz="4000" dirty="0"/>
            </a:br>
            <a:r>
              <a:rPr lang="ar-IQ" sz="4000" dirty="0"/>
              <a:t>                                            </a:t>
            </a:r>
            <a:br>
              <a:rPr lang="ar-IQ" sz="4000" dirty="0"/>
            </a:br>
            <a:r>
              <a:rPr lang="ar-IQ" sz="4000" dirty="0"/>
              <a:t>3ـ هل يوجد تعارُض في الدين؟.                     .</a:t>
            </a:r>
            <a:br>
              <a:rPr lang="ar-IQ" sz="4000" dirty="0"/>
            </a:br>
            <a:r>
              <a:rPr lang="ar-IQ" sz="4000" dirty="0"/>
              <a:t>                                     </a:t>
            </a:r>
            <a:br>
              <a:rPr lang="ar-IQ" sz="4000" dirty="0"/>
            </a:br>
            <a:r>
              <a:rPr lang="ar-IQ" sz="4000" dirty="0"/>
              <a:t>4ـ هل يوجد سندُ الجمع في الدين؟.             .</a:t>
            </a:r>
            <a:br>
              <a:rPr lang="ar-IQ" sz="4000" dirty="0"/>
            </a:b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80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b="1" dirty="0"/>
              <a:t>أوَّلاً: ما هو التعارُض؟ هو اصطدامُ معنى مع معنى آخر</a:t>
            </a:r>
            <a:r>
              <a:rPr lang="ar-IQ" b="1" i="1" dirty="0"/>
              <a:t>.</a:t>
            </a:r>
            <a:r>
              <a:rPr lang="ar-IQ" b="1" dirty="0"/>
              <a:t>        .</a:t>
            </a:r>
            <a:br>
              <a:rPr lang="ar-IQ" b="1" dirty="0"/>
            </a:br>
            <a:r>
              <a:rPr lang="ar-IQ" b="1" dirty="0"/>
              <a:t>                     </a:t>
            </a:r>
            <a:br>
              <a:rPr lang="ar-IQ" b="1" dirty="0"/>
            </a:br>
            <a:r>
              <a:rPr lang="ar-IQ" b="1" dirty="0"/>
              <a:t>ثانياً: ما هو منهج الجمع لرفع التعارُض:                    :                                 </a:t>
            </a:r>
            <a:br>
              <a:rPr lang="en-US" dirty="0"/>
            </a:br>
            <a:r>
              <a:rPr lang="ar-IQ" dirty="0"/>
              <a:t>      مِن أبرز قواعد هذا المنهج هي: أنْ لا يُفسَّر أيٌّ منَ الطائفتَين منَ الآيات إلَّا في ضوءِ الطائفة الثانية.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فلا يجوز التأمُّلُ في معنى أيٍّ منهما بمعزلٍ عما تدلُّ عليه الطائفةُ الأُخرى، وإلَّا أدَّى إلى إفراطٍ أو تفريطٍ.                     .</a:t>
            </a:r>
            <a:br>
              <a:rPr lang="ar-IQ" dirty="0"/>
            </a:br>
            <a:r>
              <a:rPr lang="ar-IQ" dirty="0"/>
              <a:t> </a:t>
            </a:r>
            <a:br>
              <a:rPr lang="ar-IQ" dirty="0"/>
            </a:br>
            <a:r>
              <a:rPr lang="ar-IQ" b="1" dirty="0"/>
              <a:t>ثالثاً: هل يوجد التعارُضُ في الدين؟                        .                          </a:t>
            </a:r>
            <a:br>
              <a:rPr lang="ar-IQ" b="1" dirty="0"/>
            </a:br>
            <a:br>
              <a:rPr lang="ar-IQ" b="1" dirty="0"/>
            </a:br>
            <a:r>
              <a:rPr lang="ar-IQ" b="1" dirty="0"/>
              <a:t>   </a:t>
            </a:r>
            <a:r>
              <a:rPr lang="ar-IQ" dirty="0"/>
              <a:t>يُوجَد تعارُضٌ ظاهريٌّ بحسب الفهم بين الآيات أوِ الأحاديث لكنْ لا  تعارُضَ حقيقيَّاً في القرآن بين آياته وكذا بين الأحاديث.        .                                  </a:t>
            </a:r>
            <a:br>
              <a:rPr lang="ar-IQ" dirty="0"/>
            </a:br>
            <a:r>
              <a:rPr lang="ar-IQ" dirty="0"/>
              <a:t>  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39666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6858000"/>
          </a:xfrm>
        </p:spPr>
        <p:txBody>
          <a:bodyPr/>
          <a:lstStyle/>
          <a:p>
            <a:pPr algn="just"/>
            <a:r>
              <a:rPr lang="ar-IQ" b="1" dirty="0"/>
              <a:t>        </a:t>
            </a:r>
            <a:br>
              <a:rPr lang="ar-IQ" b="1" dirty="0"/>
            </a:br>
            <a:r>
              <a:rPr lang="ar-IQ" b="1" dirty="0"/>
              <a:t>       </a:t>
            </a:r>
            <a:r>
              <a:rPr lang="ar-IQ" dirty="0"/>
              <a:t>ينبغي أنْ لا يُبطِلُ أيٌّ منهما معنى المقابلِ، بل لابدَّ أنْ يُحدَّدَ لكلِّ حقيقةٍ منَ الحقيقَتَين مداها ومرمَاها.                              .</a:t>
            </a:r>
            <a:br>
              <a:rPr lang="ar-IQ" dirty="0"/>
            </a:br>
            <a:br>
              <a:rPr lang="ar-IQ" b="1" dirty="0"/>
            </a:br>
            <a:r>
              <a:rPr lang="ar-IQ" b="1" dirty="0"/>
              <a:t>        ما هو حكمةُ القرآن على هذا النوع منَ الاستدلالِ؟ أمران:    :</a:t>
            </a:r>
            <a:br>
              <a:rPr lang="ar-IQ" b="1" dirty="0"/>
            </a:br>
            <a:r>
              <a:rPr lang="ar-IQ" b="1" dirty="0"/>
              <a:t>        </a:t>
            </a:r>
            <a:br>
              <a:rPr lang="ar-IQ" dirty="0"/>
            </a:br>
            <a:r>
              <a:rPr lang="ar-IQ" dirty="0"/>
              <a:t>     1ـ تعديلُ الأفكارِ الخاطئةِ، كيف؟ بكلٍّ منَ الحقيقَتَين يَردُّ على فكرةٍ خاطئةٍ،       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2ـ بيانُ الحقِّ بينهما. كيف؟ بجمعِهِما يُحقِّقُ الحدَّ الوسَط والمقصدَ الأساسيَّ منَ الموضوع.                          .                                                   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r>
              <a:rPr lang="ar-IQ" b="1" dirty="0"/>
              <a:t>فإذن استخراجُ الحدِّ الوسط كامنٌ بين الضِّدَّين بحسبِ الظاهر، من خلالِ فلسفةِ الجمعِ نصل إلى بيانِ الوسطيَّةِ وردِّ الإفراطِ والتفريطِ. .</a:t>
            </a:r>
            <a:br>
              <a:rPr lang="ar-IQ" b="1" dirty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67684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705600"/>
          </a:xfrm>
        </p:spPr>
        <p:txBody>
          <a:bodyPr/>
          <a:lstStyle/>
          <a:p>
            <a:pPr algn="just"/>
            <a:r>
              <a:rPr lang="ar-IQ" b="1" dirty="0"/>
              <a:t>     رابعاً: هل يوجد سندٌ شرعيٌّ لمنهج الجمعِ؟ نعم، هذا المنهجُ استعمَله الرسولُ </a:t>
            </a:r>
            <a:r>
              <a:rPr lang="ar-SA" dirty="0"/>
              <a:t>ﷺ</a:t>
            </a:r>
            <a:r>
              <a:rPr lang="ar-IQ" dirty="0"/>
              <a:t> والصحابةُ والعلماءُ المحقِّقون:                   .</a:t>
            </a:r>
            <a:br>
              <a:rPr lang="ar-IQ" sz="2800" dirty="0"/>
            </a:br>
            <a:r>
              <a:rPr lang="ar-IQ" b="1" dirty="0"/>
              <a:t>أمَّا الرسول</a:t>
            </a:r>
            <a:r>
              <a:rPr lang="ar-SA" b="1" dirty="0"/>
              <a:t> ﷺ</a:t>
            </a:r>
            <a:r>
              <a:rPr lang="ar-IQ" b="1" dirty="0"/>
              <a:t>:                                    </a:t>
            </a:r>
            <a:r>
              <a:rPr lang="ar-IQ" dirty="0"/>
              <a:t>:</a:t>
            </a:r>
            <a:br>
              <a:rPr lang="ar-IQ" dirty="0"/>
            </a:br>
            <a:r>
              <a:rPr lang="ar-IQ" dirty="0"/>
              <a:t>      عن عبدالله بن مسعود رضي الله عنه قال: لمَّا نزلتْ هذه الآيةُ:</a:t>
            </a:r>
            <a:r>
              <a:rPr lang="ar-IQ" dirty="0">
                <a:cs typeface="Ali_K_Sharif" pitchFamily="2" charset="-78"/>
              </a:rPr>
              <a:t>[</a:t>
            </a:r>
            <a:r>
              <a:rPr lang="ar-IQ" dirty="0"/>
              <a:t>الَّذِينَ آمَنُوا وَلَمْ يَلْبِسُوا إِيمَانَهُمْ بِظُلْمٍ أُولَئِكَ لَهُمُ الأَمْنُ وَهُمْ مُهْتَدُونَ</a:t>
            </a:r>
            <a:r>
              <a:rPr lang="ar-IQ" dirty="0">
                <a:cs typeface="Ali_K_Sharif" pitchFamily="2" charset="-78"/>
              </a:rPr>
              <a:t>]</a:t>
            </a:r>
            <a:r>
              <a:rPr lang="ar-IQ" dirty="0"/>
              <a:t>الأنعام: 82.                              .</a:t>
            </a:r>
            <a:br>
              <a:rPr lang="ar-IQ" dirty="0"/>
            </a:b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>      شَقَّ ذلك على أصحاب رسول الله </a:t>
            </a:r>
            <a:r>
              <a:rPr lang="ar-SA" dirty="0"/>
              <a:t>ﷺ</a:t>
            </a:r>
            <a:r>
              <a:rPr lang="ar-IQ" dirty="0"/>
              <a:t>، فقالوا: أيُّنا لم يَلبسْ إيمانُه بظلمٍ ـ أي: بارتكابِ ذنبٍ؟؛ لأنَّ مَن ارتَكب ذنباً فقد ظلَم نفْسَه ـ .</a:t>
            </a:r>
            <a:br>
              <a:rPr lang="ar-IQ" dirty="0"/>
            </a:b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>      </a:t>
            </a:r>
            <a:r>
              <a:rPr lang="ar-IQ" b="1" dirty="0"/>
              <a:t>وهنا نسأل: لِماذا فهِمَ الصحابةُ هذا الفهمَ من الآيةِ؟!.</a:t>
            </a:r>
            <a:r>
              <a:rPr lang="ar-IQ" dirty="0"/>
              <a:t> الجواب: فهْمُهم معقولٌ؛ لأنَّ كلمةَ (ظلم) نكرةٌ، وقد جاءت بعد النفي:</a:t>
            </a:r>
            <a:r>
              <a:rPr lang="ar-IQ" dirty="0">
                <a:cs typeface="Ali_K_Sharif" pitchFamily="2" charset="-78"/>
              </a:rPr>
              <a:t>[</a:t>
            </a:r>
            <a:r>
              <a:rPr lang="ar-IQ" dirty="0"/>
              <a:t>وَلَمْ يَلْبِسُوا إِيمَانَهُمْ بِظُلْم</a:t>
            </a:r>
            <a:r>
              <a:rPr lang="ar-IQ" dirty="0">
                <a:cs typeface="Ali_K_Sharif" pitchFamily="2" charset="-78"/>
              </a:rPr>
              <a:t>]. </a:t>
            </a:r>
            <a:r>
              <a:rPr lang="ar-IQ" dirty="0"/>
              <a:t>والنكرةُ في سياقِ النفي تُفيدُ العمومَ، ففَهمُوا من ذلك عمومَ الظلمِ.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77236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algn="just"/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dirty="0"/>
              <a:t>      فقال رسولُ الله </a:t>
            </a:r>
            <a:r>
              <a:rPr lang="ar-SA" dirty="0"/>
              <a:t>ﷺ</a:t>
            </a:r>
            <a:r>
              <a:rPr lang="ar-IQ" dirty="0"/>
              <a:t>:{إنه ليس بذاك ـ أي: ليس المرادُ بذاك جميعَ الذنوب ـ أَوَ لم تَسمعوا إلى قولِ لقمانَ لابنِه:</a:t>
            </a:r>
            <a:r>
              <a:rPr lang="ar-IQ" dirty="0">
                <a:cs typeface="Ali_K_Sharif" pitchFamily="2" charset="-78"/>
              </a:rPr>
              <a:t>[</a:t>
            </a:r>
            <a:r>
              <a:rPr lang="ar-IQ" dirty="0"/>
              <a:t>إِنَّ الشِّرْكَ لَظُلْمٌ عَظِيمٌ</a:t>
            </a:r>
            <a:r>
              <a:rPr lang="ar-IQ" dirty="0">
                <a:cs typeface="Ali_K_Sharif" pitchFamily="2" charset="-78"/>
              </a:rPr>
              <a:t>]</a:t>
            </a:r>
            <a:r>
              <a:rPr lang="ar-IQ" dirty="0"/>
              <a:t>لقمان:13}.                                    .     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فبيَّن لهم صاحبُ البيانِ للقرآن</a:t>
            </a:r>
            <a:r>
              <a:rPr lang="ar-SA" dirty="0"/>
              <a:t> ﷺ</a:t>
            </a:r>
            <a:r>
              <a:rPr lang="ar-IQ" dirty="0"/>
              <a:t> أنَّ العموم هنا غيرُ مرادٍ، بل هو من العامِّ الذي أُرِيد به الخاصُّ</a:t>
            </a:r>
            <a:r>
              <a:rPr lang="ar-IQ" b="1" dirty="0"/>
              <a:t>، فالمرادُ بالظلم هنا أعظمُ أنواعِه فقط وهو الشركُ.                                          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 </a:t>
            </a:r>
            <a:br>
              <a:rPr lang="en-US" b="1" dirty="0"/>
            </a:br>
            <a:r>
              <a:rPr lang="ar-IQ" dirty="0"/>
              <a:t>       </a:t>
            </a:r>
            <a:r>
              <a:rPr lang="ar-IQ" b="1" dirty="0"/>
              <a:t>هذا الموقفُ النبويُّ الشريفُ يُبصِّرُنا </a:t>
            </a:r>
            <a:r>
              <a:rPr lang="ar-IQ" dirty="0"/>
              <a:t>إلى أُمورٍ هامَّةٍ في فَهمِ النصِّ منها:                                     :</a:t>
            </a:r>
            <a:br>
              <a:rPr lang="ar-IQ" dirty="0"/>
            </a:br>
            <a:r>
              <a:rPr lang="ar-IQ" dirty="0"/>
              <a:t> </a:t>
            </a:r>
            <a:br>
              <a:rPr lang="en-US" dirty="0"/>
            </a:br>
            <a:r>
              <a:rPr lang="ar-IQ" dirty="0"/>
              <a:t>      1ـ أنه لا بدَّ من جمعِ الأدلَّة؛ لِتَبيِينِ المراد في النصوص، ولم نكتفِ بدليلٍ في مسألةٍ فيها الأدلَّةُ المتعارضةُ كي لا نَقع في الأخطاءِ الجسيمة.        </a:t>
            </a:r>
          </a:p>
        </p:txBody>
      </p:sp>
    </p:spTree>
    <p:extLst>
      <p:ext uri="{BB962C8B-B14F-4D97-AF65-F5344CB8AC3E}">
        <p14:creationId xmlns:p14="http://schemas.microsoft.com/office/powerpoint/2010/main" val="9534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/>
            <a:r>
              <a:rPr lang="ar-IQ" dirty="0"/>
              <a:t>       2ـ ويدلُّنا أيضاً إلى أنَّه إذا تعارضَ قاعدةٌ لغويةٌ أو أصوليَّةٌ مع موقفِه </a:t>
            </a:r>
            <a:r>
              <a:rPr lang="ar-SA" dirty="0"/>
              <a:t>ﷺ</a:t>
            </a:r>
            <a:r>
              <a:rPr lang="ar-IQ" dirty="0"/>
              <a:t> فبيانُه مقدَّمٌ وتُخصَّصُ القاعدةُ بغير ذلك الموقف.            .        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 3ـ ويُرشِدُنا أيضاً إلى أنَّ معرفةَ اللغةِ العربيَّةِ وحدَها ليستْ كافيةً في فَهْمِ النصوصِ منَ الكتاب والسنة.                           .</a:t>
            </a:r>
            <a:br>
              <a:rPr lang="ar-IQ" dirty="0"/>
            </a:br>
            <a:r>
              <a:rPr lang="ar-IQ" dirty="0"/>
              <a:t>      وإلَّا فالأصحاب ـ رضي الله عنهم ـ كانوا أئمَّةَ اللغةِ مع حاجتهم إلى بيانِ النبويِّ </a:t>
            </a:r>
            <a:r>
              <a:rPr lang="ar-SA" dirty="0"/>
              <a:t>ﷺ</a:t>
            </a:r>
            <a:r>
              <a:rPr lang="ar-IQ" dirty="0"/>
              <a:t> ، فما بالُ غيرِهم؟!.                        .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 </a:t>
            </a:r>
            <a:r>
              <a:rPr lang="ar-IQ" sz="3200" b="1" dirty="0"/>
              <a:t>أمَّا منهجُ الجمعِ عند الصحابة: يتبيَّن من خلال المناظرتَين:</a:t>
            </a:r>
            <a:br>
              <a:rPr lang="ar-IQ" sz="3200" b="1" dirty="0"/>
            </a:br>
            <a:r>
              <a:rPr lang="ar-IQ" sz="3200" b="1" dirty="0"/>
              <a:t>                      </a:t>
            </a:r>
            <a:br>
              <a:rPr lang="ar-IQ" sz="3200" b="1" dirty="0"/>
            </a:br>
            <a:r>
              <a:rPr lang="ar-IQ" sz="3200" b="1" dirty="0"/>
              <a:t>      الأُولَى: </a:t>
            </a:r>
            <a:r>
              <a:rPr lang="ar-IQ" b="1" dirty="0"/>
              <a:t>مناظرة الإمام ابن عباس مع الخوارج: </a:t>
            </a:r>
            <a:r>
              <a:rPr lang="ar-IQ" dirty="0"/>
              <a:t>ناظر الخوارجَ على أساسِ منهجِ الجمعِ بين الأدلةِ وإلحاقِ النظير بالنظير حتى يتَّضحَ الحقُّ:                  : </a:t>
            </a:r>
            <a:r>
              <a:rPr lang="ar-IQ" sz="1800" dirty="0"/>
              <a:t>                                   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92920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6629400"/>
          </a:xfrm>
        </p:spPr>
        <p:txBody>
          <a:bodyPr/>
          <a:lstStyle/>
          <a:p>
            <a:pPr algn="just"/>
            <a:r>
              <a:rPr lang="ar-IQ" b="1" dirty="0"/>
              <a:t>     قال ابن عباس</a:t>
            </a:r>
            <a:r>
              <a:rPr lang="ar-IQ" dirty="0"/>
              <a:t>:[.... قلتُ: أَخبِرُوني ماذا نَقمْتم علَى ابنِ عمِّ رسولِ الله </a:t>
            </a:r>
            <a:r>
              <a:rPr lang="ar-SA" dirty="0"/>
              <a:t>ﷺ</a:t>
            </a:r>
            <a:r>
              <a:rPr lang="ar-IQ" dirty="0"/>
              <a:t> وصِهرِه والمهاجرين والأنصار؟.                     .                        </a:t>
            </a:r>
            <a:br>
              <a:rPr lang="en-US" dirty="0"/>
            </a:br>
            <a:r>
              <a:rPr lang="ar-IQ" b="1" dirty="0"/>
              <a:t>قالوا: </a:t>
            </a:r>
            <a:r>
              <a:rPr lang="ar-IQ" dirty="0"/>
              <a:t>ثلاثاً!                                    .</a:t>
            </a:r>
            <a:br>
              <a:rPr lang="en-US" dirty="0"/>
            </a:br>
            <a:r>
              <a:rPr lang="ar-IQ" b="1" dirty="0"/>
              <a:t>قلتُ: </a:t>
            </a:r>
            <a:r>
              <a:rPr lang="ar-IQ" dirty="0"/>
              <a:t>ما هنَّ؟.                               .</a:t>
            </a:r>
            <a:br>
              <a:rPr lang="ar-IQ" b="1" dirty="0"/>
            </a:br>
            <a:r>
              <a:rPr lang="ar-IQ" b="1" dirty="0"/>
              <a:t>قالوا: </a:t>
            </a:r>
            <a:r>
              <a:rPr lang="ar-IQ" dirty="0"/>
              <a:t>أمَّا إِحداهنَّ فإنَّه حكَّم الرِّجالَ في أمرِ الله، وقال الله تعالى:</a:t>
            </a:r>
            <a:r>
              <a:rPr lang="ar-IQ" dirty="0">
                <a:cs typeface="Ali_K_Sharif" pitchFamily="2" charset="-78"/>
              </a:rPr>
              <a:t>[</a:t>
            </a:r>
            <a:r>
              <a:rPr lang="ar-IQ" dirty="0"/>
              <a:t>إِنِ الْحُكْمُ إِلاَّ لِلّهِ</a:t>
            </a:r>
            <a:r>
              <a:rPr lang="ar-IQ" dirty="0">
                <a:cs typeface="Ali_K_Sharif" pitchFamily="2" charset="-78"/>
              </a:rPr>
              <a:t>]</a:t>
            </a:r>
            <a:r>
              <a:rPr lang="ar-IQ" dirty="0"/>
              <a:t>الأنعام:57، </a:t>
            </a:r>
            <a:r>
              <a:rPr lang="ar-SA" dirty="0"/>
              <a:t>وما للرجال وما للحكم</a:t>
            </a:r>
            <a:r>
              <a:rPr lang="ar-IQ" dirty="0"/>
              <a:t>؟.                .</a:t>
            </a:r>
            <a:br>
              <a:rPr lang="ar-IQ" dirty="0"/>
            </a:br>
            <a:r>
              <a:rPr lang="ar-IQ" dirty="0"/>
              <a:t>                    </a:t>
            </a:r>
            <a:br>
              <a:rPr lang="en-US" dirty="0"/>
            </a:br>
            <a:r>
              <a:rPr lang="ar-SA" b="1" dirty="0"/>
              <a:t>فقلتُ: </a:t>
            </a:r>
            <a:r>
              <a:rPr lang="ar-SA" dirty="0"/>
              <a:t>هذه واحدة</a:t>
            </a:r>
            <a:r>
              <a:rPr lang="ar-IQ" dirty="0"/>
              <a:t>.                                </a:t>
            </a:r>
            <a:r>
              <a:rPr lang="ar-SA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      </a:t>
            </a:r>
            <a:r>
              <a:rPr lang="ar-SA" b="1" dirty="0"/>
              <a:t>قالوا: </a:t>
            </a:r>
            <a:r>
              <a:rPr lang="ar-SA" dirty="0"/>
              <a:t>وأمَّا الأُخرى فإنَّه قاتل ولم ي</a:t>
            </a:r>
            <a:r>
              <a:rPr lang="ar-IQ" dirty="0"/>
              <a:t>َ</a:t>
            </a:r>
            <a:r>
              <a:rPr lang="ar-SA" dirty="0"/>
              <a:t>سْبِ ولم ي</a:t>
            </a:r>
            <a:r>
              <a:rPr lang="ar-IQ" dirty="0"/>
              <a:t>َ</a:t>
            </a:r>
            <a:r>
              <a:rPr lang="ar-SA" dirty="0"/>
              <a:t>غنَم فلئ</a:t>
            </a:r>
            <a:r>
              <a:rPr lang="ar-IQ" dirty="0"/>
              <a:t>ِ</a:t>
            </a:r>
            <a:r>
              <a:rPr lang="ar-SA" dirty="0"/>
              <a:t>ن كان ال</a:t>
            </a:r>
            <a:r>
              <a:rPr lang="ar-IQ" dirty="0"/>
              <a:t>َّ</a:t>
            </a:r>
            <a:r>
              <a:rPr lang="ar-SA" dirty="0"/>
              <a:t>ذي قاتل كفاراً لقد حلَّ سبْيُهم وغنيمتُهم ولئن كانوا مؤمنين ما حلَّ قتالُهم؟</a:t>
            </a:r>
            <a:r>
              <a:rPr lang="ar-IQ" dirty="0"/>
              <a:t>.</a:t>
            </a:r>
            <a:br>
              <a:rPr lang="ar-IQ" dirty="0"/>
            </a:br>
            <a:br>
              <a:rPr lang="ar-IQ" dirty="0"/>
            </a:br>
            <a:r>
              <a:rPr lang="ar-SA" b="1" dirty="0"/>
              <a:t>قلتُ: </a:t>
            </a:r>
            <a:r>
              <a:rPr lang="ar-SA" dirty="0"/>
              <a:t>هذه اثنتان فما الثالثة؟</a:t>
            </a:r>
            <a:r>
              <a:rPr lang="ar-IQ" dirty="0"/>
              <a:t>                        .</a:t>
            </a:r>
            <a:br>
              <a:rPr lang="en-US" dirty="0"/>
            </a:br>
            <a:r>
              <a:rPr lang="ar-SA" b="1" dirty="0"/>
              <a:t>قال: </a:t>
            </a:r>
            <a:r>
              <a:rPr lang="ar-SA" dirty="0"/>
              <a:t>إنه محا نفسَه من أمير المؤمنين فهو أميرُ الكافرين</a:t>
            </a:r>
            <a:r>
              <a:rPr lang="ar-IQ" dirty="0"/>
              <a:t>.           </a:t>
            </a:r>
            <a:r>
              <a:rPr lang="ar-SA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910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629400"/>
          </a:xfrm>
        </p:spPr>
        <p:txBody>
          <a:bodyPr/>
          <a:lstStyle/>
          <a:p>
            <a:pPr algn="just"/>
            <a:r>
              <a:rPr lang="ar-SA" b="1" dirty="0"/>
              <a:t>قلتُ: </a:t>
            </a:r>
            <a:r>
              <a:rPr lang="ar-SA" dirty="0"/>
              <a:t>أَعندكم سوى هذا؟</a:t>
            </a:r>
            <a:r>
              <a:rPr lang="ar-IQ" dirty="0"/>
              <a:t>.                             .</a:t>
            </a:r>
            <a:br>
              <a:rPr lang="en-US" dirty="0"/>
            </a:br>
            <a:r>
              <a:rPr lang="ar-SA" b="1" dirty="0"/>
              <a:t>قالوا: </a:t>
            </a:r>
            <a:r>
              <a:rPr lang="ar-SA" dirty="0"/>
              <a:t>ح</a:t>
            </a:r>
            <a:r>
              <a:rPr lang="ar-IQ" dirty="0"/>
              <a:t>َ</a:t>
            </a:r>
            <a:r>
              <a:rPr lang="ar-SA" dirty="0"/>
              <a:t>سب</a:t>
            </a:r>
            <a:r>
              <a:rPr lang="ar-IQ" dirty="0"/>
              <a:t>ُ</a:t>
            </a:r>
            <a:r>
              <a:rPr lang="ar-SA" dirty="0"/>
              <a:t>نا هذا</a:t>
            </a:r>
            <a:r>
              <a:rPr lang="ar-IQ" dirty="0"/>
              <a:t>.                               </a:t>
            </a:r>
            <a:r>
              <a:rPr lang="ar-SA" dirty="0"/>
              <a:t> .</a:t>
            </a:r>
            <a:br>
              <a:rPr lang="ar-IQ" dirty="0"/>
            </a:br>
            <a:br>
              <a:rPr lang="ar-IQ" dirty="0"/>
            </a:br>
            <a:r>
              <a:rPr lang="ar-SA" dirty="0"/>
              <a:t>     </a:t>
            </a:r>
            <a:r>
              <a:rPr lang="ar-SA" b="1" dirty="0"/>
              <a:t>فقلت لهم: </a:t>
            </a:r>
            <a:r>
              <a:rPr lang="ar-SA" dirty="0"/>
              <a:t>أرأيتم </a:t>
            </a:r>
            <a:r>
              <a:rPr lang="ar-IQ" dirty="0"/>
              <a:t>إ</a:t>
            </a:r>
            <a:r>
              <a:rPr lang="ar-SA" dirty="0"/>
              <a:t>نْ قرأتُ عليكم من كتاب</a:t>
            </a:r>
            <a:r>
              <a:rPr lang="ar-IQ" dirty="0"/>
              <a:t>ِ</a:t>
            </a:r>
            <a:r>
              <a:rPr lang="ar-SA" dirty="0"/>
              <a:t> الله ومن سنةِ نبيِّه ﷺ ما يردُّ به قولَكم أَترضَون؟</a:t>
            </a:r>
            <a:r>
              <a:rPr lang="ar-IQ" dirty="0"/>
              <a:t>.                            .</a:t>
            </a:r>
            <a:br>
              <a:rPr lang="en-US" dirty="0"/>
            </a:br>
            <a:br>
              <a:rPr lang="en-US" dirty="0"/>
            </a:br>
            <a:r>
              <a:rPr lang="ar-SA" b="1" dirty="0"/>
              <a:t>قالوا: </a:t>
            </a:r>
            <a:r>
              <a:rPr lang="ar-SA" dirty="0"/>
              <a:t>نعَم</a:t>
            </a:r>
            <a:r>
              <a:rPr lang="ar-IQ" dirty="0"/>
              <a:t>.                               </a:t>
            </a:r>
            <a:r>
              <a:rPr lang="ar-SA" dirty="0"/>
              <a:t> </a:t>
            </a:r>
            <a:r>
              <a:rPr lang="ar-IQ" dirty="0"/>
              <a:t>.</a:t>
            </a:r>
            <a:br>
              <a:rPr lang="ar-IQ" dirty="0"/>
            </a:br>
            <a:r>
              <a:rPr lang="ar-IQ" b="1" dirty="0"/>
              <a:t>     </a:t>
            </a:r>
            <a:br>
              <a:rPr lang="ar-IQ" b="1" dirty="0"/>
            </a:br>
            <a:r>
              <a:rPr lang="ar-IQ" b="1" dirty="0"/>
              <a:t>      </a:t>
            </a:r>
            <a:r>
              <a:rPr lang="ar-SA" b="1" dirty="0"/>
              <a:t>فقلتُ:</a:t>
            </a:r>
            <a:r>
              <a:rPr lang="ar-SA" dirty="0"/>
              <a:t> أمَ</a:t>
            </a:r>
            <a:r>
              <a:rPr lang="ar-IQ" dirty="0"/>
              <a:t>ّ</a:t>
            </a:r>
            <a:r>
              <a:rPr lang="ar-SA" dirty="0"/>
              <a:t>ا قولُكم حكَّم الرجالَ في أمر الله، فأنا عليكم ما قد ردَّ</a:t>
            </a:r>
            <a:r>
              <a:rPr lang="ar-IQ" dirty="0"/>
              <a:t> ـ اللهُ ـ</a:t>
            </a:r>
            <a:r>
              <a:rPr lang="ar-SA" dirty="0"/>
              <a:t> حكمَه إلى الرجال في ثُمُنِ رُبُعِ درهمٍ في أرنبَ ونحوها من الصيد</a:t>
            </a:r>
            <a:r>
              <a:rPr lang="ar-IQ" dirty="0"/>
              <a:t>: :    </a:t>
            </a:r>
            <a:br>
              <a:rPr lang="ar-IQ" dirty="0"/>
            </a:br>
            <a:br>
              <a:rPr lang="ar-IQ" dirty="0"/>
            </a:br>
            <a:r>
              <a:rPr lang="ar-IQ" dirty="0"/>
              <a:t>     </a:t>
            </a:r>
            <a:r>
              <a:rPr lang="ar-SA" dirty="0"/>
              <a:t> فقال:</a:t>
            </a:r>
            <a:r>
              <a:rPr lang="ar-SA" dirty="0">
                <a:cs typeface="Ali-A-Sharif" pitchFamily="2" charset="-78"/>
              </a:rPr>
              <a:t>[</a:t>
            </a:r>
            <a:r>
              <a:rPr lang="ar-IQ" dirty="0"/>
              <a:t>يَا أَيُّهَا الَّذِينَ آمَنُواْ لاَ تَقْتُلُواْ الصَّيْدَ وَأَنتُمْ حُرُمٌ</a:t>
            </a:r>
            <a:r>
              <a:rPr lang="ar-SA" dirty="0">
                <a:cs typeface="Ali-A-Sharif" pitchFamily="2" charset="-78"/>
              </a:rPr>
              <a:t>]</a:t>
            </a:r>
            <a:r>
              <a:rPr lang="ar-SA" baseline="30000" dirty="0"/>
              <a:t>  </a:t>
            </a:r>
            <a:r>
              <a:rPr lang="ar-SA" dirty="0"/>
              <a:t>إلى قوله :</a:t>
            </a:r>
            <a:r>
              <a:rPr lang="ar-SA" dirty="0">
                <a:cs typeface="Ali-A-Sharif" pitchFamily="2" charset="-78"/>
              </a:rPr>
              <a:t>[</a:t>
            </a:r>
            <a:r>
              <a:rPr lang="ar-IQ" dirty="0"/>
              <a:t>يَحْكُمُ بِهِ ذَوَا عَدْلٍ مِّنكُمْ</a:t>
            </a:r>
            <a:r>
              <a:rPr lang="ar-IQ" dirty="0">
                <a:cs typeface="Ali-A-Sharif" pitchFamily="2" charset="-78"/>
              </a:rPr>
              <a:t>]</a:t>
            </a:r>
            <a:r>
              <a:rPr lang="ar-IQ" dirty="0"/>
              <a:t>المائدة:95.                           .</a:t>
            </a:r>
          </a:p>
        </p:txBody>
      </p:sp>
    </p:spTree>
    <p:extLst>
      <p:ext uri="{BB962C8B-B14F-4D97-AF65-F5344CB8AC3E}">
        <p14:creationId xmlns:p14="http://schemas.microsoft.com/office/powerpoint/2010/main" val="61697324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18951</TotalTime>
  <Words>1996</Words>
  <Application>Microsoft Office PowerPoint</Application>
  <PresentationFormat>On-screen Show (4:3)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Ali_K_Sharif</vt:lpstr>
      <vt:lpstr>Ali-A-Sharif</vt:lpstr>
      <vt:lpstr>Arial</vt:lpstr>
      <vt:lpstr>Arial Narrow</vt:lpstr>
      <vt:lpstr>Horizon</vt:lpstr>
      <vt:lpstr> الفِرَقُ الكلاميَّةُ المحاضرةُ الأولى  موجزٌ عن منهجِ أصيلِ  في فهْمِ التعارُض    أ.م.د. مسعود محمد علي </vt:lpstr>
      <vt:lpstr>تتكوَّن المحاضرة مما يأتي:                    :   1ـ ما هو التعارُض؟                             .  2ـ ما هو منهج الجمع؟.                         .                                              3ـ هل يوجد تعارُض في الدين؟.                     .                                       4ـ هل يوجد سندُ الجمع في الدين؟.             .  </vt:lpstr>
      <vt:lpstr>أوَّلاً: ما هو التعارُض؟ هو اصطدامُ معنى مع معنى آخر.        .                       ثانياً: ما هو منهج الجمع لرفع التعارُض:                    :                                        مِن أبرز قواعد هذا المنهج هي: أنْ لا يُفسَّر أيٌّ منَ الطائفتَين منَ الآيات إلَّا في ضوءِ الطائفة الثانية.                       .       فلا يجوز التأمُّلُ في معنى أيٍّ منهما بمعزلٍ عما تدلُّ عليه الطائفةُ الأُخرى، وإلَّا أدَّى إلى إفراطٍ أو تفريطٍ.                     .   ثالثاً: هل يوجد التعارُضُ في الدين؟                        .                               يُوجَد تعارُضٌ ظاهريٌّ بحسب الفهم بين الآيات أوِ الأحاديث لكنْ لا  تعارُضَ حقيقيَّاً في القرآن بين آياته وكذا بين الأحاديث.        .                                      </vt:lpstr>
      <vt:lpstr>                ينبغي أنْ لا يُبطِلُ أيٌّ منهما معنى المقابلِ، بل لابدَّ أنْ يُحدَّدَ لكلِّ حقيقةٍ منَ الحقيقَتَين مداها ومرمَاها.                              .          ما هو حكمةُ القرآن على هذا النوع منَ الاستدلالِ؟ أمران:    :               1ـ تعديلُ الأفكارِ الخاطئةِ، كيف؟ بكلٍّ منَ الحقيقَتَين يَردُّ على فكرةٍ خاطئةٍ،                               .      2ـ بيانُ الحقِّ بينهما. كيف؟ بجمعِهِما يُحقِّقُ الحدَّ الوسَط والمقصدَ الأساسيَّ منَ الموضوع.                          .                                                          فإذن استخراجُ الحدِّ الوسط كامنٌ بين الضِّدَّين بحسبِ الظاهر، من خلالِ فلسفةِ الجمعِ نصل إلى بيانِ الوسطيَّةِ وردِّ الإفراطِ والتفريطِ. . </vt:lpstr>
      <vt:lpstr>     رابعاً: هل يوجد سندٌ شرعيٌّ لمنهج الجمعِ؟ نعم، هذا المنهجُ استعمَله الرسولُ ﷺ والصحابةُ والعلماءُ المحقِّقون:                   . أمَّا الرسول ﷺ:                                    :       عن عبدالله بن مسعود رضي الله عنه قال: لمَّا نزلتْ هذه الآيةُ:[الَّذِينَ آمَنُوا وَلَمْ يَلْبِسُوا إِيمَانَهُمْ بِظُلْمٍ أُولَئِكَ لَهُمُ الأَمْنُ وَهُمْ مُهْتَدُونَ]الأنعام: 82.                              .         شَقَّ ذلك على أصحاب رسول الله ﷺ، فقالوا: أيُّنا لم يَلبسْ إيمانُه بظلمٍ ـ أي: بارتكابِ ذنبٍ؟؛ لأنَّ مَن ارتَكب ذنباً فقد ظلَم نفْسَه ـ .         وهنا نسأل: لِماذا فهِمَ الصحابةُ هذا الفهمَ من الآيةِ؟!. الجواب: فهْمُهم معقولٌ؛ لأنَّ كلمةَ (ظلم) نكرةٌ، وقد جاءت بعد النفي:[وَلَمْ يَلْبِسُوا إِيمَانَهُمْ بِظُلْم]. والنكرةُ في سياقِ النفي تُفيدُ العمومَ، ففَهمُوا من ذلك عمومَ الظلمِ. </vt:lpstr>
      <vt:lpstr>         فقال رسولُ الله ﷺ:{إنه ليس بذاك ـ أي: ليس المرادُ بذاك جميعَ الذنوب ـ أَوَ لم تَسمعوا إلى قولِ لقمانَ لابنِه:[إِنَّ الشِّرْكَ لَظُلْمٌ عَظِيمٌ]لقمان:13}.                                    .             فبيَّن لهم صاحبُ البيانِ للقرآن ﷺ أنَّ العموم هنا غيرُ مرادٍ، بل هو من العامِّ الذي أُرِيد به الخاصُّ، فالمرادُ بالظلم هنا أعظمُ أنواعِه فقط وهو الشركُ.                                          .          هذا الموقفُ النبويُّ الشريفُ يُبصِّرُنا إلى أُمورٍ هامَّةٍ في فَهمِ النصِّ منها:                                     :         1ـ أنه لا بدَّ من جمعِ الأدلَّة؛ لِتَبيِينِ المراد في النصوص، ولم نكتفِ بدليلٍ في مسألةٍ فيها الأدلَّةُ المتعارضةُ كي لا نَقع في الأخطاءِ الجسيمة.        </vt:lpstr>
      <vt:lpstr>       2ـ ويدلُّنا أيضاً إلى أنَّه إذا تعارضَ قاعدةٌ لغويةٌ أو أصوليَّةٌ مع موقفِه ﷺ فبيانُه مقدَّمٌ وتُخصَّصُ القاعدةُ بغير ذلك الموقف.            .                 3ـ ويُرشِدُنا أيضاً إلى أنَّ معرفةَ اللغةِ العربيَّةِ وحدَها ليستْ كافيةً في فَهْمِ النصوصِ منَ الكتاب والسنة.                           .       وإلَّا فالأصحاب ـ رضي الله عنهم ـ كانوا أئمَّةَ اللغةِ مع حاجتهم إلى بيانِ النبويِّ ﷺ ، فما بالُ غيرِهم؟!.                        .        أمَّا منهجُ الجمعِ عند الصحابة: يتبيَّن من خلال المناظرتَين:                              الأُولَى: مناظرة الإمام ابن عباس مع الخوارج: ناظر الخوارجَ على أساسِ منهجِ الجمعِ بين الأدلةِ وإلحاقِ النظير بالنظير حتى يتَّضحَ الحقُّ:                  :                                     </vt:lpstr>
      <vt:lpstr>     قال ابن عباس:[.... قلتُ: أَخبِرُوني ماذا نَقمْتم علَى ابنِ عمِّ رسولِ الله ﷺ وصِهرِه والمهاجرين والأنصار؟.                     .                         قالوا: ثلاثاً!                                    . قلتُ: ما هنَّ؟.                               . قالوا: أمَّا إِحداهنَّ فإنَّه حكَّم الرِّجالَ في أمرِ الله، وقال الله تعالى:[إِنِ الْحُكْمُ إِلاَّ لِلّهِ]الأنعام:57، وما للرجال وما للحكم؟.                .                      فقلتُ: هذه واحدة.                                .        قالوا: وأمَّا الأُخرى فإنَّه قاتل ولم يَسْبِ ولم يَغنَم فلئِن كان الَّذي قاتل كفاراً لقد حلَّ سبْيُهم وغنيمتُهم ولئن كانوا مؤمنين ما حلَّ قتالُهم؟.  قلتُ: هذه اثنتان فما الثالثة؟                        . قال: إنه محا نفسَه من أمير المؤمنين فهو أميرُ الكافرين.           .</vt:lpstr>
      <vt:lpstr>قلتُ: أَعندكم سوى هذا؟.                             . قالوا: حَسبُنا هذا.                                .       فقلت لهم: أرأيتم إنْ قرأتُ عليكم من كتابِ الله ومن سنةِ نبيِّه ﷺ ما يردُّ به قولَكم أَترضَون؟.                            .  قالوا: نعَم.                                .             فقلتُ: أمَّا قولُكم حكَّم الرجالَ في أمر الله، فأنا عليكم ما قد ردَّ ـ اللهُ ـ حكمَه إلى الرجال في ثُمُنِ رُبُعِ درهمٍ في أرنبَ ونحوها من الصيد: :            فقال:[يَا أَيُّهَا الَّذِينَ آمَنُواْ لاَ تَقْتُلُواْ الصَّيْدَ وَأَنتُمْ حُرُمٌ]  إلى قوله :[يَحْكُمُ بِهِ ذَوَا عَدْلٍ مِّنكُمْ]المائدة:95.                           .</vt:lpstr>
      <vt:lpstr>       فنشدتُكم اللهَ أَحُكْمُ الرجالِ في أرنبَ ونحوِها منَ الصيد أفضلُ أمْ حكمُهم في دمائِهم وصلاحِ ذاتِ بينهم؟ وأنْتم تعلمون أنَّ الله لو شاء لَحَكَم ولم يَصِرْ ذلك إلى الرجال.                               .        وـ مثالٌ آخرُ الَّذي أحال اللهُ التحكيمَ إلى الرجال ـ في المرأة وزوجِها، قال اللهُ ـ عزَّ وجلَّ ـ:                                         :        [وَإِنْ خِفْتُمْ شِقَاقَ بَيْنِهِمَا فَابْعَثُواْ حَكَمًا مِّنْ أَهْلِهِ وَحَكَمًا مِّنْ أَهْلِهَا]النساء:35، فجعَل اللهُ حكْمَ الرجالِ سُنةً مأمونةً، أَخرَجتُ من هذا؟.                         .  قالوا: نعَم.                         .       [هاتان المسألتان مقرَّرتان لدى الخوارج، فجمَع بينها وبين آيةِ التحكيم، أي: قارَن نقطةَ الخلاف بنقطة الاتفاق، لكشفِ خطأهِم].       </vt:lpstr>
      <vt:lpstr>             قلتُ: وأمَّا قولُكم: قاتَل ولم يُسْبِ ولم يَغنمْ، أَتَسْبُون أُمَّكُم عائشةَ ـ رضي الله عنها ـ ثم يستحلُّون منها ما يَستحلُّ من غيرِها،             ،        فلئنْ فعلتُم لقد كفرتُم وهي أُمُّكُم ـ كيف يجوز الأمُّ أنْ تكونَ سَبْياً ـ.                .            ولئنْ قلتم ليستْ أُمَّنا لقد كفرتمْ فإن الله يقول:[النَّبِيُّ أَوْلَى بِالْمُؤْمِنِينَ مِنْ أَنفُسِهِمْ وَأَزْوَاجُهُ أُمَّهَاتُهُمْ]الأحزاب:6.                   .         فأنتم تدورون بين ضلالَتَين أَيُّهُما صِرْتم إليها صِرْتم إلى ضلالة.                                            فنظر بعضُهم إلى بعضٍ قلتُ: أَخرَجتُ من هذه؟ قالوا: نعَم.                                     [أتى بـما هو متَّفقٌ عليه وقارنه بما يخالفون فيه لكشفِ خطأهم]             </vt:lpstr>
      <vt:lpstr>     وأمَّا قولُكم: مَحا اسمُه من أمير المؤمنين فأنَا آتيكم بمَن ترضـونَ: .                    وقد سمعتم أنَّ النبيَّ ﷺ يوم الحديبيَّة كاتبَ سُهَيلَ بن عَمْروٍ وأبا سفيانَ بن حربٍ. فقال رسول الله ﷺ: أُكتُب يا عليُّ هذا ما اصطلح عليه محمدٌ رسولُ اللهِ.                             .        فقال المشركون: لا واللهِ ما نَعلم أنَّك رسولُ الله لو نعلمُ أنَّك رسولُ اللهِ ما قاتلناك!.                                      .        فقال رسولُ الله ﷺ: اللهمَّ إنَّك تعلم أنِّي رسولُ الله، أكتُب يا عليُّ هذا ما اصطلح عليه محمدٌ بنُ عبدِالله.                       .       </vt:lpstr>
      <vt:lpstr>       ثمَّ قال: فواللهِ لَرسولُ اللهِ خيرٌ من عليٍّ، وما أخرجَه منَ النبوَّةِ حين مَحا نفسَه.[هذه نقطة الاتفاق قارن به نقطةَ الـخلاف لكشفِ خطأهم]. .        قال عبدُالله بنُ عباس: فرَجع منَ القوم ألْفان وقُتِل سائرُهم على ضلال. .   المجادلةُ الثانية: مناظرةُ الإمام عليٍّ مع الخوارج:                    :                    إنّ الإمامَ علياً لم يجدْ حرَجاً في التحاوُر مع الخوارج الذين كفّروه، بل حاورهم هو بنفسِه.                             .                                 فالخوارجَ كانوا مقيَّدين بحرفيَّةِ النصِّ، دون أنْ يَعملوا فيها العقلَ والنظرَ إطلاقاً.                                   .    </vt:lpstr>
      <vt:lpstr>     لذا كان الإمامُ لمْ يحدِّثْهم عن نصوصِ كتابٍ أو سنةٍ، بل كان يناقشُهم بعملِ رسولِ الله ﷺ.                          .       إذ لا مفرَّ لهم منَ الإقرار به والخضوع له، أي: ناقشهم على ما يقرِّون به.                           .         وقد نقَل الشيخ محمد أبو زهرة عن كتابِ نهج البلاغة صُوراً من مناقشاته ـ رَضِي اللهُ عنه ـ، من ذلك قولُه يخاطبُ الخوارجَ:    :                      (....وقد علمتم أنَّ رسول الله ﷺ رجم الزاني المحصن، ثم صلَّى عليه، ثم ورَّثه أهله.                                     .        وقتَل القاتلَ، وورَّث ميراثَه أهلَه، وقطَع يدَ السارقِ، وجلَد الزاني غير المحصن، ثم قسَّم عليهما الفيءَ، ونكحا المسلماتِ.        .</vt:lpstr>
      <vt:lpstr>                                   فآخذَهم رسولُ الله ﷺ بذنوبِهم، وأقام حقَّ الله فيهم، ولم يَمنعْهم سهمَهم من الإسلام، ولم يُخرِج أسماءَهم من بين أهله).           .       قتلُ العمدِ والزنا والسرقةُ كلُّها من الكبائر بلا خلافٍ، والرسولُﷺ لم يكفِّرْ مرتكبَه بل عامله معاملةَ المؤمنِ.        .       وهذا المنهج القيِّم يُسمَّى إلزامَ الخصم بلوازم مسلَّماته، أي: إلزامُه بما هو معترِفٌ به، أو كما قيل: (أقتلك بسيفك) أو (أدينُك بفمِك)، سواء كان الخصمُ مُسلِماً أو لا.                        .          وهذا المنهج هو الَّذي يُسمَّى فيما بعدُ بعلْم الكلام.        .                                 </vt:lpstr>
      <vt:lpstr>أمَّا منهجُ الجمعِ عند العلماء، منهم الإمامُ الغزاليِّ:         :                                قسَّم الإمامُ الغزاليُّ تقسيماً دقيقاً للفِرَق، وبيَّن الوسطِيَّةَ من خلال إفراط الفِرَقِ وتفرِيطهم، فيقول:                     :                                (اِعلم أنَّ أهلَ الأهواء المختلفةِ سِتُّ فِرَقٍ، وكلُّ اثنَين منها ضِدَّان، وهي: التشبيه والتعطيل، والجبرُ والقدَرُ، والرفضُ والنصبُ.....    .                    فأمَّا الفِرقةُ المُشبِّهةُ: فإنَّهم بالغوا وغَلَوا في إثباتِ الصفاتِ حتَّى شَبَّهوا وجوَّزوا ـ لله ـ الانتقالَ والحلولَ والاستقراءَ والجلوسَ وما أشبه ذلك. .                                          وأمَّا الفِرقةُ المعطِّلةُ: فإنَّهم بالغوا وغلَوا وبالغوا في نفيِ التشبيهِ حتَّى وقعوا في التعطيلِ.                       .</vt:lpstr>
      <vt:lpstr>        وأمَّا أهلُ السنَّة والجماعة: فإنَّهم سَلَكوا الطريقَ الوسطَ[عن طريقِ جمع الادلَّة].                            .        وأثبتوا صفاتِ اللهِ كما وردَتْ من غيرِ تشبيهٍ ولا تعطيلٍ، فعَلِمتَ بذلك سبيلَ الشيطانِ ما عليه المشبِّهةُ والمعطِّلةُ           .                                       وأمَّا الجبريَّةُ والقدريَّةُ: فكلٌّ منهم بعيدٌ عن الصراطِ المستقيم:         فمَن نَفَى المشيئةَ والكسبَ عن نفسِه فهو جبريٌّ.         .                                       ومَن نسَبَهما إلى نفسِه فهو قدَريٌّ.                         .         ومَن نسَب المشيئةَ [أي: الخلقَ]إلى اللهِ تعالى والكسْبَ إلى العبدِ فهو سُنيٌّ[وهذه الوسطيَّةُ بسببِ جمعِ الأدلَّة]                      .                                    </vt:lpstr>
      <vt:lpstr>       وأمَّا الرافـضةُ والناصبةُ: فكلٌّ منهما بعيدٌ عنِ الصراط ـ المستقيم ـ.                                        .          فالرافضيُّ: ادَّعى محبَّةَ أهلِ البيت وبالغ في سبِّ الصحابةِ وبُغضِهم.      .         والناصبيُّ: بالغ في التعصُّبِ من جهة الصحابةِ حتَّى وقَع في عداوةِ أهلِ البيتِ ونسَب عليَّاً ـ رضي اللهُ عنه ـ إلى الظلمِ والكفرِ.           وأمَّا أهلُ السُّنَّةِ: فإنَّهم سَلَكوا الطريقَ الوسَطَ فأحبُّوا أهلَ البيتِ وأحبُّوا الصحابةَ.                                   .         وحَفظَ اللهُ ألسنَتَهم من الوقيعةِ في أحدٍ منهم إلَّا بالحمدِ والثناء عليهم، فللَّهِ الحمدُ والمِنَّةُ والشكرُ).                   .</vt:lpstr>
      <vt:lpstr>هل من سائلٍ يسأل عن الموضوع؟.   شكراً للحضور..........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الأُولى  الأديان القديمة أ.م.د. مسعود محمد علي   كلية قلعة/ جامعة جيهان</dc:title>
  <dc:creator>Dr.Masud</dc:creator>
  <cp:lastModifiedBy>User</cp:lastModifiedBy>
  <cp:revision>919</cp:revision>
  <dcterms:created xsi:type="dcterms:W3CDTF">2006-08-16T00:00:00Z</dcterms:created>
  <dcterms:modified xsi:type="dcterms:W3CDTF">2024-05-13T08:48:48Z</dcterms:modified>
</cp:coreProperties>
</file>