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57" r:id="rId3"/>
    <p:sldId id="258" r:id="rId4"/>
    <p:sldId id="260" r:id="rId5"/>
    <p:sldId id="26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7" d="100"/>
          <a:sy n="77" d="100"/>
        </p:scale>
        <p:origin x="1618"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a:t>Click to edit Master title style</a:t>
            </a:r>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9" name="Date Placeholder 18"/>
          <p:cNvSpPr>
            <a:spLocks noGrp="1"/>
          </p:cNvSpPr>
          <p:nvPr>
            <p:ph type="dt" sz="half" idx="10"/>
          </p:nvPr>
        </p:nvSpPr>
        <p:spPr/>
        <p:txBody>
          <a:bodyPr/>
          <a:lstStyle/>
          <a:p>
            <a:fld id="{F398F26E-28C5-4241-923B-B147EC00E1E6}" type="datetimeFigureOut">
              <a:rPr lang="ar-IQ" smtClean="0"/>
              <a:t>06/11/1445</a:t>
            </a:fld>
            <a:endParaRPr lang="ar-IQ"/>
          </a:p>
        </p:txBody>
      </p:sp>
      <p:sp>
        <p:nvSpPr>
          <p:cNvPr id="8" name="Footer Placeholder 7"/>
          <p:cNvSpPr>
            <a:spLocks noGrp="1"/>
          </p:cNvSpPr>
          <p:nvPr>
            <p:ph type="ftr" sz="quarter" idx="11"/>
          </p:nvPr>
        </p:nvSpPr>
        <p:spPr/>
        <p:txBody>
          <a:bodyPr/>
          <a:lstStyle/>
          <a:p>
            <a:endParaRPr lang="ar-IQ"/>
          </a:p>
        </p:txBody>
      </p:sp>
      <p:sp>
        <p:nvSpPr>
          <p:cNvPr id="11" name="Slide Number Placeholder 10"/>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Vertical Text Placeholder 2"/>
          <p:cNvSpPr>
            <a:spLocks noGrp="1"/>
          </p:cNvSpPr>
          <p:nvPr>
            <p:ph type="body" orient="vert" idx="1"/>
          </p:nvPr>
        </p:nvSpPr>
        <p:spPr>
          <a:xfrm>
            <a:off x="502920" y="530352"/>
            <a:ext cx="8183880" cy="418795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98F26E-28C5-4241-923B-B147EC00E1E6}" type="datetimeFigureOut">
              <a:rPr lang="ar-IQ" smtClean="0"/>
              <a:t>06/11/1445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533400" y="533402"/>
            <a:ext cx="5943600" cy="525780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98F26E-28C5-4241-923B-B147EC00E1E6}" type="datetimeFigureOut">
              <a:rPr lang="ar-IQ" smtClean="0"/>
              <a:t>06/11/1445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p>
            <a:r>
              <a:rPr kumimoji="0" lang="en-US"/>
              <a:t>Click to edit Master title style</a:t>
            </a:r>
          </a:p>
        </p:txBody>
      </p:sp>
      <p:sp>
        <p:nvSpPr>
          <p:cNvPr id="3" name="Content Placeholder 2"/>
          <p:cNvSpPr>
            <a:spLocks noGrp="1"/>
          </p:cNvSpPr>
          <p:nvPr>
            <p:ph idx="1"/>
          </p:nvPr>
        </p:nvSpPr>
        <p:spPr>
          <a:xfrm>
            <a:off x="502920" y="530352"/>
            <a:ext cx="8183880" cy="41879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398F26E-28C5-4241-923B-B147EC00E1E6}" type="datetimeFigureOut">
              <a:rPr lang="ar-IQ" smtClean="0"/>
              <a:t>06/11/1445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a:t>Click to edit Master title style</a:t>
            </a:r>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398F26E-28C5-4241-923B-B147EC00E1E6}" type="datetimeFigureOut">
              <a:rPr lang="ar-IQ" smtClean="0"/>
              <a:t>06/11/1445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398F26E-28C5-4241-923B-B147EC00E1E6}" type="datetimeFigureOut">
              <a:rPr lang="ar-IQ" smtClean="0"/>
              <a:t>06/11/1445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a:t>Click to edit Master title style</a:t>
            </a:r>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398F26E-28C5-4241-923B-B147EC00E1E6}" type="datetimeFigureOut">
              <a:rPr lang="ar-IQ" smtClean="0"/>
              <a:t>06/11/1445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F398F26E-28C5-4241-923B-B147EC00E1E6}" type="datetimeFigureOut">
              <a:rPr lang="ar-IQ" smtClean="0"/>
              <a:t>06/11/1445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F398F26E-28C5-4241-923B-B147EC00E1E6}" type="datetimeFigureOut">
              <a:rPr lang="ar-IQ" smtClean="0"/>
              <a:t>06/11/1445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a:t>Click to edit Master title style</a:t>
            </a:r>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398F26E-28C5-4241-923B-B147EC00E1E6}" type="datetimeFigureOut">
              <a:rPr lang="ar-IQ" smtClean="0"/>
              <a:t>06/11/1445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501AA7-45F9-4860-BF44-293FFA31EE2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a:t>Click to edit Master title style</a:t>
            </a:r>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398F26E-28C5-4241-923B-B147EC00E1E6}" type="datetimeFigureOut">
              <a:rPr lang="ar-IQ" smtClean="0"/>
              <a:t>06/11/1445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3501AA7-45F9-4860-BF44-293FFA31EE2A}" type="slidenum">
              <a:rPr lang="ar-IQ" smtClean="0"/>
              <a:t>‹#›</a:t>
            </a:fld>
            <a:endParaRPr lang="ar-IQ"/>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a:t>Click icon to add picture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p>
            <a:r>
              <a:rPr kumimoji="0" lang="en-US"/>
              <a:t>Click to edit Master title style</a:t>
            </a:r>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398F26E-28C5-4241-923B-B147EC00E1E6}" type="datetimeFigureOut">
              <a:rPr lang="ar-IQ" smtClean="0"/>
              <a:t>06/11/1445</a:t>
            </a:fld>
            <a:endParaRPr lang="ar-IQ"/>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ar-IQ"/>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E3501AA7-45F9-4860-BF44-293FFA31EE2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r" rtl="1"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r" rtl="1"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r" rtl="1"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r" rtl="1"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r" rtl="1"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r" rtl="1"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r" rtl="1"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r" rtl="1"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6632"/>
            <a:ext cx="8784976" cy="6552728"/>
          </a:xfrm>
        </p:spPr>
        <p:txBody>
          <a:bodyPr>
            <a:normAutofit/>
          </a:bodyPr>
          <a:lstStyle/>
          <a:p>
            <a:pPr algn="ctr"/>
            <a:r>
              <a:rPr lang="ar-IQ" sz="4000" dirty="0">
                <a:solidFill>
                  <a:schemeClr val="accent2">
                    <a:lumMod val="75000"/>
                  </a:schemeClr>
                </a:solidFill>
                <a:latin typeface="Traditional Arabic" pitchFamily="18" charset="-78"/>
                <a:cs typeface="Traditional Arabic" pitchFamily="18" charset="-78"/>
              </a:rPr>
              <a:t>علمُ الكلام</a:t>
            </a:r>
            <a:br>
              <a:rPr lang="ar-IQ" sz="4000" dirty="0">
                <a:solidFill>
                  <a:schemeClr val="accent2">
                    <a:lumMod val="75000"/>
                  </a:schemeClr>
                </a:solidFill>
                <a:latin typeface="Traditional Arabic" pitchFamily="18" charset="-78"/>
                <a:cs typeface="Traditional Arabic" pitchFamily="18" charset="-78"/>
              </a:rPr>
            </a:br>
            <a:r>
              <a:rPr lang="ar-IQ" sz="4000">
                <a:solidFill>
                  <a:schemeClr val="accent2">
                    <a:lumMod val="75000"/>
                  </a:schemeClr>
                </a:solidFill>
                <a:latin typeface="Traditional Arabic" pitchFamily="18" charset="-78"/>
                <a:cs typeface="Traditional Arabic" pitchFamily="18" charset="-78"/>
              </a:rPr>
              <a:t>المحاضرة الرابعةَ عشرة</a:t>
            </a:r>
            <a:br>
              <a:rPr lang="ar-IQ" sz="4000" dirty="0">
                <a:solidFill>
                  <a:schemeClr val="accent2">
                    <a:lumMod val="75000"/>
                  </a:schemeClr>
                </a:solidFill>
                <a:latin typeface="Traditional Arabic" pitchFamily="18" charset="-78"/>
                <a:cs typeface="Traditional Arabic" pitchFamily="18" charset="-78"/>
              </a:rPr>
            </a:br>
            <a:r>
              <a:rPr lang="ar-IQ" sz="4000" dirty="0">
                <a:solidFill>
                  <a:schemeClr val="accent2">
                    <a:lumMod val="75000"/>
                  </a:schemeClr>
                </a:solidFill>
                <a:latin typeface="Traditional Arabic" pitchFamily="18" charset="-78"/>
                <a:cs typeface="Traditional Arabic" pitchFamily="18" charset="-78"/>
              </a:rPr>
              <a:t>مجادلة القدامى مع الخوارج</a:t>
            </a:r>
            <a:br>
              <a:rPr lang="ar-IQ" sz="4000" dirty="0">
                <a:solidFill>
                  <a:schemeClr val="accent2">
                    <a:lumMod val="75000"/>
                  </a:schemeClr>
                </a:solidFill>
                <a:latin typeface="Traditional Arabic" pitchFamily="18" charset="-78"/>
                <a:cs typeface="Traditional Arabic" pitchFamily="18" charset="-78"/>
              </a:rPr>
            </a:br>
            <a:br>
              <a:rPr lang="ar-IQ" sz="4000" dirty="0">
                <a:solidFill>
                  <a:schemeClr val="accent2">
                    <a:lumMod val="75000"/>
                  </a:schemeClr>
                </a:solidFill>
                <a:latin typeface="Traditional Arabic" pitchFamily="18" charset="-78"/>
                <a:cs typeface="Traditional Arabic" pitchFamily="18" charset="-78"/>
              </a:rPr>
            </a:br>
            <a:br>
              <a:rPr lang="ar-IQ" sz="4000" dirty="0">
                <a:solidFill>
                  <a:schemeClr val="accent2">
                    <a:lumMod val="75000"/>
                  </a:schemeClr>
                </a:solidFill>
                <a:latin typeface="Traditional Arabic" pitchFamily="18" charset="-78"/>
                <a:cs typeface="Traditional Arabic" pitchFamily="18" charset="-78"/>
              </a:rPr>
            </a:br>
            <a:br>
              <a:rPr lang="ar-IQ" sz="4000" dirty="0">
                <a:solidFill>
                  <a:schemeClr val="accent2">
                    <a:lumMod val="75000"/>
                  </a:schemeClr>
                </a:solidFill>
                <a:latin typeface="Traditional Arabic" pitchFamily="18" charset="-78"/>
                <a:cs typeface="Traditional Arabic" pitchFamily="18" charset="-78"/>
              </a:rPr>
            </a:br>
            <a:r>
              <a:rPr lang="ar-IQ" sz="4000" dirty="0">
                <a:solidFill>
                  <a:schemeClr val="accent2">
                    <a:lumMod val="75000"/>
                  </a:schemeClr>
                </a:solidFill>
                <a:latin typeface="Traditional Arabic" pitchFamily="18" charset="-78"/>
                <a:cs typeface="Traditional Arabic" pitchFamily="18" charset="-78"/>
              </a:rPr>
              <a:t>أ.م.د. مسعود محمد علي</a:t>
            </a:r>
            <a:br>
              <a:rPr lang="ar-IQ" sz="4000" dirty="0">
                <a:latin typeface="Traditional Arabic" pitchFamily="18" charset="-78"/>
                <a:cs typeface="Traditional Arabic" pitchFamily="18" charset="-78"/>
              </a:rPr>
            </a:br>
            <a:br>
              <a:rPr lang="ar-IQ" sz="4000" dirty="0">
                <a:latin typeface="Traditional Arabic" pitchFamily="18" charset="-78"/>
                <a:cs typeface="Traditional Arabic" pitchFamily="18" charset="-78"/>
              </a:rPr>
            </a:br>
            <a:endParaRPr lang="ar-IQ" sz="4000" dirty="0">
              <a:latin typeface="Traditional Arabic" pitchFamily="18" charset="-78"/>
              <a:cs typeface="Traditional Arabic" pitchFamily="18" charset="-78"/>
            </a:endParaRPr>
          </a:p>
        </p:txBody>
      </p:sp>
    </p:spTree>
    <p:extLst>
      <p:ext uri="{BB962C8B-B14F-4D97-AF65-F5344CB8AC3E}">
        <p14:creationId xmlns:p14="http://schemas.microsoft.com/office/powerpoint/2010/main" val="2232660089"/>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0"/>
            <a:ext cx="8784976" cy="6394722"/>
          </a:xfrm>
        </p:spPr>
        <p:txBody>
          <a:bodyPr>
            <a:normAutofit fontScale="90000"/>
          </a:bodyPr>
          <a:lstStyle/>
          <a:p>
            <a:pPr algn="just"/>
            <a:br>
              <a:rPr lang="ar-IQ" sz="3600" b="0" dirty="0">
                <a:solidFill>
                  <a:schemeClr val="tx1"/>
                </a:solidFill>
                <a:latin typeface="Traditional Arabic" pitchFamily="18" charset="-78"/>
                <a:cs typeface="Traditional Arabic" pitchFamily="18" charset="-78"/>
              </a:rPr>
            </a:br>
            <a:br>
              <a:rPr lang="ar-IQ" b="0" dirty="0">
                <a:solidFill>
                  <a:schemeClr val="tx1"/>
                </a:solidFill>
                <a:latin typeface="Traditional Arabic" pitchFamily="18" charset="-78"/>
                <a:cs typeface="Traditional Arabic" pitchFamily="18" charset="-78"/>
              </a:rPr>
            </a:br>
            <a:br>
              <a:rPr lang="ar-IQ" b="0" dirty="0">
                <a:solidFill>
                  <a:schemeClr val="tx1"/>
                </a:solidFill>
                <a:latin typeface="Traditional Arabic" pitchFamily="18" charset="-78"/>
                <a:cs typeface="Traditional Arabic" pitchFamily="18" charset="-78"/>
              </a:rPr>
            </a:br>
            <a:br>
              <a:rPr lang="ar-IQ" b="0" dirty="0">
                <a:solidFill>
                  <a:schemeClr val="tx1"/>
                </a:solidFill>
                <a:latin typeface="Traditional Arabic" pitchFamily="18" charset="-78"/>
                <a:cs typeface="Traditional Arabic" pitchFamily="18" charset="-78"/>
              </a:rPr>
            </a:br>
            <a:br>
              <a:rPr lang="ar-IQ" b="0" dirty="0">
                <a:solidFill>
                  <a:schemeClr val="tx1"/>
                </a:solidFill>
                <a:latin typeface="Traditional Arabic" pitchFamily="18" charset="-78"/>
                <a:cs typeface="Traditional Arabic" pitchFamily="18" charset="-78"/>
              </a:rPr>
            </a:br>
            <a:br>
              <a:rPr lang="ar-IQ" b="0" dirty="0">
                <a:solidFill>
                  <a:schemeClr val="tx1"/>
                </a:solidFill>
                <a:latin typeface="Traditional Arabic" pitchFamily="18" charset="-78"/>
                <a:cs typeface="Traditional Arabic" pitchFamily="18" charset="-78"/>
              </a:rPr>
            </a:br>
            <a:r>
              <a:rPr lang="en-US" b="0" dirty="0">
                <a:solidFill>
                  <a:schemeClr val="tx1"/>
                </a:solidFill>
                <a:latin typeface="Traditional Arabic" pitchFamily="18" charset="-78"/>
                <a:cs typeface="Traditional Arabic" pitchFamily="18" charset="-78"/>
              </a:rPr>
              <a:t>   </a:t>
            </a:r>
            <a:r>
              <a:rPr lang="ar-SA" sz="3600" dirty="0">
                <a:solidFill>
                  <a:schemeClr val="tx1"/>
                </a:solidFill>
                <a:latin typeface="Traditional Arabic" pitchFamily="18" charset="-78"/>
                <a:cs typeface="Traditional Arabic" pitchFamily="18" charset="-78"/>
              </a:rPr>
              <a:t>مناقشةٌ عقليَّة لمنهج الخوارج:</a:t>
            </a:r>
            <a:r>
              <a:rPr lang="en-US" sz="3600" dirty="0">
                <a:solidFill>
                  <a:schemeClr val="tx1"/>
                </a:solidFill>
                <a:latin typeface="Traditional Arabic" pitchFamily="18" charset="-78"/>
                <a:cs typeface="Traditional Arabic" pitchFamily="18" charset="-78"/>
              </a:rPr>
              <a:t>                    </a:t>
            </a:r>
            <a:br>
              <a:rPr lang="en-US" sz="3600" b="0" dirty="0">
                <a:solidFill>
                  <a:schemeClr val="tx1"/>
                </a:solidFill>
                <a:latin typeface="Traditional Arabic" pitchFamily="18" charset="-78"/>
                <a:cs typeface="Traditional Arabic" pitchFamily="18" charset="-78"/>
              </a:rPr>
            </a:br>
            <a:r>
              <a:rPr lang="ar-SA" sz="3600" b="0" dirty="0">
                <a:solidFill>
                  <a:schemeClr val="tx1"/>
                </a:solidFill>
                <a:latin typeface="Traditional Arabic" pitchFamily="18" charset="-78"/>
                <a:cs typeface="Traditional Arabic" pitchFamily="18" charset="-78"/>
              </a:rPr>
              <a:t>     </a:t>
            </a:r>
            <a:r>
              <a:rPr lang="ar-IQ"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قلْنا سابقاً </a:t>
            </a:r>
            <a:r>
              <a:rPr lang="ar-IQ" b="0" dirty="0">
                <a:solidFill>
                  <a:schemeClr val="tx1"/>
                </a:solidFill>
                <a:latin typeface="Traditional Arabic" pitchFamily="18" charset="-78"/>
                <a:cs typeface="Traditional Arabic" pitchFamily="18" charset="-78"/>
              </a:rPr>
              <a:t>إ</a:t>
            </a:r>
            <a:r>
              <a:rPr lang="ar-SA" sz="3600" b="0" dirty="0">
                <a:solidFill>
                  <a:schemeClr val="tx1"/>
                </a:solidFill>
                <a:latin typeface="Traditional Arabic" pitchFamily="18" charset="-78"/>
                <a:cs typeface="Traditional Arabic" pitchFamily="18" charset="-78"/>
              </a:rPr>
              <a:t>نَّ علْم الكلام في زمن الصحابة مرحلةُ البيان والأخذِ بدون </a:t>
            </a:r>
            <a:r>
              <a:rPr lang="en-US" sz="3600" b="0" dirty="0">
                <a:solidFill>
                  <a:schemeClr val="tx1"/>
                </a:solidFill>
                <a:latin typeface="Traditional Arabic" pitchFamily="18" charset="-78"/>
                <a:cs typeface="Traditional Arabic" pitchFamily="18" charset="-78"/>
              </a:rPr>
              <a:t> </a:t>
            </a:r>
            <a:br>
              <a:rPr lang="en-US" sz="3600" b="0" dirty="0">
                <a:solidFill>
                  <a:schemeClr val="tx1"/>
                </a:solidFill>
                <a:latin typeface="Traditional Arabic" pitchFamily="18" charset="-78"/>
                <a:cs typeface="Traditional Arabic" pitchFamily="18" charset="-78"/>
              </a:rPr>
            </a:br>
            <a:r>
              <a:rPr lang="en-US"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الجدال،</a:t>
            </a:r>
            <a:r>
              <a:rPr lang="en-US"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ولم يكنِ الخلاف بين المسلمين أنفسهم </a:t>
            </a:r>
            <a:r>
              <a:rPr lang="ar-IQ" sz="3600" b="0" dirty="0">
                <a:solidFill>
                  <a:schemeClr val="tx1"/>
                </a:solidFill>
                <a:latin typeface="Traditional Arabic" pitchFamily="18" charset="-78"/>
                <a:cs typeface="Traditional Arabic" pitchFamily="18" charset="-78"/>
              </a:rPr>
              <a:t>حتى </a:t>
            </a:r>
            <a:r>
              <a:rPr lang="ar-IQ" b="0" dirty="0">
                <a:solidFill>
                  <a:schemeClr val="tx1"/>
                </a:solidFill>
                <a:latin typeface="Traditional Arabic" pitchFamily="18" charset="-78"/>
                <a:cs typeface="Traditional Arabic" pitchFamily="18" charset="-78"/>
              </a:rPr>
              <a:t>ظهورِ</a:t>
            </a:r>
            <a:r>
              <a:rPr lang="ar-SA" sz="3600" b="0" dirty="0">
                <a:solidFill>
                  <a:schemeClr val="tx1"/>
                </a:solidFill>
                <a:latin typeface="Traditional Arabic" pitchFamily="18" charset="-78"/>
                <a:cs typeface="Traditional Arabic" pitchFamily="18" charset="-78"/>
              </a:rPr>
              <a:t> الخوارج في زمن آخر </a:t>
            </a:r>
            <a:br>
              <a:rPr lang="en-US" sz="3600" b="0">
                <a:solidFill>
                  <a:schemeClr val="tx1"/>
                </a:solidFill>
                <a:latin typeface="Traditional Arabic" pitchFamily="18" charset="-78"/>
                <a:cs typeface="Traditional Arabic" pitchFamily="18" charset="-78"/>
              </a:rPr>
            </a:br>
            <a:r>
              <a:rPr lang="en-US" sz="3600" b="0">
                <a:solidFill>
                  <a:schemeClr val="tx1"/>
                </a:solidFill>
                <a:latin typeface="Traditional Arabic" pitchFamily="18" charset="-78"/>
                <a:cs typeface="Traditional Arabic" pitchFamily="18" charset="-78"/>
              </a:rPr>
              <a:t>   </a:t>
            </a:r>
            <a:r>
              <a:rPr lang="ar-SA" sz="3600" b="0">
                <a:solidFill>
                  <a:schemeClr val="tx1"/>
                </a:solidFill>
                <a:latin typeface="Traditional Arabic" pitchFamily="18" charset="-78"/>
                <a:cs typeface="Traditional Arabic" pitchFamily="18" charset="-78"/>
              </a:rPr>
              <a:t>الخليفة </a:t>
            </a:r>
            <a:r>
              <a:rPr lang="ar-SA" sz="3600" b="0" dirty="0">
                <a:solidFill>
                  <a:schemeClr val="tx1"/>
                </a:solidFill>
                <a:latin typeface="Traditional Arabic" pitchFamily="18" charset="-78"/>
                <a:cs typeface="Traditional Arabic" pitchFamily="18" charset="-78"/>
              </a:rPr>
              <a:t>عليٍّ بن أبي طالب.</a:t>
            </a:r>
            <a:r>
              <a:rPr lang="en-US" sz="3600" b="0" dirty="0">
                <a:solidFill>
                  <a:schemeClr val="tx1"/>
                </a:solidFill>
                <a:latin typeface="Traditional Arabic" pitchFamily="18" charset="-78"/>
                <a:cs typeface="Traditional Arabic" pitchFamily="18" charset="-78"/>
              </a:rPr>
              <a:t>                                          </a:t>
            </a:r>
            <a:br>
              <a:rPr lang="en-US" sz="3600" b="0" dirty="0">
                <a:solidFill>
                  <a:schemeClr val="tx1"/>
                </a:solidFill>
                <a:latin typeface="Traditional Arabic" pitchFamily="18" charset="-78"/>
                <a:cs typeface="Traditional Arabic" pitchFamily="18" charset="-78"/>
              </a:rPr>
            </a:br>
            <a:r>
              <a:rPr lang="en-US" sz="3600" b="0" dirty="0">
                <a:solidFill>
                  <a:schemeClr val="tx1"/>
                </a:solidFill>
                <a:latin typeface="Traditional Arabic" pitchFamily="18" charset="-78"/>
                <a:cs typeface="Traditional Arabic" pitchFamily="18" charset="-78"/>
              </a:rPr>
              <a:t>   </a:t>
            </a:r>
            <a:br>
              <a:rPr lang="en-US" sz="3600" b="0" dirty="0">
                <a:solidFill>
                  <a:schemeClr val="tx1"/>
                </a:solidFill>
                <a:latin typeface="Traditional Arabic" pitchFamily="18" charset="-78"/>
                <a:cs typeface="Traditional Arabic" pitchFamily="18" charset="-78"/>
              </a:rPr>
            </a:br>
            <a:r>
              <a:rPr lang="en-US" sz="3600" b="0" dirty="0">
                <a:solidFill>
                  <a:schemeClr val="tx1"/>
                </a:solidFill>
                <a:latin typeface="Traditional Arabic" pitchFamily="18" charset="-78"/>
                <a:cs typeface="Traditional Arabic" pitchFamily="18" charset="-78"/>
              </a:rPr>
              <a:t>   </a:t>
            </a:r>
            <a:r>
              <a:rPr lang="ar-SA" sz="3600" dirty="0">
                <a:solidFill>
                  <a:schemeClr val="tx1"/>
                </a:solidFill>
                <a:latin typeface="Traditional Arabic" pitchFamily="18" charset="-78"/>
                <a:cs typeface="Traditional Arabic" pitchFamily="18" charset="-78"/>
              </a:rPr>
              <a:t>من أفكار الخوارج الرئيسة:</a:t>
            </a:r>
            <a:r>
              <a:rPr lang="en-US" sz="3600" dirty="0">
                <a:solidFill>
                  <a:schemeClr val="tx1"/>
                </a:solidFill>
                <a:latin typeface="Traditional Arabic" pitchFamily="18" charset="-78"/>
                <a:cs typeface="Traditional Arabic" pitchFamily="18" charset="-78"/>
              </a:rPr>
              <a:t>                   </a:t>
            </a:r>
            <a:br>
              <a:rPr lang="en-US" b="0" dirty="0">
                <a:solidFill>
                  <a:schemeClr val="tx1"/>
                </a:solidFill>
                <a:latin typeface="Traditional Arabic" pitchFamily="18" charset="-78"/>
                <a:cs typeface="Traditional Arabic" pitchFamily="18" charset="-78"/>
              </a:rPr>
            </a:br>
            <a:r>
              <a:rPr lang="en-US" b="0" dirty="0">
                <a:solidFill>
                  <a:schemeClr val="tx1"/>
                </a:solidFill>
                <a:latin typeface="Traditional Arabic" pitchFamily="18" charset="-78"/>
                <a:cs typeface="Traditional Arabic" pitchFamily="18" charset="-78"/>
              </a:rPr>
              <a:t> 1</a:t>
            </a:r>
            <a:r>
              <a:rPr lang="en-US"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ـ إكفارُ مَن خالفهم في اعتقادهم من</a:t>
            </a:r>
            <a:r>
              <a:rPr lang="ar-IQ" b="0" dirty="0">
                <a:solidFill>
                  <a:schemeClr val="tx1"/>
                </a:solidFill>
                <a:latin typeface="Traditional Arabic" pitchFamily="18" charset="-78"/>
                <a:cs typeface="Traditional Arabic" pitchFamily="18" charset="-78"/>
              </a:rPr>
              <a:t>َ</a:t>
            </a:r>
            <a:r>
              <a:rPr lang="ar-SA" sz="3600" b="0" dirty="0">
                <a:solidFill>
                  <a:schemeClr val="tx1"/>
                </a:solidFill>
                <a:latin typeface="Traditional Arabic" pitchFamily="18" charset="-78"/>
                <a:cs typeface="Traditional Arabic" pitchFamily="18" charset="-78"/>
              </a:rPr>
              <a:t> المسلمين.</a:t>
            </a:r>
            <a:r>
              <a:rPr lang="en-US" sz="3600" b="0" dirty="0">
                <a:solidFill>
                  <a:schemeClr val="tx1"/>
                </a:solidFill>
                <a:latin typeface="Traditional Arabic" pitchFamily="18" charset="-78"/>
                <a:cs typeface="Traditional Arabic" pitchFamily="18" charset="-78"/>
              </a:rPr>
              <a:t> 2</a:t>
            </a:r>
            <a:r>
              <a:rPr lang="ar-IQ" sz="3600" b="0" dirty="0">
                <a:solidFill>
                  <a:schemeClr val="tx1"/>
                </a:solidFill>
                <a:latin typeface="Traditional Arabic" pitchFamily="18" charset="-78"/>
                <a:cs typeface="Traditional Arabic" pitchFamily="18" charset="-78"/>
              </a:rPr>
              <a:t>ـ </a:t>
            </a:r>
            <a:r>
              <a:rPr lang="ar-SA" sz="3600" b="0" dirty="0">
                <a:solidFill>
                  <a:schemeClr val="tx1"/>
                </a:solidFill>
                <a:latin typeface="Traditional Arabic" pitchFamily="18" charset="-78"/>
                <a:cs typeface="Traditional Arabic" pitchFamily="18" charset="-78"/>
              </a:rPr>
              <a:t>استحلالُ دماءِ </a:t>
            </a:r>
            <a:r>
              <a:rPr lang="ar-IQ" sz="3600" b="0" dirty="0">
                <a:solidFill>
                  <a:schemeClr val="tx1"/>
                </a:solidFill>
                <a:latin typeface="Traditional Arabic" pitchFamily="18" charset="-78"/>
                <a:cs typeface="Traditional Arabic" pitchFamily="18" charset="-78"/>
              </a:rPr>
              <a:t>  </a:t>
            </a:r>
            <a:br>
              <a:rPr lang="ar-IQ" sz="3600" b="0" dirty="0">
                <a:solidFill>
                  <a:schemeClr val="tx1"/>
                </a:solidFill>
                <a:latin typeface="Traditional Arabic" pitchFamily="18" charset="-78"/>
                <a:cs typeface="Traditional Arabic" pitchFamily="18" charset="-78"/>
              </a:rPr>
            </a:br>
            <a:r>
              <a:rPr lang="ar-IQ"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وأموالِ مخالفيهم من أهلِ القبلة.</a:t>
            </a:r>
            <a:r>
              <a:rPr lang="en-US" b="0" dirty="0">
                <a:solidFill>
                  <a:schemeClr val="tx1"/>
                </a:solidFill>
                <a:latin typeface="Traditional Arabic" pitchFamily="18" charset="-78"/>
                <a:cs typeface="Traditional Arabic" pitchFamily="18" charset="-78"/>
              </a:rPr>
              <a:t>3</a:t>
            </a:r>
            <a:r>
              <a:rPr lang="ar-SA" sz="3600" b="0" dirty="0">
                <a:solidFill>
                  <a:schemeClr val="tx1"/>
                </a:solidFill>
                <a:latin typeface="Traditional Arabic" pitchFamily="18" charset="-78"/>
                <a:cs typeface="Traditional Arabic" pitchFamily="18" charset="-78"/>
              </a:rPr>
              <a:t>ـ يجب الخروج على سلاطين الجور(جمع جائر) </a:t>
            </a:r>
            <a:br>
              <a:rPr lang="ar-IQ" sz="3600" b="0" dirty="0">
                <a:solidFill>
                  <a:schemeClr val="tx1"/>
                </a:solidFill>
                <a:latin typeface="Traditional Arabic" pitchFamily="18" charset="-78"/>
                <a:cs typeface="Traditional Arabic" pitchFamily="18" charset="-78"/>
              </a:rPr>
            </a:br>
            <a:r>
              <a:rPr lang="ar-IQ"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مطلقاً.</a:t>
            </a:r>
            <a:r>
              <a:rPr lang="en-US" b="0" dirty="0">
                <a:solidFill>
                  <a:schemeClr val="tx1"/>
                </a:solidFill>
                <a:latin typeface="Traditional Arabic" pitchFamily="18" charset="-78"/>
                <a:cs typeface="Traditional Arabic" pitchFamily="18" charset="-78"/>
              </a:rPr>
              <a:t>4</a:t>
            </a:r>
            <a:r>
              <a:rPr lang="ar-SA" sz="3600" b="0" dirty="0">
                <a:solidFill>
                  <a:schemeClr val="tx1"/>
                </a:solidFill>
                <a:latin typeface="Traditional Arabic" pitchFamily="18" charset="-78"/>
                <a:cs typeface="Traditional Arabic" pitchFamily="18" charset="-78"/>
              </a:rPr>
              <a:t>ـ</a:t>
            </a:r>
            <a:r>
              <a:rPr lang="en-US"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الدار التي لا يحكم فيها بكتاب الله هي دار الكفر.</a:t>
            </a:r>
            <a:r>
              <a:rPr lang="en-US" sz="3600" b="0" dirty="0">
                <a:solidFill>
                  <a:schemeClr val="tx1"/>
                </a:solidFill>
                <a:latin typeface="Traditional Arabic" pitchFamily="18" charset="-78"/>
                <a:cs typeface="Traditional Arabic" pitchFamily="18" charset="-78"/>
              </a:rPr>
              <a:t>                     </a:t>
            </a:r>
            <a:br>
              <a:rPr lang="en-US" b="0" dirty="0">
                <a:solidFill>
                  <a:schemeClr val="tx1"/>
                </a:solidFill>
                <a:latin typeface="Traditional Arabic" pitchFamily="18" charset="-78"/>
                <a:cs typeface="Traditional Arabic" pitchFamily="18" charset="-78"/>
              </a:rPr>
            </a:br>
            <a:br>
              <a:rPr lang="en-US" sz="3600" b="0" dirty="0">
                <a:solidFill>
                  <a:schemeClr val="tx1"/>
                </a:solidFill>
                <a:latin typeface="Traditional Arabic" pitchFamily="18" charset="-78"/>
                <a:cs typeface="Traditional Arabic" pitchFamily="18" charset="-78"/>
              </a:rPr>
            </a:br>
            <a:r>
              <a:rPr lang="en-US"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فننقل هنا مناقَشتَيْن عقليَّتَين مع الخوارج على منهج علْم الكلامي</a:t>
            </a:r>
            <a:r>
              <a:rPr lang="ar-IQ" sz="3600" b="0" dirty="0">
                <a:solidFill>
                  <a:schemeClr val="tx1"/>
                </a:solidFill>
                <a:latin typeface="Traditional Arabic" pitchFamily="18" charset="-78"/>
                <a:cs typeface="Traditional Arabic" pitchFamily="18" charset="-78"/>
              </a:rPr>
              <a:t> </a:t>
            </a:r>
            <a:r>
              <a:rPr lang="ar-SA" sz="3600" b="0" dirty="0">
                <a:solidFill>
                  <a:schemeClr val="tx1"/>
                </a:solidFill>
                <a:latin typeface="Traditional Arabic" pitchFamily="18" charset="-78"/>
                <a:cs typeface="Traditional Arabic" pitchFamily="18" charset="-78"/>
              </a:rPr>
              <a:t>كشفاً لانحرافهم الفكريِّ،، فهذا يتطلَّبُ تقسيمَ المطلبِ إلى فرعَين:</a:t>
            </a:r>
            <a:r>
              <a:rPr lang="en-US" sz="3600" b="0" dirty="0">
                <a:solidFill>
                  <a:schemeClr val="tx1"/>
                </a:solidFill>
                <a:latin typeface="Traditional Arabic" pitchFamily="18" charset="-78"/>
                <a:cs typeface="Traditional Arabic" pitchFamily="18" charset="-78"/>
              </a:rPr>
              <a:t>     </a:t>
            </a:r>
            <a:endParaRPr lang="ar-IQ" sz="2800" b="0" dirty="0">
              <a:solidFill>
                <a:schemeClr val="tx1"/>
              </a:solidFill>
            </a:endParaRPr>
          </a:p>
        </p:txBody>
      </p:sp>
    </p:spTree>
    <p:extLst>
      <p:ext uri="{BB962C8B-B14F-4D97-AF65-F5344CB8AC3E}">
        <p14:creationId xmlns:p14="http://schemas.microsoft.com/office/powerpoint/2010/main" val="1106984205"/>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784976" cy="6178698"/>
          </a:xfrm>
        </p:spPr>
        <p:txBody>
          <a:bodyPr>
            <a:noAutofit/>
          </a:bodyPr>
          <a:lstStyle/>
          <a:p>
            <a:pPr algn="just"/>
            <a:r>
              <a:rPr lang="ar-SA" sz="3200" dirty="0">
                <a:solidFill>
                  <a:schemeClr val="tx1"/>
                </a:solidFill>
                <a:latin typeface="Traditional Arabic" pitchFamily="18" charset="-78"/>
                <a:cs typeface="Traditional Arabic" pitchFamily="18" charset="-78"/>
              </a:rPr>
              <a:t>الفرع الأوَّل: مناظرةُ ابنِ عباس ـ رضي الله عنهما ـ مع الخوارج</a:t>
            </a:r>
            <a:r>
              <a:rPr lang="ar-IQ" sz="3200" dirty="0">
                <a:solidFill>
                  <a:schemeClr val="tx1"/>
                </a:solidFill>
                <a:latin typeface="Traditional Arabic" pitchFamily="18" charset="-78"/>
                <a:cs typeface="Traditional Arabic" pitchFamily="18" charset="-78"/>
              </a:rPr>
              <a:t>                </a:t>
            </a:r>
            <a:r>
              <a:rPr lang="ar-SA" sz="3200" dirty="0">
                <a:solidFill>
                  <a:schemeClr val="tx1"/>
                </a:solidFill>
                <a:latin typeface="Traditional Arabic" pitchFamily="18" charset="-78"/>
                <a:cs typeface="Traditional Arabic" pitchFamily="18" charset="-78"/>
              </a:rPr>
              <a:t>:</a:t>
            </a:r>
            <a:r>
              <a:rPr lang="ar-IQ" sz="3200" dirty="0">
                <a:solidFill>
                  <a:schemeClr val="tx1"/>
                </a:solidFill>
                <a:latin typeface="Traditional Arabic" pitchFamily="18" charset="-78"/>
                <a:cs typeface="Traditional Arabic" pitchFamily="18" charset="-78"/>
              </a:rPr>
              <a:t> </a:t>
            </a:r>
            <a:r>
              <a:rPr lang="ar-SA" sz="3200" dirty="0">
                <a:solidFill>
                  <a:schemeClr val="tx1"/>
                </a:solidFill>
                <a:latin typeface="Traditional Arabic" pitchFamily="18" charset="-78"/>
                <a:cs typeface="Traditional Arabic" pitchFamily="18" charset="-78"/>
              </a:rPr>
              <a:t> </a:t>
            </a:r>
            <a:br>
              <a:rPr lang="en-US" sz="3200" dirty="0">
                <a:solidFill>
                  <a:schemeClr val="tx1"/>
                </a:solidFill>
                <a:latin typeface="Traditional Arabic" pitchFamily="18" charset="-78"/>
                <a:cs typeface="Traditional Arabic" pitchFamily="18" charset="-78"/>
              </a:rPr>
            </a:br>
            <a:r>
              <a:rPr lang="ar-IQ" sz="3200" dirty="0">
                <a:solidFill>
                  <a:schemeClr val="tx1"/>
                </a:solidFill>
                <a:latin typeface="Traditional Arabic" pitchFamily="18" charset="-78"/>
                <a:cs typeface="Traditional Arabic" pitchFamily="18" charset="-78"/>
              </a:rPr>
              <a:t>    </a:t>
            </a:r>
            <a:r>
              <a:rPr lang="ar-IQ" sz="3200" b="0" dirty="0">
                <a:solidFill>
                  <a:schemeClr val="tx1"/>
                </a:solidFill>
                <a:latin typeface="Traditional Arabic" pitchFamily="18" charset="-78"/>
                <a:cs typeface="Traditional Arabic" pitchFamily="18" charset="-78"/>
              </a:rPr>
              <a:t>ناظر سيدنا عبد الله ابن عباس الخوارجَ على أساسِ منهج الجمع بين الأدلة وإلحاق النظير بالنظير حتى يتضح الحق، كما تجلَّى من هذه المناظرة الدامغة:                </a:t>
            </a:r>
            <a:br>
              <a:rPr lang="en-US" sz="3200" b="0" dirty="0">
                <a:solidFill>
                  <a:schemeClr val="tx1"/>
                </a:solidFill>
                <a:latin typeface="Traditional Arabic" pitchFamily="18" charset="-78"/>
                <a:cs typeface="Traditional Arabic" pitchFamily="18" charset="-78"/>
              </a:rPr>
            </a:br>
            <a:r>
              <a:rPr lang="ar-SA" sz="3200" b="0" dirty="0">
                <a:solidFill>
                  <a:schemeClr val="tx1"/>
                </a:solidFill>
                <a:latin typeface="Traditional Arabic" pitchFamily="18" charset="-78"/>
                <a:cs typeface="Traditional Arabic" pitchFamily="18" charset="-78"/>
              </a:rPr>
              <a:t>     </a:t>
            </a:r>
            <a:r>
              <a:rPr lang="ar-IQ" sz="3200" b="0" dirty="0">
                <a:solidFill>
                  <a:schemeClr val="tx1"/>
                </a:solidFill>
                <a:latin typeface="Traditional Arabic" pitchFamily="18" charset="-78"/>
                <a:cs typeface="Traditional Arabic" pitchFamily="18" charset="-78"/>
              </a:rPr>
              <a:t>قال ابن عباس:[.... قلتُ: أخبروني ماذا نقمتم على ابنِ عمِّ رسولِ الله </a:t>
            </a:r>
            <a:r>
              <a:rPr lang="en-US" sz="3200" b="0" dirty="0">
                <a:solidFill>
                  <a:schemeClr val="tx1"/>
                </a:solidFill>
                <a:latin typeface="Traditional Arabic" pitchFamily="18" charset="-78"/>
                <a:cs typeface="Traditional Arabic" pitchFamily="18" charset="-78"/>
                <a:sym typeface="Ali- Arabesque"/>
              </a:rPr>
              <a:t></a:t>
            </a:r>
            <a:r>
              <a:rPr lang="ar-IQ" sz="3200" b="0" dirty="0">
                <a:solidFill>
                  <a:schemeClr val="tx1"/>
                </a:solidFill>
                <a:latin typeface="Traditional Arabic" pitchFamily="18" charset="-78"/>
                <a:cs typeface="Traditional Arabic" pitchFamily="18" charset="-78"/>
              </a:rPr>
              <a:t> وصِهرِه والمهاجرين والأنصار؟</a:t>
            </a:r>
            <a:r>
              <a:rPr lang="en-US" sz="3200" b="0" dirty="0">
                <a:solidFill>
                  <a:schemeClr val="tx1"/>
                </a:solidFill>
                <a:latin typeface="Traditional Arabic" pitchFamily="18" charset="-78"/>
                <a:cs typeface="Traditional Arabic" pitchFamily="18" charset="-78"/>
              </a:rPr>
              <a:t>                     </a:t>
            </a:r>
            <a:br>
              <a:rPr lang="en-US" sz="3200" b="0" dirty="0">
                <a:solidFill>
                  <a:schemeClr val="tx1"/>
                </a:solidFill>
                <a:latin typeface="Traditional Arabic" pitchFamily="18" charset="-78"/>
                <a:cs typeface="Traditional Arabic" pitchFamily="18" charset="-78"/>
              </a:rPr>
            </a:br>
            <a:r>
              <a:rPr lang="ar-IQ" sz="3200" b="0" dirty="0">
                <a:solidFill>
                  <a:schemeClr val="tx1"/>
                </a:solidFill>
                <a:latin typeface="Traditional Arabic" pitchFamily="18" charset="-78"/>
                <a:cs typeface="Traditional Arabic" pitchFamily="18" charset="-78"/>
              </a:rPr>
              <a:t>قالوا: ثلاثاً !</a:t>
            </a:r>
            <a:r>
              <a:rPr lang="en-US" sz="3200" b="0" dirty="0">
                <a:solidFill>
                  <a:schemeClr val="tx1"/>
                </a:solidFill>
                <a:latin typeface="Traditional Arabic" pitchFamily="18" charset="-78"/>
                <a:cs typeface="Traditional Arabic" pitchFamily="18" charset="-78"/>
              </a:rPr>
              <a:t>                               </a:t>
            </a:r>
            <a:br>
              <a:rPr lang="en-US" sz="3200" b="0" dirty="0">
                <a:solidFill>
                  <a:schemeClr val="tx1"/>
                </a:solidFill>
                <a:latin typeface="Traditional Arabic" pitchFamily="18" charset="-78"/>
                <a:cs typeface="Traditional Arabic" pitchFamily="18" charset="-78"/>
              </a:rPr>
            </a:br>
            <a:r>
              <a:rPr lang="ar-IQ" sz="3200" b="0" dirty="0">
                <a:solidFill>
                  <a:schemeClr val="tx1"/>
                </a:solidFill>
                <a:latin typeface="Traditional Arabic" pitchFamily="18" charset="-78"/>
                <a:cs typeface="Traditional Arabic" pitchFamily="18" charset="-78"/>
              </a:rPr>
              <a:t>قلتُ: ما هنَّ؟</a:t>
            </a:r>
            <a:r>
              <a:rPr lang="en-US" sz="3200" b="0" dirty="0">
                <a:solidFill>
                  <a:schemeClr val="tx1"/>
                </a:solidFill>
                <a:latin typeface="Traditional Arabic" pitchFamily="18" charset="-78"/>
                <a:cs typeface="Traditional Arabic" pitchFamily="18" charset="-78"/>
              </a:rPr>
              <a:t>                                  </a:t>
            </a:r>
            <a:br>
              <a:rPr lang="en-US" sz="3200" b="0" dirty="0">
                <a:solidFill>
                  <a:schemeClr val="tx1"/>
                </a:solidFill>
                <a:latin typeface="Traditional Arabic" pitchFamily="18" charset="-78"/>
                <a:cs typeface="Traditional Arabic" pitchFamily="18" charset="-78"/>
              </a:rPr>
            </a:br>
            <a:r>
              <a:rPr lang="ar-IQ" sz="3200" b="0" dirty="0">
                <a:solidFill>
                  <a:schemeClr val="tx1"/>
                </a:solidFill>
                <a:latin typeface="Traditional Arabic" pitchFamily="18" charset="-78"/>
                <a:cs typeface="Traditional Arabic" pitchFamily="18" charset="-78"/>
              </a:rPr>
              <a:t>قالوا: أما احداهنَّ فإنه حكَّم الرِّجالَ في أمرِ الله، وقال الله تعالى:[إِنِ الْحُكْمُ إِلاَّ لِلّهِ]</a:t>
            </a:r>
            <a:r>
              <a:rPr lang="ar-SA" sz="3200" b="0" dirty="0">
                <a:solidFill>
                  <a:schemeClr val="tx1"/>
                </a:solidFill>
                <a:latin typeface="Traditional Arabic" pitchFamily="18" charset="-78"/>
                <a:cs typeface="Traditional Arabic" pitchFamily="18" charset="-78"/>
              </a:rPr>
              <a:t>الأنعام: 57، وما للرجال وما للحكم.</a:t>
            </a:r>
            <a:r>
              <a:rPr lang="en-US" sz="3200" b="0" dirty="0">
                <a:solidFill>
                  <a:schemeClr val="tx1"/>
                </a:solidFill>
                <a:latin typeface="Traditional Arabic" pitchFamily="18" charset="-78"/>
                <a:cs typeface="Traditional Arabic" pitchFamily="18" charset="-78"/>
              </a:rPr>
              <a:t>                   </a:t>
            </a:r>
            <a:br>
              <a:rPr lang="en-US" sz="3200" b="0" dirty="0">
                <a:solidFill>
                  <a:schemeClr val="tx1"/>
                </a:solidFill>
                <a:latin typeface="Traditional Arabic" pitchFamily="18" charset="-78"/>
                <a:cs typeface="Traditional Arabic" pitchFamily="18" charset="-78"/>
              </a:rPr>
            </a:br>
            <a:r>
              <a:rPr lang="ar-SA" sz="3200" b="0" dirty="0">
                <a:solidFill>
                  <a:schemeClr val="tx1"/>
                </a:solidFill>
                <a:latin typeface="Traditional Arabic" pitchFamily="18" charset="-78"/>
                <a:cs typeface="Traditional Arabic" pitchFamily="18" charset="-78"/>
              </a:rPr>
              <a:t>فقلتُ: هذه واحدة.</a:t>
            </a:r>
            <a:r>
              <a:rPr lang="en-US" sz="3200" b="0" dirty="0">
                <a:solidFill>
                  <a:schemeClr val="tx1"/>
                </a:solidFill>
                <a:latin typeface="Traditional Arabic" pitchFamily="18" charset="-78"/>
                <a:cs typeface="Traditional Arabic" pitchFamily="18" charset="-78"/>
              </a:rPr>
              <a:t>                  </a:t>
            </a:r>
            <a:br>
              <a:rPr lang="en-US" sz="3200" b="0" dirty="0">
                <a:solidFill>
                  <a:schemeClr val="tx1"/>
                </a:solidFill>
                <a:latin typeface="Traditional Arabic" pitchFamily="18" charset="-78"/>
                <a:cs typeface="Traditional Arabic" pitchFamily="18" charset="-78"/>
              </a:rPr>
            </a:br>
            <a:r>
              <a:rPr lang="ar-SA" sz="3200" b="0" dirty="0">
                <a:solidFill>
                  <a:schemeClr val="tx1"/>
                </a:solidFill>
                <a:latin typeface="Traditional Arabic" pitchFamily="18" charset="-78"/>
                <a:cs typeface="Traditional Arabic" pitchFamily="18" charset="-78"/>
              </a:rPr>
              <a:t>قالوا: وأمَّا الأُخرى فإنَّه قاتل ولم يسْبِ ولم يغنَم فلئن كان الذي قاتل كفاراً لقد حلَّ سبْيُهم وغنيمتُهم ولئن كانوا مؤمنين ما حلَّ قتالُهم؟</a:t>
            </a:r>
            <a:r>
              <a:rPr lang="en-US" sz="3200" b="0" dirty="0">
                <a:solidFill>
                  <a:schemeClr val="tx1"/>
                </a:solidFill>
                <a:latin typeface="Traditional Arabic" pitchFamily="18" charset="-78"/>
                <a:cs typeface="Traditional Arabic" pitchFamily="18" charset="-78"/>
              </a:rPr>
              <a:t>                    </a:t>
            </a:r>
            <a:endParaRPr lang="ar-IQ" sz="3200" b="0" dirty="0">
              <a:solidFill>
                <a:schemeClr val="tx1"/>
              </a:solidFill>
            </a:endParaRPr>
          </a:p>
        </p:txBody>
      </p:sp>
    </p:spTree>
    <p:extLst>
      <p:ext uri="{BB962C8B-B14F-4D97-AF65-F5344CB8AC3E}">
        <p14:creationId xmlns:p14="http://schemas.microsoft.com/office/powerpoint/2010/main" val="392532897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80720"/>
          </a:xfrm>
        </p:spPr>
        <p:txBody>
          <a:bodyPr>
            <a:noAutofit/>
          </a:bodyPr>
          <a:lstStyle/>
          <a:p>
            <a:pPr algn="just"/>
            <a:r>
              <a:rPr lang="ar-SA" sz="3000" b="0" dirty="0">
                <a:solidFill>
                  <a:schemeClr val="tx1"/>
                </a:solidFill>
                <a:latin typeface="Traditional Arabic" pitchFamily="18" charset="-78"/>
                <a:cs typeface="Traditional Arabic" pitchFamily="18" charset="-78"/>
              </a:rPr>
              <a:t>قلتُ: هذه اثنتان فما الثالثةُ؟</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SA" sz="3000" b="0" dirty="0">
                <a:solidFill>
                  <a:schemeClr val="tx1"/>
                </a:solidFill>
                <a:latin typeface="Traditional Arabic" pitchFamily="18" charset="-78"/>
                <a:cs typeface="Traditional Arabic" pitchFamily="18" charset="-78"/>
              </a:rPr>
              <a:t>قال: إنه مَحا نفسَه من أمير المؤمنين فهو أميرُ الكافرين.</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SA" sz="3000" b="0" dirty="0">
                <a:solidFill>
                  <a:schemeClr val="tx1"/>
                </a:solidFill>
                <a:latin typeface="Traditional Arabic" pitchFamily="18" charset="-78"/>
                <a:cs typeface="Traditional Arabic" pitchFamily="18" charset="-78"/>
              </a:rPr>
              <a:t>قلتُ: أَعندكم سوى هذا ؟</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SA" sz="3000" b="0" dirty="0">
                <a:solidFill>
                  <a:schemeClr val="tx1"/>
                </a:solidFill>
                <a:latin typeface="Traditional Arabic" pitchFamily="18" charset="-78"/>
                <a:cs typeface="Traditional Arabic" pitchFamily="18" charset="-78"/>
              </a:rPr>
              <a:t>قالوا: حسبنا هذا.</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SA" sz="3000" b="0" dirty="0">
                <a:solidFill>
                  <a:schemeClr val="tx1"/>
                </a:solidFill>
                <a:latin typeface="Traditional Arabic" pitchFamily="18" charset="-78"/>
                <a:cs typeface="Traditional Arabic" pitchFamily="18" charset="-78"/>
              </a:rPr>
              <a:t>فقلت لهم: أرأيتم أنْ قرأتُ عليكم من كتاب الله ومن سنةِ نبيِّه </a:t>
            </a:r>
            <a:r>
              <a:rPr lang="en-US" sz="3000" b="0" dirty="0">
                <a:solidFill>
                  <a:schemeClr val="tx1"/>
                </a:solidFill>
                <a:latin typeface="Traditional Arabic" pitchFamily="18" charset="-78"/>
                <a:cs typeface="Traditional Arabic" pitchFamily="18" charset="-78"/>
                <a:sym typeface="Ali- Arabesque"/>
              </a:rPr>
              <a:t></a:t>
            </a:r>
            <a:r>
              <a:rPr lang="ar-SA" sz="3000" b="0" dirty="0">
                <a:solidFill>
                  <a:schemeClr val="tx1"/>
                </a:solidFill>
                <a:latin typeface="Traditional Arabic" pitchFamily="18" charset="-78"/>
                <a:cs typeface="Traditional Arabic" pitchFamily="18" charset="-78"/>
              </a:rPr>
              <a:t> ما يردُّ به قولَكم أَترضَون ؟</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SA" sz="3000" b="0" dirty="0">
                <a:solidFill>
                  <a:schemeClr val="tx1"/>
                </a:solidFill>
                <a:latin typeface="Traditional Arabic" pitchFamily="18" charset="-78"/>
                <a:cs typeface="Traditional Arabic" pitchFamily="18" charset="-78"/>
              </a:rPr>
              <a:t>قالوا: نعَم .</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SA" sz="3000" b="0" dirty="0">
                <a:solidFill>
                  <a:schemeClr val="tx1"/>
                </a:solidFill>
                <a:latin typeface="Traditional Arabic" pitchFamily="18" charset="-78"/>
                <a:cs typeface="Traditional Arabic" pitchFamily="18" charset="-78"/>
              </a:rPr>
              <a:t>     فقلتُ: أمَا قولُكم حكَّم الرجالَ في أمر الله، فأنا عليكم ما قد ردَّ حكمَه إلى الرجال في ثُمُنِ رُبُعِ درهمٍ في أرنبَ ونحوها من الصيد فقال:[</a:t>
            </a:r>
            <a:r>
              <a:rPr lang="ar-IQ" sz="3000" b="0" dirty="0">
                <a:solidFill>
                  <a:schemeClr val="tx1"/>
                </a:solidFill>
                <a:latin typeface="Traditional Arabic" pitchFamily="18" charset="-78"/>
                <a:cs typeface="Traditional Arabic" pitchFamily="18" charset="-78"/>
              </a:rPr>
              <a:t>يَا أَيُّهَا الَّذِينَ آمَنُواْ لاَ تَقْتُلُواْ الصَّيْدَ وَأَنتُمْ حُرُمٌ</a:t>
            </a:r>
            <a:r>
              <a:rPr lang="ar-SA" sz="3000" b="0" dirty="0">
                <a:solidFill>
                  <a:schemeClr val="tx1"/>
                </a:solidFill>
                <a:latin typeface="Traditional Arabic" pitchFamily="18" charset="-78"/>
                <a:cs typeface="Traditional Arabic" pitchFamily="18" charset="-78"/>
              </a:rPr>
              <a:t>]</a:t>
            </a:r>
            <a:r>
              <a:rPr lang="ar-IQ" sz="3000" b="0" dirty="0">
                <a:solidFill>
                  <a:schemeClr val="tx1"/>
                </a:solidFill>
                <a:latin typeface="Traditional Arabic" pitchFamily="18" charset="-78"/>
                <a:cs typeface="Traditional Arabic" pitchFamily="18" charset="-78"/>
              </a:rPr>
              <a:t>  </a:t>
            </a:r>
            <a:r>
              <a:rPr lang="ar-SA" sz="3000" b="0" dirty="0">
                <a:solidFill>
                  <a:schemeClr val="tx1"/>
                </a:solidFill>
                <a:latin typeface="Traditional Arabic" pitchFamily="18" charset="-78"/>
                <a:cs typeface="Traditional Arabic" pitchFamily="18" charset="-78"/>
              </a:rPr>
              <a:t>إلى قوله :[</a:t>
            </a:r>
            <a:r>
              <a:rPr lang="ar-IQ" sz="3000" b="0" dirty="0">
                <a:solidFill>
                  <a:schemeClr val="tx1"/>
                </a:solidFill>
                <a:latin typeface="Traditional Arabic" pitchFamily="18" charset="-78"/>
                <a:cs typeface="Traditional Arabic" pitchFamily="18" charset="-78"/>
              </a:rPr>
              <a:t>يَحْكُمُ بِهِ ذَوَا عَدْلٍ مِّنكُمْ]المائدة:95، فنشدتُكم اللهَ أَحُكْمُ الرجالِ في أرنبَ ونحوِها من الصيد أفضلُ أمْ حكمُهم في دمائِهم وصلاحِ ذاتِ بينهم؟ وأنْتم تعلمون أنَّ الله لو شاء لَحَكَم ولم يصِرْ ذلك إلى الرجال.                 </a:t>
            </a:r>
            <a:r>
              <a:rPr lang="en-US" sz="3000" b="0" dirty="0">
                <a:solidFill>
                  <a:schemeClr val="tx1"/>
                </a:solidFill>
                <a:latin typeface="Traditional Arabic" pitchFamily="18" charset="-78"/>
                <a:cs typeface="Traditional Arabic" pitchFamily="18" charset="-78"/>
              </a:rPr>
              <a:t>  </a:t>
            </a:r>
            <a:br>
              <a:rPr lang="en-US" sz="3200" dirty="0">
                <a:solidFill>
                  <a:schemeClr val="tx1"/>
                </a:solidFill>
              </a:rPr>
            </a:br>
            <a:r>
              <a:rPr lang="en-US" sz="3200" dirty="0">
                <a:solidFill>
                  <a:schemeClr val="tx1"/>
                </a:solidFill>
              </a:rPr>
              <a:t>   </a:t>
            </a:r>
            <a:endParaRPr lang="ar-IQ" sz="3200" dirty="0">
              <a:solidFill>
                <a:schemeClr val="tx1"/>
              </a:solidFill>
            </a:endParaRPr>
          </a:p>
        </p:txBody>
      </p:sp>
    </p:spTree>
    <p:extLst>
      <p:ext uri="{BB962C8B-B14F-4D97-AF65-F5344CB8AC3E}">
        <p14:creationId xmlns:p14="http://schemas.microsoft.com/office/powerpoint/2010/main" val="27693590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552728"/>
          </a:xfrm>
        </p:spPr>
        <p:txBody>
          <a:bodyPr>
            <a:noAutofit/>
          </a:bodyPr>
          <a:lstStyle/>
          <a:p>
            <a:pPr algn="just"/>
            <a:r>
              <a:rPr lang="ar-IQ" sz="3000" dirty="0">
                <a:solidFill>
                  <a:schemeClr val="tx1"/>
                </a:solidFill>
              </a:rPr>
              <a:t> </a:t>
            </a:r>
            <a:r>
              <a:rPr lang="ar-IQ" sz="3000" b="0" dirty="0">
                <a:solidFill>
                  <a:schemeClr val="tx1"/>
                </a:solidFill>
                <a:latin typeface="Traditional Arabic" pitchFamily="18" charset="-78"/>
                <a:cs typeface="Traditional Arabic" pitchFamily="18" charset="-78"/>
              </a:rPr>
              <a:t>وفي المرأة وزوجها قال اللهُ ـ عزَّ وجلَّ ـ</a:t>
            </a:r>
            <a:r>
              <a:rPr lang="ar-SA" sz="3000" b="0" dirty="0">
                <a:solidFill>
                  <a:schemeClr val="tx1"/>
                </a:solidFill>
                <a:latin typeface="Traditional Arabic" pitchFamily="18" charset="-78"/>
                <a:cs typeface="Traditional Arabic" pitchFamily="18" charset="-78"/>
              </a:rPr>
              <a:t>:</a:t>
            </a:r>
            <a:r>
              <a:rPr lang="ar-IQ" sz="3000" b="0" dirty="0">
                <a:solidFill>
                  <a:schemeClr val="tx1"/>
                </a:solidFill>
                <a:latin typeface="Traditional Arabic" pitchFamily="18" charset="-78"/>
                <a:cs typeface="Traditional Arabic" pitchFamily="18" charset="-78"/>
              </a:rPr>
              <a:t>[وَإِنْ خِفْتُمْ شِقَاقَ بَيْنِهِمَا فَابْعَثُواْ حَكَمًا مِّنْ أَهْلِهِ وَحَكَمًا مِّنْ أَهْلِهَا]النساء، الآية: 35 ، فجعَل اللهُ حكْمَ الرجالِ سنةً مأمونةً، أَخرَجتُ من هذا؟ </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IQ" sz="3000" b="0" dirty="0">
                <a:solidFill>
                  <a:schemeClr val="tx1"/>
                </a:solidFill>
                <a:latin typeface="Traditional Arabic" pitchFamily="18" charset="-78"/>
                <a:cs typeface="Traditional Arabic" pitchFamily="18" charset="-78"/>
              </a:rPr>
              <a:t>قالوا: نعَم.(هاتان الآيتان نقطَتا اتفاقٍ بين ابن عباس والخوارج، فمنهما كَشَف سوءَ فكرِهم حول التحكيم).</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IQ" sz="3000" b="0" dirty="0">
                <a:solidFill>
                  <a:schemeClr val="tx1"/>
                </a:solidFill>
                <a:latin typeface="Traditional Arabic" pitchFamily="18" charset="-78"/>
                <a:cs typeface="Traditional Arabic" pitchFamily="18" charset="-78"/>
              </a:rPr>
              <a:t>     قال: وأمَّا قولكم: قاتَل ولم يُسْبِ ولم يَغنمْ، أَتَسْبُون أُمَّكُم عائشةَ ـ رضي الله عنها ـ ثم يستحلُّون منها ما يَستحلُّ من غيرها، فلئنْ فعلتُم لقد كفرتُم وهي أُمُّكُم ـ كيف يجوز الأمُّ أنْ تكونَ سَبْياً ـ ولئنْ قلتم ليستْ أُمَّنا لقد كفرتمْ فإن الله يقول</a:t>
            </a:r>
            <a:r>
              <a:rPr lang="ar-SA" sz="3000" b="0" dirty="0">
                <a:solidFill>
                  <a:schemeClr val="tx1"/>
                </a:solidFill>
                <a:latin typeface="Traditional Arabic" pitchFamily="18" charset="-78"/>
                <a:cs typeface="Traditional Arabic" pitchFamily="18" charset="-78"/>
              </a:rPr>
              <a:t>:</a:t>
            </a:r>
            <a:r>
              <a:rPr lang="ar-IQ" sz="3000" b="0" dirty="0">
                <a:solidFill>
                  <a:schemeClr val="tx1"/>
                </a:solidFill>
                <a:latin typeface="Traditional Arabic" pitchFamily="18" charset="-78"/>
                <a:cs typeface="Traditional Arabic" pitchFamily="18" charset="-78"/>
              </a:rPr>
              <a:t>[النَّبِيُّ أَوْلَى بِالْمُؤْمِنِينَ مِنْ أَنفُسِهِمْ وَأَزْوَاجُهُ أُمَّهَاتُهُمْ]الأحزاب:6، فأنتم تدورون بين ضلالَتَين أَيُّهُما صِرْتم إليها صِرْتم إلى ضلالة. .فـ(هذه الآية نقطَةُ الاتفاقٍ بين ابن عباس والخوارج، فمنها كَشَف سوءَ فكرِهم حول السبيِ والغنيمة؛ لذا) نظر بعضُهم إلى بعضٍ، قلتُ: أَخرجتُ من هذه ـ أي: هل حلَّلتُ المسألة؟</a:t>
            </a:r>
            <a:r>
              <a:rPr lang="en-US" sz="3000" b="0" dirty="0">
                <a:solidFill>
                  <a:schemeClr val="tx1"/>
                </a:solidFill>
                <a:latin typeface="Traditional Arabic" pitchFamily="18" charset="-78"/>
                <a:cs typeface="Traditional Arabic" pitchFamily="18" charset="-78"/>
              </a:rPr>
              <a:t>                         </a:t>
            </a:r>
            <a:br>
              <a:rPr lang="en-US" sz="3000" b="0" dirty="0">
                <a:solidFill>
                  <a:schemeClr val="tx1"/>
                </a:solidFill>
                <a:latin typeface="Traditional Arabic" pitchFamily="18" charset="-78"/>
                <a:cs typeface="Traditional Arabic" pitchFamily="18" charset="-78"/>
              </a:rPr>
            </a:br>
            <a:r>
              <a:rPr lang="ar-IQ" sz="3000" b="0" dirty="0">
                <a:solidFill>
                  <a:schemeClr val="tx1"/>
                </a:solidFill>
                <a:latin typeface="Traditional Arabic" pitchFamily="18" charset="-78"/>
                <a:cs typeface="Traditional Arabic" pitchFamily="18" charset="-78"/>
              </a:rPr>
              <a:t> قالوا: نعَم .</a:t>
            </a:r>
          </a:p>
        </p:txBody>
      </p:sp>
    </p:spTree>
    <p:extLst>
      <p:ext uri="{BB962C8B-B14F-4D97-AF65-F5344CB8AC3E}">
        <p14:creationId xmlns:p14="http://schemas.microsoft.com/office/powerpoint/2010/main" val="60162069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512" y="188640"/>
            <a:ext cx="8784976" cy="6480720"/>
          </a:xfrm>
        </p:spPr>
        <p:txBody>
          <a:bodyPr>
            <a:normAutofit/>
          </a:bodyPr>
          <a:lstStyle/>
          <a:p>
            <a:pPr algn="just"/>
            <a:r>
              <a:rPr lang="ar-IQ" sz="3200" dirty="0">
                <a:solidFill>
                  <a:schemeClr val="tx1"/>
                </a:solidFill>
              </a:rPr>
              <a:t>      </a:t>
            </a:r>
            <a:r>
              <a:rPr lang="ar-IQ" sz="3200" b="0" dirty="0">
                <a:solidFill>
                  <a:schemeClr val="tx1"/>
                </a:solidFill>
                <a:effectLst/>
                <a:latin typeface="Traditional Arabic" pitchFamily="18" charset="-78"/>
                <a:cs typeface="Traditional Arabic" pitchFamily="18" charset="-78"/>
              </a:rPr>
              <a:t>وأمَّا قولُكم: مَحا اسمَه من أمير المؤمنين فأنَا آتيكم بمَن ترضون وقد سمعتم أن النبيَّ </a:t>
            </a:r>
            <a:r>
              <a:rPr lang="en-US" sz="3200" b="0" dirty="0">
                <a:solidFill>
                  <a:schemeClr val="tx1"/>
                </a:solidFill>
                <a:effectLst/>
                <a:latin typeface="Traditional Arabic" pitchFamily="18" charset="-78"/>
                <a:cs typeface="Traditional Arabic" pitchFamily="18" charset="-78"/>
                <a:sym typeface="Ali- Arabesque"/>
              </a:rPr>
              <a:t></a:t>
            </a:r>
            <a:r>
              <a:rPr lang="ar-IQ" sz="3200" b="0" dirty="0">
                <a:solidFill>
                  <a:schemeClr val="tx1"/>
                </a:solidFill>
                <a:effectLst/>
                <a:latin typeface="Traditional Arabic" pitchFamily="18" charset="-78"/>
                <a:cs typeface="Traditional Arabic" pitchFamily="18" charset="-78"/>
              </a:rPr>
              <a:t> يوم الحديبيَّة كاتبَ سُهَيلَ بن عَمْروٍ وأبا سفيانَ بن حربٍ، فقال رسول الله </a:t>
            </a:r>
            <a:r>
              <a:rPr lang="en-US" sz="3200" b="0" dirty="0">
                <a:solidFill>
                  <a:schemeClr val="tx1"/>
                </a:solidFill>
                <a:effectLst/>
                <a:latin typeface="Traditional Arabic" pitchFamily="18" charset="-78"/>
                <a:cs typeface="Traditional Arabic" pitchFamily="18" charset="-78"/>
                <a:sym typeface="Ali- Arabesque"/>
              </a:rPr>
              <a:t></a:t>
            </a:r>
            <a:r>
              <a:rPr lang="ar-IQ" sz="3200" b="0" dirty="0">
                <a:solidFill>
                  <a:schemeClr val="tx1"/>
                </a:solidFill>
                <a:effectLst/>
                <a:latin typeface="Traditional Arabic" pitchFamily="18" charset="-78"/>
                <a:cs typeface="Traditional Arabic" pitchFamily="18" charset="-78"/>
              </a:rPr>
              <a:t>: لأمير المؤمنين: أُكتُب يا عليُّ هذا ما اصطلح عليه محمدٌ رسولُ اللهِ.</a:t>
            </a:r>
            <a:r>
              <a:rPr lang="en-US" sz="3200" b="0" dirty="0">
                <a:solidFill>
                  <a:schemeClr val="tx1"/>
                </a:solidFill>
                <a:effectLst/>
                <a:latin typeface="Traditional Arabic" pitchFamily="18" charset="-78"/>
                <a:cs typeface="Traditional Arabic" pitchFamily="18" charset="-78"/>
              </a:rPr>
              <a:t>                     </a:t>
            </a:r>
            <a:br>
              <a:rPr lang="en-US" sz="3200" b="0" dirty="0">
                <a:solidFill>
                  <a:schemeClr val="tx1"/>
                </a:solidFill>
                <a:effectLst/>
                <a:latin typeface="Traditional Arabic" pitchFamily="18" charset="-78"/>
                <a:cs typeface="Traditional Arabic" pitchFamily="18" charset="-78"/>
              </a:rPr>
            </a:br>
            <a:r>
              <a:rPr lang="ar-IQ" sz="3200" b="0" dirty="0">
                <a:solidFill>
                  <a:schemeClr val="tx1"/>
                </a:solidFill>
                <a:effectLst/>
                <a:latin typeface="Traditional Arabic" pitchFamily="18" charset="-78"/>
                <a:cs typeface="Traditional Arabic" pitchFamily="18" charset="-78"/>
              </a:rPr>
              <a:t>     فقال المشركون: لا واللهِ ما نَعلم أنَّك رسولُ الله لو نعلمُ أنَّك رسولُ اللهِ ما قاتلناك! فقال رسولُ الله</a:t>
            </a:r>
            <a:r>
              <a:rPr lang="en-US" sz="3200" b="0" dirty="0">
                <a:solidFill>
                  <a:schemeClr val="tx1"/>
                </a:solidFill>
                <a:effectLst/>
                <a:latin typeface="Traditional Arabic" pitchFamily="18" charset="-78"/>
                <a:cs typeface="Traditional Arabic" pitchFamily="18" charset="-78"/>
                <a:sym typeface="Ali- Arabesque"/>
              </a:rPr>
              <a:t></a:t>
            </a:r>
            <a:r>
              <a:rPr lang="en-US" sz="3200" b="0" dirty="0">
                <a:solidFill>
                  <a:schemeClr val="tx1"/>
                </a:solidFill>
                <a:effectLst/>
                <a:latin typeface="Traditional Arabic" pitchFamily="18" charset="-78"/>
                <a:cs typeface="Traditional Arabic" pitchFamily="18" charset="-78"/>
              </a:rPr>
              <a:t> </a:t>
            </a:r>
            <a:r>
              <a:rPr lang="ar-IQ" sz="3200" b="0" dirty="0">
                <a:solidFill>
                  <a:schemeClr val="tx1"/>
                </a:solidFill>
                <a:effectLst/>
                <a:latin typeface="Traditional Arabic" pitchFamily="18" charset="-78"/>
                <a:cs typeface="Traditional Arabic" pitchFamily="18" charset="-78"/>
              </a:rPr>
              <a:t>: اللهمَّ إنَّك تعلم أنِّي رسول الله، أُكتُب يا عليُّ هذا ما اصطلح عليه محمدٌ بنُ عبدالله، فواللهِ لَرسولُ اللهِ خيرٌ من عليٍّ، وما أخرجَه من النبوَّةِ حين مَحا نفسَه. فـ(هذا الموقف من السيرة النبويَّة نقطَةُ الاتفاقِ بين ابن عباس والخوارج، فمنه كَشَف سوءَ فكرِهم حول تبديلِ الاسم).</a:t>
            </a:r>
            <a:r>
              <a:rPr lang="en-US" sz="3200" b="0" dirty="0">
                <a:solidFill>
                  <a:schemeClr val="tx1"/>
                </a:solidFill>
                <a:effectLst/>
                <a:latin typeface="Traditional Arabic" pitchFamily="18" charset="-78"/>
                <a:cs typeface="Traditional Arabic" pitchFamily="18" charset="-78"/>
              </a:rPr>
              <a:t>               </a:t>
            </a:r>
            <a:br>
              <a:rPr lang="en-US" sz="3200" b="0" dirty="0">
                <a:solidFill>
                  <a:schemeClr val="tx1"/>
                </a:solidFill>
                <a:effectLst/>
                <a:latin typeface="Traditional Arabic" pitchFamily="18" charset="-78"/>
                <a:cs typeface="Traditional Arabic" pitchFamily="18" charset="-78"/>
              </a:rPr>
            </a:br>
            <a:r>
              <a:rPr lang="ar-IQ" sz="3200" b="0" dirty="0">
                <a:solidFill>
                  <a:schemeClr val="tx1"/>
                </a:solidFill>
                <a:effectLst/>
                <a:latin typeface="Traditional Arabic" pitchFamily="18" charset="-78"/>
                <a:cs typeface="Traditional Arabic" pitchFamily="18" charset="-78"/>
              </a:rPr>
              <a:t>قال عبدالله بن عباس: فرَجع من القوم ألْفان وقُتِل سائرُهم على ضلال.</a:t>
            </a:r>
            <a:r>
              <a:rPr lang="en-US" sz="3200" b="0" dirty="0">
                <a:solidFill>
                  <a:schemeClr val="tx1"/>
                </a:solidFill>
                <a:effectLst/>
                <a:latin typeface="Traditional Arabic" pitchFamily="18" charset="-78"/>
                <a:cs typeface="Traditional Arabic" pitchFamily="18" charset="-78"/>
              </a:rPr>
              <a:t>   </a:t>
            </a:r>
            <a:br>
              <a:rPr lang="en-US" sz="3200" dirty="0">
                <a:solidFill>
                  <a:schemeClr val="tx1"/>
                </a:solidFill>
              </a:rPr>
            </a:br>
            <a:br>
              <a:rPr lang="ar-IQ" sz="3200" dirty="0">
                <a:solidFill>
                  <a:schemeClr val="tx1"/>
                </a:solidFill>
              </a:rPr>
            </a:br>
            <a:endParaRPr lang="ar-IQ" sz="3200" dirty="0">
              <a:solidFill>
                <a:schemeClr val="tx1"/>
              </a:solidFill>
            </a:endParaRPr>
          </a:p>
        </p:txBody>
      </p:sp>
    </p:spTree>
    <p:extLst>
      <p:ext uri="{BB962C8B-B14F-4D97-AF65-F5344CB8AC3E}">
        <p14:creationId xmlns:p14="http://schemas.microsoft.com/office/powerpoint/2010/main" val="1844050462"/>
      </p:ext>
    </p:extLst>
  </p:cSld>
  <p:clrMapOvr>
    <a:overrideClrMapping bg1="lt1" tx1="dk1" bg2="lt2" tx2="dk2" accent1="accent1" accent2="accent2" accent3="accent3" accent4="accent4" accent5="accent5" accent6="accent6" hlink="hlink" folHlink="folHlink"/>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76672"/>
            <a:ext cx="8183880" cy="5560478"/>
          </a:xfrm>
        </p:spPr>
        <p:txBody>
          <a:bodyPr/>
          <a:lstStyle/>
          <a:p>
            <a:pPr algn="ctr"/>
            <a:r>
              <a:rPr lang="ar-IQ" dirty="0">
                <a:solidFill>
                  <a:srgbClr val="C00000"/>
                </a:solidFill>
                <a:latin typeface="Traditional Arabic" pitchFamily="18" charset="-78"/>
                <a:cs typeface="Traditional Arabic" pitchFamily="18" charset="-78"/>
              </a:rPr>
              <a:t>هل عندكم سؤالٌ؟</a:t>
            </a:r>
            <a:br>
              <a:rPr lang="ar-IQ" dirty="0">
                <a:solidFill>
                  <a:srgbClr val="C00000"/>
                </a:solidFill>
                <a:latin typeface="Traditional Arabic" pitchFamily="18" charset="-78"/>
                <a:cs typeface="Traditional Arabic" pitchFamily="18" charset="-78"/>
              </a:rPr>
            </a:br>
            <a:br>
              <a:rPr lang="ar-IQ" dirty="0">
                <a:solidFill>
                  <a:srgbClr val="C00000"/>
                </a:solidFill>
                <a:latin typeface="Traditional Arabic" pitchFamily="18" charset="-78"/>
                <a:cs typeface="Traditional Arabic" pitchFamily="18" charset="-78"/>
              </a:rPr>
            </a:br>
            <a:br>
              <a:rPr lang="ar-IQ" dirty="0">
                <a:solidFill>
                  <a:srgbClr val="C00000"/>
                </a:solidFill>
                <a:latin typeface="Traditional Arabic" pitchFamily="18" charset="-78"/>
                <a:cs typeface="Traditional Arabic" pitchFamily="18" charset="-78"/>
              </a:rPr>
            </a:br>
            <a:br>
              <a:rPr lang="ar-IQ" dirty="0">
                <a:solidFill>
                  <a:srgbClr val="C00000"/>
                </a:solidFill>
                <a:latin typeface="Traditional Arabic" pitchFamily="18" charset="-78"/>
                <a:cs typeface="Traditional Arabic" pitchFamily="18" charset="-78"/>
              </a:rPr>
            </a:br>
            <a:br>
              <a:rPr lang="ar-IQ" dirty="0">
                <a:solidFill>
                  <a:srgbClr val="C00000"/>
                </a:solidFill>
                <a:latin typeface="Traditional Arabic" pitchFamily="18" charset="-78"/>
                <a:cs typeface="Traditional Arabic" pitchFamily="18" charset="-78"/>
              </a:rPr>
            </a:br>
            <a:r>
              <a:rPr lang="ar-IQ" dirty="0">
                <a:solidFill>
                  <a:srgbClr val="C00000"/>
                </a:solidFill>
                <a:latin typeface="Traditional Arabic" pitchFamily="18" charset="-78"/>
                <a:cs typeface="Traditional Arabic" pitchFamily="18" charset="-78"/>
              </a:rPr>
              <a:t>شكراً للحضور وسماعكم</a:t>
            </a:r>
            <a:br>
              <a:rPr lang="ar-IQ" dirty="0"/>
            </a:br>
            <a:br>
              <a:rPr lang="ar-IQ" dirty="0"/>
            </a:br>
            <a:endParaRPr lang="ar-IQ" dirty="0"/>
          </a:p>
        </p:txBody>
      </p:sp>
    </p:spTree>
    <p:extLst>
      <p:ext uri="{BB962C8B-B14F-4D97-AF65-F5344CB8AC3E}">
        <p14:creationId xmlns:p14="http://schemas.microsoft.com/office/powerpoint/2010/main" val="2413530514"/>
      </p:ext>
    </p:extLst>
  </p:cSld>
  <p:clrMapOvr>
    <a:masterClrMapping/>
  </p:clrMapOvr>
  <p:transition spd="slow">
    <p:cover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54</TotalTime>
  <Words>790</Words>
  <Application>Microsoft Office PowerPoint</Application>
  <PresentationFormat>On-screen Show (4:3)</PresentationFormat>
  <Paragraphs>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Traditional Arabic</vt:lpstr>
      <vt:lpstr>Verdana</vt:lpstr>
      <vt:lpstr>Wingdings 2</vt:lpstr>
      <vt:lpstr>Aspect</vt:lpstr>
      <vt:lpstr>علمُ الكلام المحاضرة الرابعةَ عشرة مجادلة القدامى مع الخوارج    أ.م.د. مسعود محمد علي  </vt:lpstr>
      <vt:lpstr>         مناقشةٌ عقليَّة لمنهج الخوارج:                              قلْنا سابقاً إنَّ علْم الكلام في زمن الصحابة مرحلةُ البيان والأخذِ بدون      الجدال، ولم يكنِ الخلاف بين المسلمين أنفسهم حتى ظهورِ الخوارج في زمن آخر     الخليفة عليٍّ بن أبي طالب.                                                  من أفكار الخوارج الرئيسة:                     1         ـ إكفارُ مَن خالفهم في اعتقادهم منَ المسلمين. 2ـ استحلالُ دماءِ       وأموالِ مخالفيهم من أهلِ القبلة.3ـ يجب الخروج على سلاطين الجور(جمع جائر)     مطلقاً.4ـ الدار التي لا يحكم فيها بكتاب الله هي دار الكفر.                             فننقل هنا مناقَشتَيْن عقليَّتَين مع الخوارج على منهج علْم الكلامي كشفاً لانحرافهم الفكريِّ،، فهذا يتطلَّبُ تقسيمَ المطلبِ إلى فرعَين:     </vt:lpstr>
      <vt:lpstr>الفرع الأوَّل: مناظرةُ ابنِ عباس ـ رضي الله عنهما ـ مع الخوارج                :       ناظر سيدنا عبد الله ابن عباس الخوارجَ على أساسِ منهج الجمع بين الأدلة وإلحاق النظير بالنظير حتى يتضح الحق، كما تجلَّى من هذه المناظرة الدامغة:                      قال ابن عباس:[.... قلتُ: أخبروني ماذا نقمتم على ابنِ عمِّ رسولِ الله  وصِهرِه والمهاجرين والأنصار؟                      قالوا: ثلاثاً !                                قلتُ: ما هنَّ؟                                   قالوا: أما احداهنَّ فإنه حكَّم الرِّجالَ في أمرِ الله، وقال الله تعالى:[إِنِ الْحُكْمُ إِلاَّ لِلّهِ]الأنعام: 57، وما للرجال وما للحكم.                    فقلتُ: هذه واحدة.                   قالوا: وأمَّا الأُخرى فإنَّه قاتل ولم يسْبِ ولم يغنَم فلئن كان الذي قاتل كفاراً لقد حلَّ سبْيُهم وغنيمتُهم ولئن كانوا مؤمنين ما حلَّ قتالُهم؟                    </vt:lpstr>
      <vt:lpstr>قلتُ: هذه اثنتان فما الثالثةُ؟                     قال: إنه مَحا نفسَه من أمير المؤمنين فهو أميرُ الكافرين.                            قلتُ: أَعندكم سوى هذا ؟                             قالوا: حسبنا هذا.                                 فقلت لهم: أرأيتم أنْ قرأتُ عليكم من كتاب الله ومن سنةِ نبيِّه  ما يردُّ به قولَكم أَترضَون ؟                                      قالوا: نعَم .                                                 فقلتُ: أمَا قولُكم حكَّم الرجالَ في أمر الله، فأنا عليكم ما قد ردَّ حكمَه إلى الرجال في ثُمُنِ رُبُعِ درهمٍ في أرنبَ ونحوها من الصيد فقال:[يَا أَيُّهَا الَّذِينَ آمَنُواْ لاَ تَقْتُلُواْ الصَّيْدَ وَأَنتُمْ حُرُمٌ]  إلى قوله :[يَحْكُمُ بِهِ ذَوَا عَدْلٍ مِّنكُمْ]المائدة:95، فنشدتُكم اللهَ أَحُكْمُ الرجالِ في أرنبَ ونحوِها من الصيد أفضلُ أمْ حكمُهم في دمائِهم وصلاحِ ذاتِ بينهم؟ وأنْتم تعلمون أنَّ الله لو شاء لَحَكَم ولم يصِرْ ذلك إلى الرجال.                       </vt:lpstr>
      <vt:lpstr> وفي المرأة وزوجها قال اللهُ ـ عزَّ وجلَّ ـ:[وَإِنْ خِفْتُمْ شِقَاقَ بَيْنِهِمَا فَابْعَثُواْ حَكَمًا مِّنْ أَهْلِهِ وَحَكَمًا مِّنْ أَهْلِهَا]النساء، الآية: 35 ، فجعَل اللهُ حكْمَ الرجالِ سنةً مأمونةً، أَخرَجتُ من هذا؟   قالوا: نعَم.(هاتان الآيتان نقطَتا اتفاقٍ بين ابن عباس والخوارج، فمنهما كَشَف سوءَ فكرِهم حول التحكيم).                          قال: وأمَّا قولكم: قاتَل ولم يُسْبِ ولم يَغنمْ، أَتَسْبُون أُمَّكُم عائشةَ ـ رضي الله عنها ـ ثم يستحلُّون منها ما يَستحلُّ من غيرها، فلئنْ فعلتُم لقد كفرتُم وهي أُمُّكُم ـ كيف يجوز الأمُّ أنْ تكونَ سَبْياً ـ ولئنْ قلتم ليستْ أُمَّنا لقد كفرتمْ فإن الله يقول:[النَّبِيُّ أَوْلَى بِالْمُؤْمِنِينَ مِنْ أَنفُسِهِمْ وَأَزْوَاجُهُ أُمَّهَاتُهُمْ]الأحزاب:6، فأنتم تدورون بين ضلالَتَين أَيُّهُما صِرْتم إليها صِرْتم إلى ضلالة. .فـ(هذه الآية نقطَةُ الاتفاقٍ بين ابن عباس والخوارج، فمنها كَشَف سوءَ فكرِهم حول السبيِ والغنيمة؛ لذا) نظر بعضُهم إلى بعضٍ، قلتُ: أَخرجتُ من هذه ـ أي: هل حلَّلتُ المسألة؟                           قالوا: نعَم .</vt:lpstr>
      <vt:lpstr>      وأمَّا قولُكم: مَحا اسمَه من أمير المؤمنين فأنَا آتيكم بمَن ترضون وقد سمعتم أن النبيَّ  يوم الحديبيَّة كاتبَ سُهَيلَ بن عَمْروٍ وأبا سفيانَ بن حربٍ، فقال رسول الله : لأمير المؤمنين: أُكتُب يا عليُّ هذا ما اصطلح عليه محمدٌ رسولُ اللهِ.                           فقال المشركون: لا واللهِ ما نَعلم أنَّك رسولُ الله لو نعلمُ أنَّك رسولُ اللهِ ما قاتلناك! فقال رسولُ الله : اللهمَّ إنَّك تعلم أنِّي رسول الله، أُكتُب يا عليُّ هذا ما اصطلح عليه محمدٌ بنُ عبدالله، فواللهِ لَرسولُ اللهِ خيرٌ من عليٍّ، وما أخرجَه من النبوَّةِ حين مَحا نفسَه. فـ(هذا الموقف من السيرة النبويَّة نقطَةُ الاتفاقِ بين ابن عباس والخوارج، فمنه كَشَف سوءَ فكرِهم حول تبديلِ الاسم).                قال عبدالله بن عباس: فرَجع من القوم ألْفان وقُتِل سائرُهم على ضلال.     </vt:lpstr>
      <vt:lpstr>هل عندكم سؤالٌ؟     شكراً للحضور وسماعكم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الفرعُ الثاني: هو الطائفةُ الثانيةُ التي أنكرَتِ الخلقَ الأوَّلَ والثانيَ وقالوا بِقِدَم العالَمِ، فإنَّ شُبهتَهم على هذا الإنكار هي ما قالوا: وجدْنا الحياةَ رطبةً حارَّةً والموتَ بارداً يابساً، وهو من طبع التراب، فكيف يجوز أنْ يَجمَعَ بين الحياةِ والتراب والعظام النخِرة فيصير خلقاً سويَّاً، والضدان لا يجتمعان، فأنكروا البعثَ من هذه الجهة.                               الجواب: اجتماعُ الضدَّين مستحيلٌ في محلٍّ واحدٍ وفي جهةٍ واحدةٍ، ولكنَّه ليس مستحيلاً اجتماعُهما على سبيل المجاورة بل واقعٌ؛ لذا احتجَّ الله عليهم بأن قال:[الَّذِي جَعَلَ لَكُم مِّنَ الشَّجَرِ الْأَخْضَرِ نَارًا]يس:80، فردَّهم الله إلى ما يعرفونه ويشاهدونه من خروج النار على حرِّها ويبسِها من الشجر الأخضر على بردِها ورطوبتها، فجعَل جوازَ النشأةِ الأُولى دليلاً على جواز النشأة الآخرة، يَعْنِي مَن كان قادراً على جمْعِ النارِ والشجر مع بُعدِ حقيقتهما، كان قادراً على جمع الروح والتراب.</dc:title>
  <dc:creator>Darya for computer</dc:creator>
  <cp:lastModifiedBy>User</cp:lastModifiedBy>
  <cp:revision>9</cp:revision>
  <dcterms:created xsi:type="dcterms:W3CDTF">2019-11-12T20:02:43Z</dcterms:created>
  <dcterms:modified xsi:type="dcterms:W3CDTF">2024-05-13T07:15:33Z</dcterms:modified>
</cp:coreProperties>
</file>