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9.xml" ContentType="application/vnd.openxmlformats-officedocument.presentationml.notesSlide+xml"/>
  <Override PartName="/ppt/theme/themeOverride3.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63" r:id="rId4"/>
    <p:sldId id="283" r:id="rId5"/>
    <p:sldId id="258" r:id="rId6"/>
    <p:sldId id="265" r:id="rId7"/>
    <p:sldId id="271" r:id="rId8"/>
    <p:sldId id="266" r:id="rId9"/>
    <p:sldId id="286" r:id="rId10"/>
    <p:sldId id="272" r:id="rId11"/>
    <p:sldId id="273" r:id="rId12"/>
    <p:sldId id="274" r:id="rId13"/>
    <p:sldId id="268" r:id="rId14"/>
    <p:sldId id="269" r:id="rId15"/>
    <p:sldId id="270" r:id="rId16"/>
    <p:sldId id="277" r:id="rId17"/>
    <p:sldId id="259" r:id="rId18"/>
    <p:sldId id="267" r:id="rId19"/>
    <p:sldId id="275" r:id="rId20"/>
    <p:sldId id="276" r:id="rId21"/>
    <p:sldId id="260" r:id="rId22"/>
    <p:sldId id="279" r:id="rId23"/>
    <p:sldId id="280" r:id="rId24"/>
    <p:sldId id="261" r:id="rId25"/>
    <p:sldId id="284" r:id="rId26"/>
    <p:sldId id="285" r:id="rId27"/>
    <p:sldId id="278" r:id="rId28"/>
    <p:sldId id="281" r:id="rId29"/>
    <p:sldId id="282" r:id="rId30"/>
    <p:sldId id="26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7BD52C5-10F9-40B2-9341-975F1128BF2E}" type="datetimeFigureOut">
              <a:rPr lang="ar-IQ" smtClean="0"/>
              <a:t>17/11/1445</a:t>
            </a:fld>
            <a:endParaRPr lang="ar-IQ"/>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7AE0EF9E-D61F-49EE-8E05-1F5D003A2E2A}" type="slidenum">
              <a:rPr lang="ar-IQ" smtClean="0"/>
              <a:t>‹#›</a:t>
            </a:fld>
            <a:endParaRPr lang="ar-IQ"/>
          </a:p>
        </p:txBody>
      </p:sp>
    </p:spTree>
    <p:extLst>
      <p:ext uri="{BB962C8B-B14F-4D97-AF65-F5344CB8AC3E}">
        <p14:creationId xmlns:p14="http://schemas.microsoft.com/office/powerpoint/2010/main" val="643979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5"/>
          </p:nvPr>
        </p:nvSpPr>
        <p:spPr/>
        <p:txBody>
          <a:bodyPr/>
          <a:lstStyle/>
          <a:p>
            <a:fld id="{7AE0EF9E-D61F-49EE-8E05-1F5D003A2E2A}" type="slidenum">
              <a:rPr lang="ar-IQ" smtClean="0"/>
              <a:t>3</a:t>
            </a:fld>
            <a:endParaRPr lang="ar-IQ"/>
          </a:p>
        </p:txBody>
      </p:sp>
    </p:spTree>
    <p:extLst>
      <p:ext uri="{BB962C8B-B14F-4D97-AF65-F5344CB8AC3E}">
        <p14:creationId xmlns:p14="http://schemas.microsoft.com/office/powerpoint/2010/main" val="4130267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5"/>
          </p:nvPr>
        </p:nvSpPr>
        <p:spPr/>
        <p:txBody>
          <a:bodyPr/>
          <a:lstStyle/>
          <a:p>
            <a:fld id="{7AE0EF9E-D61F-49EE-8E05-1F5D003A2E2A}" type="slidenum">
              <a:rPr lang="ar-IQ" smtClean="0"/>
              <a:t>19</a:t>
            </a:fld>
            <a:endParaRPr lang="ar-IQ"/>
          </a:p>
        </p:txBody>
      </p:sp>
    </p:spTree>
    <p:extLst>
      <p:ext uri="{BB962C8B-B14F-4D97-AF65-F5344CB8AC3E}">
        <p14:creationId xmlns:p14="http://schemas.microsoft.com/office/powerpoint/2010/main" val="891969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5"/>
          </p:nvPr>
        </p:nvSpPr>
        <p:spPr/>
        <p:txBody>
          <a:bodyPr/>
          <a:lstStyle/>
          <a:p>
            <a:fld id="{7AE0EF9E-D61F-49EE-8E05-1F5D003A2E2A}" type="slidenum">
              <a:rPr lang="ar-IQ" smtClean="0"/>
              <a:t>20</a:t>
            </a:fld>
            <a:endParaRPr lang="ar-IQ"/>
          </a:p>
        </p:txBody>
      </p:sp>
    </p:spTree>
    <p:extLst>
      <p:ext uri="{BB962C8B-B14F-4D97-AF65-F5344CB8AC3E}">
        <p14:creationId xmlns:p14="http://schemas.microsoft.com/office/powerpoint/2010/main" val="3896172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5"/>
          </p:nvPr>
        </p:nvSpPr>
        <p:spPr/>
        <p:txBody>
          <a:bodyPr/>
          <a:lstStyle/>
          <a:p>
            <a:fld id="{7AE0EF9E-D61F-49EE-8E05-1F5D003A2E2A}" type="slidenum">
              <a:rPr lang="ar-IQ" smtClean="0"/>
              <a:t>5</a:t>
            </a:fld>
            <a:endParaRPr lang="ar-IQ"/>
          </a:p>
        </p:txBody>
      </p:sp>
    </p:spTree>
    <p:extLst>
      <p:ext uri="{BB962C8B-B14F-4D97-AF65-F5344CB8AC3E}">
        <p14:creationId xmlns:p14="http://schemas.microsoft.com/office/powerpoint/2010/main" val="2772179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5"/>
          </p:nvPr>
        </p:nvSpPr>
        <p:spPr/>
        <p:txBody>
          <a:bodyPr/>
          <a:lstStyle/>
          <a:p>
            <a:fld id="{7AE0EF9E-D61F-49EE-8E05-1F5D003A2E2A}" type="slidenum">
              <a:rPr lang="ar-IQ" smtClean="0"/>
              <a:t>6</a:t>
            </a:fld>
            <a:endParaRPr lang="ar-IQ"/>
          </a:p>
        </p:txBody>
      </p:sp>
    </p:spTree>
    <p:extLst>
      <p:ext uri="{BB962C8B-B14F-4D97-AF65-F5344CB8AC3E}">
        <p14:creationId xmlns:p14="http://schemas.microsoft.com/office/powerpoint/2010/main" val="4051871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5"/>
          </p:nvPr>
        </p:nvSpPr>
        <p:spPr/>
        <p:txBody>
          <a:bodyPr/>
          <a:lstStyle/>
          <a:p>
            <a:fld id="{7AE0EF9E-D61F-49EE-8E05-1F5D003A2E2A}" type="slidenum">
              <a:rPr lang="ar-IQ" smtClean="0"/>
              <a:t>8</a:t>
            </a:fld>
            <a:endParaRPr lang="ar-IQ"/>
          </a:p>
        </p:txBody>
      </p:sp>
    </p:spTree>
    <p:extLst>
      <p:ext uri="{BB962C8B-B14F-4D97-AF65-F5344CB8AC3E}">
        <p14:creationId xmlns:p14="http://schemas.microsoft.com/office/powerpoint/2010/main" val="2325538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5"/>
          </p:nvPr>
        </p:nvSpPr>
        <p:spPr/>
        <p:txBody>
          <a:bodyPr/>
          <a:lstStyle/>
          <a:p>
            <a:fld id="{7AE0EF9E-D61F-49EE-8E05-1F5D003A2E2A}" type="slidenum">
              <a:rPr lang="ar-IQ" smtClean="0"/>
              <a:t>9</a:t>
            </a:fld>
            <a:endParaRPr lang="ar-IQ"/>
          </a:p>
        </p:txBody>
      </p:sp>
    </p:spTree>
    <p:extLst>
      <p:ext uri="{BB962C8B-B14F-4D97-AF65-F5344CB8AC3E}">
        <p14:creationId xmlns:p14="http://schemas.microsoft.com/office/powerpoint/2010/main" val="2596239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5"/>
          </p:nvPr>
        </p:nvSpPr>
        <p:spPr/>
        <p:txBody>
          <a:bodyPr/>
          <a:lstStyle/>
          <a:p>
            <a:fld id="{7AE0EF9E-D61F-49EE-8E05-1F5D003A2E2A}" type="slidenum">
              <a:rPr lang="ar-IQ" smtClean="0"/>
              <a:t>10</a:t>
            </a:fld>
            <a:endParaRPr lang="ar-IQ"/>
          </a:p>
        </p:txBody>
      </p:sp>
    </p:spTree>
    <p:extLst>
      <p:ext uri="{BB962C8B-B14F-4D97-AF65-F5344CB8AC3E}">
        <p14:creationId xmlns:p14="http://schemas.microsoft.com/office/powerpoint/2010/main" val="3835503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5"/>
          </p:nvPr>
        </p:nvSpPr>
        <p:spPr/>
        <p:txBody>
          <a:bodyPr/>
          <a:lstStyle/>
          <a:p>
            <a:fld id="{7AE0EF9E-D61F-49EE-8E05-1F5D003A2E2A}" type="slidenum">
              <a:rPr lang="ar-IQ" smtClean="0"/>
              <a:t>11</a:t>
            </a:fld>
            <a:endParaRPr lang="ar-IQ"/>
          </a:p>
        </p:txBody>
      </p:sp>
    </p:spTree>
    <p:extLst>
      <p:ext uri="{BB962C8B-B14F-4D97-AF65-F5344CB8AC3E}">
        <p14:creationId xmlns:p14="http://schemas.microsoft.com/office/powerpoint/2010/main" val="2955564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5"/>
          </p:nvPr>
        </p:nvSpPr>
        <p:spPr/>
        <p:txBody>
          <a:bodyPr/>
          <a:lstStyle/>
          <a:p>
            <a:fld id="{7AE0EF9E-D61F-49EE-8E05-1F5D003A2E2A}" type="slidenum">
              <a:rPr lang="ar-IQ" smtClean="0"/>
              <a:t>12</a:t>
            </a:fld>
            <a:endParaRPr lang="ar-IQ"/>
          </a:p>
        </p:txBody>
      </p:sp>
    </p:spTree>
    <p:extLst>
      <p:ext uri="{BB962C8B-B14F-4D97-AF65-F5344CB8AC3E}">
        <p14:creationId xmlns:p14="http://schemas.microsoft.com/office/powerpoint/2010/main" val="257992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5"/>
          </p:nvPr>
        </p:nvSpPr>
        <p:spPr/>
        <p:txBody>
          <a:bodyPr/>
          <a:lstStyle/>
          <a:p>
            <a:fld id="{7AE0EF9E-D61F-49EE-8E05-1F5D003A2E2A}" type="slidenum">
              <a:rPr lang="ar-IQ" smtClean="0"/>
              <a:t>15</a:t>
            </a:fld>
            <a:endParaRPr lang="ar-IQ"/>
          </a:p>
        </p:txBody>
      </p:sp>
    </p:spTree>
    <p:extLst>
      <p:ext uri="{BB962C8B-B14F-4D97-AF65-F5344CB8AC3E}">
        <p14:creationId xmlns:p14="http://schemas.microsoft.com/office/powerpoint/2010/main" val="16499369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D8BD707-D9CF-40AE-B4C6-C98DA3205C09}"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D8BD707-D9CF-40AE-B4C6-C98DA3205C09}" type="datetimeFigureOut">
              <a:rPr lang="en-US" smtClean="0"/>
              <a:pPr/>
              <a:t>5/24/2024</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228600"/>
            <a:ext cx="8839200" cy="6477000"/>
          </a:xfrm>
        </p:spPr>
        <p:txBody>
          <a:bodyPr>
            <a:normAutofit lnSpcReduction="10000"/>
          </a:bodyPr>
          <a:lstStyle/>
          <a:p>
            <a:endParaRPr lang="ar-IQ" sz="3600" dirty="0">
              <a:solidFill>
                <a:schemeClr val="tx1">
                  <a:lumMod val="85000"/>
                </a:schemeClr>
              </a:solidFill>
            </a:endParaRPr>
          </a:p>
          <a:p>
            <a:r>
              <a:rPr lang="ar-IQ" sz="3600" dirty="0">
                <a:solidFill>
                  <a:schemeClr val="tx1">
                    <a:lumMod val="85000"/>
                  </a:schemeClr>
                </a:solidFill>
              </a:rPr>
              <a:t>علمُ الكلام</a:t>
            </a:r>
          </a:p>
          <a:p>
            <a:r>
              <a:rPr lang="ar-IQ" sz="3600">
                <a:solidFill>
                  <a:schemeClr val="tx1">
                    <a:lumMod val="85000"/>
                  </a:schemeClr>
                </a:solidFill>
              </a:rPr>
              <a:t>المحاضرة الثانية</a:t>
            </a:r>
            <a:endParaRPr lang="ar-IQ" sz="3600" dirty="0">
              <a:solidFill>
                <a:schemeClr val="tx1">
                  <a:lumMod val="85000"/>
                </a:schemeClr>
              </a:solidFill>
            </a:endParaRPr>
          </a:p>
          <a:p>
            <a:endParaRPr lang="ar-IQ" sz="3600" dirty="0">
              <a:solidFill>
                <a:schemeClr val="tx1">
                  <a:lumMod val="85000"/>
                </a:schemeClr>
              </a:solidFill>
            </a:endParaRPr>
          </a:p>
          <a:p>
            <a:r>
              <a:rPr lang="ar-IQ" sz="3600" dirty="0">
                <a:solidFill>
                  <a:schemeClr val="tx1">
                    <a:lumMod val="85000"/>
                  </a:schemeClr>
                </a:solidFill>
              </a:rPr>
              <a:t>بعضُ المصطلحات الكلامية</a:t>
            </a:r>
          </a:p>
          <a:p>
            <a:endParaRPr lang="ar-IQ" sz="3600" dirty="0">
              <a:solidFill>
                <a:schemeClr val="tx1">
                  <a:lumMod val="85000"/>
                </a:schemeClr>
              </a:solidFill>
            </a:endParaRPr>
          </a:p>
          <a:p>
            <a:endParaRPr lang="ar-IQ" sz="3600" dirty="0">
              <a:solidFill>
                <a:schemeClr val="tx1">
                  <a:lumMod val="85000"/>
                </a:schemeClr>
              </a:solidFill>
            </a:endParaRPr>
          </a:p>
          <a:p>
            <a:r>
              <a:rPr lang="ar-IQ" sz="3600" dirty="0">
                <a:solidFill>
                  <a:schemeClr val="tx1">
                    <a:lumMod val="85000"/>
                  </a:schemeClr>
                </a:solidFill>
              </a:rPr>
              <a:t>أ.د.م. مسعود محمد علي</a:t>
            </a:r>
          </a:p>
          <a:p>
            <a:r>
              <a:rPr lang="ar-IQ" sz="3600" dirty="0">
                <a:solidFill>
                  <a:schemeClr val="tx1">
                    <a:lumMod val="85000"/>
                  </a:schemeClr>
                </a:solidFill>
              </a:rPr>
              <a:t>كلية الآداب/قسم الفلسفة/جامعة صلاح الدين</a:t>
            </a:r>
          </a:p>
        </p:txBody>
      </p:sp>
    </p:spTree>
    <p:extLst>
      <p:ext uri="{BB962C8B-B14F-4D97-AF65-F5344CB8AC3E}">
        <p14:creationId xmlns:p14="http://schemas.microsoft.com/office/powerpoint/2010/main" val="20287386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705600"/>
          </a:xfrm>
        </p:spPr>
        <p:txBody>
          <a:bodyPr/>
          <a:lstStyle/>
          <a:p>
            <a:pPr algn="just" rtl="1">
              <a:lnSpc>
                <a:spcPct val="115000"/>
              </a:lnSpc>
              <a:spcAft>
                <a:spcPts val="1000"/>
              </a:spcAft>
              <a:tabLst>
                <a:tab pos="4643755" algn="l"/>
                <a:tab pos="5274310" algn="l"/>
              </a:tabLst>
            </a:pPr>
            <a:r>
              <a:rPr lang="ar-IQ" sz="3200" dirty="0">
                <a:latin typeface="Arial" panose="020B0604020202020204" pitchFamily="34" charset="0"/>
                <a:cs typeface="Arial" panose="020B0604020202020204" pitchFamily="34" charset="0"/>
              </a:rPr>
              <a:t>                                    </a:t>
            </a:r>
            <a:br>
              <a:rPr lang="ar-IQ" sz="3200" dirty="0">
                <a:latin typeface="Arial" panose="020B0604020202020204" pitchFamily="34" charset="0"/>
                <a:cs typeface="Arial" panose="020B0604020202020204" pitchFamily="34" charset="0"/>
              </a:rPr>
            </a:br>
            <a:r>
              <a:rPr lang="ar-IQ" sz="3200" dirty="0">
                <a:latin typeface="Arial" panose="020B0604020202020204" pitchFamily="34" charset="0"/>
                <a:cs typeface="Arial" panose="020B0604020202020204" pitchFamily="34" charset="0"/>
              </a:rPr>
              <a:t>      </a:t>
            </a:r>
            <a:r>
              <a:rPr lang="ar-IQ" sz="3200" dirty="0">
                <a:effectLst/>
                <a:latin typeface="Arial" panose="020B0604020202020204" pitchFamily="34" charset="0"/>
                <a:ea typeface="Times New Roman" panose="02020603050405020304" pitchFamily="18" charset="0"/>
                <a:cs typeface="Arial" panose="020B0604020202020204" pitchFamily="34" charset="0"/>
              </a:rPr>
              <a:t>فإنْ كان هذا العدمُ ظرفاً لوجودِ شيءٍ قديمٍ يُسمَّى أزلاً. </a:t>
            </a:r>
            <a:r>
              <a:rPr lang="ar-IQ" sz="3200" dirty="0">
                <a:latin typeface="Arial" panose="020B0604020202020204" pitchFamily="34" charset="0"/>
                <a:ea typeface="Times New Roman" panose="02020603050405020304" pitchFamily="18" charset="0"/>
                <a:cs typeface="Arial" panose="020B0604020202020204" pitchFamily="34" charset="0"/>
              </a:rPr>
              <a:t>والمرادُ بالظرفية مجرَّدُ </a:t>
            </a:r>
            <a:r>
              <a:rPr lang="ar-IQ" sz="3200" dirty="0">
                <a:effectLst/>
                <a:latin typeface="Arial" panose="020B0604020202020204" pitchFamily="34" charset="0"/>
                <a:ea typeface="Times New Roman" panose="02020603050405020304" pitchFamily="18" charset="0"/>
                <a:cs typeface="Arial" panose="020B0604020202020204" pitchFamily="34" charset="0"/>
              </a:rPr>
              <a:t>المقارنةِ الوهميَّة لا الحلولُ فيه.       </a:t>
            </a:r>
            <a:r>
              <a:rPr lang="ar-IQ" sz="3200" dirty="0">
                <a:latin typeface="Arial" panose="020B0604020202020204" pitchFamily="34" charset="0"/>
                <a:ea typeface="Times New Roman" panose="02020603050405020304" pitchFamily="18" charset="0"/>
                <a:cs typeface="Arial" panose="020B0604020202020204" pitchFamily="34" charset="0"/>
              </a:rPr>
              <a:t>.</a:t>
            </a:r>
            <a:br>
              <a:rPr lang="en-US" sz="3200" dirty="0">
                <a:latin typeface="Arial" panose="020B0604020202020204" pitchFamily="34" charset="0"/>
                <a:ea typeface="Times New Roman" panose="02020603050405020304" pitchFamily="18" charset="0"/>
                <a:cs typeface="Arial" panose="020B0604020202020204" pitchFamily="34" charset="0"/>
              </a:rPr>
            </a:br>
            <a:br>
              <a:rPr lang="en-US" sz="3200" dirty="0">
                <a:effectLst/>
                <a:latin typeface="Arial" panose="020B0604020202020204" pitchFamily="34" charset="0"/>
                <a:ea typeface="Times New Roman" panose="02020603050405020304" pitchFamily="18" charset="0"/>
                <a:cs typeface="Arial" panose="020B0604020202020204" pitchFamily="34" charset="0"/>
              </a:rPr>
            </a:br>
            <a:r>
              <a:rPr lang="ar-IQ" sz="3200" dirty="0">
                <a:effectLst/>
                <a:latin typeface="Arial" panose="020B0604020202020204" pitchFamily="34" charset="0"/>
                <a:ea typeface="Times New Roman" panose="02020603050405020304" pitchFamily="18" charset="0"/>
                <a:cs typeface="Arial" panose="020B0604020202020204" pitchFamily="34" charset="0"/>
              </a:rPr>
              <a:t>       </a:t>
            </a:r>
            <a:r>
              <a:rPr lang="ar-IQ" sz="3200">
                <a:effectLst/>
                <a:latin typeface="Arial" panose="020B0604020202020204" pitchFamily="34" charset="0"/>
                <a:ea typeface="Times New Roman" panose="02020603050405020304" pitchFamily="18" charset="0"/>
                <a:cs typeface="Arial" panose="020B0604020202020204" pitchFamily="34" charset="0"/>
              </a:rPr>
              <a:t>أو كان ظرفاً </a:t>
            </a:r>
            <a:r>
              <a:rPr lang="ar-IQ" sz="3200" dirty="0">
                <a:effectLst/>
                <a:latin typeface="Arial" panose="020B0604020202020204" pitchFamily="34" charset="0"/>
                <a:ea typeface="Times New Roman" panose="02020603050405020304" pitchFamily="18" charset="0"/>
                <a:cs typeface="Arial" panose="020B0604020202020204" pitchFamily="34" charset="0"/>
              </a:rPr>
              <a:t>لمقارنةِ قديمٍ ثابتٍ لقديمٍ ثابتٍ يُسمَّى سرمداً، كوجود اللهِ مقارنةً </a:t>
            </a:r>
            <a:r>
              <a:rPr lang="ar-IQ" sz="3200" dirty="0">
                <a:latin typeface="Arial" panose="020B0604020202020204" pitchFamily="34" charset="0"/>
                <a:ea typeface="Times New Roman" panose="02020603050405020304" pitchFamily="18" charset="0"/>
                <a:cs typeface="Arial" panose="020B0604020202020204" pitchFamily="34" charset="0"/>
              </a:rPr>
              <a:t>ب</a:t>
            </a:r>
            <a:r>
              <a:rPr lang="ar-IQ" sz="3200" dirty="0">
                <a:effectLst/>
                <a:latin typeface="Arial" panose="020B0604020202020204" pitchFamily="34" charset="0"/>
                <a:ea typeface="Times New Roman" panose="02020603050405020304" pitchFamily="18" charset="0"/>
                <a:cs typeface="Arial" panose="020B0604020202020204" pitchFamily="34" charset="0"/>
              </a:rPr>
              <a:t>صفاتِه في ذلك العدم </a:t>
            </a:r>
            <a:r>
              <a:rPr lang="ar-IQ" sz="3200" dirty="0">
                <a:latin typeface="Arial" panose="020B0604020202020204" pitchFamily="34" charset="0"/>
                <a:ea typeface="Times New Roman" panose="02020603050405020304" pitchFamily="18" charset="0"/>
                <a:cs typeface="Arial" panose="020B0604020202020204" pitchFamily="34" charset="0"/>
              </a:rPr>
              <a:t>.                       </a:t>
            </a:r>
            <a:r>
              <a:rPr lang="ar-IQ" sz="3200" dirty="0">
                <a:effectLst/>
                <a:latin typeface="Arial" panose="020B0604020202020204" pitchFamily="34" charset="0"/>
                <a:ea typeface="Times New Roman" panose="02020603050405020304" pitchFamily="18" charset="0"/>
                <a:cs typeface="Arial" panose="020B0604020202020204" pitchFamily="34" charset="0"/>
              </a:rPr>
              <a:t>.</a:t>
            </a:r>
            <a:br>
              <a:rPr lang="en-US" sz="3200" dirty="0">
                <a:effectLst/>
                <a:latin typeface="Arial" panose="020B0604020202020204" pitchFamily="34" charset="0"/>
                <a:ea typeface="Times New Roman" panose="02020603050405020304" pitchFamily="18" charset="0"/>
                <a:cs typeface="Arial" panose="020B0604020202020204" pitchFamily="34" charset="0"/>
              </a:rPr>
            </a:br>
            <a:br>
              <a:rPr lang="en-US" sz="3200" dirty="0">
                <a:effectLst/>
                <a:latin typeface="Arial" panose="020B0604020202020204" pitchFamily="34" charset="0"/>
                <a:ea typeface="Times New Roman" panose="02020603050405020304" pitchFamily="18" charset="0"/>
                <a:cs typeface="Arial" panose="020B0604020202020204" pitchFamily="34" charset="0"/>
              </a:rPr>
            </a:br>
            <a:r>
              <a:rPr lang="ar-IQ" sz="3200" dirty="0">
                <a:effectLst/>
                <a:latin typeface="Arial" panose="020B0604020202020204" pitchFamily="34" charset="0"/>
                <a:ea typeface="Times New Roman" panose="02020603050405020304" pitchFamily="18" charset="0"/>
                <a:cs typeface="Arial" panose="020B0604020202020204" pitchFamily="34" charset="0"/>
              </a:rPr>
              <a:t>       وإنْ كان ظرفاً لمقارنةِ قديمٍ ثابتٍ لمتجدِّدٍ غيرِ ثابتٍ كمقارنة اللهِ العالَـمَ الحادثَ يُسمَّى دهراً.                      . </a:t>
            </a:r>
            <a:br>
              <a:rPr lang="ar-IQ" sz="3200" dirty="0">
                <a:effectLst/>
                <a:latin typeface="Arial" panose="020B0604020202020204" pitchFamily="34" charset="0"/>
                <a:ea typeface="Times New Roman" panose="02020603050405020304" pitchFamily="18" charset="0"/>
                <a:cs typeface="Arial" panose="020B0604020202020204" pitchFamily="34" charset="0"/>
              </a:rPr>
            </a:br>
            <a:br>
              <a:rPr lang="ar-IQ" sz="3200" dirty="0">
                <a:effectLst/>
                <a:latin typeface="Arial" panose="020B0604020202020204" pitchFamily="34" charset="0"/>
                <a:ea typeface="Times New Roman" panose="02020603050405020304" pitchFamily="18" charset="0"/>
                <a:cs typeface="Arial" panose="020B0604020202020204" pitchFamily="34" charset="0"/>
              </a:rPr>
            </a:br>
            <a:r>
              <a:rPr lang="ar-IQ" sz="3200" dirty="0">
                <a:effectLst/>
                <a:latin typeface="Arial" panose="020B0604020202020204" pitchFamily="34" charset="0"/>
                <a:ea typeface="Times New Roman" panose="02020603050405020304" pitchFamily="18" charset="0"/>
                <a:cs typeface="Arial" panose="020B0604020202020204" pitchFamily="34" charset="0"/>
              </a:rPr>
              <a:t> وإنْ كان ظرفاً لمقارنةِ متجدِّدً لمتجدِّدٍ كمقارنةِ مجيءِ زيدٍ لطلوعِ الشمسِ مثلاً يُسمَّى زماناً بالمعنى الأخصِّ.                 </a:t>
            </a:r>
            <a:r>
              <a:rPr lang="ar-IQ" sz="2800" dirty="0">
                <a:effectLst/>
                <a:latin typeface="Arial" panose="020B0604020202020204" pitchFamily="34" charset="0"/>
                <a:ea typeface="Times New Roman" panose="02020603050405020304" pitchFamily="18" charset="0"/>
                <a:cs typeface="Arial" panose="020B0604020202020204" pitchFamily="34" charset="0"/>
              </a:rPr>
              <a:t>.                 </a:t>
            </a:r>
            <a:endParaRPr lang="ar-IQ"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0444174"/>
      </p:ext>
    </p:extLst>
  </p:cSld>
  <p:clrMapOvr>
    <a:masterClrMapping/>
  </p:clrMapOvr>
  <p:transition spd="slow">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705600"/>
          </a:xfrm>
        </p:spPr>
        <p:txBody>
          <a:bodyPr/>
          <a:lstStyle/>
          <a:p>
            <a:pPr algn="just" rtl="1">
              <a:lnSpc>
                <a:spcPct val="115000"/>
              </a:lnSpc>
              <a:spcAft>
                <a:spcPts val="1000"/>
              </a:spcAft>
              <a:tabLst>
                <a:tab pos="4643755" algn="l"/>
                <a:tab pos="5274310" algn="l"/>
              </a:tabLst>
            </a:pPr>
            <a:br>
              <a:rPr lang="ar-IQ" sz="3200" dirty="0">
                <a:effectLst/>
                <a:latin typeface="Arial" panose="020B0604020202020204" pitchFamily="34" charset="0"/>
                <a:ea typeface="Times New Roman" panose="02020603050405020304" pitchFamily="18" charset="0"/>
                <a:cs typeface="Arial" panose="020B0604020202020204" pitchFamily="34" charset="0"/>
              </a:rPr>
            </a:br>
            <a:br>
              <a:rPr lang="ar-IQ" sz="3200" dirty="0">
                <a:effectLst/>
                <a:latin typeface="Arial" panose="020B0604020202020204" pitchFamily="34" charset="0"/>
                <a:ea typeface="Times New Roman" panose="02020603050405020304" pitchFamily="18" charset="0"/>
                <a:cs typeface="Arial" panose="020B0604020202020204" pitchFamily="34" charset="0"/>
              </a:rPr>
            </a:br>
            <a:r>
              <a:rPr lang="ar-IQ" sz="3200" dirty="0">
                <a:effectLst/>
                <a:latin typeface="Arial" panose="020B0604020202020204" pitchFamily="34" charset="0"/>
                <a:ea typeface="Times New Roman" panose="02020603050405020304" pitchFamily="18" charset="0"/>
                <a:cs typeface="Arial" panose="020B0604020202020204" pitchFamily="34" charset="0"/>
              </a:rPr>
              <a:t>      وهذا معنى قولِ المتكلِّمين: إنَّ الزمانَ أمرٌ وهميٌّ يُقدَّرُ به مقارنةُ متجدِّدٍ </a:t>
            </a:r>
            <a:r>
              <a:rPr lang="ar-IQ" sz="3200" dirty="0">
                <a:latin typeface="Arial" panose="020B0604020202020204" pitchFamily="34" charset="0"/>
                <a:cs typeface="Arial" panose="020B0604020202020204" pitchFamily="34" charset="0"/>
              </a:rPr>
              <a:t>مجهولٍ لمتجدِّدٍ معلومٍ.                       .</a:t>
            </a:r>
            <a:br>
              <a:rPr lang="en-US" sz="3200"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r>
              <a:rPr lang="ar-IQ" sz="3200" b="1" dirty="0">
                <a:latin typeface="Arial" panose="020B0604020202020204" pitchFamily="34" charset="0"/>
                <a:cs typeface="Arial" panose="020B0604020202020204" pitchFamily="34" charset="0"/>
              </a:rPr>
              <a:t>توضيحٌ  مهمٌّ:</a:t>
            </a:r>
            <a:r>
              <a:rPr lang="en-US" sz="3200" b="1" dirty="0">
                <a:latin typeface="Arial" panose="020B0604020202020204" pitchFamily="34" charset="0"/>
                <a:cs typeface="Arial" panose="020B0604020202020204" pitchFamily="34" charset="0"/>
              </a:rPr>
              <a:t>                                        </a:t>
            </a:r>
            <a:br>
              <a:rPr lang="en-US" sz="3200" dirty="0">
                <a:latin typeface="Arial" panose="020B0604020202020204" pitchFamily="34" charset="0"/>
                <a:cs typeface="Arial" panose="020B0604020202020204" pitchFamily="34" charset="0"/>
              </a:rPr>
            </a:br>
            <a:r>
              <a:rPr lang="ar-IQ" sz="3200" dirty="0">
                <a:latin typeface="Arial" panose="020B0604020202020204" pitchFamily="34" charset="0"/>
                <a:cs typeface="Arial" panose="020B0604020202020204" pitchFamily="34" charset="0"/>
              </a:rPr>
              <a:t>       معنى قولِ المِلِّيِّين: إنَّ اللهَ ليس بزمانيٍّ، أنَّه ليس بزمانيٍّ بالمعنى الأخصِّ؛                          ؛</a:t>
            </a:r>
            <a:br>
              <a:rPr lang="ar-IQ" sz="3200" dirty="0">
                <a:latin typeface="Arial" panose="020B0604020202020204" pitchFamily="34" charset="0"/>
                <a:cs typeface="Arial" panose="020B0604020202020204" pitchFamily="34" charset="0"/>
              </a:rPr>
            </a:br>
            <a:r>
              <a:rPr lang="ar-IQ" sz="3200" dirty="0">
                <a:latin typeface="Arial" panose="020B0604020202020204" pitchFamily="34" charset="0"/>
                <a:cs typeface="Arial" panose="020B0604020202020204" pitchFamily="34" charset="0"/>
              </a:rPr>
              <a:t>       لأنَّه ليس بمتجدِّدٍ، وليس بزمانيٍّ بمعنى الحلول فيه؛ لأنَّه ليس بماديٍّ حتى يحتاج إلى الحلول.                   .</a:t>
            </a:r>
            <a:br>
              <a:rPr lang="ar-IQ" sz="3200" dirty="0">
                <a:latin typeface="Arial" panose="020B0604020202020204" pitchFamily="34" charset="0"/>
                <a:cs typeface="Arial" panose="020B0604020202020204" pitchFamily="34" charset="0"/>
              </a:rPr>
            </a:br>
            <a:r>
              <a:rPr lang="ar-IQ" sz="3200" dirty="0">
                <a:latin typeface="Arial" panose="020B0604020202020204" pitchFamily="34" charset="0"/>
                <a:cs typeface="Arial" panose="020B0604020202020204" pitchFamily="34" charset="0"/>
              </a:rPr>
              <a:t> </a:t>
            </a:r>
            <a:br>
              <a:rPr lang="en-US" sz="3200" dirty="0">
                <a:latin typeface="Arial" panose="020B0604020202020204" pitchFamily="34" charset="0"/>
                <a:cs typeface="Arial" panose="020B0604020202020204" pitchFamily="34" charset="0"/>
              </a:rPr>
            </a:br>
            <a:r>
              <a:rPr lang="ar-IQ" sz="3200" dirty="0">
                <a:latin typeface="Arial" panose="020B0604020202020204" pitchFamily="34" charset="0"/>
                <a:cs typeface="Arial" panose="020B0604020202020204" pitchFamily="34" charset="0"/>
              </a:rPr>
              <a:t>      لكنْ هو مقارنٌ للعدم بمجرَّدِ الاتِّفاق لا الاحتياجِ، ولا نقصَ في ذلك كمقارنتك مع عدم العنقاءِ.                         .             </a:t>
            </a:r>
          </a:p>
        </p:txBody>
      </p:sp>
    </p:spTree>
    <p:extLst>
      <p:ext uri="{BB962C8B-B14F-4D97-AF65-F5344CB8AC3E}">
        <p14:creationId xmlns:p14="http://schemas.microsoft.com/office/powerpoint/2010/main" val="3875844387"/>
      </p:ext>
    </p:extLst>
  </p:cSld>
  <p:clrMapOvr>
    <a:masterClrMapping/>
  </p:clrMapOvr>
  <p:transition spd="slow">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705600"/>
          </a:xfrm>
        </p:spPr>
        <p:txBody>
          <a:bodyPr/>
          <a:lstStyle/>
          <a:p>
            <a:pPr algn="just" rtl="1">
              <a:lnSpc>
                <a:spcPct val="115000"/>
              </a:lnSpc>
              <a:spcAft>
                <a:spcPts val="1000"/>
              </a:spcAft>
              <a:tabLst>
                <a:tab pos="4643755" algn="l"/>
                <a:tab pos="5274310" algn="l"/>
              </a:tabLst>
            </a:pPr>
            <a:br>
              <a:rPr lang="en-US" sz="3200" dirty="0">
                <a:effectLst/>
                <a:latin typeface="Times New Roman" panose="02020603050405020304" pitchFamily="18" charset="0"/>
                <a:ea typeface="Times New Roman" panose="02020603050405020304" pitchFamily="18" charset="0"/>
                <a:cs typeface="+mn-cs"/>
              </a:rPr>
            </a:br>
            <a:br>
              <a:rPr lang="en-US" sz="3200" dirty="0">
                <a:latin typeface="Times New Roman" panose="02020603050405020304" pitchFamily="18" charset="0"/>
                <a:cs typeface="+mn-cs"/>
              </a:rPr>
            </a:br>
            <a:r>
              <a:rPr lang="ar-IQ" sz="3200" dirty="0">
                <a:latin typeface="Times New Roman" panose="02020603050405020304" pitchFamily="18" charset="0"/>
                <a:cs typeface="+mn-cs"/>
              </a:rPr>
              <a:t>       وبهذا المعنى للزمان هو مقارنةُ اللهِ بالعدم يكون زمانيَّاً وإلَّا لَـمَا صَحَّ قولُنا: (عَلِم اللهُ الأشياءَ في الأزل قبل وجودِها).        .</a:t>
            </a:r>
            <a:br>
              <a:rPr lang="ar-IQ" sz="3200" dirty="0">
                <a:latin typeface="Times New Roman" panose="02020603050405020304" pitchFamily="18" charset="0"/>
                <a:cs typeface="+mn-cs"/>
              </a:rPr>
            </a:br>
            <a:r>
              <a:rPr lang="ar-IQ" sz="3200" dirty="0">
                <a:latin typeface="Times New Roman" panose="02020603050405020304" pitchFamily="18" charset="0"/>
                <a:cs typeface="+mn-cs"/>
              </a:rPr>
              <a:t> </a:t>
            </a:r>
            <a:br>
              <a:rPr lang="en-US" sz="3200" dirty="0">
                <a:latin typeface="Times New Roman" panose="02020603050405020304" pitchFamily="18" charset="0"/>
                <a:cs typeface="+mn-cs"/>
              </a:rPr>
            </a:br>
            <a:r>
              <a:rPr lang="ar-IQ" sz="3200" dirty="0">
                <a:latin typeface="Times New Roman" panose="02020603050405020304" pitchFamily="18" charset="0"/>
                <a:cs typeface="+mn-cs"/>
              </a:rPr>
              <a:t>       فعُلِم أنَّ المرادَ بالزمانِ في تعريفِ الفعل:(ما دلَّ بهيئتِه على زمانٍ) هو الزمانُ بالمعنى الأعمِّ وإلَّا لم يكنْ (عَلِم اللهُ) فِعلاً.     .                          </a:t>
            </a:r>
            <a:br>
              <a:rPr lang="en-US" sz="3200" dirty="0">
                <a:latin typeface="Times New Roman" panose="02020603050405020304" pitchFamily="18" charset="0"/>
                <a:cs typeface="+mn-cs"/>
              </a:rPr>
            </a:br>
            <a:br>
              <a:rPr lang="en-US" sz="3200" dirty="0">
                <a:latin typeface="Times New Roman" panose="02020603050405020304" pitchFamily="18" charset="0"/>
                <a:cs typeface="+mn-cs"/>
              </a:rPr>
            </a:br>
            <a:r>
              <a:rPr lang="ar-IQ" sz="3200" dirty="0">
                <a:latin typeface="Times New Roman" panose="02020603050405020304" pitchFamily="18" charset="0"/>
                <a:cs typeface="+mn-cs"/>
              </a:rPr>
              <a:t>      وعُلِم أيضاً أنَّ الزمانَ بالمعنى الأعمِّ عند الـمتكلِّمين عدمٌ غيرُ متناهٍ، ويشمل الأُمورَ الأربعةَ المذكورةَ:                      :</a:t>
            </a:r>
            <a:br>
              <a:rPr lang="ar-IQ" sz="3200" dirty="0">
                <a:latin typeface="Times New Roman" panose="02020603050405020304" pitchFamily="18" charset="0"/>
                <a:cs typeface="+mn-cs"/>
              </a:rPr>
            </a:br>
            <a:br>
              <a:rPr lang="ar-IQ" sz="3200" dirty="0">
                <a:latin typeface="Times New Roman" panose="02020603050405020304" pitchFamily="18" charset="0"/>
                <a:cs typeface="+mn-cs"/>
              </a:rPr>
            </a:br>
            <a:r>
              <a:rPr lang="ar-IQ" sz="3200" dirty="0">
                <a:latin typeface="Times New Roman" panose="02020603050405020304" pitchFamily="18" charset="0"/>
                <a:cs typeface="+mn-cs"/>
              </a:rPr>
              <a:t>        أي: الأزلَ والسرمدَ والدهرَ والزمانَ بالمعنى الأخصِّ.                             </a:t>
            </a:r>
            <a:br>
              <a:rPr lang="ar-IQ" sz="3200" dirty="0">
                <a:latin typeface="Times New Roman" panose="02020603050405020304" pitchFamily="18" charset="0"/>
                <a:cs typeface="+mn-cs"/>
              </a:rPr>
            </a:br>
            <a:endParaRPr lang="ar-IQ" sz="3200" dirty="0">
              <a:latin typeface="Times New Roman" panose="02020603050405020304" pitchFamily="18" charset="0"/>
              <a:cs typeface="+mn-cs"/>
            </a:endParaRPr>
          </a:p>
        </p:txBody>
      </p:sp>
    </p:spTree>
    <p:extLst>
      <p:ext uri="{BB962C8B-B14F-4D97-AF65-F5344CB8AC3E}">
        <p14:creationId xmlns:p14="http://schemas.microsoft.com/office/powerpoint/2010/main" val="3301694959"/>
      </p:ext>
    </p:extLst>
  </p:cSld>
  <p:clrMapOvr>
    <a:masterClrMapping/>
  </p:clrMapOvr>
  <p:transition spd="slow">
    <p:pull/>
  </p:transition>
</p:sld>
</file>

<file path=ppt/slides/slide13.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90500" y="152400"/>
            <a:ext cx="8763000" cy="6553200"/>
          </a:xfrm>
        </p:spPr>
        <p:txBody>
          <a:bodyPr/>
          <a:lstStyle/>
          <a:p>
            <a:pPr algn="just">
              <a:tabLst>
                <a:tab pos="4643755" algn="l"/>
                <a:tab pos="5274310" algn="l"/>
              </a:tabLst>
            </a:pPr>
            <a:r>
              <a:rPr lang="ar-IQ" sz="3200" dirty="0">
                <a:effectLst/>
                <a:latin typeface="Arial" panose="020B0604020202020204" pitchFamily="34" charset="0"/>
                <a:ea typeface="Times New Roman" panose="02020603050405020304" pitchFamily="18" charset="0"/>
                <a:cs typeface="Arial" panose="020B0604020202020204" pitchFamily="34" charset="0"/>
              </a:rPr>
              <a:t> </a:t>
            </a:r>
            <a:r>
              <a:rPr lang="ar-IQ" sz="3200" b="1" dirty="0">
                <a:effectLst/>
                <a:latin typeface="Arial" panose="020B0604020202020204" pitchFamily="34" charset="0"/>
                <a:ea typeface="Times New Roman" panose="02020603050405020304" pitchFamily="18" charset="0"/>
                <a:cs typeface="Arial" panose="020B0604020202020204" pitchFamily="34" charset="0"/>
              </a:rPr>
              <a:t>المذاهبُ المشهورةُ في المكان ثلاثةٌ:                         </a:t>
            </a:r>
            <a:r>
              <a:rPr lang="ar-IQ" sz="3200" dirty="0">
                <a:effectLst/>
                <a:latin typeface="Arial" panose="020B0604020202020204" pitchFamily="34" charset="0"/>
                <a:ea typeface="Times New Roman" panose="02020603050405020304" pitchFamily="18" charset="0"/>
                <a:cs typeface="Arial" panose="020B0604020202020204" pitchFamily="34" charset="0"/>
              </a:rPr>
              <a:t>:</a:t>
            </a:r>
            <a:br>
              <a:rPr lang="en-US" sz="3200" dirty="0">
                <a:effectLst/>
                <a:latin typeface="Arial" panose="020B0604020202020204" pitchFamily="34" charset="0"/>
                <a:ea typeface="Times New Roman" panose="02020603050405020304" pitchFamily="18" charset="0"/>
                <a:cs typeface="Arial" panose="020B0604020202020204" pitchFamily="34" charset="0"/>
              </a:rPr>
            </a:br>
            <a:br>
              <a:rPr lang="en-US" sz="3200" dirty="0">
                <a:effectLst/>
                <a:latin typeface="Arial" panose="020B0604020202020204" pitchFamily="34" charset="0"/>
                <a:ea typeface="Times New Roman" panose="02020603050405020304" pitchFamily="18" charset="0"/>
                <a:cs typeface="Arial" panose="020B0604020202020204" pitchFamily="34" charset="0"/>
              </a:rPr>
            </a:br>
            <a:r>
              <a:rPr lang="ar-IQ" sz="3200" dirty="0">
                <a:effectLst/>
                <a:latin typeface="Arial" panose="020B0604020202020204" pitchFamily="34" charset="0"/>
                <a:ea typeface="Times New Roman" panose="02020603050405020304" pitchFamily="18" charset="0"/>
                <a:cs typeface="Arial" panose="020B0604020202020204" pitchFamily="34" charset="0"/>
              </a:rPr>
              <a:t>      الأوَّل: </a:t>
            </a:r>
            <a:r>
              <a:rPr lang="ar-IQ" sz="3200" dirty="0">
                <a:latin typeface="Arial" panose="020B0604020202020204" pitchFamily="34" charset="0"/>
                <a:cs typeface="Arial" panose="020B0604020202020204" pitchFamily="34" charset="0"/>
              </a:rPr>
              <a:t>قولُ الإشراقيُّبن: المكانُ جوهرٌ مجرَّدٌ قائمٌ بذاتِه واسعٌ بقَدَر العالَـمِ الجسمانيِّ يَحُلُّ في مجموعِهِ مجموعُه وفي كلِّ جزءٍ منه جزءٌ منَ العالَـمِ الجسمانيِّ.                             .                                         </a:t>
            </a:r>
            <a:br>
              <a:rPr lang="en-US" sz="1800" dirty="0">
                <a:effectLst/>
                <a:latin typeface="Arial" panose="020B0604020202020204" pitchFamily="34" charset="0"/>
                <a:ea typeface="Times New Roman" panose="02020603050405020304" pitchFamily="18" charset="0"/>
                <a:cs typeface="Arial" panose="020B0604020202020204" pitchFamily="34" charset="0"/>
              </a:rPr>
            </a:br>
            <a:br>
              <a:rPr lang="en-US" sz="3200" dirty="0">
                <a:effectLst/>
                <a:latin typeface="Arial" panose="020B0604020202020204" pitchFamily="34" charset="0"/>
                <a:ea typeface="Times New Roman" panose="02020603050405020304" pitchFamily="18" charset="0"/>
                <a:cs typeface="Arial" panose="020B0604020202020204" pitchFamily="34" charset="0"/>
              </a:rPr>
            </a:br>
            <a:r>
              <a:rPr lang="ar-IQ" sz="3200" dirty="0">
                <a:effectLst/>
                <a:latin typeface="Arial" panose="020B0604020202020204" pitchFamily="34" charset="0"/>
                <a:ea typeface="Times New Roman" panose="02020603050405020304" pitchFamily="18" charset="0"/>
                <a:cs typeface="Arial" panose="020B0604020202020204" pitchFamily="34" charset="0"/>
              </a:rPr>
              <a:t>      الثاني: قولُ المشَّائيِّين: إنَّه هو السطحُ الباطنُ، بكُردي(رِوي ناو)من الجسم الحاوي المماس للسطح الظاهر، بكردي(رِوي دةر) منَ الجسم المحويِّ في غيرِ مجموعِ العالَم، وأمَّا مكانُ مجموعِه فهو أصلُ وضْعِه.                                .</a:t>
            </a:r>
            <a:br>
              <a:rPr lang="en-US" sz="3200" dirty="0">
                <a:effectLst/>
                <a:latin typeface="Arial" panose="020B0604020202020204" pitchFamily="34" charset="0"/>
                <a:ea typeface="Times New Roman" panose="02020603050405020304" pitchFamily="18" charset="0"/>
                <a:cs typeface="Arial" panose="020B0604020202020204" pitchFamily="34" charset="0"/>
              </a:rPr>
            </a:br>
            <a:br>
              <a:rPr lang="en-US" sz="3200" dirty="0">
                <a:effectLst/>
                <a:latin typeface="Arial" panose="020B0604020202020204" pitchFamily="34" charset="0"/>
                <a:ea typeface="Times New Roman" panose="02020603050405020304" pitchFamily="18" charset="0"/>
                <a:cs typeface="Arial" panose="020B0604020202020204" pitchFamily="34" charset="0"/>
              </a:rPr>
            </a:br>
            <a:r>
              <a:rPr lang="ar-IQ" sz="3200" dirty="0">
                <a:effectLst/>
                <a:latin typeface="Arial" panose="020B0604020202020204" pitchFamily="34" charset="0"/>
                <a:ea typeface="Times New Roman" panose="02020603050405020304" pitchFamily="18" charset="0"/>
                <a:cs typeface="Arial" panose="020B0604020202020204" pitchFamily="34" charset="0"/>
              </a:rPr>
              <a:t>      الثالثُ: مذهبُ المتكلِّمين، أنَّه عدمٌ وفراغٌ موهومٌ يَشغلُه الجسمُ أوِ الجوهرُ الفردُ.                                      .</a:t>
            </a:r>
            <a:endParaRPr lang="ar-IQ"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835617"/>
      </p:ext>
    </p:extLst>
  </p:cSld>
  <p:clrMapOvr>
    <a:overrideClrMapping bg1="dk1" tx1="lt1" bg2="dk2" tx2="lt2" accent1="accent1" accent2="accent2" accent3="accent3" accent4="accent4" accent5="accent5" accent6="accent6" hlink="hlink" folHlink="folHlink"/>
  </p:clrMapOvr>
  <p:transition spd="slow">
    <p:pull/>
  </p:transition>
</p:sld>
</file>

<file path=ppt/slides/slide14.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90500" y="152400"/>
            <a:ext cx="8763000" cy="6553200"/>
          </a:xfrm>
        </p:spPr>
        <p:txBody>
          <a:bodyPr/>
          <a:lstStyle/>
          <a:p>
            <a:pPr algn="just" rtl="1">
              <a:tabLst>
                <a:tab pos="4643755" algn="l"/>
                <a:tab pos="5274310" algn="l"/>
              </a:tabLst>
            </a:pPr>
            <a:r>
              <a:rPr lang="ar-IQ" sz="3200" dirty="0">
                <a:effectLst/>
                <a:latin typeface="Arial" panose="020B0604020202020204" pitchFamily="34" charset="0"/>
                <a:ea typeface="Times New Roman" panose="02020603050405020304" pitchFamily="18" charset="0"/>
                <a:cs typeface="Arial" panose="020B0604020202020204" pitchFamily="34" charset="0"/>
              </a:rPr>
              <a:t>      غايةُ دَليلِ الإشراقيين: أنَّه لو قُطِع النظرُ عن وجودِ </a:t>
            </a:r>
            <a:r>
              <a:rPr lang="ar-IQ" sz="3200" dirty="0">
                <a:latin typeface="Arial" panose="020B0604020202020204" pitchFamily="34" charset="0"/>
                <a:cs typeface="Arial" panose="020B0604020202020204" pitchFamily="34" charset="0"/>
              </a:rPr>
              <a:t>العالَـمِ</a:t>
            </a:r>
            <a:r>
              <a:rPr lang="ar-IQ" sz="3200" dirty="0">
                <a:effectLst/>
                <a:latin typeface="Arial" panose="020B0604020202020204" pitchFamily="34" charset="0"/>
                <a:ea typeface="Times New Roman" panose="02020603050405020304" pitchFamily="18" charset="0"/>
                <a:cs typeface="Arial" panose="020B0604020202020204" pitchFamily="34" charset="0"/>
              </a:rPr>
              <a:t> الجسمانيِّ وفُرِض عدمُهُ يجب أنْ يكونَ شيءٌ لو وُجِد العالَـمُ حَلَّ فيه، وبهذا الفرض يَجب أنْ يكونَ هذا الشيءُ غيرَ جسمٍ ولا جسمانيٍّ.                                           .</a:t>
            </a:r>
            <a:br>
              <a:rPr lang="ar-IQ" sz="3200" dirty="0">
                <a:effectLst/>
                <a:latin typeface="Arial" panose="020B0604020202020204" pitchFamily="34" charset="0"/>
                <a:ea typeface="Times New Roman" panose="02020603050405020304" pitchFamily="18" charset="0"/>
                <a:cs typeface="Arial" panose="020B0604020202020204" pitchFamily="34" charset="0"/>
              </a:rPr>
            </a:br>
            <a:r>
              <a:rPr lang="ar-IQ" sz="3200" b="1" dirty="0">
                <a:effectLst/>
                <a:latin typeface="Arial" panose="020B0604020202020204" pitchFamily="34" charset="0"/>
                <a:ea typeface="Times New Roman" panose="02020603050405020304" pitchFamily="18" charset="0"/>
                <a:cs typeface="Arial" panose="020B0604020202020204" pitchFamily="34" charset="0"/>
              </a:rPr>
              <a:t>وفيه نظرٌ:                              </a:t>
            </a:r>
            <a:r>
              <a:rPr lang="ar-IQ" sz="3200" dirty="0">
                <a:effectLst/>
                <a:latin typeface="Arial" panose="020B0604020202020204" pitchFamily="34" charset="0"/>
                <a:ea typeface="Times New Roman" panose="02020603050405020304" pitchFamily="18" charset="0"/>
                <a:cs typeface="Arial" panose="020B0604020202020204" pitchFamily="34" charset="0"/>
              </a:rPr>
              <a:t>:</a:t>
            </a:r>
            <a:br>
              <a:rPr lang="en-US" sz="3200" dirty="0">
                <a:effectLst/>
                <a:latin typeface="Arial" panose="020B0604020202020204" pitchFamily="34" charset="0"/>
                <a:ea typeface="Times New Roman" panose="02020603050405020304" pitchFamily="18" charset="0"/>
                <a:cs typeface="Arial" panose="020B0604020202020204" pitchFamily="34" charset="0"/>
              </a:rPr>
            </a:br>
            <a:r>
              <a:rPr lang="ar-IQ" sz="3200" dirty="0">
                <a:effectLst/>
                <a:latin typeface="Arial" panose="020B0604020202020204" pitchFamily="34" charset="0"/>
                <a:ea typeface="Times New Roman" panose="02020603050405020304" pitchFamily="18" charset="0"/>
                <a:cs typeface="Arial" panose="020B0604020202020204" pitchFamily="34" charset="0"/>
              </a:rPr>
              <a:t>       أمَّا أوَّلاً: فلأنَّه لا يلزم من فرضِ عدمِ الشيءِ عدمُه في الواقعِ، ولا من قطْعِ النظرِ عنِ الشيءِ في الواقعِ عدمٌ.       </a:t>
            </a:r>
            <a:r>
              <a:rPr lang="ar-IQ" sz="3200" dirty="0">
                <a:latin typeface="Arial" panose="020B0604020202020204" pitchFamily="34" charset="0"/>
                <a:ea typeface="Times New Roman" panose="02020603050405020304" pitchFamily="18" charset="0"/>
                <a:cs typeface="Arial" panose="020B0604020202020204" pitchFamily="34" charset="0"/>
              </a:rPr>
              <a:t>.</a:t>
            </a:r>
            <a:br>
              <a:rPr lang="en-US" sz="3200" dirty="0">
                <a:effectLst/>
                <a:latin typeface="Arial" panose="020B0604020202020204" pitchFamily="34" charset="0"/>
                <a:ea typeface="Times New Roman" panose="02020603050405020304" pitchFamily="18" charset="0"/>
                <a:cs typeface="Arial" panose="020B0604020202020204" pitchFamily="34" charset="0"/>
              </a:rPr>
            </a:br>
            <a:br>
              <a:rPr lang="en-US" sz="3200" dirty="0">
                <a:effectLst/>
                <a:latin typeface="Arial" panose="020B0604020202020204" pitchFamily="34" charset="0"/>
                <a:ea typeface="Times New Roman" panose="02020603050405020304" pitchFamily="18" charset="0"/>
                <a:cs typeface="Arial" panose="020B0604020202020204" pitchFamily="34" charset="0"/>
              </a:rPr>
            </a:br>
            <a:r>
              <a:rPr lang="ar-IQ" sz="3200" dirty="0">
                <a:effectLst/>
                <a:latin typeface="Arial" panose="020B0604020202020204" pitchFamily="34" charset="0"/>
                <a:ea typeface="Times New Roman" panose="02020603050405020304" pitchFamily="18" charset="0"/>
                <a:cs typeface="Arial" panose="020B0604020202020204" pitchFamily="34" charset="0"/>
              </a:rPr>
              <a:t>      ولو سُلِّم فالملازمةُ ممنوعةٌ؛ لأنَّه إنْ أردْتَ بالمكان ما يَمنع العالَـمَ الجسمانيَّ منَ النزول فالمجرَّدُ ليس كذلك،         ،</a:t>
            </a:r>
            <a:br>
              <a:rPr lang="ar-IQ" sz="3200" dirty="0">
                <a:effectLst/>
                <a:latin typeface="Arial" panose="020B0604020202020204" pitchFamily="34" charset="0"/>
                <a:ea typeface="Times New Roman" panose="02020603050405020304" pitchFamily="18" charset="0"/>
                <a:cs typeface="Arial" panose="020B0604020202020204" pitchFamily="34" charset="0"/>
              </a:rPr>
            </a:br>
            <a:r>
              <a:rPr lang="ar-IQ" sz="3200" dirty="0">
                <a:effectLst/>
                <a:latin typeface="Arial" panose="020B0604020202020204" pitchFamily="34" charset="0"/>
                <a:ea typeface="Times New Roman" panose="02020603050405020304" pitchFamily="18" charset="0"/>
                <a:cs typeface="Arial" panose="020B0604020202020204" pitchFamily="34" charset="0"/>
              </a:rPr>
              <a:t> </a:t>
            </a:r>
            <a:br>
              <a:rPr lang="ar-IQ" sz="3200" dirty="0">
                <a:effectLst/>
                <a:latin typeface="Arial" panose="020B0604020202020204" pitchFamily="34" charset="0"/>
                <a:ea typeface="Times New Roman" panose="02020603050405020304" pitchFamily="18" charset="0"/>
                <a:cs typeface="Arial" panose="020B0604020202020204" pitchFamily="34" charset="0"/>
              </a:rPr>
            </a:br>
            <a:r>
              <a:rPr lang="ar-IQ" sz="3200" dirty="0">
                <a:effectLst/>
                <a:latin typeface="Arial" panose="020B0604020202020204" pitchFamily="34" charset="0"/>
                <a:ea typeface="Times New Roman" panose="02020603050405020304" pitchFamily="18" charset="0"/>
                <a:cs typeface="Arial" panose="020B0604020202020204" pitchFamily="34" charset="0"/>
              </a:rPr>
              <a:t>       وإنْ أردْتَ به ما يستقرُّ فيه يكفي كونُ المكانِ هو العدمَ الأصليَّ على أنَّ المكانَ العدمَ مُشاهَدٌ حِسَّاً.                     .     </a:t>
            </a:r>
            <a:endParaRPr lang="ar-IQ"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5973600"/>
      </p:ext>
    </p:extLst>
  </p:cSld>
  <p:clrMapOvr>
    <a:overrideClrMapping bg1="dk1" tx1="lt1" bg2="dk2" tx2="lt2" accent1="accent1" accent2="accent2" accent3="accent3" accent4="accent4" accent5="accent5" accent6="accent6" hlink="hlink" folHlink="folHlink"/>
  </p:clrMapOvr>
  <p:transition spd="slow">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p:spPr>
        <p:txBody>
          <a:bodyPr/>
          <a:lstStyle/>
          <a:p>
            <a:pPr algn="just">
              <a:tabLst>
                <a:tab pos="4643755" algn="l"/>
                <a:tab pos="5274310" algn="l"/>
              </a:tabLst>
            </a:pPr>
            <a:r>
              <a:rPr lang="ar-IQ" sz="3200" dirty="0">
                <a:effectLst/>
                <a:latin typeface="Arial" panose="020B0604020202020204" pitchFamily="34" charset="0"/>
                <a:ea typeface="Times New Roman" panose="02020603050405020304" pitchFamily="18" charset="0"/>
                <a:cs typeface="Arial" panose="020B0604020202020204" pitchFamily="34" charset="0"/>
              </a:rPr>
              <a:t>   </a:t>
            </a:r>
            <a:br>
              <a:rPr lang="ar-IQ" sz="3200" dirty="0">
                <a:effectLst/>
                <a:latin typeface="Arial" panose="020B0604020202020204" pitchFamily="34" charset="0"/>
                <a:ea typeface="Times New Roman" panose="02020603050405020304" pitchFamily="18" charset="0"/>
                <a:cs typeface="Arial" panose="020B0604020202020204" pitchFamily="34" charset="0"/>
              </a:rPr>
            </a:br>
            <a:r>
              <a:rPr lang="ar-IQ" sz="3200" b="1" dirty="0">
                <a:effectLst/>
                <a:latin typeface="Arial" panose="020B0604020202020204" pitchFamily="34" charset="0"/>
                <a:ea typeface="Times New Roman" panose="02020603050405020304" pitchFamily="18" charset="0"/>
                <a:cs typeface="Arial" panose="020B0604020202020204" pitchFamily="34" charset="0"/>
              </a:rPr>
              <a:t>دليلُ الـمشائيِّين:                            </a:t>
            </a:r>
            <a:r>
              <a:rPr lang="ar-IQ" sz="3200" dirty="0">
                <a:effectLst/>
                <a:latin typeface="Arial" panose="020B0604020202020204" pitchFamily="34" charset="0"/>
                <a:ea typeface="Times New Roman" panose="02020603050405020304" pitchFamily="18" charset="0"/>
                <a:cs typeface="Arial" panose="020B0604020202020204" pitchFamily="34" charset="0"/>
              </a:rPr>
              <a:t>:</a:t>
            </a:r>
            <a:br>
              <a:rPr lang="en-US" sz="3200" dirty="0">
                <a:effectLst/>
                <a:latin typeface="Arial" panose="020B0604020202020204" pitchFamily="34" charset="0"/>
                <a:ea typeface="Times New Roman" panose="02020603050405020304" pitchFamily="18" charset="0"/>
                <a:cs typeface="Arial" panose="020B0604020202020204" pitchFamily="34" charset="0"/>
              </a:rPr>
            </a:br>
            <a:r>
              <a:rPr lang="ar-IQ" sz="3200" dirty="0">
                <a:effectLst/>
                <a:latin typeface="Arial" panose="020B0604020202020204" pitchFamily="34" charset="0"/>
                <a:ea typeface="Times New Roman" panose="02020603050405020304" pitchFamily="18" charset="0"/>
                <a:cs typeface="Arial" panose="020B0604020202020204" pitchFamily="34" charset="0"/>
              </a:rPr>
              <a:t>      </a:t>
            </a:r>
            <a:r>
              <a:rPr lang="ar-IQ" sz="3200" dirty="0">
                <a:latin typeface="Arial" panose="020B0604020202020204" pitchFamily="34" charset="0"/>
                <a:cs typeface="Arial" panose="020B0604020202020204" pitchFamily="34" charset="0"/>
              </a:rPr>
              <a:t>وإنْ نَظرتَ إلى ما أحاط بك فهو سطحٌ باطنٌ منَ الجسمِ الحاوي كاللباس المحيطةِ بك والفرشِ الَّذي كُنتَ عليه مماسٌّ بظاهرِ بدنِك ولباسك.                                  .</a:t>
            </a:r>
            <a:br>
              <a:rPr lang="ar-IQ" sz="3200" dirty="0">
                <a:latin typeface="Arial" panose="020B0604020202020204" pitchFamily="34" charset="0"/>
                <a:cs typeface="Arial" panose="020B0604020202020204" pitchFamily="34" charset="0"/>
              </a:rPr>
            </a:br>
            <a:br>
              <a:rPr lang="ar-IQ" sz="3200" dirty="0">
                <a:latin typeface="Arial" panose="020B0604020202020204" pitchFamily="34" charset="0"/>
                <a:cs typeface="Arial" panose="020B0604020202020204" pitchFamily="34" charset="0"/>
              </a:rPr>
            </a:br>
            <a:r>
              <a:rPr lang="ar-IQ" sz="3200" dirty="0">
                <a:latin typeface="Arial" panose="020B0604020202020204" pitchFamily="34" charset="0"/>
                <a:cs typeface="Arial" panose="020B0604020202020204" pitchFamily="34" charset="0"/>
              </a:rPr>
              <a:t>       هذا الدليل يشمل الكونَ ولكنْ ينقطع هذا في آخر عالَـمِ المشاهدةِ فلا يُحيط به جسمٌ حتى يكونَ سطحُه الباطنُ مماسَّاً لسطحِ الظاهرِ.                  .</a:t>
            </a:r>
            <a:br>
              <a:rPr lang="ar-IQ" sz="3200" dirty="0">
                <a:latin typeface="Arial" panose="020B0604020202020204" pitchFamily="34" charset="0"/>
                <a:cs typeface="Arial" panose="020B0604020202020204" pitchFamily="34" charset="0"/>
              </a:rPr>
            </a:br>
            <a:br>
              <a:rPr lang="ar-IQ" sz="3200" dirty="0">
                <a:effectLst/>
                <a:latin typeface="Arial" panose="020B0604020202020204" pitchFamily="34" charset="0"/>
                <a:ea typeface="Times New Roman" panose="02020603050405020304" pitchFamily="18" charset="0"/>
                <a:cs typeface="Arial" panose="020B0604020202020204" pitchFamily="34" charset="0"/>
              </a:rPr>
            </a:br>
            <a:r>
              <a:rPr lang="ar-IQ" sz="3200" b="1" dirty="0">
                <a:latin typeface="Arial" panose="020B0604020202020204" pitchFamily="34" charset="0"/>
                <a:ea typeface="Times New Roman" panose="02020603050405020304" pitchFamily="18" charset="0"/>
                <a:cs typeface="Arial" panose="020B0604020202020204" pitchFamily="34" charset="0"/>
              </a:rPr>
              <a:t>دليلُ الـمتكلِّمين:                          </a:t>
            </a:r>
            <a:r>
              <a:rPr lang="ar-IQ" sz="3200" b="1" dirty="0">
                <a:effectLst/>
                <a:latin typeface="Arial" panose="020B0604020202020204" pitchFamily="34" charset="0"/>
                <a:ea typeface="Times New Roman" panose="02020603050405020304" pitchFamily="18" charset="0"/>
                <a:cs typeface="Arial" panose="020B0604020202020204" pitchFamily="34" charset="0"/>
              </a:rPr>
              <a:t>:</a:t>
            </a:r>
            <a:br>
              <a:rPr lang="ar-IQ" sz="3200" b="1" dirty="0">
                <a:effectLst/>
                <a:latin typeface="Arial" panose="020B0604020202020204" pitchFamily="34" charset="0"/>
                <a:ea typeface="Times New Roman" panose="02020603050405020304" pitchFamily="18" charset="0"/>
                <a:cs typeface="Arial" panose="020B0604020202020204" pitchFamily="34" charset="0"/>
              </a:rPr>
            </a:br>
            <a:r>
              <a:rPr lang="ar-IQ" sz="3200" b="1" dirty="0">
                <a:effectLst/>
                <a:latin typeface="Arial" panose="020B0604020202020204" pitchFamily="34" charset="0"/>
                <a:ea typeface="Times New Roman" panose="02020603050405020304" pitchFamily="18" charset="0"/>
                <a:cs typeface="Arial" panose="020B0604020202020204" pitchFamily="34" charset="0"/>
              </a:rPr>
              <a:t>      </a:t>
            </a:r>
            <a:r>
              <a:rPr lang="ar-IQ" sz="3200" b="1" dirty="0">
                <a:latin typeface="Arial" panose="020B0604020202020204" pitchFamily="34" charset="0"/>
                <a:ea typeface="Times New Roman" panose="02020603050405020304" pitchFamily="18" charset="0"/>
                <a:cs typeface="Arial" panose="020B0604020202020204" pitchFamily="34" charset="0"/>
              </a:rPr>
              <a:t>إ</a:t>
            </a:r>
            <a:r>
              <a:rPr lang="ar-IQ" sz="3200" dirty="0">
                <a:effectLst/>
                <a:latin typeface="Arial" panose="020B0604020202020204" pitchFamily="34" charset="0"/>
                <a:ea typeface="Times New Roman" panose="02020603050405020304" pitchFamily="18" charset="0"/>
                <a:cs typeface="Arial" panose="020B0604020202020204" pitchFamily="34" charset="0"/>
              </a:rPr>
              <a:t>نَّك لو لم يَجعل قُدَّامُك عدماً محضاً خالياً عن كلِّ شيءٍ حتى الهواءِ مساوِياً لطُولِك وعرْضِك وعمْقِك لم تَقدرْ أنْ تتحرَّك وتستقرَّ في المكان الَّذي أمامك كما هو مشاهدٌ ومجرَّب.        .                          </a:t>
            </a:r>
            <a:endParaRPr lang="ar-IQ"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7042602"/>
      </p:ext>
    </p:extLst>
  </p:cSld>
  <p:clrMapOvr>
    <a:masterClrMapping/>
  </p:clrMapOvr>
  <p:transition spd="slow">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5" y="114300"/>
            <a:ext cx="8820150" cy="6629400"/>
          </a:xfrm>
        </p:spPr>
        <p:txBody>
          <a:bodyPr/>
          <a:lstStyle/>
          <a:p>
            <a:pPr algn="just" rtl="1"/>
            <a:r>
              <a:rPr lang="ar-IQ" sz="3200" dirty="0">
                <a:latin typeface="Arial" panose="020B0604020202020204" pitchFamily="34" charset="0"/>
                <a:cs typeface="Arial" panose="020B0604020202020204" pitchFamily="34" charset="0"/>
              </a:rPr>
              <a:t>   </a:t>
            </a:r>
            <a:r>
              <a:rPr lang="ar-IQ" sz="3200" dirty="0">
                <a:effectLst/>
                <a:latin typeface="Times New Roman" panose="02020603050405020304" pitchFamily="18" charset="0"/>
                <a:ea typeface="Times New Roman" panose="02020603050405020304" pitchFamily="18" charset="0"/>
                <a:cs typeface="+mn-cs"/>
              </a:rPr>
              <a:t>     </a:t>
            </a:r>
            <a:br>
              <a:rPr lang="ar-IQ" sz="3200" dirty="0">
                <a:effectLst/>
                <a:latin typeface="Times New Roman" panose="02020603050405020304" pitchFamily="18" charset="0"/>
                <a:ea typeface="Times New Roman" panose="02020603050405020304" pitchFamily="18" charset="0"/>
                <a:cs typeface="+mn-cs"/>
              </a:rPr>
            </a:br>
            <a:r>
              <a:rPr lang="ar-IQ" sz="3200" dirty="0">
                <a:effectLst/>
                <a:latin typeface="Times New Roman" panose="02020603050405020304" pitchFamily="18" charset="0"/>
                <a:ea typeface="Times New Roman" panose="02020603050405020304" pitchFamily="18" charset="0"/>
                <a:cs typeface="+mn-cs"/>
              </a:rPr>
              <a:t>      </a:t>
            </a:r>
            <a:br>
              <a:rPr lang="ar-IQ" sz="3200" dirty="0">
                <a:effectLst/>
                <a:latin typeface="Times New Roman" panose="02020603050405020304" pitchFamily="18" charset="0"/>
                <a:ea typeface="Times New Roman" panose="02020603050405020304" pitchFamily="18" charset="0"/>
                <a:cs typeface="+mn-cs"/>
              </a:rPr>
            </a:br>
            <a:r>
              <a:rPr lang="ar-IQ" sz="3200" dirty="0">
                <a:effectLst/>
                <a:latin typeface="Times New Roman" panose="02020603050405020304" pitchFamily="18" charset="0"/>
                <a:ea typeface="Times New Roman" panose="02020603050405020304" pitchFamily="18" charset="0"/>
                <a:cs typeface="+mn-cs"/>
              </a:rPr>
              <a:t>       </a:t>
            </a:r>
            <a:r>
              <a:rPr lang="ar-IQ" sz="3200" dirty="0">
                <a:effectLst/>
                <a:latin typeface="Arial" panose="020B0604020202020204" pitchFamily="34" charset="0"/>
                <a:ea typeface="Times New Roman" panose="02020603050405020304" pitchFamily="18" charset="0"/>
                <a:cs typeface="Arial" panose="020B0604020202020204" pitchFamily="34" charset="0"/>
              </a:rPr>
              <a:t>فمكانُك الَّذي نفَذ فيه أبعادُك الثلاثةُ واستقْررْتَ فيه بجميعِ أجزائِك الباطنة والظاهرةِ عدمٌ مساوٍ لك طولاً وعرْضاً وعمقاً.  .</a:t>
            </a:r>
            <a:br>
              <a:rPr lang="ar-IQ" sz="3200" dirty="0">
                <a:effectLst/>
                <a:latin typeface="Arial" panose="020B0604020202020204" pitchFamily="34" charset="0"/>
                <a:ea typeface="Times New Roman" panose="02020603050405020304" pitchFamily="18" charset="0"/>
                <a:cs typeface="Arial" panose="020B0604020202020204" pitchFamily="34" charset="0"/>
              </a:rPr>
            </a:br>
            <a:br>
              <a:rPr lang="ar-IQ" sz="3200" dirty="0">
                <a:effectLst/>
                <a:latin typeface="Times New Roman" panose="02020603050405020304" pitchFamily="18" charset="0"/>
                <a:ea typeface="Times New Roman" panose="02020603050405020304" pitchFamily="18" charset="0"/>
                <a:cs typeface="+mn-cs"/>
              </a:rPr>
            </a:br>
            <a:r>
              <a:rPr lang="ar-IQ" sz="3200" b="1" dirty="0">
                <a:effectLst/>
                <a:latin typeface="Times New Roman" panose="02020603050405020304" pitchFamily="18" charset="0"/>
                <a:ea typeface="Times New Roman" panose="02020603050405020304" pitchFamily="18" charset="0"/>
                <a:cs typeface="+mn-cs"/>
              </a:rPr>
              <a:t>النتيجة: </a:t>
            </a:r>
            <a:r>
              <a:rPr lang="ar-IQ" sz="3200" dirty="0">
                <a:effectLst/>
                <a:latin typeface="Times New Roman" panose="02020603050405020304" pitchFamily="18" charset="0"/>
                <a:ea typeface="Times New Roman" panose="02020603050405020304" pitchFamily="18" charset="0"/>
                <a:cs typeface="+mn-cs"/>
              </a:rPr>
              <a:t>:</a:t>
            </a:r>
            <a:br>
              <a:rPr lang="ar-IQ" sz="1200" dirty="0">
                <a:effectLst/>
                <a:latin typeface="Times New Roman" panose="02020603050405020304" pitchFamily="18" charset="0"/>
                <a:ea typeface="Times New Roman" panose="02020603050405020304" pitchFamily="18" charset="0"/>
                <a:cs typeface="+mn-cs"/>
              </a:rPr>
            </a:br>
            <a:r>
              <a:rPr lang="ar-IQ" sz="1200" dirty="0">
                <a:effectLst/>
                <a:latin typeface="Times New Roman" panose="02020603050405020304" pitchFamily="18" charset="0"/>
                <a:ea typeface="Times New Roman" panose="02020603050405020304" pitchFamily="18" charset="0"/>
                <a:cs typeface="+mn-cs"/>
              </a:rPr>
              <a:t> </a:t>
            </a:r>
            <a:br>
              <a:rPr lang="ar-IQ" sz="1200" dirty="0">
                <a:effectLst/>
                <a:latin typeface="Times New Roman" panose="02020603050405020304" pitchFamily="18" charset="0"/>
                <a:ea typeface="Times New Roman" panose="02020603050405020304" pitchFamily="18" charset="0"/>
                <a:cs typeface="+mn-cs"/>
              </a:rPr>
            </a:br>
            <a:r>
              <a:rPr lang="ar-IQ" sz="3200" dirty="0">
                <a:effectLst/>
                <a:latin typeface="Times New Roman" panose="02020603050405020304" pitchFamily="18" charset="0"/>
                <a:ea typeface="Times New Roman" panose="02020603050405020304" pitchFamily="18" charset="0"/>
                <a:cs typeface="+mn-cs"/>
              </a:rPr>
              <a:t>      الـمكانُ بُـعْـدٌ وعدمٌ مساوٍ لحجـمِ الـمتمكِّنِ، وهذا أدقُّ التعاريف؛ لأنَّه يشمل أجزاء الكون، ويشمل آخرَ الأجسام الذي لا جسمَ فوقَه.                    .</a:t>
            </a:r>
            <a:br>
              <a:rPr lang="en-US" sz="3200" dirty="0">
                <a:effectLst/>
                <a:latin typeface="Times New Roman" panose="02020603050405020304" pitchFamily="18" charset="0"/>
                <a:ea typeface="Times New Roman" panose="02020603050405020304" pitchFamily="18" charset="0"/>
                <a:cs typeface="+mn-cs"/>
              </a:rPr>
            </a:br>
            <a:br>
              <a:rPr lang="en-US" sz="3200" dirty="0">
                <a:effectLst/>
                <a:latin typeface="Times New Roman" panose="02020603050405020304" pitchFamily="18" charset="0"/>
                <a:ea typeface="Times New Roman" panose="02020603050405020304" pitchFamily="18" charset="0"/>
                <a:cs typeface="+mn-cs"/>
              </a:rPr>
            </a:br>
            <a:r>
              <a:rPr lang="ar-IQ" sz="3200" dirty="0">
                <a:effectLst/>
                <a:ea typeface="Times New Roman" panose="02020603050405020304" pitchFamily="18" charset="0"/>
                <a:cs typeface="+mn-cs"/>
              </a:rPr>
              <a:t>     فإذن: الـمكانُ ليس سطحاً ـ كما يقول المشائيين ـ لأنه لا يشمل الكون ككلٍّ.                        ،</a:t>
            </a:r>
            <a:br>
              <a:rPr lang="ar-IQ" sz="3200" dirty="0">
                <a:effectLst/>
                <a:ea typeface="Times New Roman" panose="02020603050405020304" pitchFamily="18" charset="0"/>
                <a:cs typeface="+mn-cs"/>
              </a:rPr>
            </a:br>
            <a:br>
              <a:rPr lang="ar-IQ" sz="3200" dirty="0">
                <a:effectLst/>
                <a:ea typeface="Times New Roman" panose="02020603050405020304" pitchFamily="18" charset="0"/>
                <a:cs typeface="+mn-cs"/>
              </a:rPr>
            </a:br>
            <a:r>
              <a:rPr lang="ar-IQ" sz="3200" dirty="0">
                <a:effectLst/>
                <a:ea typeface="Times New Roman" panose="02020603050405020304" pitchFamily="18" charset="0"/>
                <a:cs typeface="+mn-cs"/>
              </a:rPr>
              <a:t>       ولا بُعداً مـجرَّداً ـ كما يقول الإشراقيُّون ـ؛ إِذْ اِحتـمال أنَّـه مـجرَّدٌ وتـَجرُّدُه لا يُـحَسُّ بـه لا يَضرُّ العلومَ القطعيَّةَ العاديَّةَ. </a:t>
            </a:r>
            <a:r>
              <a:rPr lang="ar-IQ" sz="3200" dirty="0">
                <a:effectLst/>
                <a:latin typeface="Times New Roman" panose="02020603050405020304" pitchFamily="18" charset="0"/>
                <a:ea typeface="Times New Roman" panose="02020603050405020304" pitchFamily="18" charset="0"/>
                <a:cs typeface="+mn-cs"/>
              </a:rPr>
              <a:t>  </a:t>
            </a:r>
            <a:endParaRPr lang="ar-IQ" sz="3200" dirty="0">
              <a:cs typeface="+mn-cs"/>
            </a:endParaRPr>
          </a:p>
        </p:txBody>
      </p:sp>
    </p:spTree>
    <p:extLst>
      <p:ext uri="{BB962C8B-B14F-4D97-AF65-F5344CB8AC3E}">
        <p14:creationId xmlns:p14="http://schemas.microsoft.com/office/powerpoint/2010/main" val="31667748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1450" y="76200"/>
            <a:ext cx="8820150" cy="6629400"/>
          </a:xfrm>
        </p:spPr>
        <p:txBody>
          <a:bodyPr/>
          <a:lstStyle/>
          <a:p>
            <a:pPr algn="just">
              <a:tabLst>
                <a:tab pos="4643755" algn="l"/>
                <a:tab pos="5274310" algn="l"/>
              </a:tabLst>
            </a:pPr>
            <a:r>
              <a:rPr lang="ar-IQ" b="1" dirty="0"/>
              <a:t>المكانُ العرفيُّ:                                </a:t>
            </a:r>
            <a:r>
              <a:rPr lang="ar-IQ" dirty="0"/>
              <a:t>:</a:t>
            </a:r>
            <a:br>
              <a:rPr lang="en-US" dirty="0"/>
            </a:br>
            <a:r>
              <a:rPr lang="en-US" dirty="0"/>
              <a:t> </a:t>
            </a:r>
            <a:r>
              <a:rPr lang="ar-IQ" dirty="0"/>
              <a:t>     سبَق تعريفُ المكانِ الاصطلاحيِّ هو العدمُ الممتدُّ، لكنَّ المكانّ العرفيَّ اللغويَّ مختلفٌ تماماً هو:                               :</a:t>
            </a:r>
            <a:br>
              <a:rPr lang="en-US" dirty="0"/>
            </a:br>
            <a:r>
              <a:rPr lang="ar-IQ" dirty="0"/>
              <a:t>     هو جسمٌ يمنعُ الشيءَ الخفيفَ عنِ الصعودِ، والجوهرَ الفردَ والكثيفَ عنِ النزولِ.                                           .                        </a:t>
            </a:r>
            <a:br>
              <a:rPr lang="en-US" dirty="0"/>
            </a:br>
            <a:br>
              <a:rPr lang="en-US" sz="1800" dirty="0"/>
            </a:br>
            <a:r>
              <a:rPr lang="ar-IQ" dirty="0"/>
              <a:t>      وبما ذَكرْنا عُلِم أنَّ الـماديَّ مطلقاً متحيِّزٌ محتاجٌ في وجودِهِ وبقائِه بحسبِ أصل ذاتِه إلى حيِّزٍ يـَمنعُهُ مما ذُكِر بخلافِ المجرَّدِ  .                           </a:t>
            </a:r>
            <a:br>
              <a:rPr lang="ar-IQ" dirty="0"/>
            </a:br>
            <a:br>
              <a:rPr lang="ar-IQ" dirty="0"/>
            </a:br>
            <a:r>
              <a:rPr lang="ar-IQ" dirty="0"/>
              <a:t>    </a:t>
            </a:r>
            <a:r>
              <a:rPr lang="en-US" dirty="0"/>
              <a:t> </a:t>
            </a:r>
            <a:r>
              <a:rPr lang="ar-IQ" dirty="0"/>
              <a:t>وإذا لم يكنْ للجسمِ مكانٌ مانعٌ عن نزوله أو صعودِه لا يقف عنِ النزول أوِ الصعودِ أبداً.                                 .</a:t>
            </a:r>
            <a:br>
              <a:rPr lang="ar-IQ" dirty="0"/>
            </a:br>
            <a:br>
              <a:rPr lang="ar-IQ" dirty="0"/>
            </a:br>
            <a:r>
              <a:rPr lang="ar-IQ" dirty="0"/>
              <a:t>       </a:t>
            </a:r>
            <a:r>
              <a:rPr lang="ar-IQ" b="1" dirty="0"/>
              <a:t>مثلاً: </a:t>
            </a:r>
            <a:r>
              <a:rPr lang="ar-IQ" dirty="0"/>
              <a:t>إذا كان ثقيلٌ في رأسِهِ ثُقْبةٌ وأَدخَلتَ حَبلاً في ثُقبِهِ وعلَّقْتَ الثقيلَ في الجوِّ بأخْذِ الحبْلِ، كان الثقيلُ مستقراً في الهواءِ لكنَّ الـمانعَ منَ النزولِ ليس لذات الجسم بل أنت مَنعْتَه منَ النزولِ بالحبْلِ،            </a:t>
            </a:r>
            <a:r>
              <a:rPr lang="ar-SA" dirty="0"/>
              <a:t>   </a:t>
            </a:r>
            <a:endParaRPr lang="ar-IQ" dirty="0"/>
          </a:p>
        </p:txBody>
      </p:sp>
    </p:spTree>
    <p:extLst>
      <p:ext uri="{BB962C8B-B14F-4D97-AF65-F5344CB8AC3E}">
        <p14:creationId xmlns:p14="http://schemas.microsoft.com/office/powerpoint/2010/main" val="118285495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629400"/>
          </a:xfrm>
        </p:spPr>
        <p:txBody>
          <a:bodyPr/>
          <a:lstStyle/>
          <a:p>
            <a:pPr algn="just" rtl="1">
              <a:tabLst>
                <a:tab pos="4643755" algn="l"/>
                <a:tab pos="5274310" algn="l"/>
              </a:tabLst>
            </a:pPr>
            <a:r>
              <a:rPr lang="ar-IQ" dirty="0"/>
              <a:t>      فكذلك العالَـمُ مع غايةِ ثقالتِهِ المقتضيَةِ للنزول إلى أبدِ الآباد علَّقَه اللهُ تعالى في العدمِ بقبضةِ قدرتِه:                        :</a:t>
            </a:r>
            <a:br>
              <a:rPr lang="ar-IQ" dirty="0"/>
            </a:br>
            <a:br>
              <a:rPr lang="ar-IQ" dirty="0"/>
            </a:br>
            <a:r>
              <a:rPr lang="ar-IQ" dirty="0"/>
              <a:t>     وإليه الإشارةُ بمثلِ قولِه:[رَفَعَ السَّمَاواتِ بِغَيْرِ عَمَدٍ تَرَوْنَهَا]الرعد:2.                                 .</a:t>
            </a:r>
            <a:br>
              <a:rPr lang="en-US" dirty="0"/>
            </a:br>
            <a:br>
              <a:rPr lang="en-US" dirty="0"/>
            </a:br>
            <a:r>
              <a:rPr lang="ar-SA" dirty="0"/>
              <a:t>       فعُلِم أنَّ المكانَ الاصطلاحيَّ عبارةٌ عنِ العدمِ الممتدِّ، وأنَّ المكانَ العرفيَّ اللغويَّ يَجب أنْ يكونَ جسماً مانعاً عنِ النزولِ أوِ الصعودِ</a:t>
            </a:r>
            <a:r>
              <a:rPr lang="ar-IQ" dirty="0"/>
              <a:t>، ،</a:t>
            </a:r>
            <a:br>
              <a:rPr lang="ar-IQ" dirty="0"/>
            </a:br>
            <a:br>
              <a:rPr lang="ar-IQ" dirty="0"/>
            </a:br>
            <a:r>
              <a:rPr lang="ar-IQ" dirty="0"/>
              <a:t>     </a:t>
            </a:r>
            <a:r>
              <a:rPr lang="ar-SA" dirty="0"/>
              <a:t> وهو</a:t>
            </a:r>
            <a:r>
              <a:rPr lang="ar-IQ" dirty="0"/>
              <a:t> ـ أي: المكان العرفي ـ</a:t>
            </a:r>
            <a:r>
              <a:rPr lang="ar-SA" dirty="0"/>
              <a:t> لا يلزم أنْ يكونَ مساوياً للمتمكِّنِ كما يقال: زيدٌ في </a:t>
            </a:r>
            <a:r>
              <a:rPr lang="ar-IQ" dirty="0"/>
              <a:t>بغداد</a:t>
            </a:r>
            <a:r>
              <a:rPr lang="ar-SA" dirty="0"/>
              <a:t> أو في </a:t>
            </a:r>
            <a:r>
              <a:rPr lang="ar-IQ" dirty="0"/>
              <a:t>العراق</a:t>
            </a:r>
            <a:r>
              <a:rPr lang="ar-SA" dirty="0"/>
              <a:t> أو في الأرضِ</a:t>
            </a:r>
            <a:r>
              <a:rPr lang="ar-IQ" dirty="0"/>
              <a:t>.              </a:t>
            </a:r>
            <a:r>
              <a:rPr lang="ar-SA" dirty="0"/>
              <a:t>.</a:t>
            </a:r>
            <a:br>
              <a:rPr lang="en-US" dirty="0"/>
            </a:br>
            <a:br>
              <a:rPr lang="ar-IQ" dirty="0"/>
            </a:br>
            <a:endParaRPr lang="ar-IQ" dirty="0"/>
          </a:p>
        </p:txBody>
      </p:sp>
    </p:spTree>
    <p:extLst>
      <p:ext uri="{BB962C8B-B14F-4D97-AF65-F5344CB8AC3E}">
        <p14:creationId xmlns:p14="http://schemas.microsoft.com/office/powerpoint/2010/main" val="882171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629400"/>
          </a:xfrm>
        </p:spPr>
        <p:txBody>
          <a:bodyPr/>
          <a:lstStyle/>
          <a:p>
            <a:pPr algn="just">
              <a:tabLst>
                <a:tab pos="4643755" algn="l"/>
                <a:tab pos="5274310" algn="l"/>
              </a:tabLst>
            </a:pPr>
            <a:r>
              <a:rPr lang="ar-IQ" sz="3200" b="1" dirty="0">
                <a:effectLst/>
                <a:latin typeface="Times New Roman" panose="02020603050405020304" pitchFamily="18" charset="0"/>
                <a:ea typeface="Times New Roman" panose="02020603050405020304" pitchFamily="18" charset="0"/>
                <a:cs typeface="+mn-cs"/>
              </a:rPr>
              <a:t>الفرق بين الـماديِّ والمجرَّد:                                    :</a:t>
            </a:r>
            <a:br>
              <a:rPr lang="ar-IQ" sz="3200" b="1" dirty="0">
                <a:effectLst/>
                <a:latin typeface="Times New Roman" panose="02020603050405020304" pitchFamily="18" charset="0"/>
                <a:ea typeface="Times New Roman" panose="02020603050405020304" pitchFamily="18" charset="0"/>
                <a:cs typeface="+mn-cs"/>
              </a:rPr>
            </a:br>
            <a:r>
              <a:rPr lang="ar-IQ" sz="3200" b="1" dirty="0">
                <a:effectLst/>
                <a:latin typeface="Times New Roman" panose="02020603050405020304" pitchFamily="18" charset="0"/>
                <a:ea typeface="Times New Roman" panose="02020603050405020304" pitchFamily="18" charset="0"/>
                <a:cs typeface="+mn-cs"/>
              </a:rPr>
              <a:t>       </a:t>
            </a:r>
            <a:r>
              <a:rPr lang="ar-IQ" sz="3200" dirty="0">
                <a:latin typeface="Times New Roman" panose="02020603050405020304" pitchFamily="18" charset="0"/>
                <a:cs typeface="+mn-cs"/>
              </a:rPr>
              <a:t>كلُّ ما </a:t>
            </a:r>
            <a:r>
              <a:rPr lang="ar-IQ" sz="3200" dirty="0">
                <a:effectLst/>
                <a:latin typeface="Times New Roman" panose="02020603050405020304" pitchFamily="18" charset="0"/>
                <a:ea typeface="Times New Roman" panose="02020603050405020304" pitchFamily="18" charset="0"/>
                <a:cs typeface="+mn-cs"/>
              </a:rPr>
              <a:t>لـه سِعةٌ إنْ كان لكلٍّ مِن تضييقِهِ وتوسُّعِهِ حَدٌّ إذا جاوز عنـه انتَفَى فماديٌّ.                             .</a:t>
            </a:r>
            <a:br>
              <a:rPr lang="ar-IQ" sz="3200" dirty="0">
                <a:effectLst/>
                <a:latin typeface="Times New Roman" panose="02020603050405020304" pitchFamily="18" charset="0"/>
                <a:ea typeface="Times New Roman" panose="02020603050405020304" pitchFamily="18" charset="0"/>
                <a:cs typeface="+mn-cs"/>
              </a:rPr>
            </a:br>
            <a:r>
              <a:rPr lang="ar-IQ" sz="3200" dirty="0">
                <a:effectLst/>
                <a:latin typeface="Times New Roman" panose="02020603050405020304" pitchFamily="18" charset="0"/>
                <a:ea typeface="Times New Roman" panose="02020603050405020304" pitchFamily="18" charset="0"/>
                <a:cs typeface="+mn-cs"/>
              </a:rPr>
              <a:t>       وإنْ </a:t>
            </a:r>
            <a:r>
              <a:rPr lang="ar-IQ" sz="3200" dirty="0">
                <a:latin typeface="Times New Roman" panose="02020603050405020304" pitchFamily="18" charset="0"/>
                <a:ea typeface="Times New Roman" panose="02020603050405020304" pitchFamily="18" charset="0"/>
                <a:cs typeface="+mn-cs"/>
              </a:rPr>
              <a:t>لم يكنْ ل</a:t>
            </a:r>
            <a:r>
              <a:rPr lang="ar-IQ" sz="3200" dirty="0">
                <a:effectLst/>
                <a:latin typeface="Times New Roman" panose="02020603050405020304" pitchFamily="18" charset="0"/>
                <a:ea typeface="Times New Roman" panose="02020603050405020304" pitchFamily="18" charset="0"/>
                <a:cs typeface="+mn-cs"/>
              </a:rPr>
              <a:t>تضييقِهِ وتوسُّعِهِ حَدٌّ بل كان لـه أنْ يتَّسِعَ أو </a:t>
            </a:r>
            <a:r>
              <a:rPr lang="ar-IQ" sz="3200" dirty="0">
                <a:effectLst/>
                <a:latin typeface="Arial" panose="020B0604020202020204" pitchFamily="34" charset="0"/>
                <a:ea typeface="Times New Roman" panose="02020603050405020304" pitchFamily="18" charset="0"/>
                <a:cs typeface="+mn-cs"/>
              </a:rPr>
              <a:t>يتضيَّق</a:t>
            </a:r>
            <a:r>
              <a:rPr lang="ar-IQ" sz="3200" dirty="0">
                <a:effectLst/>
                <a:latin typeface="Times New Roman" panose="02020603050405020304" pitchFamily="18" charset="0"/>
                <a:ea typeface="Times New Roman" panose="02020603050405020304" pitchFamily="18" charset="0"/>
                <a:cs typeface="+mn-cs"/>
              </a:rPr>
              <a:t> كما يشاء فمـجرَّدٌ.                           .</a:t>
            </a:r>
            <a:br>
              <a:rPr lang="ar-IQ" sz="3200" b="1" dirty="0">
                <a:effectLst/>
                <a:latin typeface="Times New Roman" panose="02020603050405020304" pitchFamily="18" charset="0"/>
                <a:ea typeface="Times New Roman" panose="02020603050405020304" pitchFamily="18" charset="0"/>
                <a:cs typeface="+mn-cs"/>
              </a:rPr>
            </a:br>
            <a:br>
              <a:rPr lang="ar-IQ" sz="3200" b="1" dirty="0">
                <a:effectLst/>
                <a:latin typeface="Times New Roman" panose="02020603050405020304" pitchFamily="18" charset="0"/>
                <a:ea typeface="Times New Roman" panose="02020603050405020304" pitchFamily="18" charset="0"/>
                <a:cs typeface="+mn-cs"/>
              </a:rPr>
            </a:br>
            <a:r>
              <a:rPr lang="ar-IQ" sz="3200" b="1" dirty="0">
                <a:effectLst/>
                <a:latin typeface="Times New Roman" panose="02020603050405020304" pitchFamily="18" charset="0"/>
                <a:ea typeface="Times New Roman" panose="02020603050405020304" pitchFamily="18" charset="0"/>
                <a:cs typeface="+mn-cs"/>
              </a:rPr>
              <a:t>     </a:t>
            </a:r>
            <a:r>
              <a:rPr lang="ar-IQ" sz="3200" dirty="0">
                <a:effectLst/>
                <a:latin typeface="Times New Roman" panose="02020603050405020304" pitchFamily="18" charset="0"/>
                <a:ea typeface="Times New Roman" panose="02020603050405020304" pitchFamily="18" charset="0"/>
                <a:cs typeface="+mn-cs"/>
              </a:rPr>
              <a:t> لكنَّـه كما أنَّ ذاتَـه مـجرَّدٌ كذلك توسُّعُه وتَضييقُه مـجرَّدان ليسَا من جنسِ توسُّعِ الـماديِّ </a:t>
            </a:r>
            <a:r>
              <a:rPr lang="ar-IQ" sz="3200" dirty="0">
                <a:latin typeface="Times New Roman" panose="02020603050405020304" pitchFamily="18" charset="0"/>
                <a:cs typeface="+mn-cs"/>
              </a:rPr>
              <a:t>أو تَضيِيقهِ.                       .</a:t>
            </a:r>
            <a:br>
              <a:rPr lang="en-US" sz="3200" dirty="0">
                <a:latin typeface="Times New Roman" panose="02020603050405020304" pitchFamily="18" charset="0"/>
                <a:cs typeface="+mn-cs"/>
              </a:rPr>
            </a:br>
            <a:br>
              <a:rPr lang="en-US" sz="3200" dirty="0">
                <a:latin typeface="Times New Roman" panose="02020603050405020304" pitchFamily="18" charset="0"/>
                <a:cs typeface="+mn-cs"/>
              </a:rPr>
            </a:br>
            <a:r>
              <a:rPr lang="ar-IQ" sz="3200" b="1" dirty="0">
                <a:latin typeface="Times New Roman" panose="02020603050405020304" pitchFamily="18" charset="0"/>
                <a:cs typeface="+mn-cs"/>
              </a:rPr>
              <a:t>خواصُّ الماديِّ:                                 </a:t>
            </a:r>
            <a:r>
              <a:rPr lang="ar-IQ" sz="3200" dirty="0">
                <a:latin typeface="Times New Roman" panose="02020603050405020304" pitchFamily="18" charset="0"/>
                <a:cs typeface="+mn-cs"/>
              </a:rPr>
              <a:t>:</a:t>
            </a:r>
            <a:br>
              <a:rPr lang="en-US" sz="3200" dirty="0">
                <a:latin typeface="Times New Roman" panose="02020603050405020304" pitchFamily="18" charset="0"/>
                <a:cs typeface="+mn-cs"/>
              </a:rPr>
            </a:br>
            <a:r>
              <a:rPr lang="ar-IQ" sz="3200" dirty="0">
                <a:latin typeface="Times New Roman" panose="02020603050405020304" pitchFamily="18" charset="0"/>
                <a:cs typeface="+mn-cs"/>
              </a:rPr>
              <a:t>     ومن خواصِّ الـماديِّ أنَّـه يَقتضي بطبعِهِ إمَّا الصعودُ وهو اللطيفُ كالـهواء والنار.                                   .</a:t>
            </a:r>
            <a:br>
              <a:rPr lang="ar-IQ" sz="3200" dirty="0">
                <a:latin typeface="Times New Roman" panose="02020603050405020304" pitchFamily="18" charset="0"/>
                <a:cs typeface="+mn-cs"/>
              </a:rPr>
            </a:br>
            <a:r>
              <a:rPr lang="ar-IQ" sz="3200" dirty="0">
                <a:latin typeface="Times New Roman" panose="02020603050405020304" pitchFamily="18" charset="0"/>
                <a:cs typeface="+mn-cs"/>
              </a:rPr>
              <a:t>     </a:t>
            </a:r>
          </a:p>
        </p:txBody>
      </p:sp>
    </p:spTree>
    <p:extLst>
      <p:ext uri="{BB962C8B-B14F-4D97-AF65-F5344CB8AC3E}">
        <p14:creationId xmlns:p14="http://schemas.microsoft.com/office/powerpoint/2010/main" val="10182475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705600"/>
          </a:xfrm>
        </p:spPr>
        <p:txBody>
          <a:bodyPr/>
          <a:lstStyle/>
          <a:p>
            <a:pPr algn="just"/>
            <a:r>
              <a:rPr lang="ar-SA" b="1" dirty="0"/>
              <a:t>تفسيرُ </a:t>
            </a:r>
            <a:r>
              <a:rPr lang="ar-IQ" b="1" dirty="0"/>
              <a:t>بعضِ </a:t>
            </a:r>
            <a:r>
              <a:rPr lang="ar-SA" b="1" dirty="0"/>
              <a:t>الألفاظ المحتاج إليها في هذا العلم</a:t>
            </a:r>
            <a:r>
              <a:rPr lang="ar-SA" sz="1600" b="1" dirty="0"/>
              <a:t>:</a:t>
            </a:r>
            <a:r>
              <a:rPr lang="en-US" sz="1600" b="1" dirty="0"/>
              <a:t>                </a:t>
            </a:r>
            <a:br>
              <a:rPr lang="en-US" sz="1600" b="1" dirty="0"/>
            </a:br>
            <a:r>
              <a:rPr lang="en-US" sz="1600" b="1" dirty="0"/>
              <a:t> </a:t>
            </a:r>
            <a:br>
              <a:rPr lang="en-US" dirty="0"/>
            </a:br>
            <a:r>
              <a:rPr lang="ar-SA" dirty="0"/>
              <a:t>     </a:t>
            </a:r>
            <a:r>
              <a:rPr lang="en-US" dirty="0"/>
              <a:t>   </a:t>
            </a:r>
            <a:r>
              <a:rPr lang="ar-SA" dirty="0"/>
              <a:t>فمنها لفظُ(العالَـم) </a:t>
            </a:r>
            <a:r>
              <a:rPr lang="ar-IQ" dirty="0"/>
              <a:t>ـ </a:t>
            </a:r>
            <a:r>
              <a:rPr lang="ar-SA" dirty="0"/>
              <a:t>بفتحٍ</a:t>
            </a:r>
            <a:r>
              <a:rPr lang="ar-IQ" dirty="0"/>
              <a:t> ـ</a:t>
            </a:r>
            <a:r>
              <a:rPr lang="ar-SA" dirty="0"/>
              <a:t>، ومعناه كلُّ ما سوى اللهِ تعالى</a:t>
            </a:r>
            <a:r>
              <a:rPr lang="ar-SA" sz="2000" dirty="0"/>
              <a:t>.</a:t>
            </a:r>
            <a:r>
              <a:rPr lang="en-US" sz="2000" dirty="0"/>
              <a:t>  </a:t>
            </a:r>
            <a:br>
              <a:rPr lang="en-US" sz="2000" dirty="0"/>
            </a:br>
            <a:r>
              <a:rPr lang="en-US" sz="2000" dirty="0"/>
              <a:t>           </a:t>
            </a:r>
            <a:br>
              <a:rPr lang="en-US" dirty="0"/>
            </a:br>
            <a:r>
              <a:rPr lang="en-US" dirty="0"/>
              <a:t>         </a:t>
            </a:r>
            <a:r>
              <a:rPr lang="ar-SA" dirty="0"/>
              <a:t>ومنها لفظُ(الأزَل)</a:t>
            </a:r>
            <a:r>
              <a:rPr lang="ar-IQ" dirty="0"/>
              <a:t> عدمُ البداية</a:t>
            </a:r>
            <a:r>
              <a:rPr lang="ar-SA" dirty="0"/>
              <a:t>،</a:t>
            </a:r>
            <a:r>
              <a:rPr lang="ar-IQ" dirty="0"/>
              <a:t> و(الأزلي) </a:t>
            </a:r>
            <a:r>
              <a:rPr lang="ar-SA" dirty="0"/>
              <a:t> </a:t>
            </a:r>
            <a:r>
              <a:rPr lang="ar-IQ" dirty="0"/>
              <a:t>ما لا أوَّلَ لوجوده.</a:t>
            </a:r>
            <a:br>
              <a:rPr lang="en-US" sz="2000" dirty="0"/>
            </a:br>
            <a:br>
              <a:rPr lang="en-US" sz="2000" dirty="0"/>
            </a:br>
            <a:r>
              <a:rPr lang="en-US" dirty="0"/>
              <a:t>         </a:t>
            </a:r>
            <a:r>
              <a:rPr lang="ar-SA" dirty="0"/>
              <a:t>ومنها لفظُ(الق</a:t>
            </a:r>
            <a:r>
              <a:rPr lang="ar-IQ" dirty="0"/>
              <a:t>ِ</a:t>
            </a:r>
            <a:r>
              <a:rPr lang="ar-SA" dirty="0"/>
              <a:t>د</a:t>
            </a:r>
            <a:r>
              <a:rPr lang="ar-IQ" dirty="0"/>
              <a:t>َ</a:t>
            </a:r>
            <a:r>
              <a:rPr lang="ar-SA" dirty="0"/>
              <a:t>م)، </a:t>
            </a:r>
            <a:r>
              <a:rPr lang="ar-IQ" dirty="0"/>
              <a:t>عدمُ البداية</a:t>
            </a:r>
            <a:r>
              <a:rPr lang="ar-SA" dirty="0"/>
              <a:t>: </a:t>
            </a:r>
            <a:r>
              <a:rPr lang="ar-IQ" dirty="0"/>
              <a:t>و(القديم)</a:t>
            </a:r>
            <a:r>
              <a:rPr lang="ar-SA" dirty="0"/>
              <a:t>الموجود</a:t>
            </a:r>
            <a:r>
              <a:rPr lang="ar-IQ" dirty="0"/>
              <a:t>ُ</a:t>
            </a:r>
            <a:r>
              <a:rPr lang="ar-SA" dirty="0"/>
              <a:t> الَّذي لا أوَّل لوجودِه، ويُسمُّونه أيضاً أزليَّاً.</a:t>
            </a:r>
            <a:r>
              <a:rPr lang="en-US" dirty="0"/>
              <a:t>                                  </a:t>
            </a:r>
            <a:br>
              <a:rPr lang="en-US" dirty="0"/>
            </a:br>
            <a:r>
              <a:rPr lang="en-US" dirty="0"/>
              <a:t> </a:t>
            </a:r>
            <a:br>
              <a:rPr lang="en-US" sz="1800" dirty="0"/>
            </a:br>
            <a:r>
              <a:rPr lang="en-US" sz="1800" dirty="0"/>
              <a:t>   </a:t>
            </a:r>
            <a:r>
              <a:rPr lang="en-US" dirty="0"/>
              <a:t>      </a:t>
            </a:r>
            <a:r>
              <a:rPr lang="ar-SA" dirty="0"/>
              <a:t>ومنها لفظُ</a:t>
            </a:r>
            <a:r>
              <a:rPr lang="ar-IQ" dirty="0"/>
              <a:t>(الدوام) استمرارُ الوجود. و</a:t>
            </a:r>
            <a:r>
              <a:rPr lang="ar-SA" dirty="0"/>
              <a:t>(الدائم): الموجود الَّذي لا يَلحقُه عدمٌ، ويُسمُّونه أيضاً الأبديَّ.</a:t>
            </a:r>
            <a:r>
              <a:rPr lang="en-US" dirty="0"/>
              <a:t>                    </a:t>
            </a:r>
            <a:br>
              <a:rPr lang="en-US" sz="2000" dirty="0"/>
            </a:br>
            <a:r>
              <a:rPr lang="en-US" sz="2000" dirty="0"/>
              <a:t> </a:t>
            </a:r>
            <a:br>
              <a:rPr lang="en-US" sz="2000" dirty="0"/>
            </a:br>
            <a:r>
              <a:rPr lang="ar-IQ" dirty="0"/>
              <a:t>        ومنها: (السرمد)، عدمُ البداية وعدمُ النهاية، و(السرمدي) ما لا أوَّل له ولا آخرَ.                                 .</a:t>
            </a:r>
            <a:br>
              <a:rPr lang="ar-IQ" dirty="0"/>
            </a:br>
            <a:r>
              <a:rPr lang="ar-IQ" dirty="0"/>
              <a:t>       وهذه الحقائق جميعُها خارجةٌ عن مقولة الزمان بالمعنى الخاص؛ لأنَّ الزمان للممكنات.</a:t>
            </a:r>
          </a:p>
        </p:txBody>
      </p:sp>
    </p:spTree>
    <p:extLst>
      <p:ext uri="{BB962C8B-B14F-4D97-AF65-F5344CB8AC3E}">
        <p14:creationId xmlns:p14="http://schemas.microsoft.com/office/powerpoint/2010/main" val="70848043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7150"/>
            <a:ext cx="8839200" cy="6629400"/>
          </a:xfrm>
        </p:spPr>
        <p:txBody>
          <a:bodyPr/>
          <a:lstStyle/>
          <a:p>
            <a:pPr algn="just" rtl="1"/>
            <a:r>
              <a:rPr lang="ar-IQ" sz="3200" dirty="0">
                <a:latin typeface="Times New Roman" panose="02020603050405020304" pitchFamily="18" charset="0"/>
                <a:cs typeface="+mn-cs"/>
              </a:rPr>
              <a:t>     أو يقتضي بطبعِه النزولُ وهو الكثيفُ لا يخلو عن هذَين فيَـحتاج في سكونـه إلى مُسكِنٍ.                  .</a:t>
            </a:r>
            <a:br>
              <a:rPr lang="ar-IQ" sz="3200" dirty="0">
                <a:latin typeface="Times New Roman" panose="02020603050405020304" pitchFamily="18" charset="0"/>
                <a:cs typeface="+mn-cs"/>
              </a:rPr>
            </a:br>
            <a:r>
              <a:rPr lang="ar-IQ" sz="3200" b="1" dirty="0">
                <a:effectLst/>
                <a:latin typeface="Times New Roman" panose="02020603050405020304" pitchFamily="18" charset="0"/>
                <a:ea typeface="Times New Roman" panose="02020603050405020304" pitchFamily="18" charset="0"/>
                <a:cs typeface="+mn-cs"/>
              </a:rPr>
              <a:t>     </a:t>
            </a:r>
            <a:br>
              <a:rPr lang="ar-IQ" sz="3200" b="1" dirty="0">
                <a:effectLst/>
                <a:latin typeface="Times New Roman" panose="02020603050405020304" pitchFamily="18" charset="0"/>
                <a:ea typeface="Times New Roman" panose="02020603050405020304" pitchFamily="18" charset="0"/>
                <a:cs typeface="+mn-cs"/>
              </a:rPr>
            </a:br>
            <a:r>
              <a:rPr lang="ar-IQ" sz="3200" b="1" dirty="0">
                <a:effectLst/>
                <a:latin typeface="Times New Roman" panose="02020603050405020304" pitchFamily="18" charset="0"/>
                <a:ea typeface="Times New Roman" panose="02020603050405020304" pitchFamily="18" charset="0"/>
                <a:cs typeface="+mn-cs"/>
              </a:rPr>
              <a:t>      </a:t>
            </a:r>
            <a:r>
              <a:rPr lang="ar-IQ" sz="3200" dirty="0">
                <a:effectLst/>
                <a:latin typeface="Times New Roman" panose="02020603050405020304" pitchFamily="18" charset="0"/>
                <a:ea typeface="Times New Roman" panose="02020603050405020304" pitchFamily="18" charset="0"/>
                <a:cs typeface="+mn-cs"/>
              </a:rPr>
              <a:t>ومن خواصه: أنَّـه لِـماديَّتِـه يَـحتاج إلى ما يَـحُلُّ فيه، وهو الـمكانُ. . </a:t>
            </a:r>
            <a:br>
              <a:rPr lang="en-US" sz="3200" dirty="0">
                <a:effectLst/>
                <a:latin typeface="Times New Roman" panose="02020603050405020304" pitchFamily="18" charset="0"/>
                <a:ea typeface="Times New Roman" panose="02020603050405020304" pitchFamily="18" charset="0"/>
                <a:cs typeface="+mn-cs"/>
              </a:rPr>
            </a:br>
            <a:br>
              <a:rPr lang="en-US" sz="3200" dirty="0">
                <a:effectLst/>
                <a:latin typeface="Times New Roman" panose="02020603050405020304" pitchFamily="18" charset="0"/>
                <a:ea typeface="Times New Roman" panose="02020603050405020304" pitchFamily="18" charset="0"/>
                <a:cs typeface="+mn-cs"/>
              </a:rPr>
            </a:br>
            <a:r>
              <a:rPr lang="ar-IQ" sz="3200" dirty="0">
                <a:effectLst/>
                <a:latin typeface="Times New Roman" panose="02020603050405020304" pitchFamily="18" charset="0"/>
                <a:ea typeface="Times New Roman" panose="02020603050405020304" pitchFamily="18" charset="0"/>
                <a:cs typeface="+mn-cs"/>
              </a:rPr>
              <a:t>        </a:t>
            </a:r>
            <a:r>
              <a:rPr lang="ar-IQ" sz="3200" dirty="0">
                <a:latin typeface="Times New Roman" panose="02020603050405020304" pitchFamily="18" charset="0"/>
                <a:ea typeface="Times New Roman" panose="02020603050405020304" pitchFamily="18" charset="0"/>
                <a:cs typeface="+mn-cs"/>
              </a:rPr>
              <a:t>و</a:t>
            </a:r>
            <a:r>
              <a:rPr lang="ar-IQ" sz="3200" dirty="0">
                <a:effectLst/>
                <a:latin typeface="Times New Roman" panose="02020603050405020304" pitchFamily="18" charset="0"/>
                <a:ea typeface="Times New Roman" panose="02020603050405020304" pitchFamily="18" charset="0"/>
                <a:cs typeface="+mn-cs"/>
              </a:rPr>
              <a:t>منـها أيضاً: أنَّـه إذا حَلَّ في مكانٍ كزاويةٍ لا يَتعلَّق بآخرَ. </a:t>
            </a:r>
            <a:br>
              <a:rPr lang="en-US" sz="3200" dirty="0">
                <a:effectLst/>
                <a:latin typeface="Times New Roman" panose="02020603050405020304" pitchFamily="18" charset="0"/>
                <a:ea typeface="Times New Roman" panose="02020603050405020304" pitchFamily="18" charset="0"/>
                <a:cs typeface="+mn-cs"/>
              </a:rPr>
            </a:br>
            <a:br>
              <a:rPr lang="en-US" sz="3200" dirty="0">
                <a:effectLst/>
                <a:latin typeface="Times New Roman" panose="02020603050405020304" pitchFamily="18" charset="0"/>
                <a:ea typeface="Times New Roman" panose="02020603050405020304" pitchFamily="18" charset="0"/>
                <a:cs typeface="+mn-cs"/>
              </a:rPr>
            </a:br>
            <a:r>
              <a:rPr lang="ar-IQ" sz="3200" dirty="0">
                <a:effectLst/>
                <a:ea typeface="Times New Roman" panose="02020603050405020304" pitchFamily="18" charset="0"/>
                <a:cs typeface="+mn-cs"/>
              </a:rPr>
              <a:t>        </a:t>
            </a:r>
            <a:r>
              <a:rPr lang="ar-IQ" sz="3200" dirty="0">
                <a:ea typeface="Times New Roman" panose="02020603050405020304" pitchFamily="18" charset="0"/>
                <a:cs typeface="+mn-cs"/>
              </a:rPr>
              <a:t>و</a:t>
            </a:r>
            <a:r>
              <a:rPr lang="ar-IQ" sz="3200" dirty="0">
                <a:effectLst/>
                <a:ea typeface="Times New Roman" panose="02020603050405020304" pitchFamily="18" charset="0"/>
                <a:cs typeface="+mn-cs"/>
              </a:rPr>
              <a:t>منـها:</a:t>
            </a:r>
            <a:r>
              <a:rPr lang="ar-IQ" sz="3200" dirty="0">
                <a:ea typeface="Times New Roman" panose="02020603050405020304" pitchFamily="18" charset="0"/>
                <a:cs typeface="+mn-cs"/>
              </a:rPr>
              <a:t> </a:t>
            </a:r>
            <a:r>
              <a:rPr lang="ar-IQ" sz="3200" dirty="0">
                <a:effectLst/>
                <a:ea typeface="Times New Roman" panose="02020603050405020304" pitchFamily="18" charset="0"/>
                <a:cs typeface="+mn-cs"/>
              </a:rPr>
              <a:t>أنَّـه إذا حَلَّ فيه، أي: في الـمكان يَـجب سبْقُ إخراجِ غيـرِه عنـه.                                       .</a:t>
            </a:r>
            <a:br>
              <a:rPr lang="ar-IQ" sz="3200" dirty="0">
                <a:effectLst/>
                <a:ea typeface="Times New Roman" panose="02020603050405020304" pitchFamily="18" charset="0"/>
                <a:cs typeface="+mn-cs"/>
              </a:rPr>
            </a:br>
            <a:br>
              <a:rPr lang="ar-IQ" sz="3200" dirty="0">
                <a:effectLst/>
                <a:ea typeface="Times New Roman" panose="02020603050405020304" pitchFamily="18" charset="0"/>
                <a:cs typeface="+mn-cs"/>
              </a:rPr>
            </a:br>
            <a:r>
              <a:rPr lang="ar-IQ" sz="3200" dirty="0">
                <a:effectLst/>
                <a:ea typeface="Times New Roman" panose="02020603050405020304" pitchFamily="18" charset="0"/>
                <a:cs typeface="+mn-cs"/>
              </a:rPr>
              <a:t>      </a:t>
            </a:r>
            <a:r>
              <a:rPr lang="ar-IQ" sz="3200" dirty="0">
                <a:effectLst/>
                <a:latin typeface="Times New Roman" panose="02020603050405020304" pitchFamily="18" charset="0"/>
                <a:ea typeface="Times New Roman" panose="02020603050405020304" pitchFamily="18" charset="0"/>
                <a:cs typeface="+mn-cs"/>
              </a:rPr>
              <a:t>والـمـجرَّدُ بـخلافِهِ في جـميعِ ذلك، فليس لتضييقِه وسعتـِه حَــدٌّ. .      </a:t>
            </a:r>
            <a:endParaRPr lang="ar-IQ" sz="3200" dirty="0">
              <a:latin typeface="Times New Roman" panose="02020603050405020304" pitchFamily="18" charset="0"/>
              <a:cs typeface="+mn-cs"/>
            </a:endParaRPr>
          </a:p>
        </p:txBody>
      </p:sp>
    </p:spTree>
    <p:extLst>
      <p:ext uri="{BB962C8B-B14F-4D97-AF65-F5344CB8AC3E}">
        <p14:creationId xmlns:p14="http://schemas.microsoft.com/office/powerpoint/2010/main" val="11353491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p:spPr>
        <p:txBody>
          <a:bodyPr/>
          <a:lstStyle/>
          <a:p>
            <a:pPr algn="just" rtl="1"/>
            <a:r>
              <a:rPr lang="ar-IQ" sz="3200" dirty="0">
                <a:effectLst/>
                <a:latin typeface="Times New Roman" panose="02020603050405020304" pitchFamily="18" charset="0"/>
                <a:ea typeface="Times New Roman" panose="02020603050405020304" pitchFamily="18" charset="0"/>
                <a:cs typeface="+mn-cs"/>
              </a:rPr>
              <a:t>      ولا يَقتضِي بطبعِهِ صعوداً ولا نزولاً فلو كان مـجرَّدٌ في الـهواء لا يَسقط ولا يَهبط إلَّا باختيارِه، أو كان على الأرض لا يَصعد إلَّا باختيارِه.                           .</a:t>
            </a:r>
            <a:br>
              <a:rPr lang="ar-IQ" sz="3200" dirty="0">
                <a:effectLst/>
                <a:latin typeface="Times New Roman" panose="02020603050405020304" pitchFamily="18" charset="0"/>
                <a:ea typeface="Times New Roman" panose="02020603050405020304" pitchFamily="18" charset="0"/>
                <a:cs typeface="+mn-cs"/>
              </a:rPr>
            </a:br>
            <a:r>
              <a:rPr lang="ar-IQ" sz="3200" dirty="0">
                <a:effectLst/>
                <a:latin typeface="Times New Roman" panose="02020603050405020304" pitchFamily="18" charset="0"/>
                <a:ea typeface="Times New Roman" panose="02020603050405020304" pitchFamily="18" charset="0"/>
                <a:cs typeface="+mn-cs"/>
              </a:rPr>
              <a:t>               </a:t>
            </a:r>
            <a:br>
              <a:rPr lang="en-US" sz="3200" dirty="0">
                <a:effectLst/>
                <a:latin typeface="Times New Roman" panose="02020603050405020304" pitchFamily="18" charset="0"/>
                <a:ea typeface="Times New Roman" panose="02020603050405020304" pitchFamily="18" charset="0"/>
                <a:cs typeface="+mn-cs"/>
              </a:rPr>
            </a:br>
            <a:r>
              <a:rPr lang="ar-IQ" sz="3200" dirty="0">
                <a:effectLst/>
                <a:ea typeface="Times New Roman" panose="02020603050405020304" pitchFamily="18" charset="0"/>
                <a:cs typeface="+mn-cs"/>
              </a:rPr>
              <a:t>       فلا يـَحتاج إلى مكانٍ وإنَّـما هو يُقارِن الـمكانَ بـمـحضِ الاتِّفاق لا الاِحتياج</a:t>
            </a:r>
            <a:r>
              <a:rPr lang="ar-IQ" sz="3200" dirty="0">
                <a:ea typeface="Times New Roman" panose="02020603050405020304" pitchFamily="18" charset="0"/>
                <a:cs typeface="+mn-cs"/>
              </a:rPr>
              <a:t>.                               .</a:t>
            </a:r>
            <a:r>
              <a:rPr lang="ar-IQ" sz="3200" dirty="0">
                <a:effectLst/>
                <a:ea typeface="Times New Roman" panose="02020603050405020304" pitchFamily="18" charset="0"/>
                <a:cs typeface="+mn-cs"/>
              </a:rPr>
              <a:t> </a:t>
            </a:r>
            <a:br>
              <a:rPr lang="ar-IQ" sz="3200" dirty="0">
                <a:effectLst/>
                <a:ea typeface="Times New Roman" panose="02020603050405020304" pitchFamily="18" charset="0"/>
                <a:cs typeface="+mn-cs"/>
              </a:rPr>
            </a:br>
            <a:br>
              <a:rPr lang="ar-IQ" sz="3200" dirty="0">
                <a:cs typeface="+mn-cs"/>
              </a:rPr>
            </a:br>
            <a:r>
              <a:rPr lang="ar-IQ" sz="3200" dirty="0">
                <a:cs typeface="+mn-cs"/>
              </a:rPr>
              <a:t>      وأنَّـه إذا حلَّ في مكانٍ حلولاً تجرُّديّاً فلـه أنْ يَتعلَّقَ بـمكانٍ آخرَ؛ ولذا يتعقَّل روحُك الأمكنةَ البعيدةَ والأزمنةَ الـماضيَّةَ والـمستقبلةَ كالحاليّة، والعلـمُ بالشيء فرعُ التعلُّقِ بذلك الشيء.   .           </a:t>
            </a:r>
            <a:br>
              <a:rPr lang="en-US" sz="3200" dirty="0">
                <a:cs typeface="+mn-cs"/>
              </a:rPr>
            </a:br>
            <a:br>
              <a:rPr lang="en-US" sz="3200" dirty="0">
                <a:cs typeface="+mn-cs"/>
              </a:rPr>
            </a:br>
            <a:r>
              <a:rPr lang="ar-IQ" sz="3200" dirty="0">
                <a:cs typeface="+mn-cs"/>
              </a:rPr>
              <a:t>       فهو حالَ كونِـه معك كائنٌ مع ما تعقَّلَه وإلَّا لـم يَـحصلِ التعقُّلُ فهو حال كونِـه قريباً متصلاً بك بعيدٌ منفصلٌ عنك.</a:t>
            </a:r>
          </a:p>
        </p:txBody>
      </p:sp>
    </p:spTree>
    <p:extLst>
      <p:ext uri="{BB962C8B-B14F-4D97-AF65-F5344CB8AC3E}">
        <p14:creationId xmlns:p14="http://schemas.microsoft.com/office/powerpoint/2010/main" val="246687319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p:spPr>
        <p:txBody>
          <a:bodyPr/>
          <a:lstStyle/>
          <a:p>
            <a:pPr indent="-143510" algn="just" rtl="1"/>
            <a:br>
              <a:rPr lang="ar-IQ" sz="3200" dirty="0">
                <a:effectLst/>
                <a:latin typeface="Arial" panose="020B0604020202020204" pitchFamily="34" charset="0"/>
                <a:ea typeface="Times New Roman" panose="02020603050405020304" pitchFamily="18" charset="0"/>
                <a:cs typeface="Arial" panose="020B0604020202020204" pitchFamily="34" charset="0"/>
              </a:rPr>
            </a:br>
            <a:br>
              <a:rPr lang="ar-IQ" sz="3200" dirty="0">
                <a:effectLst/>
                <a:latin typeface="Arial" panose="020B0604020202020204" pitchFamily="34" charset="0"/>
                <a:ea typeface="Times New Roman" panose="02020603050405020304" pitchFamily="18" charset="0"/>
                <a:cs typeface="Arial" panose="020B0604020202020204" pitchFamily="34" charset="0"/>
              </a:rPr>
            </a:br>
            <a:br>
              <a:rPr lang="ar-IQ" sz="3200" dirty="0">
                <a:effectLst/>
                <a:latin typeface="Arial" panose="020B0604020202020204" pitchFamily="34" charset="0"/>
                <a:ea typeface="Times New Roman" panose="02020603050405020304" pitchFamily="18" charset="0"/>
                <a:cs typeface="Arial" panose="020B0604020202020204" pitchFamily="34" charset="0"/>
              </a:rPr>
            </a:br>
            <a:br>
              <a:rPr lang="ar-IQ" sz="3200" dirty="0">
                <a:effectLst/>
                <a:latin typeface="Arial" panose="020B0604020202020204" pitchFamily="34" charset="0"/>
                <a:ea typeface="Times New Roman" panose="02020603050405020304" pitchFamily="18" charset="0"/>
                <a:cs typeface="Arial" panose="020B0604020202020204" pitchFamily="34" charset="0"/>
              </a:rPr>
            </a:br>
            <a:r>
              <a:rPr lang="ar-IQ" sz="3200" b="1" dirty="0">
                <a:effectLst/>
                <a:latin typeface="Arial" panose="020B0604020202020204" pitchFamily="34" charset="0"/>
                <a:ea typeface="Times New Roman" panose="02020603050405020304" pitchFamily="18" charset="0"/>
                <a:cs typeface="Arial" panose="020B0604020202020204" pitchFamily="34" charset="0"/>
              </a:rPr>
              <a:t>العرضُ وتحقيقٌ فيها:                           </a:t>
            </a:r>
            <a:r>
              <a:rPr lang="ar-IQ" sz="3200" dirty="0">
                <a:effectLst/>
                <a:latin typeface="Arial" panose="020B0604020202020204" pitchFamily="34" charset="0"/>
                <a:ea typeface="Times New Roman" panose="02020603050405020304" pitchFamily="18" charset="0"/>
                <a:cs typeface="Arial" panose="020B0604020202020204" pitchFamily="34" charset="0"/>
              </a:rPr>
              <a:t>:</a:t>
            </a:r>
            <a:br>
              <a:rPr lang="ar-IQ" sz="3200" dirty="0">
                <a:effectLst/>
                <a:latin typeface="Arial" panose="020B0604020202020204" pitchFamily="34" charset="0"/>
                <a:ea typeface="Times New Roman" panose="02020603050405020304" pitchFamily="18" charset="0"/>
                <a:cs typeface="Arial" panose="020B0604020202020204" pitchFamily="34" charset="0"/>
              </a:rPr>
            </a:br>
            <a:r>
              <a:rPr lang="ar-IQ" sz="3200" dirty="0">
                <a:effectLst/>
                <a:latin typeface="Arial" panose="020B0604020202020204" pitchFamily="34" charset="0"/>
                <a:ea typeface="Times New Roman" panose="02020603050405020304" pitchFamily="18" charset="0"/>
                <a:cs typeface="Arial" panose="020B0604020202020204" pitchFamily="34" charset="0"/>
              </a:rPr>
              <a:t>      إنَّ الحكماءَ والـمتكلِّمين فسَّروا العرَضَ بـ(ما قام بغيـره)، لكنَّ اختلفوا في معنى القيام.                                 .</a:t>
            </a:r>
            <a:br>
              <a:rPr lang="ar-IQ" sz="2400" dirty="0">
                <a:effectLst/>
                <a:latin typeface="Arial" panose="020B0604020202020204" pitchFamily="34" charset="0"/>
                <a:ea typeface="Times New Roman" panose="02020603050405020304" pitchFamily="18" charset="0"/>
                <a:cs typeface="Arial" panose="020B0604020202020204" pitchFamily="34" charset="0"/>
              </a:rPr>
            </a:br>
            <a:br>
              <a:rPr lang="ar-IQ" sz="2400" dirty="0">
                <a:effectLst/>
                <a:latin typeface="Arial" panose="020B0604020202020204" pitchFamily="34" charset="0"/>
                <a:ea typeface="Times New Roman" panose="02020603050405020304" pitchFamily="18" charset="0"/>
                <a:cs typeface="Arial" panose="020B0604020202020204" pitchFamily="34" charset="0"/>
              </a:rPr>
            </a:br>
            <a:r>
              <a:rPr lang="ar-IQ" sz="3200" dirty="0">
                <a:effectLst/>
                <a:latin typeface="Arial" panose="020B0604020202020204" pitchFamily="34" charset="0"/>
                <a:ea typeface="Times New Roman" panose="02020603050405020304" pitchFamily="18" charset="0"/>
                <a:cs typeface="Arial" panose="020B0604020202020204" pitchFamily="34" charset="0"/>
              </a:rPr>
              <a:t>      </a:t>
            </a:r>
            <a:r>
              <a:rPr lang="ar-IQ" sz="3200" b="1" dirty="0">
                <a:latin typeface="Arial" panose="020B0604020202020204" pitchFamily="34" charset="0"/>
                <a:cs typeface="Arial" panose="020B0604020202020204" pitchFamily="34" charset="0"/>
              </a:rPr>
              <a:t>فالحكماءُ قالوا: </a:t>
            </a:r>
            <a:r>
              <a:rPr lang="ar-IQ" sz="3200" dirty="0">
                <a:effectLst/>
                <a:latin typeface="Arial" panose="020B0604020202020204" pitchFamily="34" charset="0"/>
                <a:ea typeface="Times New Roman" panose="02020603050405020304" pitchFamily="18" charset="0"/>
                <a:cs typeface="Arial" panose="020B0604020202020204" pitchFamily="34" charset="0"/>
              </a:rPr>
              <a:t>معنى القيام بالغيـرِ الاختصاصُ الناعتُ، أي: أمرٌ بسببـِه صار العرَضُ نعتاً، والـمعروضُ منعوتاً.        .</a:t>
            </a:r>
            <a:br>
              <a:rPr lang="ar-IQ" sz="2400" dirty="0">
                <a:effectLst/>
                <a:latin typeface="Arial" panose="020B0604020202020204" pitchFamily="34" charset="0"/>
                <a:ea typeface="Times New Roman" panose="02020603050405020304" pitchFamily="18" charset="0"/>
                <a:cs typeface="Arial" panose="020B0604020202020204" pitchFamily="34" charset="0"/>
              </a:rPr>
            </a:br>
            <a:br>
              <a:rPr lang="ar-IQ" sz="2400" dirty="0">
                <a:effectLst/>
                <a:latin typeface="Arial" panose="020B0604020202020204" pitchFamily="34" charset="0"/>
                <a:ea typeface="Times New Roman" panose="02020603050405020304" pitchFamily="18" charset="0"/>
                <a:cs typeface="Arial" panose="020B0604020202020204" pitchFamily="34" charset="0"/>
              </a:rPr>
            </a:br>
            <a:r>
              <a:rPr lang="ar-IQ" sz="3200" dirty="0">
                <a:effectLst/>
                <a:latin typeface="Arial" panose="020B0604020202020204" pitchFamily="34" charset="0"/>
                <a:ea typeface="Times New Roman" panose="02020603050405020304" pitchFamily="18" charset="0"/>
                <a:cs typeface="Arial" panose="020B0604020202020204" pitchFamily="34" charset="0"/>
              </a:rPr>
              <a:t>     </a:t>
            </a:r>
            <a:r>
              <a:rPr lang="ar-IQ" sz="3200" b="1" dirty="0">
                <a:effectLst/>
                <a:latin typeface="Arial" panose="020B0604020202020204" pitchFamily="34" charset="0"/>
                <a:ea typeface="Times New Roman" panose="02020603050405020304" pitchFamily="18" charset="0"/>
                <a:cs typeface="Arial" panose="020B0604020202020204" pitchFamily="34" charset="0"/>
              </a:rPr>
              <a:t>والـمتكلِّمين قالوا: </a:t>
            </a:r>
            <a:r>
              <a:rPr lang="ar-IQ" sz="3200" dirty="0">
                <a:effectLst/>
                <a:latin typeface="Arial" panose="020B0604020202020204" pitchFamily="34" charset="0"/>
                <a:ea typeface="Times New Roman" panose="02020603050405020304" pitchFamily="18" charset="0"/>
                <a:cs typeface="Arial" panose="020B0604020202020204" pitchFamily="34" charset="0"/>
              </a:rPr>
              <a:t>معناه التبـعيَّةُ في التحيُّــزِ.           .</a:t>
            </a:r>
            <a:br>
              <a:rPr lang="en-US" sz="2400" dirty="0">
                <a:effectLst/>
                <a:latin typeface="Arial" panose="020B0604020202020204" pitchFamily="34" charset="0"/>
                <a:ea typeface="Times New Roman" panose="02020603050405020304" pitchFamily="18" charset="0"/>
                <a:cs typeface="Arial" panose="020B0604020202020204" pitchFamily="34" charset="0"/>
              </a:rPr>
            </a:br>
            <a:br>
              <a:rPr lang="en-US" sz="3200" dirty="0">
                <a:latin typeface="Arial" panose="020B0604020202020204" pitchFamily="34" charset="0"/>
                <a:cs typeface="Arial" panose="020B0604020202020204" pitchFamily="34" charset="0"/>
              </a:rPr>
            </a:br>
            <a:r>
              <a:rPr lang="ar-IQ" sz="3200" dirty="0">
                <a:latin typeface="Arial" panose="020B0604020202020204" pitchFamily="34" charset="0"/>
                <a:cs typeface="Arial" panose="020B0604020202020204" pitchFamily="34" charset="0"/>
              </a:rPr>
              <a:t>     والصحيحُ هو التعريفُ الأوَّل؛ لأنَّ:العرَضَ قد </a:t>
            </a:r>
            <a:r>
              <a:rPr lang="ar-IQ" sz="3200" dirty="0">
                <a:effectLst/>
                <a:latin typeface="Arial" panose="020B0604020202020204" pitchFamily="34" charset="0"/>
                <a:ea typeface="Times New Roman" panose="02020603050405020304" pitchFamily="18" charset="0"/>
                <a:cs typeface="Arial" panose="020B0604020202020204" pitchFamily="34" charset="0"/>
              </a:rPr>
              <a:t>لا يكونُ لـه تـحيُّـزٌ أصلاً كحياةِ الروحِ الـمـجرَّدِ وعلْـمِه؛ إِذْ لا تـحيُّـزَ للـمـجرَّدِ حتى يتْبـَعَه العرَضُ،                            ،</a:t>
            </a:r>
            <a:br>
              <a:rPr lang="ar-IQ" sz="3200" dirty="0">
                <a:effectLst/>
                <a:latin typeface="Arial" panose="020B0604020202020204" pitchFamily="34" charset="0"/>
                <a:ea typeface="Times New Roman" panose="02020603050405020304" pitchFamily="18" charset="0"/>
                <a:cs typeface="Arial" panose="020B0604020202020204" pitchFamily="34" charset="0"/>
              </a:rPr>
            </a:br>
            <a:r>
              <a:rPr lang="ar-IQ" sz="3200" dirty="0">
                <a:effectLst/>
                <a:latin typeface="Arial" panose="020B0604020202020204" pitchFamily="34" charset="0"/>
                <a:ea typeface="Times New Roman" panose="02020603050405020304" pitchFamily="18" charset="0"/>
                <a:cs typeface="Arial" panose="020B0604020202020204" pitchFamily="34" charset="0"/>
              </a:rPr>
              <a:t>      وقد يكون لـه تـحيُّـزٌ يَتْـبَـع تـحيُّـزَ موضوعِه كحياةِ الجسمِ ولَونِـه وحركته. </a:t>
            </a:r>
            <a:endParaRPr lang="ar-IQ"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104799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p:spPr>
        <p:txBody>
          <a:bodyPr/>
          <a:lstStyle/>
          <a:p>
            <a:pPr indent="-143510" algn="just" rtl="1"/>
            <a:br>
              <a:rPr lang="en-US" sz="1800" dirty="0">
                <a:effectLst/>
                <a:latin typeface="Times New Roman" panose="02020603050405020304" pitchFamily="18" charset="0"/>
                <a:ea typeface="Times New Roman" panose="02020603050405020304" pitchFamily="18" charset="0"/>
              </a:rPr>
            </a:br>
            <a:r>
              <a:rPr lang="ar-IQ" sz="1800" b="1" dirty="0">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IQ" sz="3200" dirty="0">
                <a:effectLst/>
                <a:latin typeface="Times New Roman" panose="02020603050405020304" pitchFamily="18" charset="0"/>
                <a:ea typeface="Times New Roman" panose="02020603050405020304" pitchFamily="18" charset="0"/>
                <a:cs typeface="+mn-cs"/>
              </a:rPr>
              <a:t>فما اشتــَهَر من أنَّ العرَض موجودٌ تابعٌ لـموضوعه في التَّحيُّــزِ لا يَشمِل القسمَ الأوَّلَ، وهذا التعريفُ:                :</a:t>
            </a:r>
            <a:br>
              <a:rPr lang="ar-IQ" sz="3200" dirty="0">
                <a:effectLst/>
                <a:latin typeface="Times New Roman" panose="02020603050405020304" pitchFamily="18" charset="0"/>
                <a:ea typeface="Times New Roman" panose="02020603050405020304" pitchFamily="18" charset="0"/>
                <a:cs typeface="+mn-cs"/>
              </a:rPr>
            </a:br>
            <a:br>
              <a:rPr lang="ar-IQ" sz="3200" dirty="0">
                <a:effectLst/>
                <a:latin typeface="Times New Roman" panose="02020603050405020304" pitchFamily="18" charset="0"/>
                <a:ea typeface="Times New Roman" panose="02020603050405020304" pitchFamily="18" charset="0"/>
                <a:cs typeface="+mn-cs"/>
              </a:rPr>
            </a:br>
            <a:r>
              <a:rPr lang="ar-IQ" sz="3200" dirty="0">
                <a:effectLst/>
                <a:latin typeface="Times New Roman" panose="02020603050405020304" pitchFamily="18" charset="0"/>
                <a:ea typeface="Times New Roman" panose="02020603050405020304" pitchFamily="18" charset="0"/>
                <a:cs typeface="+mn-cs"/>
              </a:rPr>
              <a:t>      إنَّـما هو للـمعتزلةِ الـمنكـرِين للـمـجرَّداتِ وأعراضِها، فهذا الـمعنى باطلٌ؛ لأنَّ الـمـجرَّد موجودٌ كما أشرْنا إليه،          ،                                 </a:t>
            </a:r>
            <a:br>
              <a:rPr lang="ar-IQ" sz="3200" dirty="0">
                <a:effectLst/>
                <a:latin typeface="Times New Roman" panose="02020603050405020304" pitchFamily="18" charset="0"/>
                <a:ea typeface="Times New Roman" panose="02020603050405020304" pitchFamily="18" charset="0"/>
                <a:cs typeface="+mn-cs"/>
              </a:rPr>
            </a:br>
            <a:br>
              <a:rPr lang="ar-IQ" sz="3200" dirty="0">
                <a:effectLst/>
                <a:latin typeface="Times New Roman" panose="02020603050405020304" pitchFamily="18" charset="0"/>
                <a:ea typeface="Times New Roman" panose="02020603050405020304" pitchFamily="18" charset="0"/>
                <a:cs typeface="+mn-cs"/>
              </a:rPr>
            </a:br>
            <a:r>
              <a:rPr lang="ar-IQ" sz="3200" dirty="0">
                <a:effectLst/>
                <a:latin typeface="Times New Roman" panose="02020603050405020304" pitchFamily="18" charset="0"/>
                <a:ea typeface="Times New Roman" panose="02020603050405020304" pitchFamily="18" charset="0"/>
                <a:cs typeface="+mn-cs"/>
              </a:rPr>
              <a:t>      وباطلٌ؛ لأنَّه يقال في اللُّغة والعُـرْف: قام العلـمُ باللَّـه، وقام العمَى بـزيدٍ، مع أنَّ اللَّـهَ لا تـحيُّـزَ لـه، وأنَّ العمَى اِعتبـاريٌّ لا تـحيُّـز لـه.                                                 .</a:t>
            </a:r>
            <a:br>
              <a:rPr lang="ar-IQ" sz="2000" dirty="0">
                <a:effectLst/>
                <a:latin typeface="Times New Roman" panose="02020603050405020304" pitchFamily="18" charset="0"/>
                <a:ea typeface="Times New Roman" panose="02020603050405020304" pitchFamily="18" charset="0"/>
                <a:cs typeface="+mn-cs"/>
              </a:rPr>
            </a:br>
            <a:br>
              <a:rPr lang="ar-IQ" sz="2000" dirty="0">
                <a:latin typeface="Times New Roman" panose="02020603050405020304" pitchFamily="18" charset="0"/>
                <a:cs typeface="+mn-cs"/>
              </a:rPr>
            </a:br>
            <a:r>
              <a:rPr lang="ar-IQ" sz="3200" dirty="0">
                <a:latin typeface="Times New Roman" panose="02020603050405020304" pitchFamily="18" charset="0"/>
                <a:cs typeface="+mn-cs"/>
              </a:rPr>
              <a:t>      فإذن التفسيرُالصحيح لمعنى القيام: هو </a:t>
            </a:r>
            <a:r>
              <a:rPr lang="ar-IQ" sz="3200" dirty="0">
                <a:effectLst/>
                <a:latin typeface="Times New Roman" panose="02020603050405020304" pitchFamily="18" charset="0"/>
                <a:ea typeface="Times New Roman" panose="02020603050405020304" pitchFamily="18" charset="0"/>
                <a:cs typeface="+mn-cs"/>
              </a:rPr>
              <a:t>الاختصاصُ الناعتُ. وهذا معنى عامٌّ قد يقارِن التَّحيُّــزَ وقد لا.                     . </a:t>
            </a:r>
            <a:r>
              <a:rPr lang="ar-IQ" sz="2000" dirty="0">
                <a:effectLst/>
                <a:latin typeface="Times New Roman" panose="02020603050405020304" pitchFamily="18" charset="0"/>
                <a:ea typeface="Times New Roman" panose="02020603050405020304" pitchFamily="18" charset="0"/>
                <a:cs typeface="+mn-cs"/>
              </a:rPr>
              <a:t>                                     </a:t>
            </a:r>
            <a:br>
              <a:rPr lang="en-US" sz="2000" dirty="0">
                <a:effectLst/>
                <a:latin typeface="Times New Roman" panose="02020603050405020304" pitchFamily="18" charset="0"/>
                <a:ea typeface="Times New Roman" panose="02020603050405020304" pitchFamily="18" charset="0"/>
                <a:cs typeface="+mn-cs"/>
              </a:rPr>
            </a:br>
            <a:r>
              <a:rPr lang="ar-IQ" sz="2000" dirty="0">
                <a:effectLst/>
                <a:latin typeface="Times New Roman" panose="02020603050405020304" pitchFamily="18" charset="0"/>
                <a:ea typeface="Times New Roman" panose="02020603050405020304" pitchFamily="18" charset="0"/>
                <a:cs typeface="+mn-cs"/>
              </a:rPr>
              <a:t> </a:t>
            </a:r>
            <a:endParaRPr lang="ar-IQ" sz="3200" b="1" dirty="0">
              <a:cs typeface="+mn-cs"/>
            </a:endParaRPr>
          </a:p>
        </p:txBody>
      </p:sp>
    </p:spTree>
    <p:extLst>
      <p:ext uri="{BB962C8B-B14F-4D97-AF65-F5344CB8AC3E}">
        <p14:creationId xmlns:p14="http://schemas.microsoft.com/office/powerpoint/2010/main" val="85293651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p:spPr>
        <p:txBody>
          <a:bodyPr/>
          <a:lstStyle/>
          <a:p>
            <a:pPr algn="just"/>
            <a:r>
              <a:rPr lang="ar-IQ" sz="3200" dirty="0">
                <a:effectLst/>
                <a:ea typeface="Times New Roman" panose="02020603050405020304" pitchFamily="18" charset="0"/>
                <a:cs typeface="+mn-cs"/>
              </a:rPr>
              <a:t>     </a:t>
            </a:r>
            <a:br>
              <a:rPr lang="ar-IQ" sz="3200" dirty="0">
                <a:effectLst/>
                <a:ea typeface="Times New Roman" panose="02020603050405020304" pitchFamily="18" charset="0"/>
                <a:cs typeface="+mn-cs"/>
              </a:rPr>
            </a:br>
            <a:r>
              <a:rPr lang="ar-IQ" sz="3200" b="1" dirty="0">
                <a:effectLst/>
                <a:latin typeface="Times New Roman" panose="02020603050405020304" pitchFamily="18" charset="0"/>
                <a:ea typeface="Times New Roman" panose="02020603050405020304" pitchFamily="18" charset="0"/>
                <a:cs typeface="+mn-cs"/>
              </a:rPr>
              <a:t>ومِنَ الأعراض الحركةُ:                        :</a:t>
            </a:r>
            <a:br>
              <a:rPr lang="ar-IQ" sz="3200" b="1" dirty="0">
                <a:effectLst/>
                <a:latin typeface="Times New Roman" panose="02020603050405020304" pitchFamily="18" charset="0"/>
                <a:ea typeface="Times New Roman" panose="02020603050405020304" pitchFamily="18" charset="0"/>
                <a:cs typeface="+mn-cs"/>
              </a:rPr>
            </a:br>
            <a:r>
              <a:rPr lang="ar-IQ" sz="3200" b="1" dirty="0">
                <a:effectLst/>
                <a:latin typeface="Times New Roman" panose="02020603050405020304" pitchFamily="18" charset="0"/>
                <a:ea typeface="Times New Roman" panose="02020603050405020304" pitchFamily="18" charset="0"/>
                <a:cs typeface="+mn-cs"/>
              </a:rPr>
              <a:t>      هل هي أزليةٌ أم حادثةٌ؟</a:t>
            </a:r>
            <a:r>
              <a:rPr lang="ar-IQ" sz="3200" b="1" dirty="0">
                <a:latin typeface="Times New Roman" panose="02020603050405020304" pitchFamily="18" charset="0"/>
                <a:ea typeface="Times New Roman" panose="02020603050405020304" pitchFamily="18" charset="0"/>
                <a:cs typeface="+mn-cs"/>
              </a:rPr>
              <a:t>: </a:t>
            </a:r>
            <a:r>
              <a:rPr lang="ar-IQ" sz="3200" dirty="0">
                <a:effectLst/>
                <a:ea typeface="Times New Roman" panose="02020603050405020304" pitchFamily="18" charset="0"/>
                <a:cs typeface="+mn-cs"/>
              </a:rPr>
              <a:t>قال الحكماءِ بأزليَّتها.        .</a:t>
            </a:r>
            <a:br>
              <a:rPr lang="ar-IQ" sz="2400" dirty="0">
                <a:effectLst/>
                <a:ea typeface="Times New Roman" panose="02020603050405020304" pitchFamily="18" charset="0"/>
                <a:cs typeface="+mn-cs"/>
              </a:rPr>
            </a:br>
            <a:br>
              <a:rPr lang="ar-IQ" sz="2400" dirty="0">
                <a:effectLst/>
                <a:ea typeface="Times New Roman" panose="02020603050405020304" pitchFamily="18" charset="0"/>
                <a:cs typeface="+mn-cs"/>
              </a:rPr>
            </a:br>
            <a:r>
              <a:rPr lang="ar-IQ" sz="3200" dirty="0">
                <a:effectLst/>
                <a:ea typeface="Times New Roman" panose="02020603050405020304" pitchFamily="18" charset="0"/>
                <a:cs typeface="+mn-cs"/>
              </a:rPr>
              <a:t>      </a:t>
            </a:r>
            <a:r>
              <a:rPr lang="ar-IQ" sz="3200" b="1" dirty="0">
                <a:latin typeface="Times New Roman" panose="02020603050405020304" pitchFamily="18" charset="0"/>
                <a:cs typeface="+mn-cs"/>
              </a:rPr>
              <a:t>هنا نتساءل: </a:t>
            </a:r>
            <a:r>
              <a:rPr lang="ar-IQ" sz="3200" dirty="0">
                <a:effectLst/>
                <a:ea typeface="Times New Roman" panose="02020603050405020304" pitchFamily="18" charset="0"/>
                <a:cs typeface="+mn-cs"/>
              </a:rPr>
              <a:t>ما المرادُ بأزليَّةِ الحركاتِ؟.             .</a:t>
            </a:r>
            <a:br>
              <a:rPr lang="ar-IQ" sz="3200" dirty="0">
                <a:effectLst/>
                <a:ea typeface="Times New Roman" panose="02020603050405020304" pitchFamily="18" charset="0"/>
                <a:cs typeface="+mn-cs"/>
              </a:rPr>
            </a:br>
            <a:br>
              <a:rPr lang="ar-IQ" sz="3200" dirty="0">
                <a:effectLst/>
                <a:ea typeface="Times New Roman" panose="02020603050405020304" pitchFamily="18" charset="0"/>
                <a:cs typeface="+mn-cs"/>
              </a:rPr>
            </a:br>
            <a:r>
              <a:rPr lang="ar-IQ" sz="3200" dirty="0">
                <a:effectLst/>
                <a:ea typeface="Times New Roman" panose="02020603050405020304" pitchFamily="18" charset="0"/>
                <a:cs typeface="+mn-cs"/>
              </a:rPr>
              <a:t>       </a:t>
            </a:r>
            <a:r>
              <a:rPr lang="ar-IQ" sz="3200" b="1" dirty="0">
                <a:effectLst/>
                <a:ea typeface="Times New Roman" panose="02020603050405020304" pitchFamily="18" charset="0"/>
                <a:cs typeface="+mn-cs"/>
              </a:rPr>
              <a:t>قالوا: </a:t>
            </a:r>
            <a:r>
              <a:rPr lang="ar-IQ" sz="3200" dirty="0">
                <a:ea typeface="Times New Roman" panose="02020603050405020304" pitchFamily="18" charset="0"/>
                <a:cs typeface="+mn-cs"/>
              </a:rPr>
              <a:t>إ</a:t>
            </a:r>
            <a:r>
              <a:rPr lang="ar-IQ" sz="3200" dirty="0">
                <a:effectLst/>
                <a:ea typeface="Times New Roman" panose="02020603050405020304" pitchFamily="18" charset="0"/>
                <a:cs typeface="+mn-cs"/>
              </a:rPr>
              <a:t>نَّه ما من حركةٍ إلَّا وقبلَها حركةٌ آخرى، فمجموعُ الحركاتِ قديمٌ وجميعِ جزئيَّاتِه حادثةٌ،                  ،</a:t>
            </a:r>
            <a:br>
              <a:rPr lang="ar-IQ" sz="3200" dirty="0">
                <a:effectLst/>
                <a:ea typeface="Times New Roman" panose="02020603050405020304" pitchFamily="18" charset="0"/>
                <a:cs typeface="+mn-cs"/>
              </a:rPr>
            </a:br>
            <a:r>
              <a:rPr lang="ar-IQ" sz="3200" dirty="0">
                <a:effectLst/>
                <a:ea typeface="Times New Roman" panose="02020603050405020304" pitchFamily="18" charset="0"/>
                <a:cs typeface="+mn-cs"/>
              </a:rPr>
              <a:t>                           </a:t>
            </a:r>
            <a:br>
              <a:rPr lang="ar-IQ" sz="3200" dirty="0">
                <a:effectLst/>
                <a:ea typeface="Times New Roman" panose="02020603050405020304" pitchFamily="18" charset="0"/>
                <a:cs typeface="+mn-cs"/>
              </a:rPr>
            </a:br>
            <a:r>
              <a:rPr lang="ar-IQ" sz="3200" dirty="0">
                <a:effectLst/>
                <a:ea typeface="Times New Roman" panose="02020603050405020304" pitchFamily="18" charset="0"/>
                <a:cs typeface="+mn-cs"/>
              </a:rPr>
              <a:t>      </a:t>
            </a:r>
            <a:r>
              <a:rPr lang="ar-IQ" sz="3200" dirty="0">
                <a:effectLst/>
                <a:latin typeface="Times New Roman" panose="02020603050405020304" pitchFamily="18" charset="0"/>
                <a:ea typeface="Times New Roman" panose="02020603050405020304" pitchFamily="18" charset="0"/>
                <a:cs typeface="+mn-cs"/>
              </a:rPr>
              <a:t>وليس بمعنى أنَّ فرداً من أفراد الحركةِ وجدتْ في الأزل حتى يستلزمَ أنْ لا تفوتَ؛ إذْ ما ثَبت قِدمُه امتنع عدمُه</a:t>
            </a:r>
            <a:r>
              <a:rPr lang="ar-IQ" sz="3200" dirty="0">
                <a:latin typeface="Times New Roman" panose="02020603050405020304" pitchFamily="18" charset="0"/>
                <a:ea typeface="Times New Roman" panose="02020603050405020304" pitchFamily="18" charset="0"/>
                <a:cs typeface="+mn-cs"/>
              </a:rPr>
              <a:t>.      .</a:t>
            </a:r>
            <a:br>
              <a:rPr lang="ar-IQ" sz="3200" dirty="0">
                <a:latin typeface="Times New Roman" panose="02020603050405020304" pitchFamily="18" charset="0"/>
                <a:ea typeface="Times New Roman" panose="02020603050405020304" pitchFamily="18" charset="0"/>
                <a:cs typeface="+mn-cs"/>
              </a:rPr>
            </a:br>
            <a:r>
              <a:rPr lang="ar-IQ" sz="2000" dirty="0">
                <a:ea typeface="Times New Roman" panose="02020603050405020304" pitchFamily="18" charset="0"/>
                <a:cs typeface="+mn-cs"/>
              </a:rPr>
              <a:t> </a:t>
            </a:r>
            <a:br>
              <a:rPr lang="ar-IQ" sz="3200" dirty="0">
                <a:latin typeface="Times New Roman" panose="02020603050405020304" pitchFamily="18" charset="0"/>
                <a:ea typeface="Times New Roman" panose="02020603050405020304" pitchFamily="18" charset="0"/>
                <a:cs typeface="+mn-cs"/>
              </a:rPr>
            </a:br>
            <a:r>
              <a:rPr lang="ar-IQ" sz="3200" b="1" dirty="0">
                <a:latin typeface="Times New Roman" panose="02020603050405020304" pitchFamily="18" charset="0"/>
                <a:ea typeface="Times New Roman" panose="02020603050405020304" pitchFamily="18" charset="0"/>
                <a:cs typeface="+mn-cs"/>
              </a:rPr>
              <a:t>وفيه نظر:                         </a:t>
            </a:r>
            <a:r>
              <a:rPr lang="ar-IQ" sz="3200" dirty="0">
                <a:latin typeface="Times New Roman" panose="02020603050405020304" pitchFamily="18" charset="0"/>
                <a:ea typeface="Times New Roman" panose="02020603050405020304" pitchFamily="18" charset="0"/>
                <a:cs typeface="+mn-cs"/>
              </a:rPr>
              <a:t>:</a:t>
            </a:r>
            <a:br>
              <a:rPr lang="ar-IQ" sz="3200" dirty="0">
                <a:latin typeface="Times New Roman" panose="02020603050405020304" pitchFamily="18" charset="0"/>
                <a:ea typeface="Times New Roman" panose="02020603050405020304" pitchFamily="18" charset="0"/>
                <a:cs typeface="+mn-cs"/>
              </a:rPr>
            </a:br>
            <a:r>
              <a:rPr lang="ar-IQ" sz="3200" dirty="0">
                <a:latin typeface="Times New Roman" panose="02020603050405020304" pitchFamily="18" charset="0"/>
                <a:ea typeface="Times New Roman" panose="02020603050405020304" pitchFamily="18" charset="0"/>
                <a:cs typeface="+mn-cs"/>
              </a:rPr>
              <a:t>      </a:t>
            </a:r>
            <a:r>
              <a:rPr lang="ar-IQ" sz="3200" dirty="0">
                <a:effectLst/>
                <a:latin typeface="Times New Roman" panose="02020603050405020304" pitchFamily="18" charset="0"/>
                <a:ea typeface="Times New Roman" panose="02020603050405020304" pitchFamily="18" charset="0"/>
                <a:cs typeface="+mn-cs"/>
              </a:rPr>
              <a:t> </a:t>
            </a:r>
            <a:r>
              <a:rPr lang="ar-IQ" sz="3200" b="1" dirty="0">
                <a:latin typeface="Times New Roman" panose="02020603050405020304" pitchFamily="18" charset="0"/>
                <a:ea typeface="Times New Roman" panose="02020603050405020304" pitchFamily="18" charset="0"/>
                <a:cs typeface="+mn-cs"/>
              </a:rPr>
              <a:t>أوَّلاً: </a:t>
            </a:r>
            <a:r>
              <a:rPr lang="ar-IQ" sz="3200" b="1" dirty="0">
                <a:effectLst/>
                <a:latin typeface="Times New Roman" panose="02020603050405020304" pitchFamily="18" charset="0"/>
                <a:ea typeface="Times New Roman" panose="02020603050405020304" pitchFamily="18" charset="0"/>
                <a:cs typeface="+mn-cs"/>
              </a:rPr>
              <a:t>هذا التفسيرُ للأزليِّ باطلٌ </a:t>
            </a:r>
            <a:r>
              <a:rPr lang="ar-IQ" sz="3200" b="1" dirty="0">
                <a:latin typeface="Times New Roman" panose="02020603050405020304" pitchFamily="18" charset="0"/>
                <a:cs typeface="+mn-cs"/>
              </a:rPr>
              <a:t>: </a:t>
            </a:r>
            <a:r>
              <a:rPr lang="ar-IQ" sz="3200" dirty="0">
                <a:latin typeface="Times New Roman" panose="02020603050405020304" pitchFamily="18" charset="0"/>
                <a:cs typeface="+mn-cs"/>
              </a:rPr>
              <a:t>لأنَّ ما ذَكروه ليس معنى الأزليَّةِ بل هو معنى التسلسلِ، والتسلسُلُ باطلٌ.                .    </a:t>
            </a:r>
          </a:p>
        </p:txBody>
      </p:sp>
    </p:spTree>
    <p:extLst>
      <p:ext uri="{BB962C8B-B14F-4D97-AF65-F5344CB8AC3E}">
        <p14:creationId xmlns:p14="http://schemas.microsoft.com/office/powerpoint/2010/main" val="35696342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6705600"/>
          </a:xfrm>
        </p:spPr>
        <p:txBody>
          <a:bodyPr/>
          <a:lstStyle/>
          <a:p>
            <a:pPr marL="90170" indent="-179705" algn="just" rtl="1"/>
            <a:r>
              <a:rPr lang="ar-IQ" sz="3200" dirty="0">
                <a:effectLst/>
                <a:latin typeface="Times New Roman" panose="02020603050405020304" pitchFamily="18" charset="0"/>
                <a:ea typeface="Times New Roman" panose="02020603050405020304" pitchFamily="18" charset="0"/>
                <a:cs typeface="Traditional Arabic" panose="02020603050405020304" pitchFamily="18" charset="-78"/>
              </a:rPr>
              <a:t> </a:t>
            </a:r>
            <a:r>
              <a:rPr lang="ar-IQ" sz="3200" b="1" dirty="0">
                <a:latin typeface="+mn-lt"/>
                <a:cs typeface="+mn-cs"/>
              </a:rPr>
              <a:t>ثانياً: لِـمَ </a:t>
            </a:r>
            <a:r>
              <a:rPr lang="ar-IQ" sz="3200" dirty="0">
                <a:effectLst/>
                <a:latin typeface="+mn-lt"/>
                <a:ea typeface="Times New Roman" panose="02020603050405020304" pitchFamily="18" charset="0"/>
                <a:cs typeface="+mn-cs"/>
              </a:rPr>
              <a:t>حوادثُ لا أوَّلَ لها مستحيلةٌ؟</a:t>
            </a:r>
            <a:r>
              <a:rPr lang="ar-IQ" sz="3200" dirty="0">
                <a:latin typeface="+mn-lt"/>
                <a:ea typeface="Times New Roman" panose="02020603050405020304" pitchFamily="18" charset="0"/>
                <a:cs typeface="+mn-cs"/>
              </a:rPr>
              <a:t>                   </a:t>
            </a:r>
            <a:r>
              <a:rPr lang="ar-IQ" sz="3200" dirty="0">
                <a:effectLst/>
                <a:latin typeface="+mn-lt"/>
                <a:ea typeface="Times New Roman" panose="02020603050405020304" pitchFamily="18" charset="0"/>
                <a:cs typeface="+mn-cs"/>
              </a:rPr>
              <a:t>.</a:t>
            </a:r>
            <a:br>
              <a:rPr lang="en-US" sz="1600" dirty="0">
                <a:effectLst/>
                <a:latin typeface="+mn-lt"/>
                <a:ea typeface="Times New Roman" panose="02020603050405020304" pitchFamily="18" charset="0"/>
                <a:cs typeface="+mn-cs"/>
              </a:rPr>
            </a:br>
            <a:br>
              <a:rPr lang="en-US" sz="1600" dirty="0">
                <a:effectLst/>
                <a:latin typeface="+mn-lt"/>
                <a:ea typeface="Times New Roman" panose="02020603050405020304" pitchFamily="18" charset="0"/>
                <a:cs typeface="+mn-cs"/>
              </a:rPr>
            </a:br>
            <a:r>
              <a:rPr lang="ar-IQ" sz="3200" dirty="0">
                <a:effectLst/>
                <a:latin typeface="+mn-lt"/>
                <a:ea typeface="Times New Roman" panose="02020603050405020304" pitchFamily="18" charset="0"/>
                <a:cs typeface="+mn-cs"/>
              </a:rPr>
              <a:t>       </a:t>
            </a:r>
            <a:r>
              <a:rPr lang="ar-IQ" sz="3200" dirty="0">
                <a:latin typeface="+mn-lt"/>
                <a:ea typeface="Times New Roman" panose="02020603050405020304" pitchFamily="18" charset="0"/>
                <a:cs typeface="+mn-cs"/>
              </a:rPr>
              <a:t>لأ</a:t>
            </a:r>
            <a:r>
              <a:rPr lang="ar-IQ" sz="3200" dirty="0">
                <a:effectLst/>
                <a:latin typeface="+mn-lt"/>
                <a:ea typeface="Times New Roman" panose="02020603050405020304" pitchFamily="18" charset="0"/>
                <a:cs typeface="+mn-cs"/>
              </a:rPr>
              <a:t>نَّها قولةٌ يَنقُض بعضُها بعضاً؛ فإنَّ قولَـهم:(حوادث) جمعُ حادثٍ، والـحادثُ ما له أوَّل، فقد أقرُّوا بالأوليَّة لآحادِها لفظاً ومعنى.              .                                  </a:t>
            </a:r>
            <a:br>
              <a:rPr lang="ar-IQ" sz="3200" dirty="0">
                <a:effectLst/>
                <a:latin typeface="+mn-lt"/>
                <a:ea typeface="Times New Roman" panose="02020603050405020304" pitchFamily="18" charset="0"/>
                <a:cs typeface="+mn-cs"/>
              </a:rPr>
            </a:br>
            <a:br>
              <a:rPr lang="ar-IQ" sz="3200" dirty="0">
                <a:effectLst/>
                <a:latin typeface="+mn-lt"/>
                <a:ea typeface="Times New Roman" panose="02020603050405020304" pitchFamily="18" charset="0"/>
                <a:cs typeface="+mn-cs"/>
              </a:rPr>
            </a:br>
            <a:r>
              <a:rPr lang="ar-IQ" sz="3200" dirty="0">
                <a:effectLst/>
                <a:latin typeface="+mn-lt"/>
                <a:ea typeface="Times New Roman" panose="02020603050405020304" pitchFamily="18" charset="0"/>
                <a:cs typeface="+mn-cs"/>
              </a:rPr>
              <a:t>      وقولُهم:(لا أوَّلَ لها) تناقضٌ؛ كأنَّهم قالوا:(لها أوَّلُ لا أوَّلَ لها)، فتعيَّن فسادُ هذه القولةُ.                               .</a:t>
            </a:r>
            <a:br>
              <a:rPr lang="en-US" sz="3200" dirty="0">
                <a:effectLst/>
                <a:latin typeface="+mn-lt"/>
                <a:ea typeface="Times New Roman" panose="02020603050405020304" pitchFamily="18" charset="0"/>
                <a:cs typeface="+mn-cs"/>
              </a:rPr>
            </a:br>
            <a:br>
              <a:rPr lang="en-US" sz="3200" dirty="0">
                <a:effectLst/>
                <a:latin typeface="+mn-lt"/>
                <a:ea typeface="Times New Roman" panose="02020603050405020304" pitchFamily="18" charset="0"/>
                <a:cs typeface="+mn-cs"/>
              </a:rPr>
            </a:br>
            <a:r>
              <a:rPr lang="ar-IQ" sz="3200" dirty="0">
                <a:effectLst/>
                <a:latin typeface="+mn-lt"/>
                <a:ea typeface="Times New Roman" panose="02020603050405020304" pitchFamily="18" charset="0"/>
                <a:cs typeface="+mn-cs"/>
              </a:rPr>
              <a:t>     وأكثرُ من ذلك إنَّ المتكلِّمين قد نقَضوها عليهم بأدلَّةٍ كثيرةٍ عقليَّةٍ، </a:t>
            </a:r>
            <a:r>
              <a:rPr lang="ar-IQ" sz="3200" b="1" dirty="0">
                <a:effectLst/>
                <a:latin typeface="+mn-lt"/>
                <a:ea typeface="Times New Roman" panose="02020603050405020304" pitchFamily="18" charset="0"/>
                <a:cs typeface="+mn-cs"/>
              </a:rPr>
              <a:t>منها:                                       </a:t>
            </a:r>
            <a:r>
              <a:rPr lang="ar-IQ" sz="3200" dirty="0">
                <a:effectLst/>
                <a:latin typeface="+mn-lt"/>
                <a:ea typeface="Times New Roman" panose="02020603050405020304" pitchFamily="18" charset="0"/>
                <a:cs typeface="+mn-cs"/>
              </a:rPr>
              <a:t>:</a:t>
            </a:r>
            <a:br>
              <a:rPr lang="ar-IQ" sz="3200" dirty="0">
                <a:effectLst/>
                <a:latin typeface="+mn-lt"/>
                <a:ea typeface="Times New Roman" panose="02020603050405020304" pitchFamily="18" charset="0"/>
                <a:cs typeface="+mn-cs"/>
              </a:rPr>
            </a:br>
            <a:r>
              <a:rPr lang="ar-IQ" sz="3200" dirty="0">
                <a:effectLst/>
                <a:latin typeface="+mn-lt"/>
                <a:ea typeface="Times New Roman" panose="02020603050405020304" pitchFamily="18" charset="0"/>
                <a:cs typeface="+mn-cs"/>
              </a:rPr>
              <a:t>        حصْرُ الأعداد في الشفعِ والوتر، أي: في الزوج والفرد، واستحالةِ دخولِ ما لا يتناهى منها في الوجود خارجاً عنهما.     .               </a:t>
            </a:r>
            <a:br>
              <a:rPr lang="ar-IQ" sz="3200" dirty="0">
                <a:effectLst/>
                <a:latin typeface="+mn-lt"/>
                <a:ea typeface="Times New Roman" panose="02020603050405020304" pitchFamily="18" charset="0"/>
                <a:cs typeface="+mn-cs"/>
              </a:rPr>
            </a:br>
            <a:r>
              <a:rPr lang="ar-IQ" sz="3200" dirty="0">
                <a:effectLst/>
                <a:latin typeface="+mn-lt"/>
                <a:ea typeface="Times New Roman" panose="02020603050405020304" pitchFamily="18" charset="0"/>
                <a:cs typeface="+mn-cs"/>
              </a:rPr>
              <a:t>                                   </a:t>
            </a:r>
            <a:endParaRPr lang="ar-IQ" sz="3200" dirty="0">
              <a:latin typeface="+mn-lt"/>
              <a:cs typeface="+mn-cs"/>
            </a:endParaRPr>
          </a:p>
        </p:txBody>
      </p:sp>
    </p:spTree>
    <p:extLst>
      <p:ext uri="{BB962C8B-B14F-4D97-AF65-F5344CB8AC3E}">
        <p14:creationId xmlns:p14="http://schemas.microsoft.com/office/powerpoint/2010/main" val="306738248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6705600"/>
          </a:xfrm>
        </p:spPr>
        <p:txBody>
          <a:bodyPr/>
          <a:lstStyle/>
          <a:p>
            <a:pPr marL="90170" indent="-179705" algn="just"/>
            <a:r>
              <a:rPr lang="ar-IQ" sz="3200" b="1" dirty="0">
                <a:effectLst/>
                <a:latin typeface="Times New Roman" panose="02020603050405020304" pitchFamily="18" charset="0"/>
                <a:ea typeface="Times New Roman" panose="02020603050405020304" pitchFamily="18" charset="0"/>
                <a:cs typeface="+mn-cs"/>
              </a:rPr>
              <a:t>      وبالمثال يتَّضح المقال: وأوجزُ ما يُرَدُّ به عليهم أنْ يقالَ:                            </a:t>
            </a:r>
            <a:br>
              <a:rPr lang="ar-IQ" sz="3200" dirty="0">
                <a:effectLst/>
                <a:latin typeface="Times New Roman" panose="02020603050405020304" pitchFamily="18" charset="0"/>
                <a:ea typeface="Times New Roman" panose="02020603050405020304" pitchFamily="18" charset="0"/>
                <a:cs typeface="+mn-cs"/>
              </a:rPr>
            </a:br>
            <a:br>
              <a:rPr lang="ar-IQ" sz="3200" dirty="0">
                <a:effectLst/>
                <a:latin typeface="Times New Roman" panose="02020603050405020304" pitchFamily="18" charset="0"/>
                <a:ea typeface="Times New Roman" panose="02020603050405020304" pitchFamily="18" charset="0"/>
                <a:cs typeface="+mn-cs"/>
              </a:rPr>
            </a:br>
            <a:r>
              <a:rPr lang="ar-IQ" sz="3200" dirty="0">
                <a:effectLst/>
                <a:latin typeface="Times New Roman" panose="02020603050405020304" pitchFamily="18" charset="0"/>
                <a:ea typeface="Times New Roman" panose="02020603050405020304" pitchFamily="18" charset="0"/>
                <a:cs typeface="+mn-cs"/>
              </a:rPr>
              <a:t>      دورةٌ من دوراتِ الفلك لا يَخلو أنْ تكونَ واجبةً أو جائزةً أو مستحيلةً. فلو كانتْ واجبةً لم تتبدَّل، أي: واجبَ الوجود لا يتغيَّر؛ لأنَّ التغيُّرَ عدمٌ من سماتِ الحدوث.                   .</a:t>
            </a:r>
            <a:br>
              <a:rPr lang="ar-IQ" sz="3200" dirty="0">
                <a:effectLst/>
                <a:latin typeface="Times New Roman" panose="02020603050405020304" pitchFamily="18" charset="0"/>
                <a:ea typeface="Times New Roman" panose="02020603050405020304" pitchFamily="18" charset="0"/>
                <a:cs typeface="+mn-cs"/>
              </a:rPr>
            </a:br>
            <a:br>
              <a:rPr lang="ar-IQ" sz="3200" dirty="0">
                <a:effectLst/>
                <a:latin typeface="Times New Roman" panose="02020603050405020304" pitchFamily="18" charset="0"/>
                <a:ea typeface="Times New Roman" panose="02020603050405020304" pitchFamily="18" charset="0"/>
                <a:cs typeface="+mn-cs"/>
              </a:rPr>
            </a:br>
            <a:r>
              <a:rPr lang="ar-IQ" sz="3200" dirty="0">
                <a:effectLst/>
                <a:latin typeface="Times New Roman" panose="02020603050405020304" pitchFamily="18" charset="0"/>
                <a:ea typeface="Times New Roman" panose="02020603050405020304" pitchFamily="18" charset="0"/>
                <a:cs typeface="+mn-cs"/>
              </a:rPr>
              <a:t>    ولو كانتْ مستحيلةً لم تَقعْ؛ لأنَّ الـمستحيلَ لا يقبل الوجودَ، فلم يبقَ إلَّا جوازُها.                                    .</a:t>
            </a:r>
            <a:br>
              <a:rPr lang="ar-IQ" sz="1800" dirty="0">
                <a:effectLst/>
                <a:latin typeface="Times New Roman" panose="02020603050405020304" pitchFamily="18" charset="0"/>
                <a:ea typeface="Times New Roman" panose="02020603050405020304" pitchFamily="18" charset="0"/>
                <a:cs typeface="+mn-cs"/>
              </a:rPr>
            </a:br>
            <a:br>
              <a:rPr lang="ar-IQ" sz="1800" dirty="0">
                <a:effectLst/>
                <a:latin typeface="Times New Roman" panose="02020603050405020304" pitchFamily="18" charset="0"/>
                <a:ea typeface="Times New Roman" panose="02020603050405020304" pitchFamily="18" charset="0"/>
                <a:cs typeface="+mn-cs"/>
              </a:rPr>
            </a:br>
            <a:r>
              <a:rPr lang="ar-IQ" sz="3200" dirty="0">
                <a:effectLst/>
                <a:latin typeface="Times New Roman" panose="02020603050405020304" pitchFamily="18" charset="0"/>
                <a:ea typeface="Times New Roman" panose="02020603050405020304" pitchFamily="18" charset="0"/>
                <a:cs typeface="+mn-cs"/>
              </a:rPr>
              <a:t>    وفي جوازها افتقارُها إلى الـمخصِّص وهو الـمؤثِّرُ؛ لأنَّ الـممكنَ يحتاج إلى مؤثِّرٍ مخصِّصٍ يُخصِّصه بحالٍ دون حالٍ،</a:t>
            </a:r>
            <a:br>
              <a:rPr lang="ar-IQ" sz="3200" dirty="0">
                <a:effectLst/>
                <a:latin typeface="Times New Roman" panose="02020603050405020304" pitchFamily="18" charset="0"/>
                <a:ea typeface="Times New Roman" panose="02020603050405020304" pitchFamily="18" charset="0"/>
                <a:cs typeface="+mn-cs"/>
              </a:rPr>
            </a:br>
            <a:br>
              <a:rPr lang="ar-IQ" sz="3200" dirty="0">
                <a:effectLst/>
                <a:latin typeface="Times New Roman" panose="02020603050405020304" pitchFamily="18" charset="0"/>
                <a:ea typeface="Times New Roman" panose="02020603050405020304" pitchFamily="18" charset="0"/>
                <a:cs typeface="+mn-cs"/>
              </a:rPr>
            </a:br>
            <a:r>
              <a:rPr lang="ar-IQ" sz="3200" dirty="0">
                <a:effectLst/>
                <a:latin typeface="Times New Roman" panose="02020603050405020304" pitchFamily="18" charset="0"/>
                <a:ea typeface="Times New Roman" panose="02020603050405020304" pitchFamily="18" charset="0"/>
                <a:cs typeface="+mn-cs"/>
              </a:rPr>
              <a:t>      فوَجب سبْقُ الـمُخصِّص له، ووجَب كونُها مسبوقةً، وكلُّ مسبوقٍ له أوَّلُ، فلكُلِّها أوَّلُ؛ لأنَّ الكلَّ مجموعُ الأفراد.</a:t>
            </a:r>
            <a:endParaRPr lang="ar-IQ" sz="3200" dirty="0">
              <a:latin typeface="+mn-lt"/>
              <a:cs typeface="+mn-cs"/>
            </a:endParaRPr>
          </a:p>
        </p:txBody>
      </p:sp>
    </p:spTree>
    <p:extLst>
      <p:ext uri="{BB962C8B-B14F-4D97-AF65-F5344CB8AC3E}">
        <p14:creationId xmlns:p14="http://schemas.microsoft.com/office/powerpoint/2010/main" val="185159068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705600"/>
          </a:xfrm>
        </p:spPr>
        <p:txBody>
          <a:bodyPr/>
          <a:lstStyle/>
          <a:p>
            <a:pPr algn="just"/>
            <a:r>
              <a:rPr lang="ar-IQ" sz="3200" dirty="0">
                <a:latin typeface="Times New Roman" panose="02020603050405020304" pitchFamily="18" charset="0"/>
                <a:cs typeface="+mn-cs"/>
              </a:rPr>
              <a:t>          </a:t>
            </a:r>
            <a:br>
              <a:rPr lang="ar-IQ" sz="3200" dirty="0">
                <a:latin typeface="Times New Roman" panose="02020603050405020304" pitchFamily="18" charset="0"/>
                <a:cs typeface="+mn-cs"/>
              </a:rPr>
            </a:br>
            <a:r>
              <a:rPr lang="ar-IQ" sz="3200" dirty="0">
                <a:latin typeface="Times New Roman" panose="02020603050405020304" pitchFamily="18" charset="0"/>
                <a:cs typeface="+mn-cs"/>
              </a:rPr>
              <a:t>       والمخصِّصُ الخارجُ عن جميعِ الـممكنات هو واجبُ الوجودِ لذاته، فتنتهي السلسلةُ ويَبطل التسلسُل.                        .</a:t>
            </a:r>
            <a:br>
              <a:rPr lang="ar-IQ" sz="3200" dirty="0">
                <a:latin typeface="Times New Roman" panose="02020603050405020304" pitchFamily="18" charset="0"/>
                <a:cs typeface="+mn-cs"/>
              </a:rPr>
            </a:br>
            <a:br>
              <a:rPr lang="ar-IQ" sz="1800" dirty="0">
                <a:latin typeface="Times New Roman" panose="02020603050405020304" pitchFamily="18" charset="0"/>
                <a:cs typeface="+mn-cs"/>
              </a:rPr>
            </a:br>
            <a:r>
              <a:rPr lang="ar-IQ" sz="3200" dirty="0">
                <a:latin typeface="Times New Roman" panose="02020603050405020304" pitchFamily="18" charset="0"/>
                <a:cs typeface="+mn-cs"/>
              </a:rPr>
              <a:t>      وبعبارةٍ أُخرى: لا يجوز وجودُ المستفيد مقارناً مع وجودِ المُفيد بل متأخِّرٌ عنه، والتأخُّر يدلُّ على البداية وعلى الحدوث.            </a:t>
            </a:r>
            <a:br>
              <a:rPr lang="ar-IQ" sz="3200" dirty="0">
                <a:latin typeface="Times New Roman" panose="02020603050405020304" pitchFamily="18" charset="0"/>
                <a:cs typeface="+mn-cs"/>
              </a:rPr>
            </a:br>
            <a:br>
              <a:rPr lang="ar-IQ" sz="3200" dirty="0">
                <a:latin typeface="Times New Roman" panose="02020603050405020304" pitchFamily="18" charset="0"/>
                <a:cs typeface="+mn-cs"/>
              </a:rPr>
            </a:br>
            <a:r>
              <a:rPr lang="ar-IQ" sz="3200" b="1" dirty="0">
                <a:latin typeface="Times New Roman" panose="02020603050405020304" pitchFamily="18" charset="0"/>
                <a:cs typeface="+mn-cs"/>
              </a:rPr>
              <a:t>ثالثاً: التسلسُل باطلٌ منطقيَّاً:                      :</a:t>
            </a:r>
            <a:br>
              <a:rPr lang="ar-IQ" sz="3200" b="1" dirty="0">
                <a:latin typeface="Times New Roman" panose="02020603050405020304" pitchFamily="18" charset="0"/>
                <a:cs typeface="+mn-cs"/>
              </a:rPr>
            </a:br>
            <a:r>
              <a:rPr lang="ar-IQ" sz="3200" b="1" dirty="0">
                <a:latin typeface="Times New Roman" panose="02020603050405020304" pitchFamily="18" charset="0"/>
                <a:cs typeface="+mn-cs"/>
              </a:rPr>
              <a:t>      </a:t>
            </a:r>
            <a:r>
              <a:rPr lang="ar-IQ" sz="3200" dirty="0">
                <a:latin typeface="Times New Roman" panose="02020603050405020304" pitchFamily="18" charset="0"/>
                <a:cs typeface="+mn-cs"/>
              </a:rPr>
              <a:t> لأنَّ الكليَّ لا وجودَ له مستقلَّاً إلَّا في ضمن الأفرادِ أو بوجودِها،                             ،</a:t>
            </a:r>
            <a:br>
              <a:rPr lang="ar-IQ" sz="1800" dirty="0">
                <a:latin typeface="Times New Roman" panose="02020603050405020304" pitchFamily="18" charset="0"/>
                <a:cs typeface="+mn-cs"/>
              </a:rPr>
            </a:br>
            <a:r>
              <a:rPr lang="ar-IQ" sz="3200" dirty="0">
                <a:latin typeface="Times New Roman" panose="02020603050405020304" pitchFamily="18" charset="0"/>
                <a:cs typeface="+mn-cs"/>
              </a:rPr>
              <a:t>       وأنَّ الكليَّ لكونِه في ضمن الفردِ أو بوجودِها يَتَّصِف بصفةِ أفرادِه منَ القِدم والحدوثِ،                            ،</a:t>
            </a:r>
            <a:br>
              <a:rPr lang="ar-IQ" sz="3200" dirty="0">
                <a:latin typeface="Times New Roman" panose="02020603050405020304" pitchFamily="18" charset="0"/>
                <a:cs typeface="+mn-cs"/>
              </a:rPr>
            </a:br>
            <a:br>
              <a:rPr lang="ar-IQ" sz="3200" dirty="0">
                <a:latin typeface="Times New Roman" panose="02020603050405020304" pitchFamily="18" charset="0"/>
                <a:cs typeface="+mn-cs"/>
              </a:rPr>
            </a:br>
            <a:r>
              <a:rPr lang="ar-IQ" sz="3200" dirty="0">
                <a:latin typeface="Times New Roman" panose="02020603050405020304" pitchFamily="18" charset="0"/>
                <a:cs typeface="+mn-cs"/>
              </a:rPr>
              <a:t>      </a:t>
            </a:r>
          </a:p>
        </p:txBody>
      </p:sp>
    </p:spTree>
    <p:extLst>
      <p:ext uri="{BB962C8B-B14F-4D97-AF65-F5344CB8AC3E}">
        <p14:creationId xmlns:p14="http://schemas.microsoft.com/office/powerpoint/2010/main" val="153500606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p:spPr>
        <p:txBody>
          <a:bodyPr/>
          <a:lstStyle/>
          <a:p>
            <a:pPr algn="just"/>
            <a:br>
              <a:rPr lang="ar-IQ" sz="3200" b="1" dirty="0">
                <a:latin typeface="Times New Roman" panose="02020603050405020304" pitchFamily="18" charset="0"/>
                <a:cs typeface="+mn-cs"/>
              </a:rPr>
            </a:br>
            <a:r>
              <a:rPr lang="ar-IQ" sz="3200" b="1" dirty="0">
                <a:latin typeface="Times New Roman" panose="02020603050405020304" pitchFamily="18" charset="0"/>
                <a:cs typeface="+mn-cs"/>
              </a:rPr>
              <a:t>      </a:t>
            </a:r>
            <a:r>
              <a:rPr lang="ar-IQ" sz="3200" dirty="0">
                <a:latin typeface="Times New Roman" panose="02020603050405020304" pitchFamily="18" charset="0"/>
                <a:cs typeface="+mn-cs"/>
              </a:rPr>
              <a:t>فإذا كان كلُّ فردٍ من أفرادِه حادثاً كان هو حادثٌ أيضاً، فبَطل قولُهم: إنَّ المجموعَ قديمٌ والأفرادُ حادثٌ؛ لأنَّ المجموعَ مركَّبٌ منَ الأفراد.                                   .</a:t>
            </a:r>
            <a:br>
              <a:rPr lang="ar-IQ" sz="3200" dirty="0">
                <a:latin typeface="Times New Roman" panose="02020603050405020304" pitchFamily="18" charset="0"/>
                <a:cs typeface="+mn-cs"/>
              </a:rPr>
            </a:br>
            <a:br>
              <a:rPr lang="ar-IQ" sz="3200" b="1" dirty="0">
                <a:latin typeface="Times New Roman" panose="02020603050405020304" pitchFamily="18" charset="0"/>
                <a:cs typeface="+mn-cs"/>
              </a:rPr>
            </a:br>
            <a:r>
              <a:rPr lang="ar-IQ" sz="3200" b="1" dirty="0">
                <a:latin typeface="Times New Roman" panose="02020603050405020304" pitchFamily="18" charset="0"/>
                <a:cs typeface="+mn-cs"/>
              </a:rPr>
              <a:t>الدور: </a:t>
            </a:r>
            <a:r>
              <a:rPr lang="ar-IQ" sz="3200" dirty="0">
                <a:latin typeface="Times New Roman" panose="02020603050405020304" pitchFamily="18" charset="0"/>
                <a:cs typeface="+mn-cs"/>
              </a:rPr>
              <a:t>هو كونُ الشيء علَّةً لنفسِه ومعلولاً له في آنٍ واحدٍ.       .                                             </a:t>
            </a:r>
            <a:br>
              <a:rPr lang="ar-IQ" sz="3200" dirty="0">
                <a:latin typeface="Times New Roman" panose="02020603050405020304" pitchFamily="18" charset="0"/>
                <a:cs typeface="+mn-cs"/>
              </a:rPr>
            </a:br>
            <a:r>
              <a:rPr lang="ar-IQ" sz="3200" dirty="0">
                <a:latin typeface="Times New Roman" panose="02020603050405020304" pitchFamily="18" charset="0"/>
                <a:cs typeface="+mn-cs"/>
              </a:rPr>
              <a:t>       </a:t>
            </a:r>
            <a:br>
              <a:rPr lang="ar-IQ" sz="3200" dirty="0">
                <a:latin typeface="Times New Roman" panose="02020603050405020304" pitchFamily="18" charset="0"/>
                <a:cs typeface="+mn-cs"/>
              </a:rPr>
            </a:br>
            <a:r>
              <a:rPr lang="ar-IQ" sz="3200" dirty="0">
                <a:latin typeface="Times New Roman" panose="02020603050405020304" pitchFamily="18" charset="0"/>
                <a:cs typeface="+mn-cs"/>
              </a:rPr>
              <a:t>      فالإنسانُ بافتراضه خالقاً لنفسِه لابدَّ أنْ يكونَ موجوداً قبل أنْ يَخلُقَ نفسَه للزوم تقدُّمِ العلَّة على المعلول.                         .</a:t>
            </a:r>
            <a:br>
              <a:rPr lang="ar-IQ" sz="3200" dirty="0">
                <a:latin typeface="Times New Roman" panose="02020603050405020304" pitchFamily="18" charset="0"/>
                <a:cs typeface="+mn-cs"/>
              </a:rPr>
            </a:br>
            <a:br>
              <a:rPr lang="ar-IQ" sz="3200" dirty="0">
                <a:latin typeface="Times New Roman" panose="02020603050405020304" pitchFamily="18" charset="0"/>
                <a:cs typeface="+mn-cs"/>
              </a:rPr>
            </a:br>
            <a:r>
              <a:rPr lang="ar-IQ" sz="3200" dirty="0">
                <a:latin typeface="Times New Roman" panose="02020603050405020304" pitchFamily="18" charset="0"/>
                <a:cs typeface="+mn-cs"/>
              </a:rPr>
              <a:t>     وفي الوقت نفسه لابدَّ أنْ يكونَ معدوماً لإيجادِ نفسِه للزوم تأخُّر المعلول عنِ العلَّة. فاجتمع الوجودُ والعدمُ في آنٍ واحدٍ، وهذا محالٌ.                                    .              </a:t>
            </a:r>
            <a:br>
              <a:rPr lang="ar-IQ" sz="3200" dirty="0">
                <a:latin typeface="Times New Roman" panose="02020603050405020304" pitchFamily="18" charset="0"/>
                <a:cs typeface="+mn-cs"/>
              </a:rPr>
            </a:br>
            <a:endParaRPr lang="ar-IQ" sz="3200" dirty="0">
              <a:latin typeface="Times New Roman" panose="02020603050405020304" pitchFamily="18" charset="0"/>
              <a:cs typeface="+mn-cs"/>
            </a:endParaRPr>
          </a:p>
        </p:txBody>
      </p:sp>
    </p:spTree>
    <p:extLst>
      <p:ext uri="{BB962C8B-B14F-4D97-AF65-F5344CB8AC3E}">
        <p14:creationId xmlns:p14="http://schemas.microsoft.com/office/powerpoint/2010/main" val="22853001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839200" cy="6553200"/>
          </a:xfrm>
        </p:spPr>
        <p:txBody>
          <a:bodyPr/>
          <a:lstStyle/>
          <a:p>
            <a:pPr algn="just"/>
            <a:br>
              <a:rPr lang="ar-IQ" sz="3200" dirty="0">
                <a:latin typeface="Times New Roman" panose="02020603050405020304" pitchFamily="18" charset="0"/>
                <a:cs typeface="+mn-cs"/>
              </a:rPr>
            </a:br>
            <a:r>
              <a:rPr lang="ar-IQ" sz="3200" b="1" dirty="0">
                <a:latin typeface="Times New Roman" panose="02020603050405020304" pitchFamily="18" charset="0"/>
                <a:cs typeface="+mn-cs"/>
              </a:rPr>
              <a:t>دليلُ استحالة الدور:                              </a:t>
            </a:r>
            <a:r>
              <a:rPr lang="ar-IQ" sz="3200" dirty="0">
                <a:latin typeface="Times New Roman" panose="02020603050405020304" pitchFamily="18" charset="0"/>
                <a:cs typeface="+mn-cs"/>
              </a:rPr>
              <a:t>:</a:t>
            </a:r>
            <a:br>
              <a:rPr lang="ar-IQ" sz="3200" dirty="0">
                <a:latin typeface="Times New Roman" panose="02020603050405020304" pitchFamily="18" charset="0"/>
                <a:cs typeface="+mn-cs"/>
              </a:rPr>
            </a:br>
            <a:r>
              <a:rPr lang="ar-IQ" sz="3200" dirty="0">
                <a:latin typeface="Times New Roman" panose="02020603050405020304" pitchFamily="18" charset="0"/>
                <a:cs typeface="+mn-cs"/>
              </a:rPr>
              <a:t>        استدلُّوا على استحالةِ الدورِ بأنَّه يلزم منه اجتماعُ النقيضَين، واجتماعُ النقيضَين محالٌ.....                      .</a:t>
            </a:r>
            <a:br>
              <a:rPr lang="ar-IQ" sz="3200" dirty="0">
                <a:latin typeface="Times New Roman" panose="02020603050405020304" pitchFamily="18" charset="0"/>
                <a:cs typeface="+mn-cs"/>
              </a:rPr>
            </a:br>
            <a:r>
              <a:rPr lang="ar-IQ" sz="3200" dirty="0">
                <a:latin typeface="Times New Roman" panose="02020603050405020304" pitchFamily="18" charset="0"/>
                <a:cs typeface="+mn-cs"/>
              </a:rPr>
              <a:t> </a:t>
            </a:r>
            <a:br>
              <a:rPr lang="ar-IQ" sz="3200" dirty="0">
                <a:latin typeface="Times New Roman" panose="02020603050405020304" pitchFamily="18" charset="0"/>
                <a:cs typeface="+mn-cs"/>
              </a:rPr>
            </a:br>
            <a:r>
              <a:rPr lang="ar-IQ" sz="3200" b="1" dirty="0">
                <a:latin typeface="Times New Roman" panose="02020603050405020304" pitchFamily="18" charset="0"/>
                <a:cs typeface="+mn-cs"/>
              </a:rPr>
              <a:t>ويتمثَّل اجتماعُ النقيضَين في:                                    </a:t>
            </a:r>
            <a:r>
              <a:rPr lang="ar-IQ" sz="3200" dirty="0">
                <a:latin typeface="Times New Roman" panose="02020603050405020304" pitchFamily="18" charset="0"/>
                <a:cs typeface="+mn-cs"/>
              </a:rPr>
              <a:t>:</a:t>
            </a:r>
            <a:br>
              <a:rPr lang="ar-IQ" sz="3200" dirty="0">
                <a:latin typeface="Times New Roman" panose="02020603050405020304" pitchFamily="18" charset="0"/>
                <a:cs typeface="+mn-cs"/>
              </a:rPr>
            </a:br>
            <a:br>
              <a:rPr lang="ar-IQ" sz="3200" dirty="0">
                <a:latin typeface="Times New Roman" panose="02020603050405020304" pitchFamily="18" charset="0"/>
                <a:cs typeface="+mn-cs"/>
              </a:rPr>
            </a:br>
            <a:r>
              <a:rPr lang="ar-IQ" sz="3200" dirty="0">
                <a:latin typeface="Times New Roman" panose="02020603050405020304" pitchFamily="18" charset="0"/>
                <a:cs typeface="+mn-cs"/>
              </a:rPr>
              <a:t>      أـ اِفتراضُ أنَّ الشيءَ الواحدَ يكون موجوداً ومعدوماً في آنٍ واحدٍ. .</a:t>
            </a:r>
            <a:br>
              <a:rPr lang="ar-IQ" sz="3200" dirty="0">
                <a:latin typeface="Times New Roman" panose="02020603050405020304" pitchFamily="18" charset="0"/>
                <a:cs typeface="+mn-cs"/>
              </a:rPr>
            </a:br>
            <a:r>
              <a:rPr lang="ar-IQ" sz="3200" dirty="0">
                <a:latin typeface="Times New Roman" panose="02020603050405020304" pitchFamily="18" charset="0"/>
                <a:cs typeface="+mn-cs"/>
              </a:rPr>
              <a:t>      ب ـ اِفتراضُ أنَّ الشيءَ الواحدَ في آنٍ واحدٍ يكون وجودُه متقدِّماً ومتأخِّراً.                                       .</a:t>
            </a:r>
            <a:br>
              <a:rPr lang="ar-IQ" sz="3200" dirty="0">
                <a:latin typeface="Times New Roman" panose="02020603050405020304" pitchFamily="18" charset="0"/>
                <a:cs typeface="+mn-cs"/>
              </a:rPr>
            </a:br>
            <a:br>
              <a:rPr lang="ar-IQ" sz="3200" dirty="0">
                <a:latin typeface="Times New Roman" panose="02020603050405020304" pitchFamily="18" charset="0"/>
                <a:cs typeface="+mn-cs"/>
              </a:rPr>
            </a:br>
            <a:endParaRPr lang="ar-IQ" sz="3200" dirty="0">
              <a:latin typeface="Times New Roman" panose="02020603050405020304" pitchFamily="18" charset="0"/>
              <a:cs typeface="+mn-cs"/>
            </a:endParaRPr>
          </a:p>
        </p:txBody>
      </p:sp>
    </p:spTree>
    <p:extLst>
      <p:ext uri="{BB962C8B-B14F-4D97-AF65-F5344CB8AC3E}">
        <p14:creationId xmlns:p14="http://schemas.microsoft.com/office/powerpoint/2010/main" val="16939886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629400"/>
          </a:xfrm>
        </p:spPr>
        <p:txBody>
          <a:bodyPr/>
          <a:lstStyle/>
          <a:p>
            <a:pPr algn="just" rtl="1">
              <a:lnSpc>
                <a:spcPct val="115000"/>
              </a:lnSpc>
              <a:spcAft>
                <a:spcPts val="1000"/>
              </a:spcAft>
            </a:pPr>
            <a:r>
              <a:rPr lang="ar-IQ" dirty="0">
                <a:solidFill>
                  <a:schemeClr val="tx1">
                    <a:lumMod val="85000"/>
                  </a:schemeClr>
                </a:solidFill>
              </a:rPr>
              <a:t>      </a:t>
            </a:r>
            <a:r>
              <a:rPr lang="ar-SA" b="1"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ومنها لفظُ(الحادث)،</a:t>
            </a:r>
            <a:r>
              <a:rPr lang="ar-SA"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 ويَعنون به: ما وُجِد بعد أنْ كان معدوماً. و</a:t>
            </a:r>
            <a:r>
              <a:rPr lang="ar-IQ"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a:t>
            </a:r>
            <a:r>
              <a:rPr lang="ar-SA"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مذهبُ جملةِ المسلمين ـ أي: كافَّتِهم ـ أنَّ العالَـمَ محدَثٌ ليس بأزليٍّ</a:t>
            </a:r>
            <a:r>
              <a:rPr lang="ar-IQ"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a:t>
            </a:r>
            <a:r>
              <a:rPr lang="ar-SA"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a:t>
            </a:r>
            <a:br>
              <a:rPr lang="ar-IQ" sz="1600"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br>
            <a:br>
              <a:rPr lang="ar-IQ" sz="1600"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br>
            <a:r>
              <a:rPr lang="ar-IQ"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r>
              <a:rPr lang="ar-SA"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 لأنَّ صفةَ الأزليَّة مختصَّةٌ بالله الواجبِ الوجود، لا يمكن إثباتُها لغيره.</a:t>
            </a:r>
            <a:r>
              <a:rPr lang="en-US"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br>
              <a:rPr lang="ar-IQ"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br>
            <a:r>
              <a:rPr lang="ar-SA" b="1"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وأمَّا عند الفلاسفة له معنيان</a:t>
            </a:r>
            <a:r>
              <a:rPr lang="ar-IQ" b="1"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r>
              <a:rPr lang="ar-SA" b="1"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a:t>
            </a:r>
            <a:br>
              <a:rPr lang="en-US" dirty="0">
                <a:solidFill>
                  <a:schemeClr val="tx1">
                    <a:lumMod val="85000"/>
                  </a:schemeClr>
                </a:solidFill>
                <a:effectLst/>
                <a:latin typeface="Calibri" panose="020F0502020204030204" pitchFamily="34" charset="0"/>
                <a:ea typeface="Calibri" panose="020F0502020204030204" pitchFamily="34" charset="0"/>
                <a:cs typeface="Arial" panose="020B0604020202020204" pitchFamily="34" charset="0"/>
              </a:rPr>
            </a:br>
            <a:r>
              <a:rPr lang="ar-SA" b="1"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       الحادث الذاتيُّ فقط:</a:t>
            </a:r>
            <a:r>
              <a:rPr lang="ar-SA"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 هو ما اسْتُنِدَ لغيره في التأثير، ولم يكن له أوَّلُ وهو المسمَّى بالحادث الذاتيِّ، القديمِ بالزمان</a:t>
            </a:r>
            <a:r>
              <a:rPr lang="ar-IQ"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r>
              <a:rPr lang="ar-IQ" sz="2400"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r>
              <a:rPr lang="ar-SA" sz="2400"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a:t>
            </a:r>
            <a:br>
              <a:rPr lang="ar-IQ" sz="2400"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br>
            <a:br>
              <a:rPr lang="ar-IQ"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br>
            <a:r>
              <a:rPr lang="ar-SA"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r>
              <a:rPr lang="ar-IQ"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r>
              <a:rPr lang="ar-SA"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وذلك كالأفلاك والعقول عندهم، فهي حادثةٌ بالذات؛ لأنَّ الغيرَ وهو واجبُ الوجود أثَّر فيها بطريقِ التعليل</a:t>
            </a:r>
            <a:r>
              <a:rPr lang="ar-IQ"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br>
              <a:rPr lang="ar-IQ"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br>
            <a:r>
              <a:rPr lang="ar-IQ"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r>
              <a:rPr lang="ar-SA"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وقديمةٌ بالزمان، أي: لا أوَّل ل</a:t>
            </a:r>
            <a:r>
              <a:rPr lang="ar-IQ"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وجودِه</a:t>
            </a:r>
            <a:r>
              <a:rPr lang="ar-SA"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 لأنَّ المعلولَ مقارنٌ للعلَّة في الوجود</a:t>
            </a:r>
            <a:r>
              <a:rPr lang="ar-IQ"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                        . </a:t>
            </a:r>
            <a:r>
              <a:rPr lang="ar-SA" b="1"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endParaRPr lang="ar-IQ" dirty="0">
              <a:solidFill>
                <a:schemeClr val="tx1">
                  <a:lumMod val="85000"/>
                </a:schemeClr>
              </a:solidFill>
            </a:endParaRPr>
          </a:p>
        </p:txBody>
      </p:sp>
    </p:spTree>
    <p:extLst>
      <p:ext uri="{BB962C8B-B14F-4D97-AF65-F5344CB8AC3E}">
        <p14:creationId xmlns:p14="http://schemas.microsoft.com/office/powerpoint/2010/main" val="557217085"/>
      </p:ext>
    </p:extLst>
  </p:cSld>
  <p:clrMapOvr>
    <a:masterClrMapping/>
  </p:clrMapOvr>
  <p:transition spd="slow">
    <p:pull/>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p:spPr>
        <p:txBody>
          <a:bodyPr/>
          <a:lstStyle/>
          <a:p>
            <a:pPr algn="ctr"/>
            <a:r>
              <a:rPr lang="ar-IQ" sz="3600" dirty="0"/>
              <a:t>هل يوجد سؤال حول الموضوع؟</a:t>
            </a:r>
            <a:br>
              <a:rPr lang="ar-IQ" sz="3600" dirty="0"/>
            </a:br>
            <a:br>
              <a:rPr lang="ar-IQ" sz="3600" dirty="0"/>
            </a:br>
            <a:br>
              <a:rPr lang="ar-IQ" sz="3600" dirty="0"/>
            </a:br>
            <a:r>
              <a:rPr lang="ar-IQ" sz="3600" dirty="0"/>
              <a:t>شكراً للحضور</a:t>
            </a:r>
            <a:br>
              <a:rPr lang="ar-IQ" sz="3600" dirty="0"/>
            </a:br>
            <a:r>
              <a:rPr lang="ar-IQ" sz="3600" dirty="0"/>
              <a:t>   </a:t>
            </a:r>
            <a:br>
              <a:rPr lang="ar-IQ" sz="3600" dirty="0"/>
            </a:br>
            <a:br>
              <a:rPr lang="ar-IQ" sz="3600" dirty="0"/>
            </a:br>
            <a:br>
              <a:rPr lang="ar-IQ" sz="3600" dirty="0"/>
            </a:br>
            <a:endParaRPr lang="ar-IQ" sz="3600" dirty="0"/>
          </a:p>
        </p:txBody>
      </p:sp>
    </p:spTree>
    <p:extLst>
      <p:ext uri="{BB962C8B-B14F-4D97-AF65-F5344CB8AC3E}">
        <p14:creationId xmlns:p14="http://schemas.microsoft.com/office/powerpoint/2010/main" val="365972486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F0B82-FA33-4424-B072-699245C29863}"/>
              </a:ext>
            </a:extLst>
          </p:cNvPr>
          <p:cNvSpPr>
            <a:spLocks noGrp="1"/>
          </p:cNvSpPr>
          <p:nvPr>
            <p:ph type="title"/>
          </p:nvPr>
        </p:nvSpPr>
        <p:spPr>
          <a:xfrm>
            <a:off x="152400" y="152400"/>
            <a:ext cx="8839200" cy="6553200"/>
          </a:xfrm>
        </p:spPr>
        <p:txBody>
          <a:bodyPr/>
          <a:lstStyle/>
          <a:p>
            <a:pPr algn="just"/>
            <a:r>
              <a:rPr lang="ar-IQ" sz="3200" b="1"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      و</a:t>
            </a:r>
            <a:r>
              <a:rPr lang="ar-SA" sz="3200" dirty="0">
                <a:solidFill>
                  <a:schemeClr val="tx1">
                    <a:lumMod val="95000"/>
                  </a:schemeClr>
                </a:solidFill>
                <a:latin typeface="Cambria" panose="02040503050406030204" pitchFamily="18" charset="0"/>
                <a:cs typeface="Times New Roman" panose="02020603050405020304" pitchFamily="18" charset="0"/>
              </a:rPr>
              <a:t>الحادث الذاتيُّ والزمانيُّ: هو ما اسْتُنِدَ لغيره في التأثير، وكان له أوَّلُ وهو الحادث بالذات والزمان، كزيدٍ وعمروٍ</a:t>
            </a:r>
            <a:r>
              <a:rPr lang="ar-IQ" sz="3200" dirty="0">
                <a:solidFill>
                  <a:schemeClr val="tx1">
                    <a:lumMod val="95000"/>
                  </a:schemeClr>
                </a:solidFill>
                <a:latin typeface="Cambria" panose="02040503050406030204" pitchFamily="18" charset="0"/>
                <a:cs typeface="Times New Roman" panose="02020603050405020304" pitchFamily="18" charset="0"/>
              </a:rPr>
              <a:t>     .                       </a:t>
            </a:r>
            <a:br>
              <a:rPr lang="ar-IQ" sz="3200" dirty="0">
                <a:solidFill>
                  <a:schemeClr val="tx1">
                    <a:lumMod val="95000"/>
                  </a:schemeClr>
                </a:solidFill>
                <a:latin typeface="Cambria" panose="02040503050406030204" pitchFamily="18" charset="0"/>
                <a:cs typeface="Times New Roman" panose="02020603050405020304" pitchFamily="18" charset="0"/>
              </a:rPr>
            </a:br>
            <a:r>
              <a:rPr lang="ar-IQ" sz="3200" dirty="0">
                <a:solidFill>
                  <a:schemeClr val="tx1">
                    <a:lumMod val="95000"/>
                  </a:schemeClr>
                </a:solidFill>
                <a:latin typeface="Cambria" panose="02040503050406030204" pitchFamily="18" charset="0"/>
                <a:cs typeface="Times New Roman" panose="02020603050405020304" pitchFamily="18" charset="0"/>
              </a:rPr>
              <a:t> </a:t>
            </a:r>
            <a:br>
              <a:rPr lang="en-US" sz="3200" dirty="0">
                <a:solidFill>
                  <a:schemeClr val="tx1">
                    <a:lumMod val="95000"/>
                  </a:schemeClr>
                </a:solidFill>
                <a:latin typeface="Cambria" panose="02040503050406030204" pitchFamily="18" charset="0"/>
                <a:cs typeface="Times New Roman" panose="02020603050405020304" pitchFamily="18" charset="0"/>
              </a:rPr>
            </a:br>
            <a:r>
              <a:rPr lang="ar-IQ" sz="3200" dirty="0">
                <a:solidFill>
                  <a:schemeClr val="tx1">
                    <a:lumMod val="95000"/>
                  </a:schemeClr>
                </a:solidFill>
                <a:latin typeface="Cambria" panose="02040503050406030204" pitchFamily="18" charset="0"/>
                <a:cs typeface="Times New Roman" panose="02020603050405020304" pitchFamily="18" charset="0"/>
              </a:rPr>
              <a:t>       </a:t>
            </a:r>
            <a:r>
              <a:rPr lang="ar-IQ" sz="3200" b="1" dirty="0">
                <a:solidFill>
                  <a:schemeClr val="tx1">
                    <a:lumMod val="95000"/>
                  </a:schemeClr>
                </a:solidFill>
                <a:latin typeface="Cambria" panose="02040503050406030204" pitchFamily="18" charset="0"/>
                <a:cs typeface="Times New Roman" panose="02020603050405020304" pitchFamily="18" charset="0"/>
              </a:rPr>
              <a:t>لابدَّ أنْ نعلمَ أ</a:t>
            </a:r>
            <a:r>
              <a:rPr lang="ar-SA" sz="3200" b="1" dirty="0">
                <a:solidFill>
                  <a:schemeClr val="tx1">
                    <a:lumMod val="95000"/>
                  </a:schemeClr>
                </a:solidFill>
                <a:latin typeface="Cambria" panose="02040503050406030204" pitchFamily="18" charset="0"/>
                <a:cs typeface="Times New Roman" panose="02020603050405020304" pitchFamily="18" charset="0"/>
              </a:rPr>
              <a:t>نَّ </a:t>
            </a:r>
            <a:r>
              <a:rPr lang="ar-IQ" sz="3200" b="1" dirty="0">
                <a:solidFill>
                  <a:schemeClr val="tx1">
                    <a:lumMod val="95000"/>
                  </a:schemeClr>
                </a:solidFill>
                <a:latin typeface="Cambria" panose="02040503050406030204" pitchFamily="18" charset="0"/>
                <a:cs typeface="Times New Roman" panose="02020603050405020304" pitchFamily="18" charset="0"/>
              </a:rPr>
              <a:t>الحادث عند الـمتكلِّمين </a:t>
            </a:r>
            <a:r>
              <a:rPr lang="ar-IQ" sz="3200" dirty="0">
                <a:solidFill>
                  <a:schemeClr val="tx1">
                    <a:lumMod val="95000"/>
                  </a:schemeClr>
                </a:solidFill>
                <a:latin typeface="Cambria" panose="02040503050406030204" pitchFamily="18" charset="0"/>
                <a:cs typeface="Times New Roman" panose="02020603050405020304" pitchFamily="18" charset="0"/>
              </a:rPr>
              <a:t>هو الـمعنى الثاني فقط. أي: (</a:t>
            </a:r>
            <a:r>
              <a:rPr lang="ar-SA" sz="3200" dirty="0">
                <a:solidFill>
                  <a:schemeClr val="tx1">
                    <a:lumMod val="95000"/>
                  </a:schemeClr>
                </a:solidFill>
                <a:latin typeface="Cambria" panose="02040503050406030204" pitchFamily="18" charset="0"/>
                <a:cs typeface="Times New Roman" panose="02020603050405020304" pitchFamily="18" charset="0"/>
              </a:rPr>
              <a:t>إنَّ الحادثَ: هو الموجودُ بعد العدم</a:t>
            </a:r>
            <a:r>
              <a:rPr lang="ar-IQ" sz="3200" dirty="0">
                <a:solidFill>
                  <a:schemeClr val="tx1">
                    <a:lumMod val="95000"/>
                  </a:schemeClr>
                </a:solidFill>
                <a:latin typeface="Cambria" panose="02040503050406030204" pitchFamily="18" charset="0"/>
                <a:cs typeface="Times New Roman" panose="02020603050405020304" pitchFamily="18" charset="0"/>
              </a:rPr>
              <a:t> فقط).          </a:t>
            </a:r>
            <a:r>
              <a:rPr lang="ar-IQ" sz="3200"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br>
              <a:rPr lang="ar-IQ" sz="3200"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br>
            <a:br>
              <a:rPr lang="ar-IQ" sz="3200"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br>
            <a:br>
              <a:rPr lang="ar-IQ" sz="3200" kern="1200" cap="all" spc="50" dirty="0">
                <a:solidFill>
                  <a:schemeClr val="tx1">
                    <a:lumMod val="85000"/>
                  </a:schemeClr>
                </a:solidFill>
                <a:effectLst/>
                <a:latin typeface="Cambria" panose="02040503050406030204" pitchFamily="18" charset="0"/>
                <a:ea typeface="Times New Roman" panose="02020603050405020304" pitchFamily="18" charset="0"/>
                <a:cs typeface="Times New Roman" panose="02020603050405020304" pitchFamily="18" charset="0"/>
              </a:rPr>
            </a:br>
            <a:r>
              <a:rPr lang="ar-IQ" sz="3200" dirty="0">
                <a:solidFill>
                  <a:schemeClr val="tx1">
                    <a:lumMod val="95000"/>
                  </a:schemeClr>
                </a:solidFill>
              </a:rPr>
              <a:t>      </a:t>
            </a:r>
            <a:r>
              <a:rPr lang="ar-SA" sz="3200" b="1"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ومنها لفظُ(الجوهر):</a:t>
            </a:r>
            <a:r>
              <a:rPr lang="ar-SA"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 مـمكنٌ حادثٌ له وجودٌ محموليٌّ دون الـرابطيِّ</a:t>
            </a:r>
            <a:r>
              <a:rPr lang="ar-IQ" sz="3200" dirty="0">
                <a:solidFill>
                  <a:schemeClr val="tx1">
                    <a:lumMod val="95000"/>
                  </a:schemeClr>
                </a:solidFill>
                <a:latin typeface="Cambria" panose="02040503050406030204" pitchFamily="18" charset="0"/>
                <a:ea typeface="Times New Roman" panose="02020603050405020304" pitchFamily="18" charset="0"/>
                <a:cs typeface="Times New Roman" panose="02020603050405020304" pitchFamily="18" charset="0"/>
              </a:rPr>
              <a:t>. </a:t>
            </a:r>
            <a:r>
              <a:rPr lang="ar-SA"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br>
              <a:rPr lang="ar-IQ"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br>
            <a:r>
              <a:rPr lang="ar-IQ"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r>
              <a:rPr lang="ar-SA"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والمراد بالوجود الـمحمولي جوازُ الإخبارِعنه بالوحود، والمراد بالوجود الرابطيِّ، أي: ما لا يكون صفةً لغيـرِه</a:t>
            </a:r>
            <a:r>
              <a:rPr lang="ar-IQ"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r>
              <a:rPr lang="ar-IQ" sz="3200" dirty="0">
                <a:solidFill>
                  <a:schemeClr val="tx1">
                    <a:lumMod val="95000"/>
                  </a:schemeClr>
                </a:solidFill>
                <a:latin typeface="Cambria" panose="02040503050406030204" pitchFamily="18" charset="0"/>
                <a:ea typeface="Times New Roman" panose="02020603050405020304" pitchFamily="18" charset="0"/>
                <a:cs typeface="Times New Roman" panose="02020603050405020304" pitchFamily="18" charset="0"/>
              </a:rPr>
              <a:t>.                  </a:t>
            </a:r>
            <a:br>
              <a:rPr lang="en-US"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br>
            <a:endParaRPr lang="ar-IQ" sz="3200" dirty="0"/>
          </a:p>
        </p:txBody>
      </p:sp>
    </p:spTree>
    <p:extLst>
      <p:ext uri="{BB962C8B-B14F-4D97-AF65-F5344CB8AC3E}">
        <p14:creationId xmlns:p14="http://schemas.microsoft.com/office/powerpoint/2010/main" val="1559766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6705600"/>
          </a:xfrm>
        </p:spPr>
        <p:txBody>
          <a:bodyPr/>
          <a:lstStyle/>
          <a:p>
            <a:pPr algn="just" rtl="1">
              <a:lnSpc>
                <a:spcPct val="115000"/>
              </a:lnSpc>
              <a:spcAft>
                <a:spcPts val="1000"/>
              </a:spcAft>
            </a:pPr>
            <a:r>
              <a:rPr lang="ar-IQ"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r>
              <a:rPr lang="ar-SA"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وهو الـمرادُ في تعريف الجوهر: (بـما قام بنـفسه)</a:t>
            </a:r>
            <a:r>
              <a:rPr lang="ar-IQ"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r>
              <a:rPr lang="ar-SA"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إذ «ما» عبارةٌ عنِ الـموجودِ بالـوجود الـمحموليِّ.</a:t>
            </a:r>
            <a:r>
              <a:rPr lang="ar-IQ"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br>
              <a:rPr lang="ar-IQ"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br>
            <a:br>
              <a:rPr lang="ar-IQ"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br>
            <a:r>
              <a:rPr lang="ar-IQ"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r>
              <a:rPr lang="ar-SA"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r>
              <a:rPr lang="ar-SA" sz="3200" b="1"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ومعنى الـقيام بالـنَّـفْس </a:t>
            </a:r>
            <a:r>
              <a:rPr lang="ar-SA"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أنْ لا يـكونَ صفةً لغيـرِه. وذلك كالإنسان والحجر لا كالعلمِ واللَّون.</a:t>
            </a:r>
            <a:r>
              <a:rPr lang="en-US"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br>
              <a:rPr lang="en-US"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br>
            <a:r>
              <a:rPr lang="en-US"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br>
              <a:rPr lang="en-US" sz="3200" dirty="0">
                <a:solidFill>
                  <a:schemeClr val="tx1">
                    <a:lumMod val="95000"/>
                  </a:schemeClr>
                </a:solidFill>
                <a:effectLst/>
                <a:latin typeface="Calibri" panose="020F0502020204030204" pitchFamily="34" charset="0"/>
                <a:ea typeface="Calibri" panose="020F0502020204030204" pitchFamily="34" charset="0"/>
                <a:cs typeface="Arial" panose="020B0604020202020204" pitchFamily="34" charset="0"/>
              </a:rPr>
            </a:br>
            <a:r>
              <a:rPr lang="en-US"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r>
              <a:rPr lang="ar-IQ"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r>
              <a:rPr lang="ar-IQ" sz="3200" b="1"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ثمَّ </a:t>
            </a:r>
            <a:r>
              <a:rPr lang="ar-SA" sz="3200" b="1"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الجوهرُ</a:t>
            </a:r>
            <a:r>
              <a:rPr lang="ar-IQ" sz="3200" b="1"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a:t>
            </a:r>
            <a:r>
              <a:rPr lang="ar-SA" sz="3200" b="1"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r>
              <a:rPr lang="ar-SA"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إنْ كان دقيقاً بحيث انتهَى في الدِّقَّةِ إلى أنَّه لا يَقبلَ الانقسامَ بوجهٍ فهو المسمَّى بالجوهر الفرد ـ والجزءِ لا يتجزَّأـ</a:t>
            </a:r>
            <a:r>
              <a:rPr lang="ar-IQ"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br>
              <a:rPr lang="ar-IQ"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br>
            <a:r>
              <a:rPr lang="ar-IQ"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     </a:t>
            </a:r>
            <a:r>
              <a:rPr lang="ar-SA"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وإنْ كان يَقبل الانقسامَ فهو المسمَّى بالجسم</a:t>
            </a:r>
            <a:r>
              <a:rPr lang="ar-IQ"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t>.             . </a:t>
            </a:r>
            <a:br>
              <a:rPr lang="ar-IQ" sz="3200" kern="1200" cap="all" spc="50" dirty="0">
                <a:solidFill>
                  <a:schemeClr val="tx1">
                    <a:lumMod val="95000"/>
                  </a:schemeClr>
                </a:solidFill>
                <a:effectLst/>
                <a:latin typeface="Cambria" panose="02040503050406030204" pitchFamily="18" charset="0"/>
                <a:ea typeface="Times New Roman" panose="02020603050405020304" pitchFamily="18" charset="0"/>
                <a:cs typeface="Times New Roman" panose="02020603050405020304" pitchFamily="18" charset="0"/>
              </a:rPr>
            </a:br>
            <a:endParaRPr lang="ar-IQ" sz="3200" dirty="0">
              <a:solidFill>
                <a:schemeClr val="tx1">
                  <a:lumMod val="95000"/>
                </a:schemeClr>
              </a:solidFill>
            </a:endParaRPr>
          </a:p>
        </p:txBody>
      </p:sp>
    </p:spTree>
    <p:extLst>
      <p:ext uri="{BB962C8B-B14F-4D97-AF65-F5344CB8AC3E}">
        <p14:creationId xmlns:p14="http://schemas.microsoft.com/office/powerpoint/2010/main" val="5410501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705600"/>
          </a:xfrm>
        </p:spPr>
        <p:txBody>
          <a:bodyPr/>
          <a:lstStyle/>
          <a:p>
            <a:pPr algn="just" rtl="1"/>
            <a:r>
              <a:rPr lang="ar-IQ" sz="3200" b="1" dirty="0">
                <a:effectLst/>
                <a:latin typeface="Times New Roman" panose="02020603050405020304" pitchFamily="18" charset="0"/>
                <a:ea typeface="Times New Roman" panose="02020603050405020304" pitchFamily="18" charset="0"/>
                <a:cs typeface="+mn-cs"/>
              </a:rPr>
              <a:t>الماديُّ بين الجوهر الفرد والمركَّب</a:t>
            </a:r>
            <a:r>
              <a:rPr lang="en-US" sz="3200" b="1" dirty="0">
                <a:effectLst/>
                <a:latin typeface="Times New Roman" panose="02020603050405020304" pitchFamily="18" charset="0"/>
                <a:ea typeface="Times New Roman" panose="02020603050405020304" pitchFamily="18" charset="0"/>
                <a:cs typeface="+mn-cs"/>
              </a:rPr>
              <a:t>:                         :</a:t>
            </a:r>
            <a:br>
              <a:rPr lang="en-US" sz="1800" b="1" dirty="0">
                <a:effectLst/>
                <a:latin typeface="Times New Roman" panose="02020603050405020304" pitchFamily="18" charset="0"/>
                <a:ea typeface="Times New Roman" panose="02020603050405020304" pitchFamily="18" charset="0"/>
                <a:cs typeface="+mn-cs"/>
              </a:rPr>
            </a:br>
            <a:br>
              <a:rPr lang="en-US" sz="1800" dirty="0">
                <a:effectLst/>
                <a:latin typeface="Times New Roman" panose="02020603050405020304" pitchFamily="18" charset="0"/>
                <a:ea typeface="Times New Roman" panose="02020603050405020304" pitchFamily="18" charset="0"/>
                <a:cs typeface="+mn-cs"/>
              </a:rPr>
            </a:br>
            <a:r>
              <a:rPr lang="ar-IQ" sz="3200" dirty="0">
                <a:effectLst/>
                <a:latin typeface="Times New Roman" panose="02020603050405020304" pitchFamily="18" charset="0"/>
                <a:ea typeface="Times New Roman" panose="02020603050405020304" pitchFamily="18" charset="0"/>
                <a:cs typeface="+mn-cs"/>
              </a:rPr>
              <a:t>       ذكرْنا أنَّ(الـماديَّ إنْ لـم يَقبلِ الانقسامَ الـمطابِقَ للواقع أصلاً) لا طولاً ولا عرْضاً ولا عُمقاً في الواقع ولا وهماً ولا فرضاً مطابقَين للواقع (فهو جوهرٌ فـرْدٌ). والمركَّبُ ما يقبل الانقسامَ.                                   .</a:t>
            </a:r>
            <a:br>
              <a:rPr lang="en-US" sz="1800" dirty="0">
                <a:effectLst/>
                <a:latin typeface="Times New Roman" panose="02020603050405020304" pitchFamily="18" charset="0"/>
                <a:ea typeface="Times New Roman" panose="02020603050405020304" pitchFamily="18" charset="0"/>
                <a:cs typeface="+mn-cs"/>
              </a:rPr>
            </a:br>
            <a:br>
              <a:rPr lang="en-US" sz="1800" b="1" dirty="0">
                <a:latin typeface="Times New Roman" panose="02020603050405020304" pitchFamily="18" charset="0"/>
                <a:cs typeface="+mn-cs"/>
              </a:rPr>
            </a:br>
            <a:r>
              <a:rPr lang="ar-IQ" sz="3200" b="1" dirty="0">
                <a:latin typeface="Times New Roman" panose="02020603050405020304" pitchFamily="18" charset="0"/>
                <a:cs typeface="+mn-cs"/>
              </a:rPr>
              <a:t>هنا يُسأل: لِـمَ أنكَر الفىسفةُ الجوهرَ الفردَ؟!                </a:t>
            </a:r>
            <a:r>
              <a:rPr lang="ar-IQ" sz="2000" dirty="0">
                <a:effectLst/>
                <a:latin typeface="Times New Roman" panose="02020603050405020304" pitchFamily="18" charset="0"/>
                <a:ea typeface="Times New Roman" panose="02020603050405020304" pitchFamily="18" charset="0"/>
                <a:cs typeface="+mn-cs"/>
              </a:rPr>
              <a:t>.</a:t>
            </a:r>
            <a:br>
              <a:rPr lang="en-US" sz="2000" dirty="0">
                <a:effectLst/>
                <a:latin typeface="Times New Roman" panose="02020603050405020304" pitchFamily="18" charset="0"/>
                <a:ea typeface="Times New Roman" panose="02020603050405020304" pitchFamily="18" charset="0"/>
                <a:cs typeface="+mn-cs"/>
              </a:rPr>
            </a:br>
            <a:br>
              <a:rPr lang="en-US" sz="2000" dirty="0">
                <a:effectLst/>
                <a:latin typeface="Times New Roman" panose="02020603050405020304" pitchFamily="18" charset="0"/>
                <a:ea typeface="Times New Roman" panose="02020603050405020304" pitchFamily="18" charset="0"/>
                <a:cs typeface="+mn-cs"/>
              </a:rPr>
            </a:br>
            <a:r>
              <a:rPr lang="ar-IQ" sz="3200" dirty="0">
                <a:effectLst/>
                <a:latin typeface="Times New Roman" panose="02020603050405020304" pitchFamily="18" charset="0"/>
                <a:ea typeface="Times New Roman" panose="02020603050405020304" pitchFamily="18" charset="0"/>
                <a:cs typeface="+mn-cs"/>
              </a:rPr>
              <a:t>      وافق الحكماءُ الـمتكلِّمين في أنَّ الـماديَّ يَصحُّ أنْ لا يَقبلَ الانقسامَ الفعليَّ في شيءٍ منَ الجوانب،                         ،</a:t>
            </a:r>
            <a:br>
              <a:rPr lang="ar-IQ" sz="3200" dirty="0">
                <a:effectLst/>
                <a:latin typeface="Times New Roman" panose="02020603050405020304" pitchFamily="18" charset="0"/>
                <a:ea typeface="Times New Roman" panose="02020603050405020304" pitchFamily="18" charset="0"/>
                <a:cs typeface="+mn-cs"/>
              </a:rPr>
            </a:br>
            <a:br>
              <a:rPr lang="ar-IQ" sz="3200" dirty="0">
                <a:effectLst/>
                <a:latin typeface="Times New Roman" panose="02020603050405020304" pitchFamily="18" charset="0"/>
                <a:ea typeface="Times New Roman" panose="02020603050405020304" pitchFamily="18" charset="0"/>
                <a:cs typeface="+mn-cs"/>
              </a:rPr>
            </a:br>
            <a:r>
              <a:rPr lang="ar-IQ" sz="3200" dirty="0">
                <a:effectLst/>
                <a:latin typeface="Times New Roman" panose="02020603050405020304" pitchFamily="18" charset="0"/>
                <a:ea typeface="Times New Roman" panose="02020603050405020304" pitchFamily="18" charset="0"/>
                <a:cs typeface="+mn-cs"/>
              </a:rPr>
              <a:t>      لكن يقـولون: يَقبل الانقسامَ الوهميَّ إلى ما لا نـهايةَ لـه؛ ومن ثَـمَّة أنكـَروا الجوهرَ الفردَ، وأشَرْنا بزيادةِ قيدِ:«الـمطابِق للواقع» إلى ردِّهم.                                      .</a:t>
            </a:r>
            <a:r>
              <a:rPr lang="ar-IQ" sz="3200" dirty="0">
                <a:effectLst/>
                <a:ea typeface="Times New Roman" panose="02020603050405020304" pitchFamily="18" charset="0"/>
                <a:cs typeface="+mn-cs"/>
              </a:rPr>
              <a:t> </a:t>
            </a:r>
            <a:endParaRPr lang="ar-IQ" sz="3200" b="1" dirty="0">
              <a:cs typeface="+mn-cs"/>
            </a:endParaRPr>
          </a:p>
        </p:txBody>
      </p:sp>
    </p:spTree>
    <p:extLst>
      <p:ext uri="{BB962C8B-B14F-4D97-AF65-F5344CB8AC3E}">
        <p14:creationId xmlns:p14="http://schemas.microsoft.com/office/powerpoint/2010/main" val="435633284"/>
      </p:ext>
    </p:extLst>
  </p:cSld>
  <p:clrMapOvr>
    <a:masterClrMapping/>
  </p:clrMapOvr>
  <p:transition spd="slow">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705600"/>
          </a:xfrm>
        </p:spPr>
        <p:txBody>
          <a:bodyPr/>
          <a:lstStyle/>
          <a:p>
            <a:pPr algn="just" rtl="1"/>
            <a:r>
              <a:rPr lang="ar-IQ" sz="3200" dirty="0">
                <a:effectLst/>
                <a:ea typeface="Times New Roman" panose="02020603050405020304" pitchFamily="18" charset="0"/>
                <a:cs typeface="+mn-cs"/>
              </a:rPr>
              <a:t>      وحاصلُ الرَّدِّ: أنَّ هذا الانقسامَ الوهميَّ إنْ كان مطابِقاً للفعليِّ، فالفعليُّ متناهٍ باعترافِهم، فيتناهي هو أيضاً؛ لأنَّه ظلُّ الواقعيِّ، ،</a:t>
            </a:r>
            <a:br>
              <a:rPr lang="ar-IQ" sz="3200" dirty="0">
                <a:effectLst/>
                <a:ea typeface="Times New Roman" panose="02020603050405020304" pitchFamily="18" charset="0"/>
                <a:cs typeface="+mn-cs"/>
              </a:rPr>
            </a:br>
            <a:r>
              <a:rPr lang="ar-IQ" sz="3200" dirty="0">
                <a:effectLst/>
                <a:ea typeface="Times New Roman" panose="02020603050405020304" pitchFamily="18" charset="0"/>
                <a:cs typeface="+mn-cs"/>
              </a:rPr>
              <a:t>       وإلَّا فلا يضرُّنا، فثَبت الجوهرُ الفردُ باعترافهم بتناهِي الفعليِّ.                            .</a:t>
            </a:r>
            <a:br>
              <a:rPr lang="ar-IQ" sz="3200" dirty="0">
                <a:effectLst/>
                <a:ea typeface="Times New Roman" panose="02020603050405020304" pitchFamily="18" charset="0"/>
                <a:cs typeface="+mn-cs"/>
              </a:rPr>
            </a:br>
            <a:r>
              <a:rPr lang="ar-IQ" sz="3200" dirty="0">
                <a:effectLst/>
                <a:ea typeface="Times New Roman" panose="02020603050405020304" pitchFamily="18" charset="0"/>
                <a:cs typeface="+mn-cs"/>
              </a:rPr>
              <a:t>     </a:t>
            </a:r>
            <a:r>
              <a:rPr lang="ar-IQ" sz="3200" b="1" dirty="0">
                <a:effectLst/>
                <a:ea typeface="Times New Roman" panose="02020603050405020304" pitchFamily="18" charset="0"/>
                <a:cs typeface="+mn-cs"/>
              </a:rPr>
              <a:t>وهذا إلزامُ الخصم بلوازم مسلَّماته.                  .</a:t>
            </a:r>
            <a:br>
              <a:rPr lang="ar-IQ" sz="3200" b="1" dirty="0">
                <a:effectLst/>
                <a:ea typeface="Times New Roman" panose="02020603050405020304" pitchFamily="18" charset="0"/>
                <a:cs typeface="+mn-cs"/>
              </a:rPr>
            </a:br>
            <a:br>
              <a:rPr lang="ar-IQ" sz="3200" b="1" dirty="0">
                <a:effectLst/>
                <a:ea typeface="Times New Roman" panose="02020603050405020304" pitchFamily="18" charset="0"/>
                <a:cs typeface="+mn-cs"/>
              </a:rPr>
            </a:br>
            <a:br>
              <a:rPr lang="ar-IQ" sz="3200" b="1" dirty="0">
                <a:effectLst/>
                <a:ea typeface="Times New Roman" panose="02020603050405020304" pitchFamily="18" charset="0"/>
                <a:cs typeface="+mn-cs"/>
              </a:rPr>
            </a:br>
            <a:r>
              <a:rPr lang="ar-IQ" sz="3200" b="1" dirty="0">
                <a:latin typeface="Times New Roman" panose="02020603050405020304" pitchFamily="18" charset="0"/>
                <a:ea typeface="Times New Roman" panose="02020603050405020304" pitchFamily="18" charset="0"/>
                <a:cs typeface="+mn-cs"/>
              </a:rPr>
              <a:t>الجسمُ الخفيف والثقيل:                                 </a:t>
            </a:r>
            <a:r>
              <a:rPr lang="ar-IQ" sz="3200" dirty="0">
                <a:latin typeface="Times New Roman" panose="02020603050405020304" pitchFamily="18" charset="0"/>
                <a:ea typeface="Times New Roman" panose="02020603050405020304" pitchFamily="18" charset="0"/>
                <a:cs typeface="+mn-cs"/>
              </a:rPr>
              <a:t>:     </a:t>
            </a:r>
            <a:br>
              <a:rPr lang="ar-IQ" sz="3200" dirty="0">
                <a:latin typeface="Times New Roman" panose="02020603050405020304" pitchFamily="18" charset="0"/>
                <a:ea typeface="Times New Roman" panose="02020603050405020304" pitchFamily="18" charset="0"/>
                <a:cs typeface="+mn-cs"/>
              </a:rPr>
            </a:br>
            <a:r>
              <a:rPr lang="ar-IQ" sz="3200" dirty="0">
                <a:latin typeface="Times New Roman" panose="02020603050405020304" pitchFamily="18" charset="0"/>
                <a:ea typeface="Times New Roman" panose="02020603050405020304" pitchFamily="18" charset="0"/>
                <a:cs typeface="+mn-cs"/>
              </a:rPr>
              <a:t>      </a:t>
            </a:r>
            <a:r>
              <a:rPr lang="ar-IQ" sz="3200" dirty="0">
                <a:effectLst/>
                <a:latin typeface="Times New Roman" panose="02020603050405020304" pitchFamily="18" charset="0"/>
                <a:ea typeface="Times New Roman" panose="02020603050405020304" pitchFamily="18" charset="0"/>
                <a:cs typeface="+mn-cs"/>
              </a:rPr>
              <a:t>اتَّفق الْمِلِّيُّون والحكماءُ على أنَّ الجسْمَ قِسمانِ: إمَّا أنْ يَقتضيَ النزولَ لو لم يَمنعْهُ مانعٌ وهو الماءُ والترابُ:               </a:t>
            </a:r>
            <a:r>
              <a:rPr lang="ar-IQ" sz="3200" dirty="0">
                <a:latin typeface="Times New Roman" panose="02020603050405020304" pitchFamily="18" charset="0"/>
                <a:ea typeface="Times New Roman" panose="02020603050405020304" pitchFamily="18" charset="0"/>
                <a:cs typeface="+mn-cs"/>
              </a:rPr>
              <a:t>:</a:t>
            </a:r>
            <a:br>
              <a:rPr lang="ar-IQ" sz="3200" dirty="0">
                <a:latin typeface="Times New Roman" panose="02020603050405020304" pitchFamily="18" charset="0"/>
                <a:ea typeface="Times New Roman" panose="02020603050405020304" pitchFamily="18" charset="0"/>
                <a:cs typeface="+mn-cs"/>
              </a:rPr>
            </a:br>
            <a:br>
              <a:rPr lang="ar-IQ" sz="3200" dirty="0">
                <a:effectLst/>
                <a:latin typeface="Times New Roman" panose="02020603050405020304" pitchFamily="18" charset="0"/>
                <a:ea typeface="Times New Roman" panose="02020603050405020304" pitchFamily="18" charset="0"/>
                <a:cs typeface="+mn-cs"/>
              </a:rPr>
            </a:br>
            <a:endParaRPr lang="ar-IQ" sz="3200" b="1" dirty="0">
              <a:cs typeface="+mn-cs"/>
            </a:endParaRPr>
          </a:p>
        </p:txBody>
      </p:sp>
    </p:spTree>
    <p:extLst>
      <p:ext uri="{BB962C8B-B14F-4D97-AF65-F5344CB8AC3E}">
        <p14:creationId xmlns:p14="http://schemas.microsoft.com/office/powerpoint/2010/main" val="1134065038"/>
      </p:ext>
    </p:extLst>
  </p:cSld>
  <p:clrMapOvr>
    <a:masterClrMapping/>
  </p:clrMapOvr>
  <p:transition spd="slow">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705600"/>
          </a:xfrm>
        </p:spPr>
        <p:txBody>
          <a:bodyPr/>
          <a:lstStyle/>
          <a:p>
            <a:pPr algn="just" rtl="1"/>
            <a:r>
              <a:rPr lang="ar-IQ" sz="3200" dirty="0">
                <a:effectLst/>
                <a:latin typeface="Times New Roman" panose="02020603050405020304" pitchFamily="18" charset="0"/>
                <a:ea typeface="Times New Roman" panose="02020603050405020304" pitchFamily="18" charset="0"/>
                <a:cs typeface="+mn-cs"/>
              </a:rPr>
              <a:t>                                   </a:t>
            </a:r>
            <a:br>
              <a:rPr lang="ar-IQ" sz="3200" dirty="0">
                <a:effectLst/>
                <a:latin typeface="Times New Roman" panose="02020603050405020304" pitchFamily="18" charset="0"/>
                <a:ea typeface="Times New Roman" panose="02020603050405020304" pitchFamily="18" charset="0"/>
                <a:cs typeface="+mn-cs"/>
              </a:rPr>
            </a:br>
            <a:r>
              <a:rPr lang="ar-IQ" sz="3200" dirty="0">
                <a:effectLst/>
                <a:latin typeface="Times New Roman" panose="02020603050405020304" pitchFamily="18" charset="0"/>
                <a:ea typeface="Times New Roman" panose="02020603050405020304" pitchFamily="18" charset="0"/>
                <a:cs typeface="+mn-cs"/>
              </a:rPr>
              <a:t>    وما جانبُ مائيَّتِه أغلبُ كالعصيرِ المائعِ، أو جانبُ ترابيَّتِه أغلبُ كالحجر والبشر.                              .</a:t>
            </a:r>
            <a:br>
              <a:rPr lang="en-US" sz="3200" dirty="0">
                <a:effectLst/>
                <a:latin typeface="Times New Roman" panose="02020603050405020304" pitchFamily="18" charset="0"/>
                <a:ea typeface="Times New Roman" panose="02020603050405020304" pitchFamily="18" charset="0"/>
                <a:cs typeface="+mn-cs"/>
              </a:rPr>
            </a:br>
            <a:br>
              <a:rPr lang="en-US" sz="3200" dirty="0">
                <a:effectLst/>
                <a:latin typeface="Times New Roman" panose="02020603050405020304" pitchFamily="18" charset="0"/>
                <a:ea typeface="Times New Roman" panose="02020603050405020304" pitchFamily="18" charset="0"/>
                <a:cs typeface="+mn-cs"/>
              </a:rPr>
            </a:br>
            <a:r>
              <a:rPr lang="ar-IQ" sz="3200" dirty="0">
                <a:effectLst/>
                <a:latin typeface="Times New Roman" panose="02020603050405020304" pitchFamily="18" charset="0"/>
                <a:ea typeface="Times New Roman" panose="02020603050405020304" pitchFamily="18" charset="0"/>
                <a:cs typeface="+mn-cs"/>
              </a:rPr>
              <a:t>      أو يقتضِي بذاتِه الصعودَ وهو الهواءُ والنارُ وما جانبُ هوائيَّتِه أغلبُ كالبُخارِ أو جانبُ ناريَّتِه أغلبُ كالدُّخانِ.     .                               </a:t>
            </a:r>
            <a:br>
              <a:rPr lang="ar-IQ" sz="3200" dirty="0">
                <a:effectLst/>
                <a:latin typeface="Times New Roman" panose="02020603050405020304" pitchFamily="18" charset="0"/>
                <a:ea typeface="Times New Roman" panose="02020603050405020304" pitchFamily="18" charset="0"/>
                <a:cs typeface="+mn-cs"/>
              </a:rPr>
            </a:br>
            <a:br>
              <a:rPr lang="ar-IQ" sz="3200" dirty="0">
                <a:effectLst/>
                <a:latin typeface="Times New Roman" panose="02020603050405020304" pitchFamily="18" charset="0"/>
                <a:ea typeface="Times New Roman" panose="02020603050405020304" pitchFamily="18" charset="0"/>
                <a:cs typeface="+mn-cs"/>
              </a:rPr>
            </a:br>
            <a:r>
              <a:rPr lang="ar-IQ" sz="3200" dirty="0">
                <a:effectLst/>
                <a:latin typeface="Times New Roman" panose="02020603050405020304" pitchFamily="18" charset="0"/>
                <a:ea typeface="Times New Roman" panose="02020603050405020304" pitchFamily="18" charset="0"/>
                <a:cs typeface="+mn-cs"/>
              </a:rPr>
              <a:t>     فالأوَّل، أي ما يقتضي الهبوطَ يُسمَّى ثقيلاً، والثاني، أي ما يقتضي الصعودَ خفيفاً.                              .</a:t>
            </a:r>
            <a:br>
              <a:rPr lang="ar-IQ" sz="3200" dirty="0">
                <a:effectLst/>
                <a:latin typeface="Times New Roman" panose="02020603050405020304" pitchFamily="18" charset="0"/>
                <a:ea typeface="Times New Roman" panose="02020603050405020304" pitchFamily="18" charset="0"/>
                <a:cs typeface="+mn-cs"/>
              </a:rPr>
            </a:br>
            <a:br>
              <a:rPr lang="ar-IQ" sz="3200">
                <a:effectLst/>
                <a:latin typeface="Times New Roman" panose="02020603050405020304" pitchFamily="18" charset="0"/>
                <a:ea typeface="Times New Roman" panose="02020603050405020304" pitchFamily="18" charset="0"/>
                <a:cs typeface="+mn-cs"/>
              </a:rPr>
            </a:br>
            <a:br>
              <a:rPr lang="ar-IQ" sz="3200">
                <a:effectLst/>
                <a:latin typeface="Times New Roman" panose="02020603050405020304" pitchFamily="18" charset="0"/>
                <a:ea typeface="Times New Roman" panose="02020603050405020304" pitchFamily="18" charset="0"/>
                <a:cs typeface="+mn-cs"/>
              </a:rPr>
            </a:br>
            <a:br>
              <a:rPr lang="ar-IQ" sz="3200">
                <a:effectLst/>
                <a:latin typeface="Times New Roman" panose="02020603050405020304" pitchFamily="18" charset="0"/>
                <a:ea typeface="Times New Roman" panose="02020603050405020304" pitchFamily="18" charset="0"/>
                <a:cs typeface="+mn-cs"/>
              </a:rPr>
            </a:br>
            <a:endParaRPr lang="ar-IQ" sz="3200" b="1" dirty="0">
              <a:cs typeface="+mn-cs"/>
            </a:endParaRPr>
          </a:p>
        </p:txBody>
      </p:sp>
    </p:spTree>
    <p:extLst>
      <p:ext uri="{BB962C8B-B14F-4D97-AF65-F5344CB8AC3E}">
        <p14:creationId xmlns:p14="http://schemas.microsoft.com/office/powerpoint/2010/main" val="1096187592"/>
      </p:ext>
    </p:extLst>
  </p:cSld>
  <p:clrMapOvr>
    <a:masterClrMapping/>
  </p:clrMapOvr>
  <p:transition spd="slow">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705600"/>
          </a:xfrm>
        </p:spPr>
        <p:txBody>
          <a:bodyPr/>
          <a:lstStyle/>
          <a:p>
            <a:pPr algn="just" rtl="1"/>
            <a:r>
              <a:rPr lang="ar-IQ" sz="3200" b="1" dirty="0">
                <a:latin typeface="Arial" panose="020B0604020202020204" pitchFamily="34" charset="0"/>
                <a:cs typeface="Arial" panose="020B0604020202020204" pitchFamily="34" charset="0"/>
              </a:rPr>
              <a:t>تحقيقٌ في العدم الأصليِّ :                                     </a:t>
            </a:r>
            <a:r>
              <a:rPr lang="ar-IQ" sz="3200" dirty="0">
                <a:latin typeface="Arial" panose="020B0604020202020204" pitchFamily="34" charset="0"/>
                <a:cs typeface="Arial" panose="020B0604020202020204" pitchFamily="34" charset="0"/>
              </a:rPr>
              <a:t>:</a:t>
            </a:r>
            <a:br>
              <a:rPr lang="ar-IQ" sz="3200" dirty="0">
                <a:latin typeface="Arial" panose="020B0604020202020204" pitchFamily="34" charset="0"/>
                <a:cs typeface="Arial" panose="020B0604020202020204" pitchFamily="34" charset="0"/>
              </a:rPr>
            </a:br>
            <a:br>
              <a:rPr lang="ar-IQ" sz="3200" dirty="0">
                <a:latin typeface="Arial" panose="020B0604020202020204" pitchFamily="34" charset="0"/>
                <a:cs typeface="Arial" panose="020B0604020202020204" pitchFamily="34" charset="0"/>
              </a:rPr>
            </a:br>
            <a:r>
              <a:rPr lang="ar-IQ" sz="3200" b="1" dirty="0">
                <a:latin typeface="Arial" panose="020B0604020202020204" pitchFamily="34" charset="0"/>
                <a:cs typeface="Arial" panose="020B0604020202020204" pitchFamily="34" charset="0"/>
              </a:rPr>
              <a:t>يتكوَّن هذا التحقيق من محاورَ:                              :</a:t>
            </a:r>
            <a:br>
              <a:rPr lang="ar-IQ" sz="3200" b="1" dirty="0">
                <a:latin typeface="Arial" panose="020B0604020202020204" pitchFamily="34" charset="0"/>
                <a:cs typeface="Arial" panose="020B0604020202020204" pitchFamily="34" charset="0"/>
              </a:rPr>
            </a:br>
            <a:br>
              <a:rPr lang="ar-IQ" sz="3200" dirty="0">
                <a:latin typeface="Arial" panose="020B0604020202020204" pitchFamily="34" charset="0"/>
                <a:cs typeface="Arial" panose="020B0604020202020204" pitchFamily="34" charset="0"/>
              </a:rPr>
            </a:br>
            <a:r>
              <a:rPr lang="ar-IQ" sz="3200" dirty="0">
                <a:latin typeface="Arial" panose="020B0604020202020204" pitchFamily="34" charset="0"/>
                <a:cs typeface="Arial" panose="020B0604020202020204" pitchFamily="34" charset="0"/>
              </a:rPr>
              <a:t>1ـ  تعريف الزمان والمكان لدى المتكلِّمين والفلاسفة.           .                    </a:t>
            </a:r>
            <a:br>
              <a:rPr lang="en-US" sz="3200" dirty="0">
                <a:latin typeface="Arial" panose="020B0604020202020204" pitchFamily="34" charset="0"/>
                <a:cs typeface="Arial" panose="020B0604020202020204" pitchFamily="34" charset="0"/>
              </a:rPr>
            </a:br>
            <a:br>
              <a:rPr lang="ar-IQ" sz="3200" dirty="0">
                <a:latin typeface="Arial" panose="020B0604020202020204" pitchFamily="34" charset="0"/>
                <a:cs typeface="Arial" panose="020B0604020202020204" pitchFamily="34" charset="0"/>
              </a:rPr>
            </a:br>
            <a:r>
              <a:rPr lang="ar-IQ" sz="3200" dirty="0">
                <a:latin typeface="Arial" panose="020B0604020202020204" pitchFamily="34" charset="0"/>
                <a:cs typeface="Arial" panose="020B0604020202020204" pitchFamily="34" charset="0"/>
              </a:rPr>
              <a:t>2ـ دليلُهم ومناقشتُهم باختصار.                   .</a:t>
            </a:r>
            <a:br>
              <a:rPr lang="ar-IQ" sz="3200" dirty="0">
                <a:latin typeface="Arial" panose="020B0604020202020204" pitchFamily="34" charset="0"/>
                <a:cs typeface="Arial" panose="020B0604020202020204" pitchFamily="34" charset="0"/>
              </a:rPr>
            </a:br>
            <a:br>
              <a:rPr lang="ar-IQ" sz="3200" dirty="0">
                <a:latin typeface="Arial" panose="020B0604020202020204" pitchFamily="34" charset="0"/>
                <a:cs typeface="Arial" panose="020B0604020202020204" pitchFamily="34" charset="0"/>
              </a:rPr>
            </a:br>
            <a:r>
              <a:rPr lang="ar-IQ" sz="3200" dirty="0">
                <a:latin typeface="Arial" panose="020B0604020202020204" pitchFamily="34" charset="0"/>
                <a:cs typeface="Arial" panose="020B0604020202020204" pitchFamily="34" charset="0"/>
              </a:rPr>
              <a:t>3ـ المكانُ العرفي.                     .</a:t>
            </a:r>
            <a:br>
              <a:rPr lang="ar-IQ" sz="3200" dirty="0">
                <a:latin typeface="Arial" panose="020B0604020202020204" pitchFamily="34" charset="0"/>
                <a:cs typeface="Arial" panose="020B0604020202020204" pitchFamily="34" charset="0"/>
              </a:rPr>
            </a:br>
            <a:br>
              <a:rPr lang="ar-IQ" sz="3200" dirty="0">
                <a:latin typeface="Arial" panose="020B0604020202020204" pitchFamily="34" charset="0"/>
                <a:cs typeface="Arial" panose="020B0604020202020204" pitchFamily="34" charset="0"/>
              </a:rPr>
            </a:br>
            <a:r>
              <a:rPr lang="ar-IQ" sz="3200" dirty="0">
                <a:latin typeface="Arial" panose="020B0604020202020204" pitchFamily="34" charset="0"/>
                <a:cs typeface="Arial" panose="020B0604020202020204" pitchFamily="34" charset="0"/>
              </a:rPr>
              <a:t>       أوَّلاً: الزمانُ والمكانُ عند أرباب المعقولِ عبارةٌ عنِ العدمِ الأصليِّ الممتدِّ،  ويختلف باعتباراتٍ:                             :</a:t>
            </a:r>
            <a:br>
              <a:rPr lang="ar-IQ" sz="3200" dirty="0">
                <a:latin typeface="Arial" panose="020B0604020202020204" pitchFamily="34" charset="0"/>
                <a:cs typeface="Arial" panose="020B0604020202020204" pitchFamily="34" charset="0"/>
              </a:rPr>
            </a:br>
            <a:endParaRPr lang="ar-IQ" sz="3200" b="1" dirty="0">
              <a:cs typeface="+mn-cs"/>
            </a:endParaRPr>
          </a:p>
        </p:txBody>
      </p:sp>
    </p:spTree>
    <p:extLst>
      <p:ext uri="{BB962C8B-B14F-4D97-AF65-F5344CB8AC3E}">
        <p14:creationId xmlns:p14="http://schemas.microsoft.com/office/powerpoint/2010/main" val="2588807026"/>
      </p:ext>
    </p:extLst>
  </p:cSld>
  <p:clrMapOvr>
    <a:masterClrMapping/>
  </p:clrMapOvr>
  <p:transition spd="slow">
    <p:pull/>
  </p:transition>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ppt/theme/themeOverride2.xml><?xml version="1.0" encoding="utf-8"?>
<a:themeOverride xmlns:a="http://schemas.openxmlformats.org/drawingml/2006/main">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ppt/theme/themeOverride3.xml><?xml version="1.0" encoding="utf-8"?>
<a:themeOverride xmlns:a="http://schemas.openxmlformats.org/drawingml/2006/main">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ppt/theme/themeOverride4.xml><?xml version="1.0" encoding="utf-8"?>
<a:themeOverride xmlns:a="http://schemas.openxmlformats.org/drawingml/2006/main">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docProps/app.xml><?xml version="1.0" encoding="utf-8"?>
<Properties xmlns="http://schemas.openxmlformats.org/officeDocument/2006/extended-properties" xmlns:vt="http://schemas.openxmlformats.org/officeDocument/2006/docPropsVTypes">
  <Template/>
  <TotalTime>5735</TotalTime>
  <Words>2846</Words>
  <Application>Microsoft Office PowerPoint</Application>
  <PresentationFormat>On-screen Show (4:3)</PresentationFormat>
  <Paragraphs>49</Paragraphs>
  <Slides>30</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Arial Narrow</vt:lpstr>
      <vt:lpstr>Calibri</vt:lpstr>
      <vt:lpstr>Cambria</vt:lpstr>
      <vt:lpstr>Times New Roman</vt:lpstr>
      <vt:lpstr>Horizon</vt:lpstr>
      <vt:lpstr>PowerPoint Presentation</vt:lpstr>
      <vt:lpstr>تفسيرُ بعضِ الألفاظ المحتاج إليها في هذا العلم:                           فمنها لفظُ(العالَـم) ـ بفتحٍ ـ، ومعناه كلُّ ما سوى اللهِ تعالى.                        ومنها لفظُ(الأزَل) عدمُ البداية، و(الأزلي)  ما لا أوَّلَ لوجوده.           ومنها لفظُ(القِدَم)، عدمُ البداية: و(القديم)الموجودُ الَّذي لا أوَّل لوجودِه، ويُسمُّونه أيضاً أزليَّاً.                                              ومنها لفظُ(الدوام) استمرارُ الوجود. و(الدائم): الموجود الَّذي لا يَلحقُه عدمٌ، ويُسمُّونه أيضاً الأبديَّ.                               ومنها: (السرمد)، عدمُ البداية وعدمُ النهاية، و(السرمدي) ما لا أوَّل له ولا آخرَ.                                 .        وهذه الحقائق جميعُها خارجةٌ عن مقولة الزمان بالمعنى الخاص؛ لأنَّ الزمان للممكنات.</vt:lpstr>
      <vt:lpstr>      ومنها لفظُ(الحادث)، ويَعنون به: ما وُجِد بعد أنْ كان معدوماً. و(مذهبُ جملةِ المسلمين ـ أي: كافَّتِهم ـ أنَّ العالَـمَ محدَثٌ ليس بأزليٍّ)؛        لأنَّ صفةَ الأزليَّة مختصَّةٌ بالله الواجبِ الوجود، لا يمكن إثباتُها لغيره.          وأمَّا عند الفلاسفة له معنيان:                             :        الحادث الذاتيُّ فقط: هو ما اسْتُنِدَ لغيره في التأثير، ولم يكن له أوَّلُ وهو المسمَّى بالحادث الذاتيِّ، القديمِ بالزمان،            ،         وذلك كالأفلاك والعقول عندهم، فهي حادثةٌ بالذات؛ لأنَّ الغيرَ وهو واجبُ الوجود أثَّر فيها بطريقِ التعليل.                              .         وقديمةٌ بالزمان، أي: لا أوَّل لوجودِه؛ لأنَّ المعلولَ مقارنٌ للعلَّة في الوجود).                        .       </vt:lpstr>
      <vt:lpstr>      والحادث الذاتيُّ والزمانيُّ: هو ما اسْتُنِدَ لغيره في التأثير، وكان له أوَّلُ وهو الحادث بالذات والزمان، كزيدٍ وعمروٍ     .                                 لابدَّ أنْ نعلمَ أنَّ الحادث عند الـمتكلِّمين هو الـمعنى الثاني فقط. أي: (إنَّ الحادثَ: هو الموجودُ بعد العدم فقط).          .                                ومنها لفظُ(الجوهر): مـمكنٌ حادثٌ له وجودٌ محموليٌّ دون الـرابطيِّ. .       والمراد بالوجود الـمحمولي جوازُ الإخبارِعنه بالوحود، والمراد بالوجود الرابطيِّ، أي: ما لا يكون صفةً لغيـرِه.      .                   </vt:lpstr>
      <vt:lpstr>       وهو الـمرادُ في تعريف الجوهر: (بـما قام بنـفسه)؛ إذ «ما» عبارةٌ عنِ الـموجودِ بالـوجود الـمحموليِّ.                .        ومعنى الـقيام بالـنَّـفْس أنْ لا يـكونَ صفةً لغيـرِه. وذلك كالإنسان والحجر لا كالعلمِ واللَّون.                              ثمَّ الجوهرُ: إنْ كان دقيقاً بحيث انتهَى في الدِّقَّةِ إلى أنَّه لا يَقبلَ الانقسامَ بوجهٍ فهو المسمَّى بالجوهر الفرد ـ والجزءِ لا يتجزَّأـ. .      وإنْ كان يَقبل الانقسامَ فهو المسمَّى بالجسم.             .  </vt:lpstr>
      <vt:lpstr>الماديُّ بين الجوهر الفرد والمركَّب:                         :         ذكرْنا أنَّ(الـماديَّ إنْ لـم يَقبلِ الانقسامَ الـمطابِقَ للواقع أصلاً) لا طولاً ولا عرْضاً ولا عُمقاً في الواقع ولا وهماً ولا فرضاً مطابقَين للواقع (فهو جوهرٌ فـرْدٌ). والمركَّبُ ما يقبل الانقسامَ.                                   .  هنا يُسأل: لِـمَ أنكَر الفىسفةُ الجوهرَ الفردَ؟!                .        وافق الحكماءُ الـمتكلِّمين في أنَّ الـماديَّ يَصحُّ أنْ لا يَقبلَ الانقسامَ الفعليَّ في شيءٍ منَ الجوانب،                         ،        لكن يقـولون: يَقبل الانقسامَ الوهميَّ إلى ما لا نـهايةَ لـه؛ ومن ثَـمَّة أنكـَروا الجوهرَ الفردَ، وأشَرْنا بزيادةِ قيدِ:«الـمطابِق للواقع» إلى ردِّهم.                                      . </vt:lpstr>
      <vt:lpstr>      وحاصلُ الرَّدِّ: أنَّ هذا الانقسامَ الوهميَّ إنْ كان مطابِقاً للفعليِّ، فالفعليُّ متناهٍ باعترافِهم، فيتناهي هو أيضاً؛ لأنَّه ظلُّ الواقعيِّ، ،        وإلَّا فلا يضرُّنا، فثَبت الجوهرُ الفردُ باعترافهم بتناهِي الفعليِّ.                            .      وهذا إلزامُ الخصم بلوازم مسلَّماته.                  .   الجسمُ الخفيف والثقيل:                                 :            اتَّفق الْمِلِّيُّون والحكماءُ على أنَّ الجسْمَ قِسمانِ: إمَّا أنْ يَقتضيَ النزولَ لو لم يَمنعْهُ مانعٌ وهو الماءُ والترابُ:               :  </vt:lpstr>
      <vt:lpstr>                                        وما جانبُ مائيَّتِه أغلبُ كالعصيرِ المائعِ، أو جانبُ ترابيَّتِه أغلبُ كالحجر والبشر.                              .        أو يقتضِي بذاتِه الصعودَ وهو الهواءُ والنارُ وما جانبُ هوائيَّتِه أغلبُ كالبُخارِ أو جانبُ ناريَّتِه أغلبُ كالدُّخانِ.     .                                      فالأوَّل، أي ما يقتضي الهبوطَ يُسمَّى ثقيلاً، والثاني، أي ما يقتضي الصعودَ خفيفاً.                              .    </vt:lpstr>
      <vt:lpstr>تحقيقٌ في العدم الأصليِّ :                                     :  يتكوَّن هذا التحقيق من محاورَ:                              :  1ـ  تعريف الزمان والمكان لدى المتكلِّمين والفلاسفة.           .                      2ـ دليلُهم ومناقشتُهم باختصار.                   .  3ـ المكانُ العرفي.                     .         أوَّلاً: الزمانُ والمكانُ عند أرباب المعقولِ عبارةٌ عنِ العدمِ الأصليِّ الممتدِّ،  ويختلف باعتباراتٍ:                             : </vt:lpstr>
      <vt:lpstr>                                           فإنْ كان هذا العدمُ ظرفاً لوجودِ شيءٍ قديمٍ يُسمَّى أزلاً. والمرادُ بالظرفية مجرَّدُ المقارنةِ الوهميَّة لا الحلولُ فيه.       .         أو كان ظرفاً لمقارنةِ قديمٍ ثابتٍ لقديمٍ ثابتٍ يُسمَّى سرمداً، كوجود اللهِ مقارنةً بصفاتِه في ذلك العدم .                       .         وإنْ كان ظرفاً لمقارنةِ قديمٍ ثابتٍ لمتجدِّدٍ غيرِ ثابتٍ كمقارنة اللهِ العالَـمَ الحادثَ يُسمَّى دهراً.                      .    وإنْ كان ظرفاً لمقارنةِ متجدِّدً لمتجدِّدٍ كمقارنةِ مجيءِ زيدٍ لطلوعِ الشمسِ مثلاً يُسمَّى زماناً بالمعنى الأخصِّ.                 .                 </vt:lpstr>
      <vt:lpstr>        وهذا معنى قولِ المتكلِّمين: إنَّ الزمانَ أمرٌ وهميٌّ يُقدَّرُ به مقارنةُ متجدِّدٍ مجهولٍ لمتجدِّدٍ معلومٍ.                       .  توضيحٌ  مهمٌّ:                                                معنى قولِ المِلِّيِّين: إنَّ اللهَ ليس بزمانيٍّ، أنَّه ليس بزمانيٍّ بالمعنى الأخصِّ؛                          ؛        لأنَّه ليس بمتجدِّدٍ، وليس بزمانيٍّ بمعنى الحلول فيه؛ لأنَّه ليس بماديٍّ حتى يحتاج إلى الحلول.                   .         لكنْ هو مقارنٌ للعدم بمجرَّدِ الاتِّفاق لا الاحتياجِ، ولا نقصَ في ذلك كمقارنتك مع عدم العنقاءِ.                         .             </vt:lpstr>
      <vt:lpstr>         وبهذا المعنى للزمان هو مقارنةُ اللهِ بالعدم يكون زمانيَّاً وإلَّا لَـمَا صَحَّ قولُنا: (عَلِم اللهُ الأشياءَ في الأزل قبل وجودِها).        .          فعُلِم أنَّ المرادَ بالزمانِ في تعريفِ الفعل:(ما دلَّ بهيئتِه على زمانٍ) هو الزمانُ بالمعنى الأعمِّ وإلَّا لم يكنْ (عَلِم اللهُ) فِعلاً.     .                                  وعُلِم أيضاً أنَّ الزمانَ بالمعنى الأعمِّ عند الـمتكلِّمين عدمٌ غيرُ متناهٍ، ويشمل الأُمورَ الأربعةَ المذكورةَ:                      :          أي: الأزلَ والسرمدَ والدهرَ والزمانَ بالمعنى الأخصِّ.                              </vt:lpstr>
      <vt:lpstr> المذاهبُ المشهورةُ في المكان ثلاثةٌ:                         :        الأوَّل: قولُ الإشراقيُّبن: المكانُ جوهرٌ مجرَّدٌ قائمٌ بذاتِه واسعٌ بقَدَر العالَـمِ الجسمانيِّ يَحُلُّ في مجموعِهِ مجموعُه وفي كلِّ جزءٍ منه جزءٌ منَ العالَـمِ الجسمانيِّ.                             .                                                 الثاني: قولُ المشَّائيِّين: إنَّه هو السطحُ الباطنُ، بكُردي(رِوي ناو)من الجسم الحاوي المماس للسطح الظاهر، بكردي(رِوي دةر) منَ الجسم المحويِّ في غيرِ مجموعِ العالَم، وأمَّا مكانُ مجموعِه فهو أصلُ وضْعِه.                                .        الثالثُ: مذهبُ المتكلِّمين، أنَّه عدمٌ وفراغٌ موهومٌ يَشغلُه الجسمُ أوِ الجوهرُ الفردُ.                                      .</vt:lpstr>
      <vt:lpstr>      غايةُ دَليلِ الإشراقيين: أنَّه لو قُطِع النظرُ عن وجودِ العالَـمِ الجسمانيِّ وفُرِض عدمُهُ يجب أنْ يكونَ شيءٌ لو وُجِد العالَـمُ حَلَّ فيه، وبهذا الفرض يَجب أنْ يكونَ هذا الشيءُ غيرَ جسمٍ ولا جسمانيٍّ.                                           . وفيه نظرٌ:                              :        أمَّا أوَّلاً: فلأنَّه لا يلزم من فرضِ عدمِ الشيءِ عدمُه في الواقعِ، ولا من قطْعِ النظرِ عنِ الشيءِ في الواقعِ عدمٌ.       .        ولو سُلِّم فالملازمةُ ممنوعةٌ؛ لأنَّه إنْ أردْتَ بالمكان ما يَمنع العالَـمَ الجسمانيَّ منَ النزول فالمجرَّدُ ليس كذلك،         ،          وإنْ أردْتَ به ما يستقرُّ فيه يكفي كونُ المكانِ هو العدمَ الأصليَّ على أنَّ المكانَ العدمَ مُشاهَدٌ حِسَّاً.                     .     </vt:lpstr>
      <vt:lpstr>    دليلُ الـمشائيِّين:                            :       وإنْ نَظرتَ إلى ما أحاط بك فهو سطحٌ باطنٌ منَ الجسمِ الحاوي كاللباس المحيطةِ بك والفرشِ الَّذي كُنتَ عليه مماسٌّ بظاهرِ بدنِك ولباسك.                                  .         هذا الدليل يشمل الكونَ ولكنْ ينقطع هذا في آخر عالَـمِ المشاهدةِ فلا يُحيط به جسمٌ حتى يكونَ سطحُه الباطنُ مماسَّاً لسطحِ الظاهرِ.                  .  دليلُ الـمتكلِّمين:                          :       إنَّك لو لم يَجعل قُدَّامُك عدماً محضاً خالياً عن كلِّ شيءٍ حتى الهواءِ مساوِياً لطُولِك وعرْضِك وعمْقِك لم تَقدرْ أنْ تتحرَّك وتستقرَّ في المكان الَّذي أمامك كما هو مشاهدٌ ومجرَّب.        .                          </vt:lpstr>
      <vt:lpstr>                       فمكانُك الَّذي نفَذ فيه أبعادُك الثلاثةُ واستقْررْتَ فيه بجميعِ أجزائِك الباطنة والظاهرةِ عدمٌ مساوٍ لك طولاً وعرْضاً وعمقاً.  .  النتيجة: :         الـمكانُ بُـعْـدٌ وعدمٌ مساوٍ لحجـمِ الـمتمكِّنِ، وهذا أدقُّ التعاريف؛ لأنَّه يشمل أجزاء الكون، ويشمل آخرَ الأجسام الذي لا جسمَ فوقَه.                    .       فإذن: الـمكانُ ليس سطحاً ـ كما يقول المشائيين ـ لأنه لا يشمل الكون ككلٍّ.                        ،         ولا بُعداً مـجرَّداً ـ كما يقول الإشراقيُّون ـ؛ إِذْ اِحتـمال أنَّـه مـجرَّدٌ وتـَجرُّدُه لا يُـحَسُّ بـه لا يَضرُّ العلومَ القطعيَّةَ العاديَّةَ.   </vt:lpstr>
      <vt:lpstr>المكانُ العرفيُّ:                                :       سبَق تعريفُ المكانِ الاصطلاحيِّ هو العدمُ الممتدُّ، لكنَّ المكانّ العرفيَّ اللغويَّ مختلفٌ تماماً هو:                               :      هو جسمٌ يمنعُ الشيءَ الخفيفَ عنِ الصعودِ، والجوهرَ الفردَ والكثيفَ عنِ النزولِ.                                           .                                وبما ذَكرْنا عُلِم أنَّ الـماديَّ مطلقاً متحيِّزٌ محتاجٌ في وجودِهِ وبقائِه بحسبِ أصل ذاتِه إلى حيِّزٍ يـَمنعُهُ مما ذُكِر بخلافِ المجرَّدِ  .                                  وإذا لم يكنْ للجسمِ مكانٌ مانعٌ عن نزوله أو صعودِه لا يقف عنِ النزول أوِ الصعودِ أبداً.                                 .         مثلاً: إذا كان ثقيلٌ في رأسِهِ ثُقْبةٌ وأَدخَلتَ حَبلاً في ثُقبِهِ وعلَّقْتَ الثقيلَ في الجوِّ بأخْذِ الحبْلِ، كان الثقيلُ مستقراً في الهواءِ لكنَّ الـمانعَ منَ النزولِ ليس لذات الجسم بل أنت مَنعْتَه منَ النزولِ بالحبْلِ،               </vt:lpstr>
      <vt:lpstr>      فكذلك العالَـمُ مع غايةِ ثقالتِهِ المقتضيَةِ للنزول إلى أبدِ الآباد علَّقَه اللهُ تعالى في العدمِ بقبضةِ قدرتِه:                        :       وإليه الإشارةُ بمثلِ قولِه:[رَفَعَ السَّمَاواتِ بِغَيْرِ عَمَدٍ تَرَوْنَهَا]الرعد:2.                                 .         فعُلِم أنَّ المكانَ الاصطلاحيَّ عبارةٌ عنِ العدمِ الممتدِّ، وأنَّ المكانَ العرفيَّ اللغويَّ يَجب أنْ يكونَ جسماً مانعاً عنِ النزولِ أوِ الصعودِ، ،        وهو ـ أي: المكان العرفي ـ لا يلزم أنْ يكونَ مساوياً للمتمكِّنِ كما يقال: زيدٌ في بغداد أو في العراق أو في الأرضِ.              .  </vt:lpstr>
      <vt:lpstr>الفرق بين الـماديِّ والمجرَّد:                                    :        كلُّ ما لـه سِعةٌ إنْ كان لكلٍّ مِن تضييقِهِ وتوسُّعِهِ حَدٌّ إذا جاوز عنـه انتَفَى فماديٌّ.                             .        وإنْ لم يكنْ لتضييقِهِ وتوسُّعِهِ حَدٌّ بل كان لـه أنْ يتَّسِعَ أو يتضيَّق كما يشاء فمـجرَّدٌ.                           .        لكنَّـه كما أنَّ ذاتَـه مـجرَّدٌ كذلك توسُّعُه وتَضييقُه مـجرَّدان ليسَا من جنسِ توسُّعِ الـماديِّ أو تَضيِيقهِ.                       .  خواصُّ الماديِّ:                                 :      ومن خواصِّ الـماديِّ أنَّـه يَقتضي بطبعِهِ إمَّا الصعودُ وهو اللطيفُ كالـهواء والنار.                                   .      </vt:lpstr>
      <vt:lpstr>     أو يقتضي بطبعِه النزولُ وهو الكثيفُ لا يخلو عن هذَين فيَـحتاج في سكونـه إلى مُسكِنٍ.                  .             ومن خواصه: أنَّـه لِـماديَّتِـه يَـحتاج إلى ما يَـحُلُّ فيه، وهو الـمكانُ. .           ومنـها أيضاً: أنَّـه إذا حَلَّ في مكانٍ كزاويةٍ لا يَتعلَّق بآخرَ.           ومنـها: أنَّـه إذا حَلَّ فيه، أي: في الـمكان يَـجب سبْقُ إخراجِ غيـرِه عنـه.                                       .        والـمـجرَّدُ بـخلافِهِ في جـميعِ ذلك، فليس لتضييقِه وسعتـِه حَــدٌّ. .      </vt:lpstr>
      <vt:lpstr>      ولا يَقتضِي بطبعِهِ صعوداً ولا نزولاً فلو كان مـجرَّدٌ في الـهواء لا يَسقط ولا يَهبط إلَّا باختيارِه، أو كان على الأرض لا يَصعد إلَّا باختيارِه.                           .                        فلا يـَحتاج إلى مكانٍ وإنَّـما هو يُقارِن الـمكانَ بـمـحضِ الاتِّفاق لا الاِحتياج.                               .         وأنَّـه إذا حلَّ في مكانٍ حلولاً تجرُّديّاً فلـه أنْ يَتعلَّقَ بـمكانٍ آخرَ؛ ولذا يتعقَّل روحُك الأمكنةَ البعيدةَ والأزمنةَ الـماضيَّةَ والـمستقبلةَ كالحاليّة، والعلـمُ بالشيء فرعُ التعلُّقِ بذلك الشيء.   .                    فهو حالَ كونِـه معك كائنٌ مع ما تعقَّلَه وإلَّا لـم يَـحصلِ التعقُّلُ فهو حال كونِـه قريباً متصلاً بك بعيدٌ منفصلٌ عنك.</vt:lpstr>
      <vt:lpstr>    العرضُ وتحقيقٌ فيها:                           :       إنَّ الحكماءَ والـمتكلِّمين فسَّروا العرَضَ بـ(ما قام بغيـره)، لكنَّ اختلفوا في معنى القيام.                                 .        فالحكماءُ قالوا: معنى القيام بالغيـرِ الاختصاصُ الناعتُ، أي: أمرٌ بسببـِه صار العرَضُ نعتاً، والـمعروضُ منعوتاً.        .       والـمتكلِّمين قالوا: معناه التبـعيَّةُ في التحيُّــزِ.           .       والصحيحُ هو التعريفُ الأوَّل؛ لأنَّ:العرَضَ قد لا يكونُ لـه تـحيُّـزٌ أصلاً كحياةِ الروحِ الـمـجرَّدِ وعلْـمِه؛ إِذْ لا تـحيُّـزَ للـمـجرَّدِ حتى يتْبـَعَه العرَضُ،                            ،       وقد يكون لـه تـحيُّـزٌ يَتْـبَـع تـحيُّـزَ موضوعِه كحياةِ الجسمِ ولَونِـه وحركته. </vt:lpstr>
      <vt:lpstr>              فما اشتــَهَر من أنَّ العرَض موجودٌ تابعٌ لـموضوعه في التَّحيُّــزِ لا يَشمِل القسمَ الأوَّلَ، وهذا التعريفُ:                :        إنَّـما هو للـمعتزلةِ الـمنكـرِين للـمـجرَّداتِ وأعراضِها، فهذا الـمعنى باطلٌ؛ لأنَّ الـمـجرَّد موجودٌ كما أشرْنا إليه،          ،                                         وباطلٌ؛ لأنَّه يقال في اللُّغة والعُـرْف: قام العلـمُ باللَّـه، وقام العمَى بـزيدٍ، مع أنَّ اللَّـهَ لا تـحيُّـزَ لـه، وأنَّ العمَى اِعتبـاريٌّ لا تـحيُّـز لـه.                                                 .        فإذن التفسيرُالصحيح لمعنى القيام: هو الاختصاصُ الناعتُ. وهذا معنى عامٌّ قد يقارِن التَّحيُّــزَ وقد لا.                     .                                        </vt:lpstr>
      <vt:lpstr>      ومِنَ الأعراض الحركةُ:                        :       هل هي أزليةٌ أم حادثةٌ؟: قال الحكماءِ بأزليَّتها.        .        هنا نتساءل: ما المرادُ بأزليَّةِ الحركاتِ؟.             .         قالوا: إنَّه ما من حركةٍ إلَّا وقبلَها حركةٌ آخرى، فمجموعُ الحركاتِ قديمٌ وجميعِ جزئيَّاتِه حادثةٌ،                  ،                                   وليس بمعنى أنَّ فرداً من أفراد الحركةِ وجدتْ في الأزل حتى يستلزمَ أنْ لا تفوتَ؛ إذْ ما ثَبت قِدمُه امتنع عدمُه.      .   وفيه نظر:                         :        أوَّلاً: هذا التفسيرُ للأزليِّ باطلٌ : لأنَّ ما ذَكروه ليس معنى الأزليَّةِ بل هو معنى التسلسلِ، والتسلسُلُ باطلٌ.                .    </vt:lpstr>
      <vt:lpstr> ثانياً: لِـمَ حوادثُ لا أوَّلَ لها مستحيلةٌ؟                   .         لأنَّها قولةٌ يَنقُض بعضُها بعضاً؛ فإنَّ قولَـهم:(حوادث) جمعُ حادثٍ، والـحادثُ ما له أوَّل، فقد أقرُّوا بالأوليَّة لآحادِها لفظاً ومعنى.              .                                          وقولُهم:(لا أوَّلَ لها) تناقضٌ؛ كأنَّهم قالوا:(لها أوَّلُ لا أوَّلَ لها)، فتعيَّن فسادُ هذه القولةُ.                               .       وأكثرُ من ذلك إنَّ المتكلِّمين قد نقَضوها عليهم بأدلَّةٍ كثيرةٍ عقليَّةٍ، منها:                                       :         حصْرُ الأعداد في الشفعِ والوتر، أي: في الزوج والفرد، واستحالةِ دخولِ ما لا يتناهى منها في الوجود خارجاً عنهما.     .                                                   </vt:lpstr>
      <vt:lpstr>      وبالمثال يتَّضح المقال: وأوجزُ ما يُرَدُّ به عليهم أنْ يقالَ:                                    دورةٌ من دوراتِ الفلك لا يَخلو أنْ تكونَ واجبةً أو جائزةً أو مستحيلةً. فلو كانتْ واجبةً لم تتبدَّل، أي: واجبَ الوجود لا يتغيَّر؛ لأنَّ التغيُّرَ عدمٌ من سماتِ الحدوث.                   .      ولو كانتْ مستحيلةً لم تَقعْ؛ لأنَّ الـمستحيلَ لا يقبل الوجودَ، فلم يبقَ إلَّا جوازُها.                                    .      وفي جوازها افتقارُها إلى الـمخصِّص وهو الـمؤثِّرُ؛ لأنَّ الـممكنَ يحتاج إلى مؤثِّرٍ مخصِّصٍ يُخصِّصه بحالٍ دون حالٍ،        فوَجب سبْقُ الـمُخصِّص له، ووجَب كونُها مسبوقةً، وكلُّ مسبوقٍ له أوَّلُ، فلكُلِّها أوَّلُ؛ لأنَّ الكلَّ مجموعُ الأفراد.</vt:lpstr>
      <vt:lpstr>                  والمخصِّصُ الخارجُ عن جميعِ الـممكنات هو واجبُ الوجودِ لذاته، فتنتهي السلسلةُ ويَبطل التسلسُل.                        .        وبعبارةٍ أُخرى: لا يجوز وجودُ المستفيد مقارناً مع وجودِ المُفيد بل متأخِّرٌ عنه، والتأخُّر يدلُّ على البداية وعلى الحدوث.              ثالثاً: التسلسُل باطلٌ منطقيَّاً:                      :        لأنَّ الكليَّ لا وجودَ له مستقلَّاً إلَّا في ضمن الأفرادِ أو بوجودِها،                             ،        وأنَّ الكليَّ لكونِه في ضمن الفردِ أو بوجودِها يَتَّصِف بصفةِ أفرادِه منَ القِدم والحدوثِ،                            ،        </vt:lpstr>
      <vt:lpstr>       فإذا كان كلُّ فردٍ من أفرادِه حادثاً كان هو حادثٌ أيضاً، فبَطل قولُهم: إنَّ المجموعَ قديمٌ والأفرادُ حادثٌ؛ لأنَّ المجموعَ مركَّبٌ منَ الأفراد.                                   .  الدور: هو كونُ الشيء علَّةً لنفسِه ومعلولاً له في آنٍ واحدٍ.       .                                                            فالإنسانُ بافتراضه خالقاً لنفسِه لابدَّ أنْ يكونَ موجوداً قبل أنْ يَخلُقَ نفسَه للزوم تقدُّمِ العلَّة على المعلول.                         .       وفي الوقت نفسه لابدَّ أنْ يكونَ معدوماً لإيجادِ نفسِه للزوم تأخُّر المعلول عنِ العلَّة. فاجتمع الوجودُ والعدمُ في آنٍ واحدٍ، وهذا محالٌ.                                    .               </vt:lpstr>
      <vt:lpstr> دليلُ استحالة الدور:                              :         استدلُّوا على استحالةِ الدورِ بأنَّه يلزم منه اجتماعُ النقيضَين، واجتماعُ النقيضَين محالٌ.....                      .   ويتمثَّل اجتماعُ النقيضَين في:                                    :        أـ اِفتراضُ أنَّ الشيءَ الواحدَ يكون موجوداً ومعدوماً في آنٍ واحدٍ. .       ب ـ اِفتراضُ أنَّ الشيءَ الواحدَ في آنٍ واحدٍ يكون وجودُه متقدِّماً ومتأخِّراً.                                       .  </vt:lpstr>
      <vt:lpstr>هل يوجد سؤال حول الموضوع؟   شكراً للحضور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User</cp:lastModifiedBy>
  <cp:revision>161</cp:revision>
  <dcterms:created xsi:type="dcterms:W3CDTF">2006-08-16T00:00:00Z</dcterms:created>
  <dcterms:modified xsi:type="dcterms:W3CDTF">2024-05-24T13:38:19Z</dcterms:modified>
</cp:coreProperties>
</file>