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90" r:id="rId2"/>
    <p:sldId id="271" r:id="rId3"/>
    <p:sldId id="273" r:id="rId4"/>
    <p:sldId id="263" r:id="rId5"/>
    <p:sldId id="259" r:id="rId6"/>
    <p:sldId id="266" r:id="rId7"/>
    <p:sldId id="269" r:id="rId8"/>
    <p:sldId id="275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7E22"/>
    <a:srgbClr val="FC331E"/>
    <a:srgbClr val="FFFFFF"/>
    <a:srgbClr val="FFFF00"/>
    <a:srgbClr val="F11A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581" autoAdjust="0"/>
  </p:normalViewPr>
  <p:slideViewPr>
    <p:cSldViewPr>
      <p:cViewPr varScale="1">
        <p:scale>
          <a:sx n="100" d="100"/>
          <a:sy n="100" d="100"/>
        </p:scale>
        <p:origin x="191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4F52-8FFA-4E93-A8CA-E1B2312FE8D2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40201-DB84-42E7-B715-E3E459621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ECBC4-489A-4A75-97B4-617FE631C2D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ECBC4-489A-4A75-97B4-617FE631C2D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40201-DB84-42E7-B715-E3E459621E8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40201-DB84-42E7-B715-E3E459621E8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D18C8F-E17E-47D7-B984-D8FC64772955}" type="slidenum">
              <a:rPr lang="en-US"/>
              <a:pPr/>
              <a:t>6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/>
            <a:r>
              <a:rPr lang="en-US"/>
              <a:t>Volcanoes can be formed in three ways: </a:t>
            </a:r>
          </a:p>
          <a:p>
            <a:pPr marL="228600" indent="-228600">
              <a:buFontTx/>
              <a:buAutoNum type="arabicPeriod"/>
            </a:pPr>
            <a:r>
              <a:rPr lang="en-US"/>
              <a:t> Via subduction. The subducting slab dehydrates to form new melt that will rise through the crust to be erupted at the surface.</a:t>
            </a:r>
          </a:p>
          <a:p>
            <a:pPr marL="228600" indent="-228600">
              <a:buFontTx/>
              <a:buAutoNum type="arabicPeriod"/>
            </a:pPr>
            <a:r>
              <a:rPr lang="en-US"/>
              <a:t> Via rifting. When two plates pull apart magma rises, producing volcanic eruptions at the surface.</a:t>
            </a:r>
          </a:p>
          <a:p>
            <a:pPr marL="228600" indent="-228600">
              <a:buFontTx/>
              <a:buAutoNum type="arabicPeriod"/>
            </a:pPr>
            <a:r>
              <a:rPr lang="en-US"/>
              <a:t> At “Hotspots”….hotspot do not necessarily occur along a plate boundary. So hotspot volcanoes can form in the middle of tectonic plates….Click for example.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ECBC4-489A-4A75-97B4-617FE631C2D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91E3F-AD8B-41AF-81CC-06385595927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11267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8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69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270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11271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27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1273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4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5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6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7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78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1280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86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8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288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289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E550F4F-DD69-448A-B2E1-9EBEC95419F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290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58B1C-1D90-4C18-922A-59B67FBF7F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7ED89-C2DA-4697-82DC-CC66D34B97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550581E-962E-475A-B2E2-4BBCFECBC4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44A8792-A851-4FE5-AD56-98369986E9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A08FB1D-B148-4054-B9C5-5882D5F5AD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917C438-382B-4A14-A982-3EF1F3A224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AF62157-2299-4005-BC94-66EB03FE03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8D9E5-5CE2-47A9-BD62-7AF3B5D225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9FF86-4791-4557-9BE3-FEE74AF37A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A72D03-4E8D-4577-8115-0423636F48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4B2C2-40FD-4994-973A-2EC180CA30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7C306-40BD-4FBF-B012-64EF49AFB0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9B649-B5E9-486F-8DBD-9F4C1F7505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3010C4-24DA-40AE-8B5A-6B3196DF20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44782-11F6-416F-BD7F-7E2D7F386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24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5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246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024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248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24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5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5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256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6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63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64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26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266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ACEEE8B-AF9A-4C98-BEF1-FEE09A141B5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Masoud.hamed@su.edu.kr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4495800"/>
            <a:ext cx="4572000" cy="10064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dirty="0" err="1">
                <a:hlinkClick r:id="rId2"/>
              </a:rPr>
              <a:t>Masoud.hamed@su.edu.krd</a:t>
            </a:r>
            <a:endParaRPr lang="en-US" dirty="0"/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762000" algn="l"/>
              </a:tabLst>
            </a:pPr>
            <a:r>
              <a:rPr lang="en-GB" b="1" dirty="0">
                <a:latin typeface="Calibri"/>
                <a:ea typeface="Calibri"/>
                <a:cs typeface="Arial"/>
              </a:rPr>
              <a:t>http://scmoodle.su.edu.krd/course/view.php?id=862</a:t>
            </a:r>
            <a:endParaRPr lang="en-US" dirty="0"/>
          </a:p>
        </p:txBody>
      </p:sp>
      <p:pic>
        <p:nvPicPr>
          <p:cNvPr id="5" name="Picture 2" descr="C:\Users\BAWAR CENTER\Desktop\taching method\E-lecture\Salahaddi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111" y="27820"/>
            <a:ext cx="1155888" cy="99060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644928" cy="120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266256" y="2282806"/>
            <a:ext cx="4286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 Black" panose="020B0A04020102020204" pitchFamily="34" charset="0"/>
                <a:cs typeface="AF-Botani Kurdi" pitchFamily="2" charset="-78"/>
              </a:rPr>
              <a:t>Volcanic Impact on Environment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07704" y="3667434"/>
            <a:ext cx="5436096" cy="541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>
                <a:solidFill>
                  <a:srgbClr val="FF0000"/>
                </a:solidFill>
                <a:latin typeface="Book Antiqua" pitchFamily="18" charset="0"/>
              </a:rPr>
              <a:t>Lab -</a:t>
            </a:r>
            <a:r>
              <a:rPr lang="en-GB" b="1" dirty="0">
                <a:solidFill>
                  <a:srgbClr val="FF0000"/>
                </a:solidFill>
                <a:latin typeface="Book Antiqua" pitchFamily="18" charset="0"/>
              </a:rPr>
              <a:t>5</a:t>
            </a:r>
            <a:r>
              <a:rPr lang="en-US" b="1" dirty="0">
                <a:solidFill>
                  <a:srgbClr val="FF0000"/>
                </a:solidFill>
                <a:latin typeface="Book Antiqua" pitchFamily="18" charset="0"/>
              </a:rPr>
              <a:t>-  </a:t>
            </a:r>
            <a:r>
              <a:rPr lang="en-GB" b="1" dirty="0">
                <a:solidFill>
                  <a:srgbClr val="FF0000"/>
                </a:solidFill>
                <a:latin typeface="Book Antiqua" pitchFamily="18" charset="0"/>
              </a:rPr>
              <a:t>4</a:t>
            </a:r>
            <a:r>
              <a:rPr lang="en-GB" b="1" baseline="30000" dirty="0">
                <a:solidFill>
                  <a:srgbClr val="FF0000"/>
                </a:solidFill>
                <a:latin typeface="Book Antiqua" pitchFamily="18" charset="0"/>
              </a:rPr>
              <a:t>th</a:t>
            </a:r>
            <a:r>
              <a:rPr lang="en-GB" b="1" dirty="0">
                <a:solidFill>
                  <a:srgbClr val="FF0000"/>
                </a:solidFill>
                <a:latin typeface="Book Antiqua" pitchFamily="18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Book Antiqua" pitchFamily="18" charset="0"/>
              </a:rPr>
              <a:t>Class B.Sc.</a:t>
            </a:r>
          </a:p>
          <a:p>
            <a:pPr algn="ctr">
              <a:lnSpc>
                <a:spcPct val="80000"/>
              </a:lnSpc>
            </a:pPr>
            <a:r>
              <a:rPr lang="en-US" b="1" dirty="0">
                <a:solidFill>
                  <a:srgbClr val="FF0000"/>
                </a:solidFill>
                <a:latin typeface="Book Antiqua" pitchFamily="18" charset="0"/>
              </a:rPr>
              <a:t>2022-2023</a:t>
            </a:r>
          </a:p>
        </p:txBody>
      </p:sp>
      <p:sp>
        <p:nvSpPr>
          <p:cNvPr id="8" name="Rectangle 7"/>
          <p:cNvSpPr/>
          <p:nvPr/>
        </p:nvSpPr>
        <p:spPr>
          <a:xfrm>
            <a:off x="1882448" y="453805"/>
            <a:ext cx="56166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err="1"/>
              <a:t>Salahaddin</a:t>
            </a:r>
            <a:r>
              <a:rPr lang="en-GB" b="1" dirty="0"/>
              <a:t> University- Erbil / College of Science / </a:t>
            </a:r>
          </a:p>
          <a:p>
            <a:pPr algn="ctr"/>
            <a:r>
              <a:rPr lang="en-GB" b="1" dirty="0"/>
              <a:t>Earth Sciences  and Petroleum Department </a:t>
            </a:r>
          </a:p>
        </p:txBody>
      </p:sp>
    </p:spTree>
    <p:extLst>
      <p:ext uri="{BB962C8B-B14F-4D97-AF65-F5344CB8AC3E}">
        <p14:creationId xmlns:p14="http://schemas.microsoft.com/office/powerpoint/2010/main" val="2872200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295400"/>
            <a:ext cx="8382000" cy="549275"/>
          </a:xfrm>
        </p:spPr>
        <p:txBody>
          <a:bodyPr/>
          <a:lstStyle/>
          <a:p>
            <a:r>
              <a:rPr lang="en-US" dirty="0"/>
              <a:t>What is a volcano?</a:t>
            </a:r>
          </a:p>
        </p:txBody>
      </p:sp>
      <p:sp>
        <p:nvSpPr>
          <p:cNvPr id="88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09800"/>
            <a:ext cx="8153400" cy="3505200"/>
          </a:xfrm>
        </p:spPr>
        <p:txBody>
          <a:bodyPr/>
          <a:lstStyle/>
          <a:p>
            <a:r>
              <a:rPr lang="en-US" dirty="0"/>
              <a:t>During an eruption, melted rock called </a:t>
            </a:r>
            <a:r>
              <a:rPr lang="en-US" i="1" dirty="0">
                <a:solidFill>
                  <a:schemeClr val="folHlink"/>
                </a:solidFill>
              </a:rPr>
              <a:t>magma</a:t>
            </a:r>
            <a:r>
              <a:rPr lang="en-US" dirty="0"/>
              <a:t> leaves the </a:t>
            </a:r>
            <a:r>
              <a:rPr lang="en-US" i="1" dirty="0">
                <a:solidFill>
                  <a:schemeClr val="folHlink"/>
                </a:solidFill>
              </a:rPr>
              <a:t>magma chamber</a:t>
            </a:r>
            <a:r>
              <a:rPr lang="en-US" dirty="0"/>
              <a:t> and moves up the </a:t>
            </a:r>
            <a:r>
              <a:rPr lang="en-US" i="1" dirty="0"/>
              <a:t>conduit</a:t>
            </a:r>
            <a:r>
              <a:rPr lang="en-US" dirty="0"/>
              <a:t>. The magma leaves the conduit at the </a:t>
            </a:r>
            <a:r>
              <a:rPr lang="en-US" i="1" dirty="0">
                <a:solidFill>
                  <a:schemeClr val="folHlink"/>
                </a:solidFill>
              </a:rPr>
              <a:t>vent</a:t>
            </a:r>
            <a:r>
              <a:rPr lang="en-US" dirty="0"/>
              <a:t>.</a:t>
            </a:r>
          </a:p>
          <a:p>
            <a:r>
              <a:rPr lang="en-US" dirty="0"/>
              <a:t>Magma is called </a:t>
            </a:r>
            <a:r>
              <a:rPr lang="en-US" i="1" dirty="0">
                <a:solidFill>
                  <a:schemeClr val="folHlink"/>
                </a:solidFill>
              </a:rPr>
              <a:t>lava</a:t>
            </a:r>
            <a:r>
              <a:rPr lang="en-US" dirty="0"/>
              <a:t> </a:t>
            </a:r>
            <a:r>
              <a:rPr lang="en-US" u="sng" dirty="0"/>
              <a:t>after </a:t>
            </a:r>
            <a:r>
              <a:rPr lang="en-US" dirty="0"/>
              <a:t>it leaves the vent.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8305800" cy="549275"/>
          </a:xfrm>
        </p:spPr>
        <p:txBody>
          <a:bodyPr/>
          <a:lstStyle/>
          <a:p>
            <a:r>
              <a:rPr lang="en-US" dirty="0"/>
              <a:t>Volcanoes vary</a:t>
            </a:r>
          </a:p>
        </p:txBody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438400"/>
            <a:ext cx="8077200" cy="3886200"/>
          </a:xfrm>
        </p:spPr>
        <p:txBody>
          <a:bodyPr/>
          <a:lstStyle/>
          <a:p>
            <a:pPr marL="609600" indent="-609600"/>
            <a:r>
              <a:rPr lang="en-US"/>
              <a:t>The shapes of volcanoes depend on the composition of the magma that formed them. </a:t>
            </a:r>
          </a:p>
          <a:p>
            <a:pPr marL="609600" indent="-609600"/>
            <a:r>
              <a:rPr lang="en-US"/>
              <a:t>Volcanoes can look like wide, flat mounds (shield volcanoes), like tall cones (composite volcanoes), or like a heap of rock bits (cinder cones).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Classify Volcanoes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2438400" cy="609600"/>
          </a:xfrm>
        </p:spPr>
        <p:txBody>
          <a:bodyPr/>
          <a:lstStyle/>
          <a:p>
            <a:r>
              <a:rPr lang="en-US" sz="2800">
                <a:latin typeface="Tekton" pitchFamily="34" charset="0"/>
              </a:rPr>
              <a:t>Composite</a:t>
            </a:r>
          </a:p>
        </p:txBody>
      </p:sp>
      <p:graphicFrame>
        <p:nvGraphicFramePr>
          <p:cNvPr id="18447" name="Object 1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85800" y="2286000"/>
          <a:ext cx="2124075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2123810" imgH="1343212" progId="PBrush">
                  <p:embed/>
                </p:oleObj>
              </mc:Choice>
              <mc:Fallback>
                <p:oleObj name="Bitmap Image" r:id="rId3" imgW="2123810" imgH="1343212" progId="PBrush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86000"/>
                        <a:ext cx="2124075" cy="13430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11A03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581400" y="1219200"/>
            <a:ext cx="1981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sz="2800">
                <a:latin typeface="Tekton" pitchFamily="34" charset="0"/>
              </a:rPr>
              <a:t>Cinder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6248400" y="1219200"/>
            <a:ext cx="190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sz="2800">
                <a:latin typeface="Tekton" pitchFamily="34" charset="0"/>
              </a:rPr>
              <a:t>Shield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228600" y="4114800"/>
            <a:ext cx="1752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sz="2800">
                <a:latin typeface="Tekton" pitchFamily="34" charset="0"/>
              </a:rPr>
              <a:t>Active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2057400" y="4114800"/>
            <a:ext cx="259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sz="2800">
                <a:latin typeface="Tekton" pitchFamily="34" charset="0"/>
              </a:rPr>
              <a:t>Intermittent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4724400" y="4114800"/>
            <a:ext cx="2133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sz="2800">
                <a:latin typeface="Tekton" pitchFamily="34" charset="0"/>
              </a:rPr>
              <a:t>Dormant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7010400" y="4114800"/>
            <a:ext cx="2133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sz="2800">
                <a:latin typeface="Tekton" pitchFamily="34" charset="0"/>
              </a:rPr>
              <a:t>Extinct</a:t>
            </a:r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3276600" y="1295400"/>
            <a:ext cx="0" cy="27432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5867400" y="1295400"/>
            <a:ext cx="0" cy="27432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1981200" y="4191000"/>
            <a:ext cx="0" cy="1752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6858000" y="4191000"/>
            <a:ext cx="0" cy="1752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4724400" y="4191000"/>
            <a:ext cx="0" cy="1752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8449" name="Object 1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172200" y="2286000"/>
          <a:ext cx="2514600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5" imgW="1647619" imgH="714286" progId="PBrush">
                  <p:embed/>
                </p:oleObj>
              </mc:Choice>
              <mc:Fallback>
                <p:oleObj name="Bitmap Image" r:id="rId5" imgW="1647619" imgH="714286" progId="PBrush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286000"/>
                        <a:ext cx="2514600" cy="10906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11A03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1" name="Object 19"/>
          <p:cNvGraphicFramePr>
            <a:graphicFrameLocks noChangeAspect="1"/>
          </p:cNvGraphicFramePr>
          <p:nvPr/>
        </p:nvGraphicFramePr>
        <p:xfrm>
          <a:off x="3505200" y="2286000"/>
          <a:ext cx="2109788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7" imgW="1324160" imgH="685714" progId="PBrush">
                  <p:embed/>
                </p:oleObj>
              </mc:Choice>
              <mc:Fallback>
                <p:oleObj name="Bitmap Image" r:id="rId7" imgW="1324160" imgH="685714" progId="PBrush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286000"/>
                        <a:ext cx="2109788" cy="1092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11A03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2" name="WordArt 20"/>
          <p:cNvSpPr>
            <a:spLocks noChangeArrowheads="1" noChangeShapeType="1" noTextEdit="1"/>
          </p:cNvSpPr>
          <p:nvPr/>
        </p:nvSpPr>
        <p:spPr bwMode="auto">
          <a:xfrm>
            <a:off x="381000" y="4648200"/>
            <a:ext cx="1447800" cy="1295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Kartika"/>
                <a:cs typeface="Kartika"/>
              </a:rPr>
              <a:t>Constant</a:t>
            </a:r>
          </a:p>
        </p:txBody>
      </p:sp>
      <p:sp>
        <p:nvSpPr>
          <p:cNvPr id="18453" name="WordArt 21"/>
          <p:cNvSpPr>
            <a:spLocks noChangeArrowheads="1" noChangeShapeType="1" noTextEdit="1"/>
          </p:cNvSpPr>
          <p:nvPr/>
        </p:nvSpPr>
        <p:spPr bwMode="auto">
          <a:xfrm>
            <a:off x="2438400" y="4572000"/>
            <a:ext cx="1981200" cy="1219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Kartika"/>
                <a:cs typeface="Kartika"/>
              </a:rPr>
              <a:t>Regular</a:t>
            </a:r>
          </a:p>
        </p:txBody>
      </p:sp>
      <p:sp>
        <p:nvSpPr>
          <p:cNvPr id="18454" name="WordArt 22"/>
          <p:cNvSpPr>
            <a:spLocks noChangeArrowheads="1" noChangeShapeType="1" noTextEdit="1"/>
          </p:cNvSpPr>
          <p:nvPr/>
        </p:nvSpPr>
        <p:spPr bwMode="auto">
          <a:xfrm>
            <a:off x="4876800" y="4648200"/>
            <a:ext cx="1676400" cy="1295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Kartika"/>
                <a:cs typeface="Kartika"/>
              </a:rPr>
              <a:t>Sleeping</a:t>
            </a:r>
          </a:p>
        </p:txBody>
      </p:sp>
      <p:sp>
        <p:nvSpPr>
          <p:cNvPr id="18455" name="WordArt 23"/>
          <p:cNvSpPr>
            <a:spLocks noChangeArrowheads="1" noChangeShapeType="1" noTextEdit="1"/>
          </p:cNvSpPr>
          <p:nvPr/>
        </p:nvSpPr>
        <p:spPr bwMode="auto">
          <a:xfrm>
            <a:off x="7391400" y="4648200"/>
            <a:ext cx="1152525" cy="10509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Kartika"/>
                <a:cs typeface="Kartika"/>
              </a:rPr>
              <a:t>Never</a:t>
            </a:r>
          </a:p>
        </p:txBody>
      </p:sp>
      <p:sp>
        <p:nvSpPr>
          <p:cNvPr id="18456" name="AutoShape 2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6400800"/>
            <a:ext cx="762000" cy="304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57" name="AutoShape 2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381000" y="6324600"/>
            <a:ext cx="762000" cy="3048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10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5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8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  <p:bldP spid="18436" grpId="0"/>
      <p:bldP spid="18437" grpId="0"/>
      <p:bldP spid="18438" grpId="1"/>
      <p:bldP spid="18439" grpId="0"/>
      <p:bldP spid="18440" grpId="0"/>
      <p:bldP spid="18441" grpId="0"/>
      <p:bldP spid="18452" grpId="0" animBg="1"/>
      <p:bldP spid="18453" grpId="0" animBg="1"/>
      <p:bldP spid="18454" grpId="0" animBg="1"/>
      <p:bldP spid="184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latin typeface="Tekton" pitchFamily="34" charset="0"/>
              </a:rPr>
              <a:t>The Ring of Fire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6858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>
                <a:latin typeface="Tekton" pitchFamily="34" charset="0"/>
              </a:rPr>
              <a:t>Subduction zones</a:t>
            </a:r>
          </a:p>
          <a:p>
            <a:pPr>
              <a:buFontTx/>
              <a:buNone/>
            </a:pPr>
            <a:endParaRPr lang="en-US" sz="2800">
              <a:latin typeface="Verdana" pitchFamily="80" charset="0"/>
            </a:endParaRPr>
          </a:p>
        </p:txBody>
      </p:sp>
      <p:pic>
        <p:nvPicPr>
          <p:cNvPr id="5135" name="Picture 15" descr="RINGOFFIRE1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114800" y="1676400"/>
            <a:ext cx="4572000" cy="3573463"/>
          </a:xfrm>
          <a:ln>
            <a:solidFill>
              <a:srgbClr val="F11A03"/>
            </a:solidFill>
          </a:ln>
        </p:spPr>
      </p:pic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381000" y="2971800"/>
            <a:ext cx="3063875" cy="528638"/>
          </a:xfrm>
          <a:prstGeom prst="rect">
            <a:avLst/>
          </a:prstGeom>
          <a:solidFill>
            <a:schemeClr val="tx1"/>
          </a:solidFill>
          <a:ln w="9525">
            <a:solidFill>
              <a:srgbClr val="F11A0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rgbClr val="F87E22"/>
                </a:solidFill>
                <a:latin typeface="Jester" pitchFamily="2" charset="0"/>
              </a:rPr>
              <a:t>   Name the plate</a:t>
            </a:r>
          </a:p>
        </p:txBody>
      </p:sp>
      <p:sp>
        <p:nvSpPr>
          <p:cNvPr id="5137" name="AutoShape 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6400800"/>
            <a:ext cx="762000" cy="304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AutoShape 1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381000" y="6324600"/>
            <a:ext cx="685800" cy="3048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51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1828800"/>
            <a:ext cx="6934200" cy="39624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- Subduction   - Rifting   - Hotspots</a:t>
            </a:r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685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chemeClr val="tx2"/>
                </a:solidFill>
              </a:rPr>
              <a:t>Volcanoes are formed by:</a:t>
            </a:r>
          </a:p>
        </p:txBody>
      </p:sp>
      <p:pic>
        <p:nvPicPr>
          <p:cNvPr id="66568" name="Picture 8" descr="volcanis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514600"/>
            <a:ext cx="8534400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295400"/>
            <a:ext cx="8382000" cy="549275"/>
          </a:xfrm>
        </p:spPr>
        <p:txBody>
          <a:bodyPr/>
          <a:lstStyle/>
          <a:p>
            <a:r>
              <a:rPr lang="en-US" dirty="0"/>
              <a:t>Where you find volcanoes</a:t>
            </a:r>
          </a:p>
        </p:txBody>
      </p:sp>
      <p:sp>
        <p:nvSpPr>
          <p:cNvPr id="94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514600"/>
            <a:ext cx="76962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</a:t>
            </a:r>
            <a:r>
              <a:rPr lang="en-US" sz="2800">
                <a:solidFill>
                  <a:srgbClr val="CC0000"/>
                </a:solidFill>
              </a:rPr>
              <a:t>Ring of Fire</a:t>
            </a:r>
            <a:r>
              <a:rPr lang="en-US" sz="2800"/>
              <a:t>  is found where the oceanic crust of the Pacific Plate is subducting under nearby plates.</a:t>
            </a:r>
          </a:p>
          <a:p>
            <a:pPr>
              <a:lnSpc>
                <a:spcPct val="90000"/>
              </a:lnSpc>
            </a:pPr>
            <a:r>
              <a:rPr lang="en-US" sz="2800"/>
              <a:t>Most volcanoes are located along plate boundaries.</a:t>
            </a:r>
          </a:p>
          <a:p>
            <a:pPr>
              <a:lnSpc>
                <a:spcPct val="90000"/>
              </a:lnSpc>
            </a:pPr>
            <a:r>
              <a:rPr lang="en-US" sz="2800"/>
              <a:t>Volcanoes, like those in Hawaii are also present along divergent boundaries and within plates.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161925" y="-304800"/>
            <a:ext cx="89820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solidFill>
                <a:srgbClr val="FFFFFF"/>
              </a:solidFill>
            </a:endParaRPr>
          </a:p>
          <a:p>
            <a:r>
              <a:rPr lang="en-US" sz="3200" b="1"/>
              <a:t>The Main Volcanic  HAZARDS </a:t>
            </a:r>
          </a:p>
          <a:p>
            <a:endParaRPr lang="en-US" sz="2400" b="1">
              <a:solidFill>
                <a:srgbClr val="FFFFFF"/>
              </a:solidFill>
            </a:endParaRPr>
          </a:p>
          <a:p>
            <a:endParaRPr lang="en-US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533400" y="1600200"/>
            <a:ext cx="28194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/>
              <a:t>Pyroclastic flows</a:t>
            </a:r>
          </a:p>
          <a:p>
            <a:endParaRPr lang="en-US" sz="2400" b="1" dirty="0"/>
          </a:p>
          <a:p>
            <a:pPr>
              <a:buFontTx/>
              <a:buChar char="-"/>
            </a:pPr>
            <a:r>
              <a:rPr lang="en-US" sz="2400" b="1" dirty="0"/>
              <a:t>Lava flows </a:t>
            </a:r>
          </a:p>
          <a:p>
            <a:pPr>
              <a:buFontTx/>
              <a:buChar char="-"/>
            </a:pPr>
            <a:endParaRPr lang="en-US" sz="2400" b="1" dirty="0"/>
          </a:p>
          <a:p>
            <a:pPr>
              <a:buFontTx/>
              <a:buChar char="-"/>
            </a:pPr>
            <a:r>
              <a:rPr lang="en-US" sz="2400" b="1" dirty="0"/>
              <a:t>Ash falls </a:t>
            </a:r>
          </a:p>
          <a:p>
            <a:pPr>
              <a:buFontTx/>
              <a:buChar char="-"/>
            </a:pPr>
            <a:endParaRPr lang="en-US" sz="2400" b="1" dirty="0"/>
          </a:p>
          <a:p>
            <a:pPr>
              <a:buFontTx/>
              <a:buChar char="-"/>
            </a:pPr>
            <a:r>
              <a:rPr lang="en-US" sz="2400" b="1" dirty="0"/>
              <a:t>Gases </a:t>
            </a:r>
          </a:p>
          <a:p>
            <a:pPr>
              <a:buFontTx/>
              <a:buChar char="-"/>
            </a:pPr>
            <a:endParaRPr lang="en-US" sz="2400" b="1" dirty="0"/>
          </a:p>
          <a:p>
            <a:pPr>
              <a:buFontTx/>
              <a:buChar char="-"/>
            </a:pPr>
            <a:r>
              <a:rPr lang="en-US" sz="2400" b="1" dirty="0"/>
              <a:t>Tsunamis</a:t>
            </a:r>
            <a:endParaRPr lang="en-US" dirty="0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1507788" y="1509713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685800"/>
            <a:ext cx="4953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5227</TotalTime>
  <Words>330</Words>
  <Application>Microsoft Office PowerPoint</Application>
  <PresentationFormat>On-screen Show (4:3)</PresentationFormat>
  <Paragraphs>56</Paragraphs>
  <Slides>8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Arial Black</vt:lpstr>
      <vt:lpstr>Book Antiqua</vt:lpstr>
      <vt:lpstr>Calibri</vt:lpstr>
      <vt:lpstr>Jester</vt:lpstr>
      <vt:lpstr>Kartika</vt:lpstr>
      <vt:lpstr>Tekton</vt:lpstr>
      <vt:lpstr>Verdana</vt:lpstr>
      <vt:lpstr>Mountain Top</vt:lpstr>
      <vt:lpstr>Bitmap Image</vt:lpstr>
      <vt:lpstr>PowerPoint Presentation</vt:lpstr>
      <vt:lpstr>What is a volcano?</vt:lpstr>
      <vt:lpstr>Volcanoes vary</vt:lpstr>
      <vt:lpstr>Classify Volcanoes</vt:lpstr>
      <vt:lpstr>The Ring of Fire</vt:lpstr>
      <vt:lpstr>PowerPoint Presentation</vt:lpstr>
      <vt:lpstr>Where you find volcanoes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Preferred Customer</dc:creator>
  <cp:lastModifiedBy>High Tech</cp:lastModifiedBy>
  <cp:revision>79</cp:revision>
  <cp:lastPrinted>2023-05-17T21:05:03Z</cp:lastPrinted>
  <dcterms:created xsi:type="dcterms:W3CDTF">2006-03-24T20:16:47Z</dcterms:created>
  <dcterms:modified xsi:type="dcterms:W3CDTF">2023-05-17T21:07:29Z</dcterms:modified>
</cp:coreProperties>
</file>