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</p:sldMasterIdLst>
  <p:notesMasterIdLst>
    <p:notesMasterId r:id="rId14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25" autoAdjust="0"/>
  </p:normalViewPr>
  <p:slideViewPr>
    <p:cSldViewPr>
      <p:cViewPr>
        <p:scale>
          <a:sx n="99" d="100"/>
          <a:sy n="99" d="100"/>
        </p:scale>
        <p:origin x="23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48EA-D6F0-4A53-A2F1-ACE1C083E8B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769D-AF13-462A-A135-92F2E37CE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4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 algn="ctr">
              <a:buNone/>
              <a:defRPr sz="2640"/>
            </a:lvl2pPr>
            <a:lvl3pPr marL="1005840" indent="0" algn="ctr">
              <a:buNone/>
              <a:defRPr sz="264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4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03400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70084"/>
            <a:ext cx="2168843" cy="65250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70083"/>
            <a:ext cx="6380798" cy="652507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5580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7017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860146"/>
            <a:ext cx="8298180" cy="40416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5046878"/>
            <a:ext cx="8298180" cy="1295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4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2091832"/>
            <a:ext cx="4073652" cy="4559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2091835"/>
            <a:ext cx="4073652" cy="4559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7898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926645"/>
            <a:ext cx="4073652" cy="372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926645"/>
            <a:ext cx="4073652" cy="372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054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1971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6894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1902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673607"/>
            <a:ext cx="2640330" cy="2590800"/>
          </a:xfrm>
        </p:spPr>
        <p:txBody>
          <a:bodyPr anchor="b">
            <a:norm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261" y="829056"/>
            <a:ext cx="5510332" cy="5958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3316224"/>
            <a:ext cx="2640330" cy="38296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7321092"/>
            <a:ext cx="2160271" cy="41380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7321092"/>
            <a:ext cx="3834765" cy="41380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4469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613400"/>
            <a:ext cx="10055781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570420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751576"/>
            <a:ext cx="8348472" cy="932688"/>
          </a:xfrm>
        </p:spPr>
        <p:txBody>
          <a:bodyPr tIns="0" bIns="0" anchor="b">
            <a:no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557041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0">
                <a:solidFill>
                  <a:schemeClr val="bg1"/>
                </a:solidFill>
              </a:defRPr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5" y="6694627"/>
            <a:ext cx="8348472" cy="67360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56607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254240"/>
            <a:ext cx="1005840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178891"/>
            <a:ext cx="10058401" cy="74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2091832"/>
            <a:ext cx="8298181" cy="4559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7321092"/>
            <a:ext cx="203962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7321092"/>
            <a:ext cx="397881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7321092"/>
            <a:ext cx="108242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rgbClr val="FFFFFF"/>
                </a:solidFill>
              </a:defRPr>
            </a:lvl1pPr>
          </a:lstStyle>
          <a:p>
            <a:pPr marL="88265">
              <a:lnSpc>
                <a:spcPts val="1240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969558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528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584" indent="-100584" algn="l" defTabSz="1005840" rtl="0" eaLnBrk="1" latinLnBrk="0" hangingPunct="1">
        <a:lnSpc>
          <a:spcPct val="90000"/>
        </a:lnSpc>
        <a:spcBef>
          <a:spcPts val="1320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2453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3621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4789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5957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soud.hamed@su.edu.k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059681"/>
            <a:ext cx="5029200" cy="9859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>
                <a:hlinkClick r:id="rId2"/>
              </a:rPr>
              <a:t>Masoud.hamed@su.edu.krd</a:t>
            </a:r>
            <a:endParaRPr lang="en-US" dirty="0"/>
          </a:p>
          <a:p>
            <a:pPr algn="ctr">
              <a:lnSpc>
                <a:spcPct val="115000"/>
              </a:lnSpc>
              <a:spcAft>
                <a:spcPts val="1100"/>
              </a:spcAft>
              <a:tabLst>
                <a:tab pos="838200" algn="l"/>
              </a:tabLst>
            </a:pPr>
            <a:r>
              <a:rPr lang="en-GB" b="1" dirty="0">
                <a:latin typeface="Calibri"/>
                <a:ea typeface="Calibri"/>
                <a:cs typeface="Arial"/>
              </a:rPr>
              <a:t>https://www.scmoodle.su.edu.krd/course/view.php?id=572</a:t>
            </a:r>
            <a:endParaRPr lang="en-US" dirty="0"/>
          </a:p>
        </p:txBody>
      </p:sp>
      <p:pic>
        <p:nvPicPr>
          <p:cNvPr id="5" name="Picture 2" descr="C:\Users\BAWAR CENTER\Desktop\taching method\E-lecture\Salahadd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922" y="144902"/>
            <a:ext cx="1271477" cy="10896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1"/>
            <a:ext cx="1809421" cy="13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8474" y="4148477"/>
            <a:ext cx="5979706" cy="54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Lec.3   -     Class B.Sc.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2023-2024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0693" y="613486"/>
            <a:ext cx="6178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Salahaddin</a:t>
            </a:r>
            <a:r>
              <a:rPr lang="en-GB" b="1" dirty="0"/>
              <a:t> University- Erbil / College of Science / </a:t>
            </a:r>
          </a:p>
          <a:p>
            <a:pPr algn="ctr"/>
            <a:r>
              <a:rPr lang="en-GB" b="1" dirty="0"/>
              <a:t>Earth Sciences  and Petroleum Department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D698674-202C-F53F-90C5-530721DFB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0400" y="2667000"/>
            <a:ext cx="3810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Calibri"/>
                <a:cs typeface="Calibri"/>
              </a:rPr>
              <a:t>Geotectonics</a:t>
            </a:r>
            <a:endParaRPr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658" y="918568"/>
            <a:ext cx="6485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Continental</a:t>
            </a:r>
            <a:r>
              <a:rPr sz="4400" spc="-95" dirty="0"/>
              <a:t> </a:t>
            </a:r>
            <a:r>
              <a:rPr sz="4400" spc="-20" dirty="0"/>
              <a:t>Drift-</a:t>
            </a:r>
            <a:r>
              <a:rPr sz="4400" dirty="0"/>
              <a:t>an</a:t>
            </a:r>
            <a:r>
              <a:rPr sz="4400" spc="-80" dirty="0"/>
              <a:t> </a:t>
            </a:r>
            <a:r>
              <a:rPr sz="4400" dirty="0"/>
              <a:t>old</a:t>
            </a:r>
            <a:r>
              <a:rPr sz="4400" spc="-80" dirty="0"/>
              <a:t> </a:t>
            </a:r>
            <a:r>
              <a:rPr sz="4400" spc="-20" dirty="0"/>
              <a:t>idea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70823" y="1860892"/>
            <a:ext cx="7799705" cy="16408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latin typeface="Calibri"/>
                <a:cs typeface="Calibri"/>
              </a:rPr>
              <a:t>1596: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Dutch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Abraham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Ortelius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Thesaurus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Geographics: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509"/>
              </a:spcBef>
            </a:pPr>
            <a:r>
              <a:rPr sz="2000" spc="-20" dirty="0">
                <a:latin typeface="Calibri"/>
                <a:cs typeface="Calibri"/>
              </a:rPr>
              <a:t>“Americas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‘torn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away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Europe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Africa………By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earthquakes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floods’!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1858: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maps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geographer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Antonio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Snider-Pellegrini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3304" y="6371377"/>
            <a:ext cx="5327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1914: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Alfred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Wegener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proposed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“Continental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Drift”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827" y="3653027"/>
            <a:ext cx="3741419" cy="22418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84362" y="6921482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82873" y="6921482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608" y="918568"/>
            <a:ext cx="6025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Continental</a:t>
            </a:r>
            <a:r>
              <a:rPr sz="4400" spc="-190" dirty="0"/>
              <a:t> </a:t>
            </a:r>
            <a:r>
              <a:rPr sz="4400" spc="-20" dirty="0"/>
              <a:t>Drift-</a:t>
            </a:r>
            <a:r>
              <a:rPr sz="4400" spc="-10" dirty="0"/>
              <a:t>evidence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103" y="1735268"/>
            <a:ext cx="7491095" cy="12655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 indent="-3429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Let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Alfred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Wegener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wanted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continents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joined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together,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moved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around,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sort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evidence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would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look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for?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Or,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what</a:t>
            </a:r>
            <a:r>
              <a:rPr sz="22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kind</a:t>
            </a:r>
            <a:r>
              <a:rPr sz="22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evidence</a:t>
            </a:r>
            <a:r>
              <a:rPr sz="22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you</a:t>
            </a:r>
            <a:r>
              <a:rPr sz="22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think</a:t>
            </a:r>
            <a:r>
              <a:rPr sz="2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he</a:t>
            </a:r>
            <a:r>
              <a:rPr sz="2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looked</a:t>
            </a:r>
            <a:r>
              <a:rPr sz="2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for?</a:t>
            </a:r>
            <a:r>
              <a:rPr sz="22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alibri"/>
                <a:cs typeface="Calibri"/>
              </a:rPr>
              <a:t>Write</a:t>
            </a:r>
            <a:r>
              <a:rPr sz="2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them</a:t>
            </a:r>
            <a:r>
              <a:rPr sz="22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AF50"/>
                </a:solidFill>
                <a:latin typeface="Calibri"/>
                <a:cs typeface="Calibri"/>
              </a:rPr>
              <a:t>down</a:t>
            </a:r>
            <a:r>
              <a:rPr sz="2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alibri"/>
                <a:cs typeface="Calibri"/>
              </a:rPr>
              <a:t>here: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303" y="2510028"/>
            <a:ext cx="5391912" cy="40492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4645" y="1762767"/>
            <a:ext cx="3005455" cy="5274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Wegener’s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evidence</a:t>
            </a:r>
            <a:endParaRPr sz="2800">
              <a:latin typeface="Calibri"/>
              <a:cs typeface="Calibri"/>
            </a:endParaRPr>
          </a:p>
          <a:p>
            <a:pPr marL="354965" marR="330835" indent="-342900">
              <a:lnSpc>
                <a:spcPts val="2160"/>
              </a:lnSpc>
              <a:spcBef>
                <a:spcPts val="272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Continental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shorelines </a:t>
            </a:r>
            <a:r>
              <a:rPr sz="2000" dirty="0">
                <a:latin typeface="Calibri"/>
                <a:cs typeface="Calibri"/>
              </a:rPr>
              <a:t>seems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together!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370840" indent="-342900">
              <a:lnSpc>
                <a:spcPts val="216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Matching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fossils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land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apart.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556895" indent="-342900">
              <a:lnSpc>
                <a:spcPts val="216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Matching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rocks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structures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edges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continents.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354965" marR="443865" indent="-342900">
              <a:lnSpc>
                <a:spcPts val="216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Evidence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fossils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rocks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showing </a:t>
            </a:r>
            <a:r>
              <a:rPr sz="2000" dirty="0">
                <a:latin typeface="Calibri"/>
                <a:cs typeface="Calibri"/>
              </a:rPr>
              <a:t>climate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zones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match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current continent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positions.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4857" y="796493"/>
            <a:ext cx="6025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Continental</a:t>
            </a:r>
            <a:r>
              <a:rPr sz="4400" spc="-190" dirty="0"/>
              <a:t> </a:t>
            </a:r>
            <a:r>
              <a:rPr sz="4400" spc="-20" dirty="0"/>
              <a:t>Drift-</a:t>
            </a:r>
            <a:r>
              <a:rPr sz="4400" spc="-10" dirty="0"/>
              <a:t>evidence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884362" y="6883382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592" rIns="0" bIns="0" rtlCol="0">
            <a:spAutoFit/>
          </a:bodyPr>
          <a:lstStyle/>
          <a:p>
            <a:pPr marL="104775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E46B0A"/>
                </a:solidFill>
              </a:rPr>
              <a:t>Overview</a:t>
            </a:r>
            <a:r>
              <a:rPr sz="4400" spc="-60" dirty="0">
                <a:solidFill>
                  <a:srgbClr val="E46B0A"/>
                </a:solidFill>
              </a:rPr>
              <a:t> </a:t>
            </a:r>
            <a:r>
              <a:rPr sz="4400" dirty="0">
                <a:solidFill>
                  <a:srgbClr val="E46B0A"/>
                </a:solidFill>
              </a:rPr>
              <a:t>on</a:t>
            </a:r>
            <a:r>
              <a:rPr sz="4400" spc="-60" dirty="0">
                <a:solidFill>
                  <a:srgbClr val="E46B0A"/>
                </a:solidFill>
              </a:rPr>
              <a:t> </a:t>
            </a:r>
            <a:r>
              <a:rPr sz="4400" dirty="0">
                <a:solidFill>
                  <a:srgbClr val="E46B0A"/>
                </a:solidFill>
              </a:rPr>
              <a:t>this</a:t>
            </a:r>
            <a:r>
              <a:rPr sz="4400" spc="-40" dirty="0">
                <a:solidFill>
                  <a:srgbClr val="E46B0A"/>
                </a:solidFill>
              </a:rPr>
              <a:t> </a:t>
            </a:r>
            <a:r>
              <a:rPr sz="4400" spc="-10" dirty="0">
                <a:solidFill>
                  <a:srgbClr val="E46B0A"/>
                </a:solidFill>
              </a:rPr>
              <a:t>course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993153" y="2073694"/>
            <a:ext cx="8072755" cy="307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Plate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motions,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earthquakes,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volcanoes,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mountain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building,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landslides,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floods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others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phenomena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interacted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long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sculpt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our present-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landscape.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course,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present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impact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phenomena,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is,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them.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mainly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focusing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plate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tectonics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unifying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theory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geology-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explain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location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(Arabian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plate),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now,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radically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geologic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present-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geologic </a:t>
            </a:r>
            <a:r>
              <a:rPr sz="2000" dirty="0">
                <a:latin typeface="Calibri"/>
                <a:cs typeface="Calibri"/>
              </a:rPr>
              <a:t>activities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earthquakes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volcanic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do.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all </a:t>
            </a:r>
            <a:r>
              <a:rPr sz="2000" dirty="0">
                <a:latin typeface="Calibri"/>
                <a:cs typeface="Calibri"/>
              </a:rPr>
              <a:t>together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would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help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understand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context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environment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sustainability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future.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/>
          <p:nvPr/>
        </p:nvSpPr>
        <p:spPr>
          <a:xfrm>
            <a:off x="993115" y="2073694"/>
            <a:ext cx="7757795" cy="2892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b="1" dirty="0">
                <a:solidFill>
                  <a:srgbClr val="E46B0A"/>
                </a:solidFill>
                <a:latin typeface="Calibri"/>
                <a:cs typeface="Calibri"/>
              </a:rPr>
              <a:t>Objective</a:t>
            </a:r>
            <a:r>
              <a:rPr sz="2000" b="1" spc="-50" dirty="0">
                <a:solidFill>
                  <a:srgbClr val="E46B0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B0A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E46B0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46B0A"/>
                </a:solidFill>
                <a:latin typeface="Calibri"/>
                <a:cs typeface="Calibri"/>
              </a:rPr>
              <a:t>this</a:t>
            </a:r>
            <a:r>
              <a:rPr sz="2000" b="1" spc="-55" dirty="0">
                <a:solidFill>
                  <a:srgbClr val="E46B0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E46B0A"/>
                </a:solidFill>
                <a:latin typeface="Calibri"/>
                <a:cs typeface="Calibri"/>
              </a:rPr>
              <a:t>lecture: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lecture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Calibri"/>
              <a:cs typeface="Calibri"/>
            </a:endParaRPr>
          </a:p>
          <a:p>
            <a:pPr marL="12700" marR="268605" indent="-4445">
              <a:lnSpc>
                <a:spcPct val="100000"/>
              </a:lnSpc>
              <a:buSzPct val="94444"/>
              <a:buAutoNum type="arabicPlain"/>
              <a:tabLst>
                <a:tab pos="196850" algn="l"/>
              </a:tabLst>
            </a:pPr>
            <a:r>
              <a:rPr sz="1800" dirty="0">
                <a:latin typeface="Calibri"/>
                <a:cs typeface="Calibri"/>
              </a:rPr>
              <a:t>	Explain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lithosphere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asthenosphere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plates.</a:t>
            </a:r>
            <a:endParaRPr sz="1800">
              <a:latin typeface="Calibri"/>
              <a:cs typeface="Calibri"/>
            </a:endParaRPr>
          </a:p>
          <a:p>
            <a:pPr marL="196850" indent="-188595">
              <a:lnSpc>
                <a:spcPct val="100000"/>
              </a:lnSpc>
              <a:spcBef>
                <a:spcPts val="434"/>
              </a:spcBef>
              <a:buSzPct val="94444"/>
              <a:buAutoNum type="arabicPlain"/>
              <a:tabLst>
                <a:tab pos="196850" algn="l"/>
              </a:tabLst>
            </a:pPr>
            <a:r>
              <a:rPr sz="1800" dirty="0">
                <a:latin typeface="Calibri"/>
                <a:cs typeface="Calibri"/>
              </a:rPr>
              <a:t>Explain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theories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continental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drift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tectonics.</a:t>
            </a:r>
            <a:endParaRPr sz="1800">
              <a:latin typeface="Calibri"/>
              <a:cs typeface="Calibri"/>
            </a:endParaRPr>
          </a:p>
          <a:p>
            <a:pPr marL="12700" marR="56515" indent="-4445">
              <a:lnSpc>
                <a:spcPct val="100000"/>
              </a:lnSpc>
              <a:spcBef>
                <a:spcPts val="430"/>
              </a:spcBef>
              <a:buSzPct val="94444"/>
              <a:buAutoNum type="arabicPlain"/>
              <a:tabLst>
                <a:tab pos="196850" algn="l"/>
              </a:tabLst>
            </a:pPr>
            <a:r>
              <a:rPr sz="1800" dirty="0">
                <a:latin typeface="Calibri"/>
                <a:cs typeface="Calibri"/>
              </a:rPr>
              <a:t>	Explain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mechanism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Paleomagnetism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sea-</a:t>
            </a:r>
            <a:r>
              <a:rPr sz="1800" dirty="0">
                <a:latin typeface="Calibri"/>
                <a:cs typeface="Calibri"/>
              </a:rPr>
              <a:t>floor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spreading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movement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orientation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tectonic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plates.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0100" marR="5080" indent="-143700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BF0000"/>
                </a:solidFill>
              </a:rPr>
              <a:t>Why</a:t>
            </a:r>
            <a:r>
              <a:rPr spc="-100" dirty="0">
                <a:solidFill>
                  <a:srgbClr val="BF0000"/>
                </a:solidFill>
              </a:rPr>
              <a:t> </a:t>
            </a:r>
            <a:r>
              <a:rPr dirty="0">
                <a:solidFill>
                  <a:srgbClr val="BF0000"/>
                </a:solidFill>
              </a:rPr>
              <a:t>does</a:t>
            </a:r>
            <a:r>
              <a:rPr spc="-90" dirty="0">
                <a:solidFill>
                  <a:srgbClr val="BF0000"/>
                </a:solidFill>
              </a:rPr>
              <a:t> </a:t>
            </a:r>
            <a:r>
              <a:rPr spc="-20" dirty="0">
                <a:solidFill>
                  <a:srgbClr val="BF0000"/>
                </a:solidFill>
              </a:rPr>
              <a:t>understanding</a:t>
            </a:r>
            <a:r>
              <a:rPr spc="-90" dirty="0">
                <a:solidFill>
                  <a:srgbClr val="BF0000"/>
                </a:solidFill>
              </a:rPr>
              <a:t> </a:t>
            </a:r>
            <a:r>
              <a:rPr spc="-10" dirty="0">
                <a:solidFill>
                  <a:srgbClr val="BF0000"/>
                </a:solidFill>
              </a:rPr>
              <a:t>plate </a:t>
            </a:r>
            <a:r>
              <a:rPr dirty="0">
                <a:solidFill>
                  <a:srgbClr val="BF0000"/>
                </a:solidFill>
              </a:rPr>
              <a:t>tectonic</a:t>
            </a:r>
            <a:r>
              <a:rPr spc="-150" dirty="0">
                <a:solidFill>
                  <a:srgbClr val="BF0000"/>
                </a:solidFill>
              </a:rPr>
              <a:t> </a:t>
            </a:r>
            <a:r>
              <a:rPr spc="-10" dirty="0">
                <a:solidFill>
                  <a:srgbClr val="BF0000"/>
                </a:solidFill>
              </a:rPr>
              <a:t>matter?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916975" y="2683246"/>
            <a:ext cx="807212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412750" algn="l"/>
              </a:tabLst>
            </a:pPr>
            <a:r>
              <a:rPr sz="2000" dirty="0">
                <a:latin typeface="Calibri"/>
                <a:cs typeface="Calibri"/>
              </a:rPr>
              <a:t>	In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Modern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day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geologic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science,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understanding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plate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behaviors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helps </a:t>
            </a:r>
            <a:r>
              <a:rPr sz="2000" dirty="0">
                <a:latin typeface="Calibri"/>
                <a:cs typeface="Calibri"/>
              </a:rPr>
              <a:t>scientists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better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estimate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landscape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feature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based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past.</a:t>
            </a:r>
            <a:endParaRPr sz="20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Understanding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plate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tectonics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give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clue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2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2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earthquakes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located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Iraq-Iran-</a:t>
            </a:r>
            <a:r>
              <a:rPr sz="2000" dirty="0">
                <a:latin typeface="Calibri"/>
                <a:cs typeface="Calibri"/>
              </a:rPr>
              <a:t>Turkey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border!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short,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helps </a:t>
            </a:r>
            <a:r>
              <a:rPr sz="2000" dirty="0">
                <a:latin typeface="Calibri"/>
                <a:cs typeface="Calibri"/>
              </a:rPr>
              <a:t>geologists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predicting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earthquakes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precuation!</a:t>
            </a: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Plate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tectonic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theory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explain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volcanicity.</a:t>
            </a: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Plate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tectonics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explains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mountains/basins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1855" y="3800855"/>
            <a:ext cx="5125720" cy="3382010"/>
            <a:chOff x="4181855" y="3800855"/>
            <a:chExt cx="5125720" cy="3382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4903" y="3806952"/>
              <a:ext cx="5117592" cy="33710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1855" y="3800855"/>
              <a:ext cx="5125720" cy="3382010"/>
            </a:xfrm>
            <a:custGeom>
              <a:avLst/>
              <a:gdLst/>
              <a:ahLst/>
              <a:cxnLst/>
              <a:rect l="l" t="t" r="r" b="b"/>
              <a:pathLst>
                <a:path w="5125720" h="3382009">
                  <a:moveTo>
                    <a:pt x="5122164" y="3381756"/>
                  </a:moveTo>
                  <a:lnTo>
                    <a:pt x="3048" y="3381756"/>
                  </a:lnTo>
                  <a:lnTo>
                    <a:pt x="0" y="3378708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5122164" y="0"/>
                  </a:lnTo>
                  <a:lnTo>
                    <a:pt x="5125212" y="3048"/>
                  </a:lnTo>
                  <a:lnTo>
                    <a:pt x="5125212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3371088"/>
                  </a:lnTo>
                  <a:lnTo>
                    <a:pt x="4572" y="3371088"/>
                  </a:lnTo>
                  <a:lnTo>
                    <a:pt x="9144" y="3377183"/>
                  </a:lnTo>
                  <a:lnTo>
                    <a:pt x="5125212" y="3377183"/>
                  </a:lnTo>
                  <a:lnTo>
                    <a:pt x="5125212" y="3378708"/>
                  </a:lnTo>
                  <a:lnTo>
                    <a:pt x="5122164" y="3381756"/>
                  </a:lnTo>
                  <a:close/>
                </a:path>
                <a:path w="5125720" h="3382009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5125720" h="3382009">
                  <a:moveTo>
                    <a:pt x="5114544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5114544" y="4572"/>
                  </a:lnTo>
                  <a:lnTo>
                    <a:pt x="5114544" y="9144"/>
                  </a:lnTo>
                  <a:close/>
                </a:path>
                <a:path w="5125720" h="3382009">
                  <a:moveTo>
                    <a:pt x="5114544" y="3377183"/>
                  </a:moveTo>
                  <a:lnTo>
                    <a:pt x="5114544" y="4572"/>
                  </a:lnTo>
                  <a:lnTo>
                    <a:pt x="5120639" y="9144"/>
                  </a:lnTo>
                  <a:lnTo>
                    <a:pt x="5125212" y="9144"/>
                  </a:lnTo>
                  <a:lnTo>
                    <a:pt x="5125212" y="3371088"/>
                  </a:lnTo>
                  <a:lnTo>
                    <a:pt x="5120639" y="3371088"/>
                  </a:lnTo>
                  <a:lnTo>
                    <a:pt x="5114544" y="3377183"/>
                  </a:lnTo>
                  <a:close/>
                </a:path>
                <a:path w="5125720" h="3382009">
                  <a:moveTo>
                    <a:pt x="5125212" y="9144"/>
                  </a:moveTo>
                  <a:lnTo>
                    <a:pt x="5120639" y="9144"/>
                  </a:lnTo>
                  <a:lnTo>
                    <a:pt x="5114544" y="4572"/>
                  </a:lnTo>
                  <a:lnTo>
                    <a:pt x="5125212" y="4572"/>
                  </a:lnTo>
                  <a:lnTo>
                    <a:pt x="5125212" y="9144"/>
                  </a:lnTo>
                  <a:close/>
                </a:path>
                <a:path w="5125720" h="3382009">
                  <a:moveTo>
                    <a:pt x="9144" y="3377183"/>
                  </a:moveTo>
                  <a:lnTo>
                    <a:pt x="4572" y="3371088"/>
                  </a:lnTo>
                  <a:lnTo>
                    <a:pt x="9144" y="3371088"/>
                  </a:lnTo>
                  <a:lnTo>
                    <a:pt x="9144" y="3377183"/>
                  </a:lnTo>
                  <a:close/>
                </a:path>
                <a:path w="5125720" h="3382009">
                  <a:moveTo>
                    <a:pt x="5114544" y="3377183"/>
                  </a:moveTo>
                  <a:lnTo>
                    <a:pt x="9144" y="3377183"/>
                  </a:lnTo>
                  <a:lnTo>
                    <a:pt x="9144" y="3371088"/>
                  </a:lnTo>
                  <a:lnTo>
                    <a:pt x="5114544" y="3371088"/>
                  </a:lnTo>
                  <a:lnTo>
                    <a:pt x="5114544" y="3377183"/>
                  </a:lnTo>
                  <a:close/>
                </a:path>
                <a:path w="5125720" h="3382009">
                  <a:moveTo>
                    <a:pt x="5125212" y="3377183"/>
                  </a:moveTo>
                  <a:lnTo>
                    <a:pt x="5114544" y="3377183"/>
                  </a:lnTo>
                  <a:lnTo>
                    <a:pt x="5120639" y="3371088"/>
                  </a:lnTo>
                  <a:lnTo>
                    <a:pt x="5125212" y="3371088"/>
                  </a:lnTo>
                  <a:lnTo>
                    <a:pt x="5125212" y="3377183"/>
                  </a:lnTo>
                  <a:close/>
                </a:path>
              </a:pathLst>
            </a:custGeom>
            <a:solidFill>
              <a:srgbClr val="4F80BC">
                <a:alpha val="984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03979" y="1541731"/>
            <a:ext cx="7664450" cy="503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tectonic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(also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called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lithospheric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massive,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irregularly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shaped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slab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solid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rock,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composed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continental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oceanic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lithosphere.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Plate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greatly,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hundred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thousands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kilometers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across.</a:t>
            </a:r>
            <a:endParaRPr sz="1800">
              <a:latin typeface="Calibri"/>
              <a:cs typeface="Calibri"/>
            </a:endParaRPr>
          </a:p>
          <a:p>
            <a:pPr marL="12700" marR="994410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careful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borders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African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edges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African continent!</a:t>
            </a:r>
            <a:endParaRPr sz="1800">
              <a:latin typeface="Calibri"/>
              <a:cs typeface="Calibri"/>
            </a:endParaRPr>
          </a:p>
          <a:p>
            <a:pPr marL="3131820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latin typeface="Calibri"/>
                <a:cs typeface="Calibri"/>
              </a:rPr>
              <a:t>Which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(Iraqi-Kurdistan)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part</a:t>
            </a:r>
            <a:r>
              <a:rPr sz="1800" b="1" spc="-25" dirty="0">
                <a:latin typeface="Calibri"/>
                <a:cs typeface="Calibri"/>
              </a:rPr>
              <a:t> of?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800">
              <a:latin typeface="Calibri"/>
              <a:cs typeface="Calibri"/>
            </a:endParaRPr>
          </a:p>
          <a:p>
            <a:pPr marL="207645" marR="528002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massive </a:t>
            </a:r>
            <a:r>
              <a:rPr sz="1800" b="1" dirty="0">
                <a:latin typeface="Calibri"/>
                <a:cs typeface="Calibri"/>
              </a:rPr>
              <a:t>slabs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solid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float </a:t>
            </a:r>
            <a:r>
              <a:rPr sz="1800" b="1" dirty="0">
                <a:latin typeface="Calibri"/>
                <a:cs typeface="Calibri"/>
              </a:rPr>
              <a:t>despite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their </a:t>
            </a:r>
            <a:r>
              <a:rPr sz="1800" b="1" dirty="0">
                <a:latin typeface="Calibri"/>
                <a:cs typeface="Calibri"/>
              </a:rPr>
              <a:t>tremendous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weight</a:t>
            </a:r>
            <a:r>
              <a:rPr sz="1800" spc="-1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207645" marR="5259705">
              <a:lnSpc>
                <a:spcPct val="100000"/>
              </a:lnSpc>
            </a:pPr>
            <a:r>
              <a:rPr sz="1800" spc="-85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answer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question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internal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Earth!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3773" y="950401"/>
            <a:ext cx="3833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BF0000"/>
                </a:solidFill>
              </a:rPr>
              <a:t>What</a:t>
            </a:r>
            <a:r>
              <a:rPr sz="3000" spc="-60" dirty="0">
                <a:solidFill>
                  <a:srgbClr val="BF0000"/>
                </a:solidFill>
              </a:rPr>
              <a:t> </a:t>
            </a:r>
            <a:r>
              <a:rPr sz="3000" dirty="0">
                <a:solidFill>
                  <a:srgbClr val="BF0000"/>
                </a:solidFill>
              </a:rPr>
              <a:t>is</a:t>
            </a:r>
            <a:r>
              <a:rPr sz="3000" spc="-50" dirty="0">
                <a:solidFill>
                  <a:srgbClr val="BF0000"/>
                </a:solidFill>
              </a:rPr>
              <a:t> </a:t>
            </a:r>
            <a:r>
              <a:rPr sz="3000" dirty="0">
                <a:solidFill>
                  <a:srgbClr val="BF0000"/>
                </a:solidFill>
              </a:rPr>
              <a:t>a</a:t>
            </a:r>
            <a:r>
              <a:rPr sz="3000" spc="-45" dirty="0">
                <a:solidFill>
                  <a:srgbClr val="BF0000"/>
                </a:solidFill>
              </a:rPr>
              <a:t> </a:t>
            </a:r>
            <a:r>
              <a:rPr sz="3000" dirty="0">
                <a:solidFill>
                  <a:srgbClr val="BF0000"/>
                </a:solidFill>
              </a:rPr>
              <a:t>tectonic</a:t>
            </a:r>
            <a:r>
              <a:rPr sz="3000" spc="-80" dirty="0">
                <a:solidFill>
                  <a:srgbClr val="BF0000"/>
                </a:solidFill>
              </a:rPr>
              <a:t> </a:t>
            </a:r>
            <a:r>
              <a:rPr sz="3000" spc="-10" dirty="0">
                <a:solidFill>
                  <a:srgbClr val="BF0000"/>
                </a:solidFill>
              </a:rPr>
              <a:t>plate?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312" y="1922796"/>
            <a:ext cx="5867400" cy="4867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627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We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know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Earth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has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been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divided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different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layers,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picture!</a:t>
            </a:r>
            <a:endParaRPr sz="190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1795"/>
              </a:spcBef>
            </a:pPr>
            <a:r>
              <a:rPr sz="2000" spc="-10" dirty="0">
                <a:latin typeface="Calibri"/>
                <a:cs typeface="Calibri"/>
              </a:rPr>
              <a:t>Layers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compositions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62585" indent="-209550">
              <a:lnSpc>
                <a:spcPct val="100000"/>
              </a:lnSpc>
              <a:spcBef>
                <a:spcPts val="240"/>
              </a:spcBef>
              <a:buSzPct val="95000"/>
              <a:buAutoNum type="arabicPlain"/>
              <a:tabLst>
                <a:tab pos="362585" algn="l"/>
              </a:tabLst>
            </a:pPr>
            <a:r>
              <a:rPr sz="2000" dirty="0">
                <a:latin typeface="Calibri"/>
                <a:cs typeface="Calibri"/>
              </a:rPr>
              <a:t>Core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(Iron)</a:t>
            </a:r>
            <a:endParaRPr sz="2000">
              <a:latin typeface="Calibri"/>
              <a:cs typeface="Calibri"/>
            </a:endParaRPr>
          </a:p>
          <a:p>
            <a:pPr marL="421005" indent="-263525">
              <a:lnSpc>
                <a:spcPct val="100000"/>
              </a:lnSpc>
              <a:spcBef>
                <a:spcPts val="240"/>
              </a:spcBef>
              <a:buSzPct val="95000"/>
              <a:buAutoNum type="arabicPlain"/>
              <a:tabLst>
                <a:tab pos="421005" algn="l"/>
              </a:tabLst>
            </a:pPr>
            <a:r>
              <a:rPr sz="2000" spc="-10" dirty="0">
                <a:latin typeface="Calibri"/>
                <a:cs typeface="Calibri"/>
              </a:rPr>
              <a:t>Mantle</a:t>
            </a:r>
            <a:endParaRPr sz="2000">
              <a:latin typeface="Calibri"/>
              <a:cs typeface="Calibri"/>
            </a:endParaRPr>
          </a:p>
          <a:p>
            <a:pPr marL="421005" indent="-263525">
              <a:lnSpc>
                <a:spcPct val="100000"/>
              </a:lnSpc>
              <a:spcBef>
                <a:spcPts val="240"/>
              </a:spcBef>
              <a:buSzPct val="95000"/>
              <a:buAutoNum type="arabicPlain"/>
              <a:tabLst>
                <a:tab pos="421005" algn="l"/>
              </a:tabLst>
            </a:pPr>
            <a:r>
              <a:rPr sz="2000" spc="-10" dirty="0">
                <a:latin typeface="Calibri"/>
                <a:cs typeface="Calibri"/>
              </a:rPr>
              <a:t>Crust</a:t>
            </a:r>
            <a:endParaRPr sz="200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2415"/>
              </a:spcBef>
            </a:pPr>
            <a:r>
              <a:rPr sz="2000" spc="-10" dirty="0">
                <a:latin typeface="Calibri"/>
                <a:cs typeface="Calibri"/>
              </a:rPr>
              <a:t>Layers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strength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62585" lvl="1" indent="-209550">
              <a:lnSpc>
                <a:spcPct val="100000"/>
              </a:lnSpc>
              <a:spcBef>
                <a:spcPts val="480"/>
              </a:spcBef>
              <a:buSzPct val="95000"/>
              <a:buAutoNum type="arabicPlain"/>
              <a:tabLst>
                <a:tab pos="362585" algn="l"/>
              </a:tabLst>
            </a:pPr>
            <a:r>
              <a:rPr sz="2000" spc="-10" dirty="0">
                <a:latin typeface="Calibri"/>
                <a:cs typeface="Calibri"/>
              </a:rPr>
              <a:t>Mesosphere</a:t>
            </a:r>
            <a:endParaRPr sz="2000">
              <a:latin typeface="Calibri"/>
              <a:cs typeface="Calibri"/>
            </a:endParaRPr>
          </a:p>
          <a:p>
            <a:pPr marL="421005" lvl="1" indent="-263525">
              <a:lnSpc>
                <a:spcPct val="100000"/>
              </a:lnSpc>
              <a:spcBef>
                <a:spcPts val="475"/>
              </a:spcBef>
              <a:buSzPct val="95000"/>
              <a:buAutoNum type="arabicPlain"/>
              <a:tabLst>
                <a:tab pos="421005" algn="l"/>
              </a:tabLst>
            </a:pPr>
            <a:r>
              <a:rPr sz="2000" spc="-10" dirty="0">
                <a:latin typeface="Calibri"/>
                <a:cs typeface="Calibri"/>
              </a:rPr>
              <a:t>Asthenosphere</a:t>
            </a:r>
            <a:endParaRPr sz="2000">
              <a:latin typeface="Calibri"/>
              <a:cs typeface="Calibri"/>
            </a:endParaRPr>
          </a:p>
          <a:p>
            <a:pPr marL="421005" lvl="1" indent="-263525">
              <a:lnSpc>
                <a:spcPct val="100000"/>
              </a:lnSpc>
              <a:spcBef>
                <a:spcPts val="480"/>
              </a:spcBef>
              <a:buSzPct val="95000"/>
              <a:buAutoNum type="arabicPlain"/>
              <a:tabLst>
                <a:tab pos="421005" algn="l"/>
              </a:tabLst>
            </a:pPr>
            <a:r>
              <a:rPr sz="2000" spc="-10" dirty="0">
                <a:latin typeface="Calibri"/>
                <a:cs typeface="Calibri"/>
              </a:rPr>
              <a:t>Lithosphere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2000">
              <a:latin typeface="Calibri"/>
              <a:cs typeface="Calibri"/>
            </a:endParaRPr>
          </a:p>
          <a:p>
            <a:pPr marL="233679">
              <a:lnSpc>
                <a:spcPct val="100000"/>
              </a:lnSpc>
            </a:pP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Do</a:t>
            </a:r>
            <a:r>
              <a:rPr sz="2000" b="1" spc="-5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these</a:t>
            </a:r>
            <a:r>
              <a:rPr sz="2000" b="1" spc="-5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48ED4"/>
                </a:solidFill>
                <a:latin typeface="Calibri"/>
                <a:cs typeface="Calibri"/>
              </a:rPr>
              <a:t>layers</a:t>
            </a:r>
            <a:r>
              <a:rPr sz="2000" b="1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sound</a:t>
            </a:r>
            <a:r>
              <a:rPr sz="2000" b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familiar</a:t>
            </a:r>
            <a:r>
              <a:rPr sz="2000" b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to</a:t>
            </a:r>
            <a:r>
              <a:rPr sz="20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you?</a:t>
            </a:r>
            <a:r>
              <a:rPr sz="2000" b="1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48ED4"/>
                </a:solidFill>
                <a:latin typeface="Calibri"/>
                <a:cs typeface="Calibri"/>
              </a:rPr>
              <a:t>Hopefully</a:t>
            </a:r>
            <a:r>
              <a:rPr sz="2000" b="1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48ED4"/>
                </a:solidFill>
                <a:latin typeface="Calibri"/>
                <a:cs typeface="Calibri"/>
              </a:rPr>
              <a:t>YES!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308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Lets</a:t>
            </a:r>
            <a:r>
              <a:rPr sz="2800" spc="-50" dirty="0"/>
              <a:t> </a:t>
            </a:r>
            <a:r>
              <a:rPr sz="2800" dirty="0"/>
              <a:t>do</a:t>
            </a:r>
            <a:r>
              <a:rPr sz="2800" spc="-45" dirty="0"/>
              <a:t> </a:t>
            </a:r>
            <a:r>
              <a:rPr sz="2800" dirty="0"/>
              <a:t>a</a:t>
            </a:r>
            <a:r>
              <a:rPr sz="2800" spc="-45" dirty="0"/>
              <a:t> </a:t>
            </a:r>
            <a:r>
              <a:rPr sz="2800" dirty="0"/>
              <a:t>quick</a:t>
            </a:r>
            <a:r>
              <a:rPr sz="2800" spc="-30" dirty="0"/>
              <a:t> </a:t>
            </a:r>
            <a:r>
              <a:rPr sz="2800" dirty="0"/>
              <a:t>review</a:t>
            </a:r>
            <a:r>
              <a:rPr sz="2800" spc="-60" dirty="0"/>
              <a:t> </a:t>
            </a:r>
            <a:r>
              <a:rPr sz="2800" dirty="0"/>
              <a:t>of</a:t>
            </a:r>
            <a:r>
              <a:rPr sz="2800" spc="-60" dirty="0"/>
              <a:t> </a:t>
            </a:r>
            <a:r>
              <a:rPr sz="2800" dirty="0"/>
              <a:t>Structure</a:t>
            </a:r>
            <a:r>
              <a:rPr sz="2800" spc="-15" dirty="0"/>
              <a:t> </a:t>
            </a:r>
            <a:r>
              <a:rPr sz="2800" dirty="0"/>
              <a:t>of</a:t>
            </a:r>
            <a:r>
              <a:rPr sz="2800" spc="-60" dirty="0"/>
              <a:t> </a:t>
            </a:r>
            <a:r>
              <a:rPr sz="2800" dirty="0"/>
              <a:t>the</a:t>
            </a:r>
            <a:r>
              <a:rPr sz="2800" spc="-65" dirty="0"/>
              <a:t> </a:t>
            </a:r>
            <a:r>
              <a:rPr sz="2800" spc="-10" dirty="0"/>
              <a:t>Earth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4144" y="2779775"/>
            <a:ext cx="4223519" cy="3226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4700" y="4314825"/>
            <a:ext cx="1397000" cy="228600"/>
          </a:xfrm>
          <a:custGeom>
            <a:avLst/>
            <a:gdLst/>
            <a:ahLst/>
            <a:cxnLst/>
            <a:rect l="l" t="t" r="r" b="b"/>
            <a:pathLst>
              <a:path w="1397000" h="228600">
                <a:moveTo>
                  <a:pt x="1397000" y="0"/>
                </a:moveTo>
                <a:lnTo>
                  <a:pt x="0" y="0"/>
                </a:lnTo>
                <a:lnTo>
                  <a:pt x="0" y="228600"/>
                </a:lnTo>
                <a:lnTo>
                  <a:pt x="1397000" y="228600"/>
                </a:lnTo>
                <a:lnTo>
                  <a:pt x="1397000" y="0"/>
                </a:lnTo>
                <a:close/>
              </a:path>
            </a:pathLst>
          </a:custGeom>
          <a:solidFill>
            <a:srgbClr val="FFE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0670" marR="5080" indent="-86741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100" dirty="0"/>
              <a:t> </a:t>
            </a:r>
            <a:r>
              <a:rPr dirty="0"/>
              <a:t>quick</a:t>
            </a:r>
            <a:r>
              <a:rPr spc="-120" dirty="0"/>
              <a:t> </a:t>
            </a:r>
            <a:r>
              <a:rPr dirty="0"/>
              <a:t>question</a:t>
            </a:r>
            <a:r>
              <a:rPr spc="-90" dirty="0"/>
              <a:t> </a:t>
            </a:r>
            <a:r>
              <a:rPr dirty="0"/>
              <a:t>(polishing</a:t>
            </a:r>
            <a:r>
              <a:rPr spc="-70" dirty="0"/>
              <a:t> </a:t>
            </a:r>
            <a:r>
              <a:rPr spc="-25" dirty="0"/>
              <a:t>up </a:t>
            </a:r>
            <a:r>
              <a:rPr dirty="0"/>
              <a:t>previous</a:t>
            </a:r>
            <a:r>
              <a:rPr spc="-170" dirty="0"/>
              <a:t> </a:t>
            </a:r>
            <a:r>
              <a:rPr spc="-10" dirty="0"/>
              <a:t>knowledge!)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993077" y="2070590"/>
            <a:ext cx="358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mantle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solid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Liquid?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077" y="2436349"/>
            <a:ext cx="1033144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Calibri"/>
                <a:cs typeface="Calibri"/>
              </a:rPr>
              <a:t>A-</a:t>
            </a:r>
            <a:r>
              <a:rPr sz="2400" b="1" spc="-10" dirty="0">
                <a:latin typeface="Calibri"/>
                <a:cs typeface="Calibri"/>
              </a:rPr>
              <a:t> solid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B-Liquid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900" y="3514257"/>
            <a:ext cx="3642644" cy="5669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3115" y="4483051"/>
            <a:ext cx="247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320" algn="l"/>
                <a:tab pos="1594485" algn="l"/>
                <a:tab pos="2076450" algn="l"/>
              </a:tabLst>
            </a:pPr>
            <a:r>
              <a:rPr sz="1800" spc="-10" dirty="0">
                <a:latin typeface="Calibri"/>
                <a:cs typeface="Calibri"/>
              </a:rPr>
              <a:t>lithosphere,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still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sold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15" y="4729956"/>
            <a:ext cx="244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0620" algn="l"/>
                <a:tab pos="1431925" algn="l"/>
                <a:tab pos="1722120" algn="l"/>
              </a:tabLst>
            </a:pPr>
            <a:r>
              <a:rPr sz="1800" spc="-10" dirty="0">
                <a:latin typeface="Calibri"/>
                <a:cs typeface="Calibri"/>
              </a:rPr>
              <a:t>deformed!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It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bended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0286" y="4236146"/>
            <a:ext cx="93218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30175" algn="just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Calibri"/>
                <a:cs typeface="Calibri"/>
              </a:rPr>
              <a:t>beneath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229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well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70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15" y="4976861"/>
            <a:ext cx="260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110" algn="l"/>
                <a:tab pos="1253490" algn="l"/>
                <a:tab pos="1793239" algn="l"/>
              </a:tabLst>
            </a:pPr>
            <a:r>
              <a:rPr sz="1800" spc="-20" dirty="0">
                <a:latin typeface="Calibri"/>
                <a:cs typeface="Calibri"/>
              </a:rPr>
              <a:t>when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we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put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pressure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8029" y="4976861"/>
            <a:ext cx="69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250" algn="l"/>
              </a:tabLst>
            </a:pPr>
            <a:r>
              <a:rPr sz="1800" spc="-2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it!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15" y="5223766"/>
            <a:ext cx="7792084" cy="178371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295775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Asthenosphere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hotter,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moves </a:t>
            </a:r>
            <a:r>
              <a:rPr sz="1800" dirty="0">
                <a:latin typeface="Calibri"/>
                <a:cs typeface="Calibri"/>
              </a:rPr>
              <a:t>around</a:t>
            </a:r>
            <a:r>
              <a:rPr sz="1800" spc="4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nicely!</a:t>
            </a:r>
            <a:r>
              <a:rPr sz="1800" spc="41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BUT</a:t>
            </a:r>
            <a:r>
              <a:rPr sz="1800" b="1" spc="40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4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405" dirty="0">
                <a:latin typeface="Calibri"/>
                <a:cs typeface="Calibri"/>
              </a:rPr>
              <a:t>  </a:t>
            </a:r>
            <a:r>
              <a:rPr sz="1800" b="1" spc="-25" dirty="0">
                <a:latin typeface="Calibri"/>
                <a:cs typeface="Calibri"/>
              </a:rPr>
              <a:t>NOT </a:t>
            </a:r>
            <a:r>
              <a:rPr sz="1800" b="1" spc="-10" dirty="0">
                <a:latin typeface="Calibri"/>
                <a:cs typeface="Calibri"/>
              </a:rPr>
              <a:t>LIQUID</a:t>
            </a:r>
            <a:r>
              <a:rPr sz="1800" spc="-10" dirty="0"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800">
              <a:latin typeface="Calibri"/>
              <a:cs typeface="Calibri"/>
            </a:endParaRPr>
          </a:p>
          <a:p>
            <a:pPr marL="240665" marR="5080">
              <a:lnSpc>
                <a:spcPts val="2050"/>
              </a:lnSpc>
              <a:spcBef>
                <a:spcPts val="5"/>
              </a:spcBef>
            </a:pP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So,</a:t>
            </a:r>
            <a:r>
              <a:rPr sz="19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that</a:t>
            </a:r>
            <a:r>
              <a:rPr sz="1900" b="1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is</a:t>
            </a:r>
            <a:r>
              <a:rPr sz="19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r>
              <a:rPr sz="1900" b="1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structure</a:t>
            </a:r>
            <a:r>
              <a:rPr sz="19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r>
              <a:rPr sz="1900" b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r>
              <a:rPr sz="1900" b="1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deep</a:t>
            </a:r>
            <a:r>
              <a:rPr sz="1900" b="1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interior</a:t>
            </a:r>
            <a:r>
              <a:rPr sz="1900" b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of</a:t>
            </a:r>
            <a:r>
              <a:rPr sz="1900" b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r>
              <a:rPr sz="1900" b="1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Earth!</a:t>
            </a:r>
            <a:r>
              <a:rPr sz="1900" b="1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But</a:t>
            </a:r>
            <a:r>
              <a:rPr sz="1900" b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we</a:t>
            </a:r>
            <a:r>
              <a:rPr sz="1900" b="1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live</a:t>
            </a:r>
            <a:r>
              <a:rPr sz="1900" b="1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548ED4"/>
                </a:solidFill>
                <a:latin typeface="Calibri"/>
                <a:cs typeface="Calibri"/>
              </a:rPr>
              <a:t>on</a:t>
            </a:r>
            <a:r>
              <a:rPr sz="1900" b="1" spc="-25" dirty="0">
                <a:solidFill>
                  <a:srgbClr val="548ED4"/>
                </a:solidFill>
                <a:latin typeface="Calibri"/>
                <a:cs typeface="Calibri"/>
              </a:rPr>
              <a:t> the </a:t>
            </a:r>
            <a:r>
              <a:rPr sz="1900" b="1" spc="-10" dirty="0">
                <a:solidFill>
                  <a:srgbClr val="548ED4"/>
                </a:solidFill>
                <a:latin typeface="Calibri"/>
                <a:cs typeface="Calibri"/>
              </a:rPr>
              <a:t>surface!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115" y="3495542"/>
            <a:ext cx="349757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White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tack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solid!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Lithosphere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like </a:t>
            </a:r>
            <a:r>
              <a:rPr sz="1800" dirty="0">
                <a:latin typeface="Calibri"/>
                <a:cs typeface="Calibri"/>
              </a:rPr>
              <a:t>white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35" dirty="0">
                <a:latin typeface="Calibri"/>
                <a:cs typeface="Calibri"/>
              </a:rPr>
              <a:t>k</a:t>
            </a:r>
            <a:r>
              <a:rPr sz="2025" spc="-15" baseline="4115" dirty="0">
                <a:solidFill>
                  <a:srgbClr val="0077D4"/>
                </a:solidFill>
                <a:latin typeface="Arial MT"/>
                <a:cs typeface="Arial MT"/>
              </a:rPr>
              <a:t>L</a:t>
            </a:r>
            <a:r>
              <a:rPr sz="2025" spc="-172" baseline="4115" dirty="0">
                <a:solidFill>
                  <a:srgbClr val="0077D4"/>
                </a:solidFill>
                <a:latin typeface="Arial MT"/>
                <a:cs typeface="Arial MT"/>
              </a:rPr>
              <a:t>i</a:t>
            </a:r>
            <a:r>
              <a:rPr sz="1800" spc="-325" dirty="0">
                <a:latin typeface="Calibri"/>
                <a:cs typeface="Calibri"/>
              </a:rPr>
              <a:t>i</a:t>
            </a:r>
            <a:r>
              <a:rPr sz="2025" spc="-135" baseline="4115" dirty="0">
                <a:solidFill>
                  <a:srgbClr val="0077D4"/>
                </a:solidFill>
                <a:latin typeface="Arial MT"/>
                <a:cs typeface="Arial MT"/>
              </a:rPr>
              <a:t>t</a:t>
            </a:r>
            <a:r>
              <a:rPr sz="1800" spc="-890" dirty="0">
                <a:latin typeface="Calibri"/>
                <a:cs typeface="Calibri"/>
              </a:rPr>
              <a:t>n</a:t>
            </a:r>
            <a:r>
              <a:rPr sz="2025" spc="-15" baseline="4115" dirty="0">
                <a:solidFill>
                  <a:srgbClr val="0077D4"/>
                </a:solidFill>
                <a:latin typeface="Arial MT"/>
                <a:cs typeface="Arial MT"/>
              </a:rPr>
              <a:t>ho</a:t>
            </a:r>
            <a:r>
              <a:rPr sz="2025" spc="-592" baseline="4115" dirty="0">
                <a:solidFill>
                  <a:srgbClr val="0077D4"/>
                </a:solidFill>
                <a:latin typeface="Arial MT"/>
                <a:cs typeface="Arial MT"/>
              </a:rPr>
              <a:t>s</a:t>
            </a:r>
            <a:r>
              <a:rPr sz="1800" spc="-585" dirty="0">
                <a:latin typeface="Calibri"/>
                <a:cs typeface="Calibri"/>
              </a:rPr>
              <a:t>b</a:t>
            </a:r>
            <a:r>
              <a:rPr sz="2025" spc="-284" baseline="4115" dirty="0">
                <a:solidFill>
                  <a:srgbClr val="0077D4"/>
                </a:solidFill>
                <a:latin typeface="Arial MT"/>
                <a:cs typeface="Arial MT"/>
              </a:rPr>
              <a:t>p</a:t>
            </a:r>
            <a:r>
              <a:rPr sz="1800" spc="-740" dirty="0">
                <a:latin typeface="Calibri"/>
                <a:cs typeface="Calibri"/>
              </a:rPr>
              <a:t>e</a:t>
            </a:r>
            <a:r>
              <a:rPr sz="2025" spc="-67" baseline="4115" dirty="0">
                <a:solidFill>
                  <a:srgbClr val="0077D4"/>
                </a:solidFill>
                <a:latin typeface="Arial MT"/>
                <a:cs typeface="Arial MT"/>
              </a:rPr>
              <a:t>h</a:t>
            </a:r>
            <a:r>
              <a:rPr sz="1800" spc="-940" dirty="0">
                <a:latin typeface="Calibri"/>
                <a:cs typeface="Calibri"/>
              </a:rPr>
              <a:t>h</a:t>
            </a:r>
            <a:r>
              <a:rPr sz="2025" spc="-15" baseline="4115" dirty="0">
                <a:solidFill>
                  <a:srgbClr val="0077D4"/>
                </a:solidFill>
                <a:latin typeface="Arial MT"/>
                <a:cs typeface="Arial MT"/>
              </a:rPr>
              <a:t>e</a:t>
            </a:r>
            <a:r>
              <a:rPr sz="2025" spc="-442" baseline="4115" dirty="0">
                <a:solidFill>
                  <a:srgbClr val="0077D4"/>
                </a:solidFill>
                <a:latin typeface="Arial MT"/>
                <a:cs typeface="Arial MT"/>
              </a:rPr>
              <a:t>r</a:t>
            </a:r>
            <a:r>
              <a:rPr sz="1800" spc="-610" dirty="0">
                <a:latin typeface="Calibri"/>
                <a:cs typeface="Calibri"/>
              </a:rPr>
              <a:t>a</a:t>
            </a:r>
            <a:r>
              <a:rPr sz="2025" spc="-315" baseline="4115" dirty="0">
                <a:solidFill>
                  <a:srgbClr val="0077D4"/>
                </a:solidFill>
                <a:latin typeface="Arial MT"/>
                <a:cs typeface="Arial MT"/>
              </a:rPr>
              <a:t>e</a:t>
            </a:r>
            <a:r>
              <a:rPr sz="1800" spc="-250" dirty="0">
                <a:latin typeface="Calibri"/>
                <a:cs typeface="Calibri"/>
              </a:rPr>
              <a:t>v</a:t>
            </a:r>
            <a:r>
              <a:rPr sz="2025" spc="-97" baseline="4115" dirty="0">
                <a:solidFill>
                  <a:srgbClr val="0077D4"/>
                </a:solidFill>
                <a:latin typeface="Arial MT"/>
                <a:cs typeface="Arial MT"/>
              </a:rPr>
              <a:t>i</a:t>
            </a:r>
            <a:r>
              <a:rPr sz="1800" spc="-380" dirty="0">
                <a:latin typeface="Calibri"/>
                <a:cs typeface="Calibri"/>
              </a:rPr>
              <a:t>i</a:t>
            </a:r>
            <a:r>
              <a:rPr sz="2025" spc="-509" baseline="4115" dirty="0">
                <a:solidFill>
                  <a:srgbClr val="0077D4"/>
                </a:solidFill>
                <a:latin typeface="Arial MT"/>
                <a:cs typeface="Arial MT"/>
              </a:rPr>
              <a:t>s</a:t>
            </a:r>
            <a:r>
              <a:rPr sz="1800" spc="-265" dirty="0">
                <a:latin typeface="Calibri"/>
                <a:cs typeface="Calibri"/>
              </a:rPr>
              <a:t>o</a:t>
            </a:r>
            <a:r>
              <a:rPr sz="2025" spc="-202" baseline="4115" dirty="0">
                <a:solidFill>
                  <a:srgbClr val="0077D4"/>
                </a:solidFill>
                <a:latin typeface="Arial MT"/>
                <a:cs typeface="Arial MT"/>
              </a:rPr>
              <a:t>t</a:t>
            </a:r>
            <a:r>
              <a:rPr sz="1800" spc="-520" dirty="0">
                <a:latin typeface="Calibri"/>
                <a:cs typeface="Calibri"/>
              </a:rPr>
              <a:t>r</a:t>
            </a:r>
            <a:r>
              <a:rPr sz="2025" spc="-434" baseline="4115" dirty="0">
                <a:solidFill>
                  <a:srgbClr val="0077D4"/>
                </a:solidFill>
                <a:latin typeface="Arial MT"/>
                <a:cs typeface="Arial MT"/>
              </a:rPr>
              <a:t>h</a:t>
            </a:r>
            <a:r>
              <a:rPr sz="1800" spc="-440" dirty="0">
                <a:latin typeface="Calibri"/>
                <a:cs typeface="Calibri"/>
              </a:rPr>
              <a:t>s</a:t>
            </a:r>
            <a:r>
              <a:rPr sz="2025" spc="-15" baseline="4115" dirty="0">
                <a:solidFill>
                  <a:srgbClr val="0077D4"/>
                </a:solidFill>
                <a:latin typeface="Arial MT"/>
                <a:cs typeface="Arial MT"/>
              </a:rPr>
              <a:t>i</a:t>
            </a:r>
            <a:r>
              <a:rPr sz="2025" spc="-960" baseline="4115" dirty="0">
                <a:solidFill>
                  <a:srgbClr val="0077D4"/>
                </a:solidFill>
                <a:latin typeface="Arial MT"/>
                <a:cs typeface="Arial MT"/>
              </a:rPr>
              <a:t>n</a:t>
            </a:r>
            <a:r>
              <a:rPr sz="1800" spc="30" dirty="0">
                <a:latin typeface="Calibri"/>
                <a:cs typeface="Calibri"/>
              </a:rPr>
              <a:t>!</a:t>
            </a:r>
            <a:r>
              <a:rPr sz="2025" spc="-15" baseline="4115" dirty="0">
                <a:solidFill>
                  <a:srgbClr val="0077D4"/>
                </a:solidFill>
                <a:latin typeface="Arial MT"/>
                <a:cs typeface="Arial MT"/>
              </a:rPr>
              <a:t>.</a:t>
            </a:r>
            <a:r>
              <a:rPr sz="2025" spc="247" baseline="4115" dirty="0">
                <a:solidFill>
                  <a:srgbClr val="0077D4"/>
                </a:solidFill>
                <a:latin typeface="Arial MT"/>
                <a:cs typeface="Arial MT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we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47824" y="420469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9525"/>
                </a:moveTo>
                <a:lnTo>
                  <a:pt x="2789" y="2789"/>
                </a:lnTo>
                <a:lnTo>
                  <a:pt x="9525" y="0"/>
                </a:lnTo>
                <a:lnTo>
                  <a:pt x="16260" y="2789"/>
                </a:lnTo>
                <a:lnTo>
                  <a:pt x="19050" y="9525"/>
                </a:lnTo>
                <a:lnTo>
                  <a:pt x="16260" y="16260"/>
                </a:lnTo>
                <a:lnTo>
                  <a:pt x="9525" y="19050"/>
                </a:lnTo>
                <a:lnTo>
                  <a:pt x="2789" y="16260"/>
                </a:lnTo>
                <a:lnTo>
                  <a:pt x="0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3115" y="3999865"/>
            <a:ext cx="3499485" cy="5365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409"/>
              </a:spcBef>
              <a:tabLst>
                <a:tab pos="1045844" algn="l"/>
                <a:tab pos="1221740" algn="l"/>
                <a:tab pos="2124710" algn="l"/>
                <a:tab pos="2479040" algn="l"/>
                <a:tab pos="2842260" algn="l"/>
              </a:tabLst>
            </a:pPr>
            <a:r>
              <a:rPr sz="2700" baseline="3086" dirty="0">
                <a:latin typeface="Calibri"/>
                <a:cs typeface="Calibri"/>
              </a:rPr>
              <a:t>pulled,</a:t>
            </a:r>
            <a:r>
              <a:rPr sz="1500" dirty="0">
                <a:solidFill>
                  <a:srgbClr val="0077D4"/>
                </a:solidFill>
                <a:latin typeface="Arial MT"/>
                <a:cs typeface="Arial MT"/>
              </a:rPr>
              <a:t>it,</a:t>
            </a:r>
            <a:r>
              <a:rPr sz="1500" spc="110" dirty="0">
                <a:solidFill>
                  <a:srgbClr val="0077D4"/>
                </a:solidFill>
                <a:latin typeface="Arial MT"/>
                <a:cs typeface="Arial MT"/>
              </a:rPr>
              <a:t> </a:t>
            </a:r>
            <a:r>
              <a:rPr sz="2700" spc="-37" baseline="3086" dirty="0">
                <a:latin typeface="Calibri"/>
                <a:cs typeface="Calibri"/>
              </a:rPr>
              <a:t>it</a:t>
            </a:r>
            <a:r>
              <a:rPr sz="2700" baseline="3086" dirty="0">
                <a:latin typeface="Calibri"/>
                <a:cs typeface="Calibri"/>
              </a:rPr>
              <a:t>		</a:t>
            </a:r>
            <a:r>
              <a:rPr sz="2700" spc="-15" baseline="3086" dirty="0">
                <a:latin typeface="Calibri"/>
                <a:cs typeface="Calibri"/>
              </a:rPr>
              <a:t>brakes!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37" baseline="3086" dirty="0">
                <a:latin typeface="Calibri"/>
                <a:cs typeface="Calibri"/>
              </a:rPr>
              <a:t>It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37" baseline="3086" dirty="0">
                <a:latin typeface="Calibri"/>
                <a:cs typeface="Calibri"/>
              </a:rPr>
              <a:t>is</a:t>
            </a:r>
            <a:r>
              <a:rPr sz="2700" baseline="3086" dirty="0">
                <a:latin typeface="Calibri"/>
                <a:cs typeface="Calibri"/>
              </a:rPr>
              <a:t>	</a:t>
            </a:r>
            <a:r>
              <a:rPr sz="2700" spc="-15" baseline="3086" dirty="0">
                <a:latin typeface="Calibri"/>
                <a:cs typeface="Calibri"/>
              </a:rPr>
              <a:t>brittle! </a:t>
            </a:r>
            <a:r>
              <a:rPr sz="1800" spc="-10" dirty="0">
                <a:latin typeface="Calibri"/>
                <a:cs typeface="Calibri"/>
              </a:rPr>
              <a:t>However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Asthenosphere,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4553" y="2759107"/>
            <a:ext cx="261302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C0000"/>
                </a:solidFill>
                <a:latin typeface="Arial MT"/>
                <a:cs typeface="Arial MT"/>
              </a:rPr>
              <a:t>Discuss</a:t>
            </a:r>
            <a:r>
              <a:rPr sz="1950" spc="-4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CC0000"/>
                </a:solidFill>
                <a:latin typeface="Arial MT"/>
                <a:cs typeface="Arial MT"/>
              </a:rPr>
              <a:t>it</a:t>
            </a:r>
            <a:r>
              <a:rPr sz="1950" spc="-3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CC0000"/>
                </a:solidFill>
                <a:latin typeface="Arial MT"/>
                <a:cs typeface="Arial MT"/>
              </a:rPr>
              <a:t>with</a:t>
            </a:r>
            <a:r>
              <a:rPr sz="1950" spc="-3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CC0000"/>
                </a:solidFill>
                <a:latin typeface="Arial MT"/>
                <a:cs typeface="Arial MT"/>
              </a:rPr>
              <a:t>your</a:t>
            </a:r>
            <a:r>
              <a:rPr sz="1950" spc="-3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CC0000"/>
                </a:solidFill>
                <a:latin typeface="Arial MT"/>
                <a:cs typeface="Arial MT"/>
              </a:rPr>
              <a:t>pal.</a:t>
            </a:r>
            <a:endParaRPr sz="195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040" y="5007083"/>
            <a:ext cx="152400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01" rIns="0" bIns="0" rtlCol="0">
            <a:spAutoFit/>
          </a:bodyPr>
          <a:lstStyle/>
          <a:p>
            <a:pPr marL="2313940" marR="5080" indent="-196913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How</a:t>
            </a:r>
            <a:r>
              <a:rPr sz="2800" spc="-75" dirty="0"/>
              <a:t> </a:t>
            </a:r>
            <a:r>
              <a:rPr sz="2800" dirty="0"/>
              <a:t>do</a:t>
            </a:r>
            <a:r>
              <a:rPr sz="2800" spc="-55" dirty="0"/>
              <a:t> </a:t>
            </a:r>
            <a:r>
              <a:rPr sz="2800" dirty="0"/>
              <a:t>we</a:t>
            </a:r>
            <a:r>
              <a:rPr sz="2800" spc="-80" dirty="0"/>
              <a:t> </a:t>
            </a:r>
            <a:r>
              <a:rPr sz="2800" dirty="0"/>
              <a:t>explain</a:t>
            </a:r>
            <a:r>
              <a:rPr sz="2800" spc="-50" dirty="0"/>
              <a:t> </a:t>
            </a:r>
            <a:r>
              <a:rPr sz="2800" spc="-10" dirty="0"/>
              <a:t>patterns</a:t>
            </a:r>
            <a:r>
              <a:rPr sz="2800" spc="-60" dirty="0"/>
              <a:t> </a:t>
            </a:r>
            <a:r>
              <a:rPr sz="2800" dirty="0"/>
              <a:t>and</a:t>
            </a:r>
            <a:r>
              <a:rPr sz="2800" spc="-75" dirty="0"/>
              <a:t> </a:t>
            </a:r>
            <a:r>
              <a:rPr sz="2800" spc="-10" dirty="0"/>
              <a:t>features</a:t>
            </a:r>
            <a:r>
              <a:rPr sz="2800" spc="-40" dirty="0"/>
              <a:t> </a:t>
            </a:r>
            <a:r>
              <a:rPr sz="2800" dirty="0"/>
              <a:t>on</a:t>
            </a:r>
            <a:r>
              <a:rPr sz="2800" spc="-50" dirty="0"/>
              <a:t> </a:t>
            </a:r>
            <a:r>
              <a:rPr sz="2800" spc="-25" dirty="0"/>
              <a:t>the </a:t>
            </a:r>
            <a:r>
              <a:rPr sz="2800" dirty="0"/>
              <a:t>surface</a:t>
            </a:r>
            <a:r>
              <a:rPr sz="2800" spc="-45" dirty="0"/>
              <a:t> </a:t>
            </a:r>
            <a:r>
              <a:rPr sz="2800" dirty="0"/>
              <a:t>of</a:t>
            </a:r>
            <a:r>
              <a:rPr sz="2800" spc="-6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spc="-10" dirty="0"/>
              <a:t>Earth?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029689" y="2058409"/>
            <a:ext cx="78117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crust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have?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biggest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distinctions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surface?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3121151"/>
            <a:ext cx="7812023" cy="3991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635" rIns="0" bIns="0" rtlCol="0">
            <a:spAutoFit/>
          </a:bodyPr>
          <a:lstStyle/>
          <a:p>
            <a:pPr marL="573405" marR="5080" indent="-4711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Common</a:t>
            </a:r>
            <a:r>
              <a:rPr sz="3600" spc="-85" dirty="0"/>
              <a:t> </a:t>
            </a:r>
            <a:r>
              <a:rPr sz="3600" dirty="0"/>
              <a:t>questions</a:t>
            </a:r>
            <a:r>
              <a:rPr sz="3600" spc="-65" dirty="0"/>
              <a:t> </a:t>
            </a:r>
            <a:r>
              <a:rPr sz="3600" dirty="0"/>
              <a:t>that</a:t>
            </a:r>
            <a:r>
              <a:rPr sz="3600" spc="-110" dirty="0"/>
              <a:t> </a:t>
            </a:r>
            <a:r>
              <a:rPr sz="3600" dirty="0"/>
              <a:t>we</a:t>
            </a:r>
            <a:r>
              <a:rPr sz="3600" spc="-85" dirty="0"/>
              <a:t> </a:t>
            </a:r>
            <a:r>
              <a:rPr sz="3600" spc="-10" dirty="0"/>
              <a:t>(geologists) </a:t>
            </a:r>
            <a:r>
              <a:rPr sz="3600" dirty="0"/>
              <a:t>have</a:t>
            </a:r>
            <a:r>
              <a:rPr sz="3600" spc="-85" dirty="0"/>
              <a:t> </a:t>
            </a:r>
            <a:r>
              <a:rPr sz="3600" dirty="0"/>
              <a:t>been</a:t>
            </a:r>
            <a:r>
              <a:rPr sz="3600" spc="-75" dirty="0"/>
              <a:t> </a:t>
            </a:r>
            <a:r>
              <a:rPr sz="3600" dirty="0"/>
              <a:t>struggling</a:t>
            </a:r>
            <a:r>
              <a:rPr sz="3600" spc="-55" dirty="0"/>
              <a:t> </a:t>
            </a:r>
            <a:r>
              <a:rPr sz="3600" dirty="0"/>
              <a:t>of</a:t>
            </a:r>
            <a:r>
              <a:rPr sz="3600" spc="-75" dirty="0"/>
              <a:t> </a:t>
            </a:r>
            <a:r>
              <a:rPr sz="3600" dirty="0"/>
              <a:t>to</a:t>
            </a:r>
            <a:r>
              <a:rPr sz="3600" spc="-80" dirty="0"/>
              <a:t> </a:t>
            </a:r>
            <a:r>
              <a:rPr sz="3600" spc="-10" dirty="0"/>
              <a:t>explain!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24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297991" y="2177909"/>
            <a:ext cx="771398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43935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Why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continents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are?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oceans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are?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Why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earthquakes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volcanoes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similar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places?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Why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different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rocks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together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specific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places?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Why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does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Iraq-</a:t>
            </a:r>
            <a:r>
              <a:rPr sz="2000" b="1" spc="-25" dirty="0">
                <a:latin typeface="Calibri"/>
                <a:cs typeface="Calibri"/>
              </a:rPr>
              <a:t>Iran-Turkey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border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has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most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complex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content </a:t>
            </a:r>
            <a:r>
              <a:rPr sz="2000" b="1" dirty="0">
                <a:latin typeface="Calibri"/>
                <a:cs typeface="Calibri"/>
              </a:rPr>
              <a:t>geologywise!?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Why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this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zone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highest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mountains?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Why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Hawler </a:t>
            </a:r>
            <a:r>
              <a:rPr sz="2000" b="1" dirty="0">
                <a:latin typeface="Calibri"/>
                <a:cs typeface="Calibri"/>
              </a:rPr>
              <a:t>does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any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mountains?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asked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yourself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geologist?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 marR="16891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Such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motivated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earlier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scientist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mechanism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explain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questions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plate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tectonic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theory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born!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</TotalTime>
  <Words>941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MT</vt:lpstr>
      <vt:lpstr>Book Antiqua</vt:lpstr>
      <vt:lpstr>Calibri</vt:lpstr>
      <vt:lpstr>Calibri Light</vt:lpstr>
      <vt:lpstr>Wingdings</vt:lpstr>
      <vt:lpstr>Retrospect</vt:lpstr>
      <vt:lpstr>Geotectonics</vt:lpstr>
      <vt:lpstr>Overview on this course</vt:lpstr>
      <vt:lpstr>PowerPoint Presentation</vt:lpstr>
      <vt:lpstr>Why does understanding plate tectonic matter?</vt:lpstr>
      <vt:lpstr>What is a tectonic plate?</vt:lpstr>
      <vt:lpstr>Lets do a quick review of Structure of the Earth</vt:lpstr>
      <vt:lpstr>A quick question (polishing up previous knowledge!)</vt:lpstr>
      <vt:lpstr>How do we explain patterns and features on the surface of the Earth?</vt:lpstr>
      <vt:lpstr>Common questions that we (geologists) have been struggling of to explain!</vt:lpstr>
      <vt:lpstr>Continental Drift-an old idea</vt:lpstr>
      <vt:lpstr>Continental Drift-evidence</vt:lpstr>
      <vt:lpstr>Continental Drift-evidence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Lecture-1-mine</dc:title>
  <dc:creator>Recap</dc:creator>
  <cp:lastModifiedBy>High Tech</cp:lastModifiedBy>
  <cp:revision>6</cp:revision>
  <dcterms:created xsi:type="dcterms:W3CDTF">2024-01-28T06:09:46Z</dcterms:created>
  <dcterms:modified xsi:type="dcterms:W3CDTF">2024-05-22T05:55:39Z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2022-01-30T00:00:00Z</vt:filetime>
  </property>
  <property fmtid="{D5CDD505-2E9C-101B-9397-08002B2CF9AE}" pid="3" name="LastSaved">
    <vt:filetime>2024-01-28T00:00:00Z</vt:filetime>
  </property>
  <property fmtid="{D5CDD505-2E9C-101B-9397-08002B2CF9AE}" pid="4" name="Producer">
    <vt:lpwstr>Microsoft: Print To PDF</vt:lpwstr>
  </property>
</Properties>
</file>