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2" r:id="rId3"/>
    <p:sldId id="271" r:id="rId4"/>
    <p:sldId id="268" r:id="rId5"/>
    <p:sldId id="267" r:id="rId6"/>
    <p:sldId id="258" r:id="rId7"/>
    <p:sldId id="259" r:id="rId8"/>
    <p:sldId id="265" r:id="rId9"/>
    <p:sldId id="264" r:id="rId10"/>
    <p:sldId id="261" r:id="rId11"/>
    <p:sldId id="262" r:id="rId12"/>
    <p:sldId id="270" r:id="rId13"/>
  </p:sldIdLst>
  <p:sldSz cx="9144000" cy="6858000" type="screen4x3"/>
  <p:notesSz cx="6815138"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61912" y="0"/>
            <a:ext cx="2953226" cy="497205"/>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78" y="0"/>
            <a:ext cx="2953226" cy="497205"/>
          </a:xfrm>
          <a:prstGeom prst="rect">
            <a:avLst/>
          </a:prstGeom>
        </p:spPr>
        <p:txBody>
          <a:bodyPr vert="horz" lIns="91440" tIns="45720" rIns="91440" bIns="45720" rtlCol="1"/>
          <a:lstStyle>
            <a:lvl1pPr algn="l">
              <a:defRPr sz="1200"/>
            </a:lvl1pPr>
          </a:lstStyle>
          <a:p>
            <a:fld id="{64CE1D4E-1480-4058-89D8-8FF1592186D3}" type="datetimeFigureOut">
              <a:rPr lang="ar-IQ" smtClean="0"/>
              <a:pPr/>
              <a:t>05/11/1441</a:t>
            </a:fld>
            <a:endParaRPr lang="ar-IQ"/>
          </a:p>
        </p:txBody>
      </p:sp>
      <p:sp>
        <p:nvSpPr>
          <p:cNvPr id="4" name="Slide Image Placeholder 3"/>
          <p:cNvSpPr>
            <a:spLocks noGrp="1" noRot="1" noChangeAspect="1"/>
          </p:cNvSpPr>
          <p:nvPr>
            <p:ph type="sldImg" idx="2"/>
          </p:nvPr>
        </p:nvSpPr>
        <p:spPr>
          <a:xfrm>
            <a:off x="922338" y="746125"/>
            <a:ext cx="4972050" cy="3729038"/>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1514" y="4723448"/>
            <a:ext cx="5452110" cy="4474845"/>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61912" y="9445169"/>
            <a:ext cx="2953226" cy="497205"/>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78" y="9445169"/>
            <a:ext cx="2953226" cy="497205"/>
          </a:xfrm>
          <a:prstGeom prst="rect">
            <a:avLst/>
          </a:prstGeom>
        </p:spPr>
        <p:txBody>
          <a:bodyPr vert="horz" lIns="91440" tIns="45720" rIns="91440" bIns="45720" rtlCol="1" anchor="b"/>
          <a:lstStyle>
            <a:lvl1pPr algn="l">
              <a:defRPr sz="1200"/>
            </a:lvl1pPr>
          </a:lstStyle>
          <a:p>
            <a:fld id="{C56821CE-D72B-49BF-9F27-B13FA43FBB59}" type="slidenum">
              <a:rPr lang="ar-IQ" smtClean="0"/>
              <a:pPr/>
              <a:t>‹#›</a:t>
            </a:fld>
            <a:endParaRPr lang="ar-IQ"/>
          </a:p>
        </p:txBody>
      </p:sp>
    </p:spTree>
    <p:extLst>
      <p:ext uri="{BB962C8B-B14F-4D97-AF65-F5344CB8AC3E}">
        <p14:creationId xmlns:p14="http://schemas.microsoft.com/office/powerpoint/2010/main" val="189180678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935941-96BE-49AF-AB5E-3A771CDB937D}" type="datetime1">
              <a:rPr lang="en-US" smtClean="0"/>
              <a:pPr/>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FC08C5-76F5-42EE-A52A-016026E3562C}" type="datetime1">
              <a:rPr lang="en-US" smtClean="0"/>
              <a:pPr/>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14E6E7-AB9D-4614-98F6-CD9513405BFF}" type="datetime1">
              <a:rPr lang="en-US" smtClean="0"/>
              <a:pPr/>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11DB8F-1FDD-444A-9816-1E083BC47D66}" type="datetime1">
              <a:rPr lang="en-US" smtClean="0"/>
              <a:pPr/>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AD9E31-31C4-46F7-AD7E-B0F15BD49E87}" type="datetime1">
              <a:rPr lang="en-US" smtClean="0"/>
              <a:pPr/>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494979-2354-4362-BA1C-8D565363124F}" type="datetime1">
              <a:rPr lang="en-US" smtClean="0"/>
              <a:pPr/>
              <a:t>6/25/2020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FEDE71-78BA-443F-B8F2-C783C37D7EBC}" type="datetime1">
              <a:rPr lang="en-US" smtClean="0"/>
              <a:pPr/>
              <a:t>6/25/2020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B47D56-C94B-47F5-9F84-652457B5D522}" type="datetime1">
              <a:rPr lang="en-US" smtClean="0"/>
              <a:pPr/>
              <a:t>6/25/2020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98AEB2-C108-4952-B3E9-46132B0A85B5}" type="datetime1">
              <a:rPr lang="en-US" smtClean="0"/>
              <a:pPr/>
              <a:t>6/25/2020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52A82D-23D4-4695-ACCE-F52DAD39BC25}" type="datetime1">
              <a:rPr lang="en-US" smtClean="0"/>
              <a:pPr/>
              <a:t>6/25/2020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85935B-A775-434F-B665-9AD56C94FF4B}" type="datetime1">
              <a:rPr lang="en-US" smtClean="0"/>
              <a:pPr/>
              <a:t>6/25/2020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FFCE95-6690-4A69-BBC8-A71590E2E9FA}" type="datetime1">
              <a:rPr lang="en-US" smtClean="0"/>
              <a:pPr/>
              <a:t>6/25/2020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772400" cy="1295399"/>
          </a:xfrm>
        </p:spPr>
        <p:txBody>
          <a:bodyPr>
            <a:noAutofit/>
          </a:bodyPr>
          <a:lstStyle/>
          <a:p>
            <a:r>
              <a:rPr lang="en-US" sz="4800" b="1" i="1" dirty="0" smtClean="0">
                <a:latin typeface="Monotype Corsiva" pitchFamily="66" charset="0"/>
                <a:cs typeface="Times New Roman" pitchFamily="18" charset="0"/>
              </a:rPr>
              <a:t>Determination of surface tension of a liquid</a:t>
            </a:r>
            <a:endParaRPr lang="en-US" sz="4800" b="1" i="1" dirty="0">
              <a:latin typeface="Monotype Corsiva" pitchFamily="66"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5" name="TextBox 4"/>
          <p:cNvSpPr txBox="1"/>
          <p:nvPr/>
        </p:nvSpPr>
        <p:spPr>
          <a:xfrm>
            <a:off x="381000" y="2590800"/>
            <a:ext cx="8382000" cy="4031873"/>
          </a:xfrm>
          <a:prstGeom prst="rect">
            <a:avLst/>
          </a:prstGeom>
          <a:noFill/>
        </p:spPr>
        <p:txBody>
          <a:bodyPr wrap="square" rtlCol="1">
            <a:spAutoFit/>
          </a:bodyPr>
          <a:lstStyle/>
          <a:p>
            <a:r>
              <a:rPr lang="en-US" sz="3200" dirty="0" smtClean="0"/>
              <a:t> Surface tension is defined as </a:t>
            </a:r>
            <a:r>
              <a:rPr lang="en-US" sz="3200" b="1" i="1" dirty="0" smtClean="0"/>
              <a:t>the amount of energy required to increase the surface area of a liquid by a unit amount.</a:t>
            </a:r>
            <a:r>
              <a:rPr lang="en-US" sz="3200" dirty="0" smtClean="0"/>
              <a:t> So the units can be expressed in joules per square meter (J/m</a:t>
            </a:r>
            <a:r>
              <a:rPr lang="en-US" sz="3200" baseline="30000" dirty="0" smtClean="0"/>
              <a:t>2</a:t>
            </a:r>
            <a:r>
              <a:rPr lang="en-US" sz="3200" dirty="0" smtClean="0"/>
              <a:t>).    You can also think of it as a</a:t>
            </a:r>
            <a:r>
              <a:rPr lang="en-US" sz="3200" b="1" i="1" dirty="0" smtClean="0"/>
              <a:t> force per unit length, pulling on an object </a:t>
            </a:r>
            <a:r>
              <a:rPr lang="en-US" sz="3200" dirty="0" smtClean="0"/>
              <a:t>. In this case, the units would be in Newton/meter (N/m). </a:t>
            </a:r>
          </a:p>
          <a:p>
            <a:endParaRPr lang="ar-IQ"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28600"/>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latin typeface="Times New Roman" pitchFamily="18" charset="0"/>
                <a:cs typeface="Times New Roman" pitchFamily="18" charset="0"/>
              </a:rPr>
              <a:t>If  we call </a:t>
            </a:r>
            <a:r>
              <a:rPr lang="el-GR" sz="2400" dirty="0" smtClean="0">
                <a:latin typeface="Times New Roman" pitchFamily="18" charset="0"/>
                <a:cs typeface="Times New Roman" pitchFamily="18" charset="0"/>
              </a:rPr>
              <a:t>γ</a:t>
            </a:r>
            <a:r>
              <a:rPr lang="en-US" sz="2400" dirty="0" smtClean="0">
                <a:latin typeface="Times New Roman" pitchFamily="18" charset="0"/>
                <a:cs typeface="Times New Roman" pitchFamily="18" charset="0"/>
              </a:rPr>
              <a:t> the surface tension in dynes per centimeter of inner circumference and consider the force to be acting at an angle </a:t>
            </a:r>
            <a:r>
              <a:rPr lang="el-GR" sz="2400" dirty="0" smtClean="0">
                <a:latin typeface="Times New Roman" pitchFamily="18" charset="0"/>
                <a:cs typeface="Times New Roman" pitchFamily="18" charset="0"/>
              </a:rPr>
              <a:t>θ</a:t>
            </a:r>
            <a:r>
              <a:rPr lang="en-US" sz="2400" dirty="0" smtClean="0">
                <a:latin typeface="Times New Roman" pitchFamily="18" charset="0"/>
                <a:cs typeface="Times New Roman" pitchFamily="18" charset="0"/>
              </a:rPr>
              <a:t>, called the contact angle with the vertical  then the force due to surface tension is </a:t>
            </a:r>
          </a:p>
          <a:p>
            <a:pPr>
              <a:buNone/>
            </a:pPr>
            <a:r>
              <a:rPr lang="en-US" sz="2400" dirty="0" smtClean="0">
                <a:latin typeface="Times New Roman" pitchFamily="18" charset="0"/>
                <a:cs typeface="Times New Roman" pitchFamily="18" charset="0"/>
              </a:rPr>
              <a:t>                ƒ</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2</a:t>
            </a:r>
            <a:r>
              <a:rPr lang="el-GR" sz="2400" dirty="0" smtClean="0">
                <a:latin typeface="Times New Roman" pitchFamily="18" charset="0"/>
                <a:cs typeface="Times New Roman" pitchFamily="18" charset="0"/>
              </a:rPr>
              <a:t>π</a:t>
            </a:r>
            <a:r>
              <a:rPr lang="en-US" sz="2400" dirty="0" smtClean="0">
                <a:latin typeface="Times New Roman" pitchFamily="18" charset="0"/>
                <a:cs typeface="Times New Roman" pitchFamily="18" charset="0"/>
              </a:rPr>
              <a:t>r</a:t>
            </a:r>
            <a:r>
              <a:rPr lang="el-GR" sz="2400" dirty="0" smtClean="0">
                <a:latin typeface="Times New Roman" pitchFamily="18" charset="0"/>
                <a:cs typeface="Times New Roman" pitchFamily="18" charset="0"/>
              </a:rPr>
              <a:t>γ</a:t>
            </a:r>
            <a:r>
              <a:rPr lang="en-US" sz="2400" dirty="0" smtClean="0">
                <a:latin typeface="Times New Roman" pitchFamily="18" charset="0"/>
                <a:cs typeface="Times New Roman" pitchFamily="18" charset="0"/>
              </a:rPr>
              <a:t>cos </a:t>
            </a:r>
            <a:r>
              <a:rPr lang="el-GR" sz="2400" dirty="0" smtClean="0">
                <a:latin typeface="Times New Roman" pitchFamily="18" charset="0"/>
                <a:cs typeface="Times New Roman" pitchFamily="18" charset="0"/>
              </a:rPr>
              <a:t>θ</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This force is balanced by that due to the column of the liquid of height h, or </a:t>
            </a:r>
          </a:p>
          <a:p>
            <a:pPr>
              <a:buNone/>
            </a:pPr>
            <a:r>
              <a:rPr lang="en-US" sz="2400" dirty="0" smtClean="0">
                <a:latin typeface="Times New Roman" pitchFamily="18" charset="0"/>
                <a:cs typeface="Times New Roman" pitchFamily="18" charset="0"/>
              </a:rPr>
              <a:t>                   ƒ</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 </a:t>
            </a:r>
            <a:r>
              <a:rPr lang="el-GR" sz="2400" dirty="0" smtClean="0">
                <a:latin typeface="Times New Roman" pitchFamily="18" charset="0"/>
                <a:cs typeface="Times New Roman" pitchFamily="18" charset="0"/>
              </a:rPr>
              <a:t>π</a:t>
            </a:r>
            <a:r>
              <a:rPr lang="en-US" sz="2400" dirty="0" smtClean="0">
                <a:latin typeface="Times New Roman" pitchFamily="18" charset="0"/>
                <a:cs typeface="Times New Roman" pitchFamily="18" charset="0"/>
              </a:rPr>
              <a:t>r</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hpg</a:t>
            </a:r>
          </a:p>
          <a:p>
            <a:pPr>
              <a:buNone/>
            </a:pPr>
            <a:r>
              <a:rPr lang="en-US" sz="2400" dirty="0" smtClean="0">
                <a:latin typeface="Times New Roman" pitchFamily="18" charset="0"/>
                <a:cs typeface="Times New Roman" pitchFamily="18" charset="0"/>
              </a:rPr>
              <a:t>Where   p is the density of the liquid and g is the acceleration of gravity in centimeters per second . Therefore, since at equilibrium ƒ</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=ƒ</a:t>
            </a:r>
            <a:r>
              <a:rPr lang="en-US" sz="2400" baseline="-25000" dirty="0" smtClean="0">
                <a:latin typeface="Times New Roman" pitchFamily="18" charset="0"/>
                <a:cs typeface="Times New Roman" pitchFamily="18" charset="0"/>
              </a:rPr>
              <a:t>1 </a:t>
            </a:r>
          </a:p>
          <a:p>
            <a:pPr>
              <a:buNone/>
            </a:pPr>
            <a:r>
              <a:rPr lang="en-US" sz="2400" dirty="0" smtClean="0">
                <a:latin typeface="Times New Roman" pitchFamily="18" charset="0"/>
                <a:cs typeface="Times New Roman" pitchFamily="18" charset="0"/>
              </a:rPr>
              <a:t>                      2</a:t>
            </a:r>
            <a:r>
              <a:rPr lang="el-GR" sz="2400" dirty="0" smtClean="0">
                <a:latin typeface="Times New Roman" pitchFamily="18" charset="0"/>
                <a:cs typeface="Times New Roman" pitchFamily="18" charset="0"/>
              </a:rPr>
              <a:t>π</a:t>
            </a:r>
            <a:r>
              <a:rPr lang="en-US" sz="2400" dirty="0" smtClean="0">
                <a:latin typeface="Times New Roman" pitchFamily="18" charset="0"/>
                <a:cs typeface="Times New Roman" pitchFamily="18" charset="0"/>
              </a:rPr>
              <a:t>r</a:t>
            </a:r>
            <a:r>
              <a:rPr lang="el-GR" sz="2400" dirty="0" smtClean="0">
                <a:latin typeface="Times New Roman" pitchFamily="18" charset="0"/>
                <a:cs typeface="Times New Roman" pitchFamily="18" charset="0"/>
              </a:rPr>
              <a:t>γ</a:t>
            </a:r>
            <a:r>
              <a:rPr lang="en-US" sz="2400" dirty="0" smtClean="0">
                <a:latin typeface="Times New Roman" pitchFamily="18" charset="0"/>
                <a:cs typeface="Times New Roman" pitchFamily="18" charset="0"/>
              </a:rPr>
              <a:t>cos </a:t>
            </a:r>
            <a:r>
              <a:rPr lang="el-GR" sz="2400" dirty="0" smtClean="0">
                <a:latin typeface="Times New Roman" pitchFamily="18" charset="0"/>
                <a:cs typeface="Times New Roman" pitchFamily="18" charset="0"/>
              </a:rPr>
              <a:t>θ </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π</a:t>
            </a:r>
            <a:r>
              <a:rPr lang="en-US" sz="2400" dirty="0" smtClean="0">
                <a:latin typeface="Times New Roman" pitchFamily="18" charset="0"/>
                <a:cs typeface="Times New Roman" pitchFamily="18" charset="0"/>
              </a:rPr>
              <a:t>r</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hpg</a:t>
            </a:r>
          </a:p>
          <a:p>
            <a:pPr>
              <a:buNone/>
            </a:pPr>
            <a:r>
              <a:rPr lang="en-US" sz="2400" dirty="0" smtClean="0">
                <a:latin typeface="Times New Roman" pitchFamily="18" charset="0"/>
                <a:cs typeface="Times New Roman" pitchFamily="18" charset="0"/>
              </a:rPr>
              <a:t>And </a:t>
            </a:r>
          </a:p>
          <a:p>
            <a:pPr>
              <a:buNone/>
            </a:pP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γ</a:t>
            </a:r>
            <a:r>
              <a:rPr lang="en-US" sz="2400" dirty="0" smtClean="0">
                <a:latin typeface="Times New Roman" pitchFamily="18" charset="0"/>
                <a:cs typeface="Times New Roman" pitchFamily="18" charset="0"/>
              </a:rPr>
              <a:t>=rhpg/2 cos </a:t>
            </a:r>
            <a:r>
              <a:rPr lang="el-GR" sz="2400" dirty="0" smtClean="0">
                <a:latin typeface="Times New Roman" pitchFamily="18" charset="0"/>
                <a:cs typeface="Times New Roman" pitchFamily="18" charset="0"/>
              </a:rPr>
              <a:t>θ</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For most liquid which wet glass  </a:t>
            </a:r>
            <a:r>
              <a:rPr lang="el-GR" sz="2400" dirty="0" smtClean="0">
                <a:latin typeface="Times New Roman" pitchFamily="18" charset="0"/>
                <a:cs typeface="Times New Roman" pitchFamily="18" charset="0"/>
              </a:rPr>
              <a:t>θ</a:t>
            </a:r>
            <a:r>
              <a:rPr lang="en-US" sz="2400" dirty="0" smtClean="0">
                <a:latin typeface="Times New Roman" pitchFamily="18" charset="0"/>
                <a:cs typeface="Times New Roman" pitchFamily="18" charset="0"/>
              </a:rPr>
              <a:t>  is essentially zero and cos</a:t>
            </a:r>
            <a:r>
              <a:rPr lang="el-GR" sz="2400" dirty="0" smtClean="0">
                <a:latin typeface="Times New Roman" pitchFamily="18" charset="0"/>
                <a:cs typeface="Times New Roman" pitchFamily="18" charset="0"/>
              </a:rPr>
              <a:t> θ </a:t>
            </a:r>
            <a:r>
              <a:rPr lang="en-US" sz="2400" dirty="0" smtClean="0">
                <a:latin typeface="Times New Roman" pitchFamily="18" charset="0"/>
                <a:cs typeface="Times New Roman" pitchFamily="18" charset="0"/>
              </a:rPr>
              <a:t>=1. then</a:t>
            </a:r>
          </a:p>
          <a:p>
            <a:pPr>
              <a:buNone/>
            </a:pP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γ</a:t>
            </a:r>
            <a:r>
              <a:rPr lang="en-US" sz="2400" dirty="0" smtClean="0">
                <a:latin typeface="Times New Roman" pitchFamily="18" charset="0"/>
                <a:cs typeface="Times New Roman" pitchFamily="18" charset="0"/>
              </a:rPr>
              <a:t>=rhpg/2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    </a:t>
            </a:r>
          </a:p>
          <a:p>
            <a:pPr>
              <a:buNone/>
            </a:pPr>
            <a:r>
              <a:rPr lang="en-US" sz="2400" dirty="0" smtClean="0"/>
              <a:t> The </a:t>
            </a:r>
            <a:r>
              <a:rPr lang="el-GR" sz="2400" dirty="0" smtClean="0">
                <a:latin typeface="Times New Roman" pitchFamily="18" charset="0"/>
                <a:cs typeface="Times New Roman" pitchFamily="18" charset="0"/>
              </a:rPr>
              <a:t>γ</a:t>
            </a:r>
            <a:r>
              <a:rPr lang="en-US" sz="2400" dirty="0" smtClean="0"/>
              <a:t> may be calculated if we know the radius of the capillary the density of the liquid and the height to which the liquid will rise in the capillary.</a:t>
            </a:r>
          </a:p>
          <a:p>
            <a:pPr>
              <a:buNone/>
            </a:pPr>
            <a:r>
              <a:rPr lang="en-US" sz="2400" dirty="0" smtClean="0"/>
              <a:t>    </a:t>
            </a:r>
          </a:p>
          <a:p>
            <a:pPr>
              <a:buNone/>
            </a:pPr>
            <a:r>
              <a:rPr lang="en-US" sz="2400" dirty="0" smtClean="0"/>
              <a:t> Hence when measurements are made on another liquid of density d</a:t>
            </a:r>
            <a:r>
              <a:rPr lang="en-US" sz="2400" baseline="30000" dirty="0" smtClean="0"/>
              <a:t>-</a:t>
            </a:r>
            <a:r>
              <a:rPr lang="en-US" sz="2400" dirty="0" smtClean="0"/>
              <a:t> and capillary difference </a:t>
            </a:r>
            <a:r>
              <a:rPr lang="el-GR" sz="2400" dirty="0" smtClean="0"/>
              <a:t>Δ</a:t>
            </a:r>
            <a:r>
              <a:rPr lang="en-US" sz="2400" dirty="0" smtClean="0"/>
              <a:t>h</a:t>
            </a:r>
            <a:r>
              <a:rPr lang="en-US" sz="2400" baseline="30000" dirty="0" smtClean="0"/>
              <a:t>- </a:t>
            </a:r>
            <a:r>
              <a:rPr lang="en-US" sz="2400" dirty="0" smtClean="0"/>
              <a:t>its surface tension follows at once from</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41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4101" name="Rectangle 5"/>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410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4102" name="Picture 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048000" y="4267200"/>
            <a:ext cx="2819400" cy="104775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686800" cy="2390398"/>
          </a:xfrm>
          <a:prstGeom prst="rect">
            <a:avLst/>
          </a:prstGeom>
          <a:noFill/>
        </p:spPr>
        <p:txBody>
          <a:bodyPr wrap="square" rtlCol="1">
            <a:spAutoFit/>
          </a:bodyPr>
          <a:lstStyle/>
          <a:p>
            <a:pPr algn="ctr"/>
            <a:endParaRPr lang="en-US" sz="3200" dirty="0" smtClean="0"/>
          </a:p>
          <a:p>
            <a:pPr algn="ctr"/>
            <a:r>
              <a:rPr lang="en-US" sz="3200" dirty="0" smtClean="0"/>
              <a:t>             </a:t>
            </a:r>
            <a:endParaRPr lang="en-US" sz="3200" dirty="0" smtClean="0">
              <a:ln w="18415" cmpd="sng">
                <a:solidFill>
                  <a:schemeClr val="tx1"/>
                </a:solidFill>
                <a:prstDash val="solid"/>
              </a:ln>
              <a:effectLst>
                <a:innerShdw blurRad="114300">
                  <a:prstClr val="black"/>
                </a:innerShdw>
              </a:effectLst>
              <a:cs typeface="+mj-cs"/>
            </a:endParaRPr>
          </a:p>
          <a:p>
            <a:endParaRPr lang="en-US" sz="3200" dirty="0" smtClean="0"/>
          </a:p>
          <a:p>
            <a:endParaRPr lang="ar-IQ" sz="3200" baseline="-25000" dirty="0" smtClean="0">
              <a:ln w="10541" cmpd="sng">
                <a:solidFill>
                  <a:schemeClr val="tx1"/>
                </a:solidFill>
                <a:prstDash val="solid"/>
              </a:ln>
              <a:solidFill>
                <a:srgbClr val="000000"/>
              </a:solidFill>
              <a:cs typeface="+mj-cs"/>
            </a:endParaRPr>
          </a:p>
          <a:p>
            <a:pPr algn="ctr"/>
            <a:endParaRPr lang="ar-IQ" sz="3200" dirty="0">
              <a:cs typeface="+mj-cs"/>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2051"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048000" y="4343400"/>
            <a:ext cx="2362200" cy="1009650"/>
          </a:xfrm>
          <a:prstGeom prst="rect">
            <a:avLst/>
          </a:prstGeom>
          <a:noFill/>
        </p:spPr>
      </p:pic>
      <p:sp>
        <p:nvSpPr>
          <p:cNvPr id="7" name="TextBox 6"/>
          <p:cNvSpPr txBox="1"/>
          <p:nvPr/>
        </p:nvSpPr>
        <p:spPr>
          <a:xfrm>
            <a:off x="457200" y="381000"/>
            <a:ext cx="8382000" cy="3416320"/>
          </a:xfrm>
          <a:prstGeom prst="rect">
            <a:avLst/>
          </a:prstGeom>
          <a:noFill/>
        </p:spPr>
        <p:txBody>
          <a:bodyPr wrap="square" rtlCol="0">
            <a:spAutoFit/>
          </a:bodyPr>
          <a:lstStyle/>
          <a:p>
            <a:pPr>
              <a:buNone/>
            </a:pPr>
            <a:r>
              <a:rPr lang="en-US" sz="2400" b="1" dirty="0" smtClean="0">
                <a:latin typeface="Times New Roman" pitchFamily="18" charset="0"/>
                <a:cs typeface="Times New Roman" pitchFamily="18" charset="0"/>
              </a:rPr>
              <a:t>2-Drop weight method</a:t>
            </a:r>
            <a:endParaRPr lang="en-US" sz="2400" b="1" dirty="0" smtClean="0"/>
          </a:p>
          <a:p>
            <a:pPr>
              <a:buNone/>
            </a:pPr>
            <a:r>
              <a:rPr lang="en-US" sz="2400" dirty="0" smtClean="0"/>
              <a:t>     </a:t>
            </a:r>
          </a:p>
          <a:p>
            <a:pPr>
              <a:buNone/>
            </a:pPr>
            <a:r>
              <a:rPr lang="en-US" sz="2400" dirty="0" smtClean="0"/>
              <a:t> Measurements of the weight or volume of a drop slowly detached from a suitable tip is probably the most widely used method for both surface and interfacial tensions. The mass M of a drop falling from a tip of radius r provided the detachments is done slowly is given on simple theory by        Mg=2</a:t>
            </a:r>
            <a:r>
              <a:rPr lang="el-GR" sz="2400" dirty="0" smtClean="0"/>
              <a:t>π</a:t>
            </a:r>
            <a:r>
              <a:rPr lang="en-US" sz="2400" dirty="0" smtClean="0"/>
              <a:t>r</a:t>
            </a:r>
            <a:r>
              <a:rPr lang="el-GR" sz="2400" dirty="0" smtClean="0">
                <a:latin typeface="Times New Roman" pitchFamily="18" charset="0"/>
                <a:cs typeface="Times New Roman" pitchFamily="18" charset="0"/>
              </a:rPr>
              <a:t> γ </a:t>
            </a:r>
            <a:endParaRPr lang="en-US" sz="2400" dirty="0" smtClean="0"/>
          </a:p>
          <a:p>
            <a:pPr>
              <a:buNone/>
            </a:pPr>
            <a:r>
              <a:rPr lang="en-US" sz="2400" dirty="0" smtClean="0"/>
              <a:t>Where  g is the acceleration due to gravity.</a:t>
            </a:r>
          </a:p>
          <a:p>
            <a:pPr>
              <a:buNone/>
            </a:pPr>
            <a:r>
              <a:rPr lang="en-US" sz="2400" dirty="0" smtClean="0"/>
              <a:t>And relation to the surface tension of water we have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a:p>
        </p:txBody>
      </p:sp>
      <p:sp>
        <p:nvSpPr>
          <p:cNvPr id="4" name="TextBox 3"/>
          <p:cNvSpPr txBox="1"/>
          <p:nvPr/>
        </p:nvSpPr>
        <p:spPr>
          <a:xfrm>
            <a:off x="838200" y="1066800"/>
            <a:ext cx="7543800" cy="4524315"/>
          </a:xfrm>
          <a:prstGeom prst="rect">
            <a:avLst/>
          </a:prstGeom>
          <a:noFill/>
        </p:spPr>
        <p:txBody>
          <a:bodyPr wrap="square" rtlCol="1">
            <a:spAutoFit/>
          </a:bodyPr>
          <a:lstStyle/>
          <a:p>
            <a:r>
              <a:rPr lang="en-US" sz="3200" dirty="0" smtClean="0">
                <a:latin typeface="Times New Roman" pitchFamily="18" charset="0"/>
                <a:cs typeface="Times New Roman" pitchFamily="18" charset="0"/>
              </a:rPr>
              <a:t>Within the body of a liquid a molecule is acted upon by molecular attractions which are distributed more or less symmetrically about the molecule. At the surface , however, a molecules only partially surrounded by other molecules and as a consequence it experience only an attraction toward the body of the liquid.</a:t>
            </a:r>
            <a:endParaRPr lang="ar-IQ" sz="3200" dirty="0" smtClean="0"/>
          </a:p>
          <a:p>
            <a:endParaRPr lang="ar-IQ"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a:t>
            </a:fld>
            <a:endParaRPr lang="en-US"/>
          </a:p>
        </p:txBody>
      </p:sp>
      <p:sp>
        <p:nvSpPr>
          <p:cNvPr id="3" name="TextBox 2"/>
          <p:cNvSpPr txBox="1"/>
          <p:nvPr/>
        </p:nvSpPr>
        <p:spPr>
          <a:xfrm>
            <a:off x="457200" y="152400"/>
            <a:ext cx="8458200" cy="6494085"/>
          </a:xfrm>
          <a:prstGeom prst="rect">
            <a:avLst/>
          </a:prstGeom>
          <a:noFill/>
        </p:spPr>
        <p:txBody>
          <a:bodyPr wrap="square" rtlCol="1">
            <a:spAutoFit/>
          </a:bodyPr>
          <a:lstStyle/>
          <a:p>
            <a:r>
              <a:rPr lang="en-US" sz="3200" dirty="0" smtClean="0">
                <a:latin typeface="Times New Roman" pitchFamily="18" charset="0"/>
                <a:cs typeface="Times New Roman" pitchFamily="18" charset="0"/>
              </a:rPr>
              <a:t>this latter attraction tends to draw the Surface molecules inward, and  in doing so makes the liquid behave as if it were surrounded by an invisible membrane. </a:t>
            </a:r>
          </a:p>
          <a:p>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This behavior of the Surface called Surface tension  is the effect responsible for  the  resistance a liquid exhibits to  surface penetration, the nearly spherical shape of falling  water  droplets  the spherical shape of mercury particles on a flat surface  the rise of liquid in capillary tubes and the flotation of metal foils on liquid surface.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lum/>
          </a:blip>
          <a:srcRect/>
          <a:stretch>
            <a:fillRect/>
          </a:stretch>
        </p:blipFill>
        <p:spPr bwMode="hidden">
          <a:xfrm>
            <a:off x="34560" y="457200"/>
            <a:ext cx="8804640" cy="640080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lum/>
          </a:blip>
          <a:srcRect/>
          <a:stretch>
            <a:fillRect/>
          </a:stretch>
        </p:blipFill>
        <p:spPr bwMode="auto">
          <a:xfrm>
            <a:off x="304800" y="609600"/>
            <a:ext cx="8610599" cy="510540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fontScale="32500" lnSpcReduction="20000"/>
          </a:bodyPr>
          <a:lstStyle/>
          <a:p>
            <a:pPr>
              <a:buNone/>
            </a:pPr>
            <a:r>
              <a:rPr lang="en-US" dirty="0" smtClean="0">
                <a:latin typeface="Times New Roman" pitchFamily="18" charset="0"/>
                <a:cs typeface="Times New Roman" pitchFamily="18" charset="0"/>
              </a:rPr>
              <a:t>        </a:t>
            </a:r>
            <a:r>
              <a:rPr lang="en-US" sz="8600" dirty="0" smtClean="0">
                <a:latin typeface="Times New Roman" pitchFamily="18" charset="0"/>
                <a:cs typeface="Times New Roman" pitchFamily="18" charset="0"/>
              </a:rPr>
              <a:t>from a purely thermodynamic point of  view surface  tension may be thought of as due to the tendency of a liquid to reduce its surface to appoint of minimum potential surface energy a condition requisite for stable surface  equilibrium. </a:t>
            </a:r>
          </a:p>
          <a:p>
            <a:pPr>
              <a:buNone/>
            </a:pPr>
            <a:r>
              <a:rPr lang="en-US" sz="8600" dirty="0" smtClean="0">
                <a:latin typeface="Times New Roman" pitchFamily="18" charset="0"/>
                <a:cs typeface="Times New Roman" pitchFamily="18" charset="0"/>
              </a:rPr>
              <a:t> </a:t>
            </a:r>
          </a:p>
          <a:p>
            <a:pPr>
              <a:buNone/>
            </a:pPr>
            <a:r>
              <a:rPr lang="en-US" sz="8600" dirty="0" smtClean="0">
                <a:latin typeface="Times New Roman" pitchFamily="18" charset="0"/>
                <a:cs typeface="Times New Roman" pitchFamily="18" charset="0"/>
              </a:rPr>
              <a:t>    Since a sphere has the smallest area for a given volume  the tendency  of  a liquid particle should  be to draw itself into a sphere due to the  action of surface  tension as is actually the case.</a:t>
            </a:r>
          </a:p>
          <a:p>
            <a:endParaRPr lang="en-US" sz="8600" dirty="0" smtClean="0">
              <a:latin typeface="Times New Roman" pitchFamily="18" charset="0"/>
              <a:cs typeface="Times New Roman" pitchFamily="18" charset="0"/>
            </a:endParaRPr>
          </a:p>
          <a:p>
            <a:pPr>
              <a:buNone/>
            </a:pPr>
            <a:r>
              <a:rPr lang="en-US" sz="8600" dirty="0" smtClean="0">
                <a:latin typeface="Times New Roman" pitchFamily="18" charset="0"/>
                <a:cs typeface="Times New Roman" pitchFamily="18" charset="0"/>
              </a:rPr>
              <a:t>   Since the natural tendency of a liquid is to  decrease its surface  any increase in surface  can only be  accomplished with the expenditure of work.</a:t>
            </a:r>
          </a:p>
          <a:p>
            <a:pPr>
              <a:buNone/>
            </a:pPr>
            <a:r>
              <a:rPr lang="en-US" sz="8600" dirty="0" smtClean="0">
                <a:latin typeface="Times New Roman" pitchFamily="18" charset="0"/>
                <a:cs typeface="Times New Roman" pitchFamily="18" charset="0"/>
              </a:rPr>
              <a:t>        </a:t>
            </a:r>
            <a:r>
              <a:rPr lang="el-GR" sz="8600" dirty="0" smtClean="0">
                <a:latin typeface="Times New Roman" pitchFamily="18" charset="0"/>
                <a:cs typeface="Times New Roman" pitchFamily="18" charset="0"/>
              </a:rPr>
              <a:t>γ</a:t>
            </a:r>
            <a:r>
              <a:rPr lang="en-US" sz="8600" dirty="0" smtClean="0">
                <a:latin typeface="Times New Roman" pitchFamily="18" charset="0"/>
                <a:cs typeface="Times New Roman" pitchFamily="18" charset="0"/>
              </a:rPr>
              <a:t>=W/ </a:t>
            </a:r>
            <a:r>
              <a:rPr lang="el-GR" sz="8600" dirty="0" smtClean="0">
                <a:latin typeface="Times New Roman" pitchFamily="18" charset="0"/>
                <a:cs typeface="Times New Roman" pitchFamily="18" charset="0"/>
              </a:rPr>
              <a:t>Δ</a:t>
            </a:r>
            <a:r>
              <a:rPr lang="en-US" sz="8600" dirty="0" smtClean="0">
                <a:latin typeface="Times New Roman" pitchFamily="18" charset="0"/>
                <a:cs typeface="Times New Roman" pitchFamily="18" charset="0"/>
              </a:rPr>
              <a:t> A</a:t>
            </a:r>
          </a:p>
          <a:p>
            <a:pPr>
              <a:buNone/>
            </a:pPr>
            <a:r>
              <a:rPr lang="en-US" sz="8600" dirty="0" smtClean="0">
                <a:latin typeface="Times New Roman" pitchFamily="18" charset="0"/>
                <a:cs typeface="Times New Roman" pitchFamily="18" charset="0"/>
              </a:rPr>
              <a:t>    Consequently, </a:t>
            </a:r>
            <a:r>
              <a:rPr lang="el-GR" sz="8600" dirty="0" smtClean="0">
                <a:latin typeface="Times New Roman" pitchFamily="18" charset="0"/>
                <a:cs typeface="Times New Roman" pitchFamily="18" charset="0"/>
              </a:rPr>
              <a:t>γ</a:t>
            </a:r>
            <a:r>
              <a:rPr lang="en-US" sz="8600" dirty="0" smtClean="0">
                <a:latin typeface="Times New Roman" pitchFamily="18" charset="0"/>
                <a:cs typeface="Times New Roman" pitchFamily="18" charset="0"/>
              </a:rPr>
              <a:t>  may be considered  also as the work in ergs necessary to generate  a square centimeter of surface area and is therefore referred to frequently as the free surface energy of a liquid per square centimeter of area.</a:t>
            </a:r>
          </a:p>
          <a:p>
            <a:endParaRPr lang="en-US" sz="8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324600"/>
          </a:xfrm>
        </p:spPr>
        <p:txBody>
          <a:bodyPr>
            <a:normAutofit fontScale="92500" lnSpcReduction="10000"/>
          </a:bodyPr>
          <a:lstStyle/>
          <a:p>
            <a:pPr>
              <a:buNone/>
            </a:pPr>
            <a:r>
              <a:rPr lang="en-US" sz="24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surface tension is a characteristic property of each liquid and differs greatly in magnitude for different liquids.  various methods available for measuring such as the           1-tensiometer  2- drop weight    3- bubble pressure              4-capillary rise methods, the last is by far the most important and is considered the standard.  </a:t>
            </a:r>
          </a:p>
          <a:p>
            <a:pPr>
              <a:buNone/>
            </a:pPr>
            <a:endParaRPr lang="en-US" sz="2800" dirty="0" smtClean="0">
              <a:latin typeface="Times New Roman" pitchFamily="18" charset="0"/>
              <a:cs typeface="Times New Roman" pitchFamily="18" charset="0"/>
            </a:endParaRPr>
          </a:p>
          <a:p>
            <a:pPr>
              <a:buNone/>
            </a:pPr>
            <a:r>
              <a:rPr lang="en-US" sz="2800" b="1" dirty="0" smtClean="0">
                <a:latin typeface="Times New Roman" pitchFamily="18" charset="0"/>
                <a:cs typeface="Times New Roman" pitchFamily="18" charset="0"/>
              </a:rPr>
              <a:t>The capillary rise method: </a:t>
            </a:r>
            <a:r>
              <a:rPr lang="en-US" sz="2800" dirty="0" smtClean="0">
                <a:latin typeface="Times New Roman" pitchFamily="18" charset="0"/>
                <a:cs typeface="Times New Roman" pitchFamily="18" charset="0"/>
              </a:rPr>
              <a:t>for the estimation of surface tension is based  on the fact that most liquids when brought into contact with a fine glass capillary tube will rise in tube to a level above that of the liquid outside the tube. This will occur only when the liquid wets glass, i.e., adheres to it. If the liquid does not wet glass, as mercury for instance, the level inside the capillary will fall below that outside, and the mercury will exhibit a convex surface, as against the concave surface in the first instance.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382000" cy="6124754"/>
          </a:xfrm>
          <a:prstGeom prst="rect">
            <a:avLst/>
          </a:prstGeom>
          <a:noFill/>
        </p:spPr>
        <p:txBody>
          <a:bodyPr wrap="square" rtlCol="1">
            <a:spAutoFit/>
          </a:bodyPr>
          <a:lstStyle/>
          <a:p>
            <a:pPr>
              <a:buNone/>
            </a:pPr>
            <a:r>
              <a:rPr lang="en-US" sz="2800" dirty="0" smtClean="0">
                <a:latin typeface="Times New Roman" pitchFamily="18" charset="0"/>
                <a:cs typeface="Times New Roman" pitchFamily="18" charset="0"/>
              </a:rPr>
              <a:t>To understand the theory of the capillary rise method consider a fine capillary tube of uniform radius  r immersed in a vessel containing a liquid that wets glass figure(1) . By wetting the inner wall of the capillary the surface of the liquid is increased. To decrease its free surface energy the liquid must rise within the capillary. As soon as this happens, however the glass is again wet and again the liquid draws itself upward. This process does not continue indefinitely, but stops when the force of surface tension acting upward becomes equal to the force due to the column of liquid acting downward.                      </a:t>
            </a:r>
          </a:p>
          <a:p>
            <a:pPr>
              <a:buNone/>
            </a:pPr>
            <a:r>
              <a:rPr lang="en-US" sz="2800" dirty="0" smtClean="0">
                <a:latin typeface="Times New Roman" pitchFamily="18" charset="0"/>
                <a:cs typeface="Times New Roman" pitchFamily="18" charset="0"/>
              </a:rPr>
              <a:t>Figure (1) capillary rise method for determination of surface tension</a:t>
            </a:r>
          </a:p>
          <a:p>
            <a:endParaRPr lang="ar-IQ" sz="28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52400" y="228599"/>
            <a:ext cx="8763000" cy="6477001"/>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
        <p:nvSpPr>
          <p:cNvPr id="4" name="TextBox 3"/>
          <p:cNvSpPr txBox="1"/>
          <p:nvPr/>
        </p:nvSpPr>
        <p:spPr>
          <a:xfrm>
            <a:off x="6248400" y="4343400"/>
            <a:ext cx="1143000" cy="369332"/>
          </a:xfrm>
          <a:prstGeom prst="rect">
            <a:avLst/>
          </a:prstGeom>
          <a:noFill/>
        </p:spPr>
        <p:txBody>
          <a:bodyPr wrap="square" rtlCol="1">
            <a:spAutoFit/>
          </a:bodyPr>
          <a:lstStyle/>
          <a:p>
            <a:pPr algn="ctr"/>
            <a:r>
              <a:rPr lang="en-US" b="1" dirty="0" smtClean="0"/>
              <a:t>Fig.1</a:t>
            </a:r>
            <a:endParaRPr lang="ar-IQ"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487</TotalTime>
  <Words>943</Words>
  <Application>Microsoft Office PowerPoint</Application>
  <PresentationFormat>On-screen Show (4:3)</PresentationFormat>
  <Paragraphs>56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Determination of surface tension of a liquid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Surface Tension</dc:title>
  <dc:creator>ANKAWA OFFICE 4 PC</dc:creator>
  <cp:lastModifiedBy>le</cp:lastModifiedBy>
  <cp:revision>60</cp:revision>
  <dcterms:created xsi:type="dcterms:W3CDTF">2006-08-16T00:00:00Z</dcterms:created>
  <dcterms:modified xsi:type="dcterms:W3CDTF">2020-06-25T11:04:51Z</dcterms:modified>
</cp:coreProperties>
</file>