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56" r:id="rId9"/>
    <p:sldId id="257" r:id="rId10"/>
    <p:sldId id="258" r:id="rId11"/>
    <p:sldId id="259" r:id="rId12"/>
    <p:sldId id="263" r:id="rId13"/>
    <p:sldId id="261" r:id="rId14"/>
    <p:sldId id="262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C6D4-BF53-4177-ADA0-5B26EFB8FB0F}" type="datetimeFigureOut">
              <a:rPr lang="en-GB" smtClean="0"/>
              <a:t>09/06/2022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FC76-B4F1-40A3-B7B7-087884CCF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86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9087-6DFE-4D99-8820-B77E641AF32E}" type="slidenum">
              <a:rPr lang="ar-IQ" smtClean="0">
                <a:solidFill>
                  <a:prstClr val="black"/>
                </a:solidFill>
              </a:rPr>
              <a:pPr/>
              <a:t>13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9087-6DFE-4D99-8820-B77E641AF32E}" type="slidenum">
              <a:rPr lang="ar-IQ" smtClean="0">
                <a:solidFill>
                  <a:prstClr val="black"/>
                </a:solidFill>
              </a:rPr>
              <a:pPr/>
              <a:t>14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9087-6DFE-4D99-8820-B77E641AF32E}" type="slidenum">
              <a:rPr lang="ar-IQ" smtClean="0">
                <a:solidFill>
                  <a:prstClr val="black"/>
                </a:solidFill>
              </a:rPr>
              <a:pPr/>
              <a:t>20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5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9087-6DFE-4D99-8820-B77E641AF32E}" type="slidenum">
              <a:rPr lang="ar-IQ" smtClean="0">
                <a:solidFill>
                  <a:prstClr val="black"/>
                </a:solidFill>
              </a:rPr>
              <a:pPr/>
              <a:t>21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Adroit collaboration: Recipharm teams with solid state formulation fi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2880045" cy="19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85800"/>
            <a:ext cx="8534400" cy="525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+mj-lt"/>
              </a:rPr>
              <a:t>Practical Physical Chemistry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3058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562600" y="-838200"/>
                <a:ext cx="4114800" cy="381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E9EFF">
                      <a:alpha val="92000"/>
                    </a:srgbClr>
                  </a:gs>
                  <a:gs pos="53000">
                    <a:srgbClr val="C4D6EB">
                      <a:alpha val="0"/>
                    </a:srgbClr>
                  </a:gs>
                  <a:gs pos="100000">
                    <a:schemeClr val="accent1">
                      <a:alpha val="5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Salahaddin University- Erbil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College of Science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Chemistry Department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Stage of Chemistry</a:t>
                </a: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-838200"/>
                <a:ext cx="4114800" cy="38100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-21021" y="-228601"/>
            <a:ext cx="2666999" cy="2494893"/>
            <a:chOff x="28903" y="-23648"/>
            <a:chExt cx="2666999" cy="2494893"/>
          </a:xfrm>
        </p:grpSpPr>
        <p:sp>
          <p:nvSpPr>
            <p:cNvPr id="5" name="Oval 4"/>
            <p:cNvSpPr/>
            <p:nvPr/>
          </p:nvSpPr>
          <p:spPr>
            <a:xfrm>
              <a:off x="28903" y="-23648"/>
              <a:ext cx="2666999" cy="2494893"/>
            </a:xfrm>
            <a:prstGeom prst="ellipse">
              <a:avLst/>
            </a:prstGeom>
            <a:gradFill flip="none" rotWithShape="1">
              <a:gsLst>
                <a:gs pos="0">
                  <a:srgbClr val="5E9EFF">
                    <a:alpha val="92000"/>
                  </a:srgbClr>
                </a:gs>
                <a:gs pos="53000">
                  <a:srgbClr val="C4D6EB">
                    <a:alpha val="0"/>
                  </a:srgbClr>
                </a:gs>
                <a:gs pos="100000">
                  <a:schemeClr val="accent1">
                    <a:alpha val="5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592062" y="461798"/>
              <a:ext cx="1540680" cy="1524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26" name="Picture 2" descr="https://www.topmarksed.com/wp-content/uploads/2015/11/2000px-Galvanic_Cell2-971x10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1" y="4052490"/>
            <a:ext cx="2342499" cy="24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86" y="4085680"/>
            <a:ext cx="4437214" cy="23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KIO</a:t>
            </a:r>
            <a:r>
              <a:rPr lang="en-US" b="1" baseline="-25000" dirty="0"/>
              <a:t>3</a:t>
            </a:r>
            <a:r>
              <a:rPr lang="en-US" b="1" dirty="0"/>
              <a:t> + Na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3  </a:t>
            </a:r>
            <a:r>
              <a:rPr lang="en-US" b="1" dirty="0"/>
              <a:t>            I</a:t>
            </a:r>
            <a:r>
              <a:rPr lang="en-US" b="1" baseline="-25000" dirty="0"/>
              <a:t>2</a:t>
            </a:r>
            <a:r>
              <a:rPr lang="en-US" b="1" dirty="0"/>
              <a:t>+K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+ Na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</a:p>
          <a:p>
            <a:pPr marL="0" indent="0">
              <a:buNone/>
            </a:pPr>
            <a:endParaRPr lang="en-US" b="1" baseline="-25000" dirty="0"/>
          </a:p>
          <a:p>
            <a:pPr marL="0" indent="0">
              <a:buNone/>
            </a:pPr>
            <a:r>
              <a:rPr lang="en-US" dirty="0"/>
              <a:t>Mechanism:-</a:t>
            </a:r>
          </a:p>
          <a:p>
            <a:pPr marL="0" indent="0">
              <a:buNone/>
            </a:pPr>
            <a:r>
              <a:rPr lang="en-US" dirty="0"/>
              <a:t>1- Na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+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        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+Na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  <a:p>
            <a:pPr marL="0" indent="0">
              <a:buNone/>
            </a:pPr>
            <a:r>
              <a:rPr lang="en-US" dirty="0"/>
              <a:t>2- IO</a:t>
            </a:r>
            <a:r>
              <a:rPr lang="en-US" baseline="-25000" dirty="0"/>
              <a:t>3</a:t>
            </a:r>
            <a:r>
              <a:rPr lang="en-US" dirty="0"/>
              <a:t> +3H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 </a:t>
            </a:r>
            <a:r>
              <a:rPr lang="en-US" dirty="0"/>
              <a:t>          I +6H</a:t>
            </a:r>
            <a:r>
              <a:rPr lang="en-US" baseline="30000" dirty="0"/>
              <a:t>+</a:t>
            </a:r>
            <a:r>
              <a:rPr lang="en-US" dirty="0"/>
              <a:t> +3SO</a:t>
            </a:r>
            <a:r>
              <a:rPr lang="en-US" baseline="-25000" dirty="0"/>
              <a:t>4</a:t>
            </a:r>
            <a:r>
              <a:rPr lang="en-US" baseline="30000" dirty="0"/>
              <a:t>-2</a:t>
            </a:r>
            <a:r>
              <a:rPr lang="en-US" dirty="0"/>
              <a:t>  (</a:t>
            </a:r>
            <a:r>
              <a:rPr lang="en-US" dirty="0" err="1"/>
              <a:t>r.d.s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3- IO</a:t>
            </a:r>
            <a:r>
              <a:rPr lang="en-US" baseline="-25000" dirty="0"/>
              <a:t>3</a:t>
            </a:r>
            <a:r>
              <a:rPr lang="en-US" dirty="0"/>
              <a:t> +5I +6H</a:t>
            </a:r>
            <a:r>
              <a:rPr lang="en-US" baseline="30000" dirty="0"/>
              <a:t>+</a:t>
            </a:r>
            <a:r>
              <a:rPr lang="en-US" dirty="0"/>
              <a:t>            3 H</a:t>
            </a:r>
            <a:r>
              <a:rPr lang="en-US" baseline="-25000" dirty="0"/>
              <a:t>2</a:t>
            </a:r>
            <a:r>
              <a:rPr lang="en-US" dirty="0"/>
              <a:t>O +3I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4- H</a:t>
            </a:r>
            <a:r>
              <a:rPr lang="en-US" baseline="-25000" dirty="0"/>
              <a:t>2</a:t>
            </a:r>
            <a:r>
              <a:rPr lang="en-US" dirty="0"/>
              <a:t>O + I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    </a:t>
            </a:r>
            <a:r>
              <a:rPr lang="en-US" dirty="0"/>
              <a:t>     2I</a:t>
            </a:r>
            <a:r>
              <a:rPr lang="en-US" baseline="30000" dirty="0"/>
              <a:t>-</a:t>
            </a:r>
            <a:r>
              <a:rPr lang="en-US" dirty="0"/>
              <a:t> +SO</a:t>
            </a:r>
            <a:r>
              <a:rPr lang="en-US" baseline="-25000" dirty="0"/>
              <a:t>4</a:t>
            </a:r>
            <a:r>
              <a:rPr lang="en-US" baseline="30000" dirty="0"/>
              <a:t>-2</a:t>
            </a:r>
            <a:r>
              <a:rPr lang="en-US" dirty="0"/>
              <a:t> +4H</a:t>
            </a:r>
            <a:r>
              <a:rPr lang="en-US" baseline="30000" dirty="0"/>
              <a:t>+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1308647" y="4122241"/>
            <a:ext cx="178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n-ea"/>
              </a:rPr>
              <a:t>-</a:t>
            </a:r>
            <a:endParaRPr lang="ar-IQ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3581400"/>
            <a:ext cx="486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n-ea"/>
              </a:rPr>
              <a:t> -</a:t>
            </a:r>
            <a:endParaRPr lang="ar-IQ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9062" y="4122241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n-ea"/>
              </a:rPr>
              <a:t>-</a:t>
            </a:r>
            <a:endParaRPr lang="ar-IQ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3747" y="3581400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n-ea"/>
              </a:rPr>
              <a:t>-</a:t>
            </a:r>
            <a:endParaRPr lang="ar-IQ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581400" y="3665041"/>
            <a:ext cx="66259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ar-IQ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993577" y="4198441"/>
            <a:ext cx="909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ar-IQ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045725" y="4876800"/>
            <a:ext cx="916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ar-IQ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657600" y="5410200"/>
            <a:ext cx="4885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ar-IQ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2912" y="1610380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  <a:ea typeface="+mn-ea"/>
              </a:rPr>
              <a:t>H</a:t>
            </a:r>
            <a:r>
              <a:rPr lang="en-GB" sz="2800" baseline="-250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GB" sz="2800" dirty="0">
                <a:solidFill>
                  <a:prstClr val="black"/>
                </a:solidFill>
                <a:latin typeface="Calibri"/>
                <a:ea typeface="+mn-ea"/>
              </a:rPr>
              <a:t>SO</a:t>
            </a:r>
            <a:r>
              <a:rPr lang="en-GB" sz="2800" baseline="-25000" dirty="0">
                <a:solidFill>
                  <a:prstClr val="black"/>
                </a:solidFill>
                <a:latin typeface="Calibri"/>
                <a:ea typeface="+mn-ea"/>
              </a:rPr>
              <a:t>4 </a:t>
            </a:r>
            <a:endParaRPr lang="ar-IQ" sz="2800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882912" y="2133600"/>
            <a:ext cx="916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ar-IQ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prstClr val="black"/>
                </a:solidFill>
                <a:latin typeface="+mj-lt"/>
              </a:rPr>
              <a:t>Reaction of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4351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838200"/>
                <a:ext cx="8229600" cy="61722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baseline="-25000" dirty="0"/>
                  <a:t>1/2</a:t>
                </a:r>
                <a:r>
                  <a:rPr lang="en-US" dirty="0"/>
                  <a:t> </a:t>
                </a:r>
                <a:r>
                  <a:rPr lang="el-GR" dirty="0"/>
                  <a:t>α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 →   t</a:t>
                </a:r>
                <a:r>
                  <a:rPr lang="en-US" baseline="-25000" dirty="0"/>
                  <a:t>1/2</a:t>
                </a:r>
                <a:r>
                  <a:rPr lang="en-US" dirty="0"/>
                  <a:t> </a:t>
                </a:r>
                <a:r>
                  <a:rPr lang="en-A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AU" i="1">
                                <a:latin typeface="Cambria Math"/>
                              </a:rPr>
                              <m:t>𝑛</m:t>
                            </m:r>
                            <m:r>
                              <a:rPr lang="en-AU" i="1">
                                <a:latin typeface="Cambria Math"/>
                              </a:rPr>
                              <m:t>−</m:t>
                            </m:r>
                            <m:r>
                              <a:rPr lang="en-AU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→ [t</a:t>
                </a:r>
                <a:r>
                  <a:rPr lang="en-US" baseline="-25000" dirty="0"/>
                  <a:t>1/2</a:t>
                </a:r>
                <a:r>
                  <a:rPr lang="en-US" dirty="0"/>
                  <a:t>]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A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/>
                              </a:rPr>
                              <m:t>𝐶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AU" i="1">
                                <a:latin typeface="Cambria Math"/>
                              </a:rPr>
                              <m:t>𝑛</m:t>
                            </m:r>
                            <m:r>
                              <a:rPr lang="en-AU" i="1">
                                <a:latin typeface="Cambria Math"/>
                              </a:rPr>
                              <m:t>−</m:t>
                            </m:r>
                            <m:r>
                              <a:rPr lang="en-AU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latin typeface="Cambria Math"/>
                  </a:rPr>
                  <a:t> , </a:t>
                </a:r>
                <a:r>
                  <a:rPr lang="en-US" dirty="0"/>
                  <a:t>[t</a:t>
                </a:r>
                <a:r>
                  <a:rPr lang="en-US" baseline="-25000" dirty="0"/>
                  <a:t>1/2</a:t>
                </a:r>
                <a:r>
                  <a:rPr lang="en-US" dirty="0"/>
                  <a:t>]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A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𝐾</m:t>
                        </m:r>
                      </m:num>
                      <m:den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/>
                              </a:rPr>
                              <m:t>𝐶</m:t>
                            </m:r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AU" i="1">
                                <a:latin typeface="Cambria Math"/>
                              </a:rPr>
                              <m:t>𝑛</m:t>
                            </m:r>
                            <m:r>
                              <a:rPr lang="en-AU" i="1">
                                <a:latin typeface="Cambria Math"/>
                              </a:rPr>
                              <m:t>−</m:t>
                            </m:r>
                            <m:r>
                              <a:rPr lang="en-AU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endParaRPr lang="en-US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AU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AU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→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/>
                              </a:rPr>
                              <m:t>𝐶</m:t>
                            </m:r>
                            <m:r>
                              <a:rPr lang="en-AU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AU" i="1">
                                <a:latin typeface="Cambria Math"/>
                              </a:rPr>
                              <m:t>𝑛</m:t>
                            </m:r>
                            <m:r>
                              <a:rPr lang="en-AU" i="1">
                                <a:latin typeface="Cambria Math"/>
                              </a:rPr>
                              <m:t>−</m:t>
                            </m:r>
                            <m:r>
                              <a:rPr lang="en-AU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/>
                              </a:rPr>
                              <m:t>𝐶</m:t>
                            </m:r>
                            <m:r>
                              <a:rPr lang="en-AU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AU" i="1">
                                <a:latin typeface="Cambria Math"/>
                              </a:rPr>
                              <m:t>𝑛</m:t>
                            </m:r>
                            <m:r>
                              <a:rPr lang="en-AU" i="1">
                                <a:latin typeface="Cambria Math"/>
                              </a:rPr>
                              <m:t>−</m:t>
                            </m:r>
                            <m:r>
                              <a:rPr lang="en-AU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𝐶</m:t>
                        </m:r>
                        <m:r>
                          <a:rPr lang="en-A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𝐶</m:t>
                        </m:r>
                        <m:r>
                          <a:rPr lang="en-A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]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n-1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log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 (n-1)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log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 n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-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log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AU" b="0" i="0" baseline="-25000" dirty="0" smtClean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/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+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n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log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AU" baseline="-25000" dirty="0"/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+ </m:t>
                        </m:r>
                        <m:r>
                          <m:rPr>
                            <m:nor/>
                          </m:rPr>
                          <a:rPr lang="en-US" dirty="0"/>
                          <m:t>log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log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i="1" baseline="-25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 </m:t>
                        </m:r>
                      </m:den>
                    </m:f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838200"/>
                <a:ext cx="8229600" cy="6172200"/>
              </a:xfrm>
              <a:blipFill rotWithShape="1">
                <a:blip r:embed="rId2"/>
                <a:stretch>
                  <a:fillRect l="-815" t="-1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114800" y="1687773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AU" sz="3200" b="1" dirty="0">
                <a:solidFill>
                  <a:prstClr val="black"/>
                </a:solidFill>
                <a:latin typeface="+mj-lt"/>
              </a:rPr>
              <a:t>Determination Order of Reaction by Half Time</a:t>
            </a:r>
          </a:p>
        </p:txBody>
      </p:sp>
    </p:spTree>
    <p:extLst>
      <p:ext uri="{BB962C8B-B14F-4D97-AF65-F5344CB8AC3E}">
        <p14:creationId xmlns:p14="http://schemas.microsoft.com/office/powerpoint/2010/main" val="37602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687773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0390"/>
            <a:ext cx="9144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AU" sz="2800" b="1" dirty="0">
                <a:solidFill>
                  <a:prstClr val="black"/>
                </a:solidFill>
                <a:latin typeface="+mj-lt"/>
              </a:rPr>
              <a:t>Determination Order of Reaction by Half Time-Curve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1524000"/>
                <a:ext cx="3056862" cy="1442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</a:rPr>
                  <a:t>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32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0" dirty="0" smtClean="0">
                            <a:solidFill>
                              <a:prstClr val="black"/>
                            </a:solidFill>
                          </a:rPr>
                          <m:t>Log</m:t>
                        </m:r>
                        <m:f>
                          <m:fPr>
                            <m:ctrlPr>
                              <a:rPr lang="en-US" sz="32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prstClr val="black"/>
                                </a:solidFill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prstClr val="black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prstClr val="black"/>
                                </a:solidFill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prstClr val="black"/>
                                </a:solidFill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prstClr val="black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prstClr val="black"/>
                                </a:solidFill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sz="3200" baseline="-25000" dirty="0">
                                <a:solidFill>
                                  <a:prstClr val="black"/>
                                </a:solidFill>
                              </a:rPr>
                              <m:t>1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b="0" i="1" baseline="-25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b="0" i="1" baseline="-25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</a:rPr>
                          <m:t>  </m:t>
                        </m:r>
                      </m:den>
                    </m:f>
                    <m:r>
                      <a:rPr lang="en-US" sz="32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AU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3056862" cy="1442446"/>
              </a:xfrm>
              <a:prstGeom prst="rect">
                <a:avLst/>
              </a:prstGeom>
              <a:blipFill rotWithShape="1">
                <a:blip r:embed="rId2"/>
                <a:stretch>
                  <a:fillRect l="-4990" r="-6387" b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95800" y="2362200"/>
            <a:ext cx="3681172" cy="3276600"/>
            <a:chOff x="2466109" y="2604655"/>
            <a:chExt cx="5715000" cy="3276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466109" y="2604655"/>
              <a:ext cx="0" cy="3276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466109" y="5881255"/>
              <a:ext cx="571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995469" y="3601026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Con/(M)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KIO</a:t>
            </a:r>
            <a:r>
              <a:rPr lang="en-US" sz="18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lang="ar-IQ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5706825"/>
            <a:ext cx="120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Time(sec.)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442348" y="4832820"/>
            <a:ext cx="1593081" cy="10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42392" y="382040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ar-IQ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432260" y="3169513"/>
            <a:ext cx="81150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24102" y="4180633"/>
            <a:ext cx="1049414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95801" y="5166222"/>
            <a:ext cx="2368092" cy="197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86200" y="4991971"/>
            <a:ext cx="782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1800" b="1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endParaRPr lang="ar-IQ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5635" y="3938805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1800" b="1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ar-IQ" sz="1800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9387" y="2953075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1800" b="1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lang="ar-IQ" sz="1800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4598755"/>
            <a:ext cx="6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b="1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AU" sz="1800" b="1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AU" sz="1800" b="1" dirty="0">
                <a:solidFill>
                  <a:prstClr val="black"/>
                </a:solidFill>
                <a:latin typeface="Calibri"/>
                <a:ea typeface="+mn-ea"/>
              </a:rPr>
              <a:t>/2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243763" y="3169513"/>
            <a:ext cx="0" cy="2452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5429" y="4837938"/>
            <a:ext cx="0" cy="800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52867" y="4189738"/>
            <a:ext cx="0" cy="14322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34200" y="5166222"/>
            <a:ext cx="0" cy="45281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28135" y="5392630"/>
            <a:ext cx="791665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242393" y="5504657"/>
            <a:ext cx="1691807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36386" y="3409157"/>
            <a:ext cx="1055014" cy="209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1402" y="3409157"/>
            <a:ext cx="9219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AU" sz="1800" baseline="-25000" dirty="0">
                <a:solidFill>
                  <a:prstClr val="black"/>
                </a:solidFill>
                <a:latin typeface="Calibri"/>
                <a:ea typeface="+mn-ea"/>
              </a:rPr>
              <a:t>(1/2)</a:t>
            </a: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668363" y="3859531"/>
            <a:ext cx="158842" cy="1524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61175" y="3409157"/>
            <a:ext cx="88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AU" sz="1800" baseline="-25000" dirty="0">
                <a:solidFill>
                  <a:prstClr val="black"/>
                </a:solidFill>
                <a:latin typeface="Calibri"/>
                <a:ea typeface="+mn-ea"/>
              </a:rPr>
              <a:t>(1/2)</a:t>
            </a: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185688" y="2819399"/>
            <a:ext cx="2739112" cy="2366583"/>
          </a:xfrm>
          <a:custGeom>
            <a:avLst/>
            <a:gdLst>
              <a:gd name="connsiteX0" fmla="*/ 0 w 2521974"/>
              <a:gd name="connsiteY0" fmla="*/ 0 h 2300748"/>
              <a:gd name="connsiteX1" fmla="*/ 634181 w 2521974"/>
              <a:gd name="connsiteY1" fmla="*/ 1828800 h 2300748"/>
              <a:gd name="connsiteX2" fmla="*/ 2521974 w 2521974"/>
              <a:gd name="connsiteY2" fmla="*/ 2300748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1974" h="2300748">
                <a:moveTo>
                  <a:pt x="0" y="0"/>
                </a:moveTo>
                <a:cubicBezTo>
                  <a:pt x="106926" y="722671"/>
                  <a:pt x="213852" y="1445342"/>
                  <a:pt x="634181" y="1828800"/>
                </a:cubicBezTo>
                <a:cubicBezTo>
                  <a:pt x="1054510" y="2212258"/>
                  <a:pt x="1788242" y="2256503"/>
                  <a:pt x="2521974" y="23007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795927"/>
                <a:ext cx="8686800" cy="385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1- Prepare a solution of starch (0.5g of starch dissolved in 10ml of cold water then added gradually 20ml of boiling water) . 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2-Prepare a sodium sulphite solution Na</a:t>
                </a:r>
                <a:r>
                  <a:rPr lang="en-US" sz="1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1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consist of (10ml of starch solution to volumetric flask 100ml, 10ml of water, 1ml of 12M H</a:t>
                </a:r>
                <a:r>
                  <a:rPr lang="en-US" sz="1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1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0.15g of sodium sulphite (which dissolved in small amount of water) and filled to the mark .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3- Calculate the Morality of sodium </a:t>
                </a:r>
                <a:r>
                  <a:rPr lang="en-US" sz="1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sulphite</a:t>
                </a: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by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𝒘𝒕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 ×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𝟏𝟎𝟎𝟎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𝒘𝒕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 ×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𝑽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𝒎𝒍</m:t>
                        </m:r>
                        <m:r>
                          <a:rPr lang="en-US" sz="1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ar-IQ" sz="1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4-  Prepare 100ml  of Potassium iodate (KIO</a:t>
                </a:r>
                <a:r>
                  <a:rPr lang="en-US" sz="1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)(0.02M). </a:t>
                </a:r>
                <a:endParaRPr lang="ar-IQ" sz="1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5- Prepare and arrange the concentration as shown in this table: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95927"/>
                <a:ext cx="8686800" cy="3852273"/>
              </a:xfrm>
              <a:prstGeom prst="rect">
                <a:avLst/>
              </a:prstGeom>
              <a:blipFill rotWithShape="1">
                <a:blip r:embed="rId3"/>
                <a:stretch>
                  <a:fillRect l="-632" t="-791" r="-912" b="-1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678650"/>
                  </p:ext>
                </p:extLst>
              </p:nvPr>
            </p:nvGraphicFramePr>
            <p:xfrm>
              <a:off x="1028696" y="3810000"/>
              <a:ext cx="7658104" cy="2499360"/>
            </p:xfrm>
            <a:graphic>
              <a:graphicData uri="http://schemas.openxmlformats.org/drawingml/2006/table">
                <a:tbl>
                  <a:tblPr rtl="1" firstRow="1" bandRow="1">
                    <a:tableStyleId>{8A107856-5554-42FB-B03E-39F5DBC370BA}</a:tableStyleId>
                  </a:tblPr>
                  <a:tblGrid>
                    <a:gridCol w="1334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34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341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03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526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5260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3981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time</a:t>
                          </a:r>
                          <a:endParaRPr lang="en-US" sz="16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Con</a:t>
                          </a:r>
                          <a:r>
                            <a:rPr lang="en-AU" sz="1600" baseline="0" dirty="0"/>
                            <a:t> of KIO3</a:t>
                          </a:r>
                          <a:endParaRPr lang="en-US" sz="16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/>
                            <a:t>M</a:t>
                          </a:r>
                          <a:r>
                            <a:rPr lang="en-AU" sz="1600" baseline="-25000" dirty="0"/>
                            <a:t>1</a:t>
                          </a:r>
                          <a:r>
                            <a:rPr lang="en-AU" sz="1600" dirty="0"/>
                            <a:t>V</a:t>
                          </a:r>
                          <a:r>
                            <a:rPr lang="en-AU" sz="1600" baseline="-25000" dirty="0"/>
                            <a:t>1</a:t>
                          </a:r>
                          <a:r>
                            <a:rPr lang="en-AU" sz="1600" dirty="0"/>
                            <a:t>=M</a:t>
                          </a:r>
                          <a:r>
                            <a:rPr lang="en-AU" sz="1600" baseline="-25000" dirty="0"/>
                            <a:t>2</a:t>
                          </a:r>
                          <a:r>
                            <a:rPr lang="en-AU" sz="1600" dirty="0"/>
                            <a:t>V</a:t>
                          </a:r>
                          <a:r>
                            <a:rPr lang="en-AU" sz="1600" baseline="-25000" dirty="0"/>
                            <a:t>2</a:t>
                          </a:r>
                          <a:endParaRPr lang="en-US" sz="1600" baseline="-250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err="1"/>
                            <a:t>Vol</a:t>
                          </a:r>
                          <a:r>
                            <a:rPr lang="en-US" sz="1600" dirty="0"/>
                            <a:t> (ml) of H</a:t>
                          </a:r>
                          <a:r>
                            <a:rPr lang="en-US" sz="1600" baseline="-25000" dirty="0"/>
                            <a:t>2</a:t>
                          </a:r>
                          <a:r>
                            <a:rPr lang="en-US" sz="1600" dirty="0"/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Vol (ml)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𝑲𝑰𝑶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1600" dirty="0"/>
                            <a:t>Vol (ml)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𝑵𝒂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𝑺𝑶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-25000" dirty="0"/>
                            <a:t>No. of bottles </a:t>
                          </a:r>
                        </a:p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0961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28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16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0961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30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14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0961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32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12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0961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34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10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0961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36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8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678650"/>
                  </p:ext>
                </p:extLst>
              </p:nvPr>
            </p:nvGraphicFramePr>
            <p:xfrm>
              <a:off x="1028696" y="3810000"/>
              <a:ext cx="7658104" cy="2499360"/>
            </p:xfrm>
            <a:graphic>
              <a:graphicData uri="http://schemas.openxmlformats.org/drawingml/2006/table">
                <a:tbl>
                  <a:tblPr rtl="1" firstRow="1" bandRow="1">
                    <a:tableStyleId>{8A107856-5554-42FB-B03E-39F5DBC370BA}</a:tableStyleId>
                  </a:tblPr>
                  <a:tblGrid>
                    <a:gridCol w="1334168"/>
                    <a:gridCol w="1334168"/>
                    <a:gridCol w="1334168"/>
                    <a:gridCol w="1350382"/>
                    <a:gridCol w="1152609"/>
                    <a:gridCol w="1152609"/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 smtClean="0"/>
                            <a:t>time</a:t>
                          </a:r>
                          <a:endParaRPr lang="en-US" sz="16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 smtClean="0"/>
                            <a:t>Con</a:t>
                          </a:r>
                          <a:r>
                            <a:rPr lang="en-AU" sz="1600" baseline="0" dirty="0" smtClean="0"/>
                            <a:t> of KIO3</a:t>
                          </a:r>
                          <a:endParaRPr lang="en-US" sz="16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 smtClean="0"/>
                            <a:t>M</a:t>
                          </a:r>
                          <a:r>
                            <a:rPr lang="en-AU" sz="1600" baseline="-25000" dirty="0" smtClean="0"/>
                            <a:t>1</a:t>
                          </a:r>
                          <a:r>
                            <a:rPr lang="en-AU" sz="1600" dirty="0" smtClean="0"/>
                            <a:t>V</a:t>
                          </a:r>
                          <a:r>
                            <a:rPr lang="en-AU" sz="1600" baseline="-25000" dirty="0" smtClean="0"/>
                            <a:t>1</a:t>
                          </a:r>
                          <a:r>
                            <a:rPr lang="en-AU" sz="1600" dirty="0" smtClean="0"/>
                            <a:t>=M</a:t>
                          </a:r>
                          <a:r>
                            <a:rPr lang="en-AU" sz="1600" baseline="-25000" dirty="0" smtClean="0"/>
                            <a:t>2</a:t>
                          </a:r>
                          <a:r>
                            <a:rPr lang="en-AU" sz="1600" dirty="0" smtClean="0"/>
                            <a:t>V</a:t>
                          </a:r>
                          <a:r>
                            <a:rPr lang="en-AU" sz="1600" baseline="-25000" dirty="0" smtClean="0"/>
                            <a:t>2</a:t>
                          </a:r>
                          <a:endParaRPr lang="en-US" sz="1600" baseline="-25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err="1" smtClean="0"/>
                            <a:t>Vol</a:t>
                          </a:r>
                          <a:r>
                            <a:rPr lang="en-US" sz="1600" dirty="0" smtClean="0"/>
                            <a:t> (ml) of H</a:t>
                          </a:r>
                          <a:r>
                            <a:rPr lang="en-US" sz="1600" baseline="-25000" dirty="0" smtClean="0"/>
                            <a:t>2</a:t>
                          </a:r>
                          <a:r>
                            <a:rPr lang="en-US" sz="1600" dirty="0" smtClean="0"/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5946" t="-2222" r="-17027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5079" t="-2222" r="-1000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-25000" dirty="0" smtClean="0"/>
                            <a:t>No. of bottles </a:t>
                          </a:r>
                        </a:p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28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16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 smtClean="0"/>
                            <a:t>1</a:t>
                          </a:r>
                          <a:endParaRPr lang="ar-IQ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30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14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 smtClean="0"/>
                            <a:t>2</a:t>
                          </a:r>
                          <a:endParaRPr lang="ar-IQ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32</a:t>
                          </a:r>
                          <a:endParaRPr lang="ar-IQ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12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 smtClean="0"/>
                            <a:t>3</a:t>
                          </a:r>
                          <a:endParaRPr lang="ar-IQ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34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10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 smtClean="0"/>
                            <a:t>4</a:t>
                          </a:r>
                          <a:endParaRPr lang="ar-IQ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36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8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sz="1600" dirty="0" smtClean="0"/>
                            <a:t>6</a:t>
                          </a:r>
                          <a:endParaRPr lang="ar-IQ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IQ" sz="1600" dirty="0" smtClean="0"/>
                            <a:t>5</a:t>
                          </a:r>
                          <a:endParaRPr lang="ar-IQ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Times New Roman" pitchFamily="18" charset="0"/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4937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762000"/>
                <a:ext cx="8534400" cy="4686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6-Add to each mixture 6ml of sodium Sulphite  alone.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7- Record the time required to appear the blue color.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8- Determine the concentration(c) of Potassium iodate  for each solution by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M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V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=M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V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 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9- Plot a graph between the concentration of Potassium iodate and the time (t) then calculate the rate of reaction by this equation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libri"/>
                            <a:ea typeface="+mn-ea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libri"/>
                            <a:ea typeface="+mn-ea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AU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sz="2000" baseline="-25000" dirty="0">
                                <a:solidFill>
                                  <a:prstClr val="black"/>
                                </a:solidFill>
                                <a:latin typeface="Calibri"/>
                                <a:ea typeface="+mn-ea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libri"/>
                            <a:ea typeface="+mn-ea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libri"/>
                            <a:ea typeface="+mn-ea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libri"/>
                            <a:ea typeface="+mn-ea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𝑐</m:t>
                            </m:r>
                            <m:r>
                              <a:rPr lang="en-US" sz="2000" i="1" baseline="-2500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𝑐</m:t>
                            </m:r>
                            <m:r>
                              <a:rPr lang="en-US" sz="2000" i="1" baseline="-2500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libri"/>
                            <a:ea typeface="+mn-ea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libri"/>
                            <a:ea typeface="+mn-ea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𝑐</m:t>
                            </m:r>
                            <m:r>
                              <a:rPr lang="en-US" sz="2000" i="1" baseline="-2500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𝑐</m:t>
                            </m:r>
                            <m:r>
                              <a:rPr lang="en-US" sz="2000" i="1" baseline="-2500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libri"/>
                            <a:ea typeface="+mn-ea"/>
                          </a:rPr>
                          <m:t>  </m:t>
                        </m:r>
                      </m:den>
                    </m:f>
                  </m:oMath>
                </a14:m>
                <a:endParaRPr lang="en-AU" sz="2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ar-IQ" sz="14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534400" cy="4686348"/>
              </a:xfrm>
              <a:prstGeom prst="rect">
                <a:avLst/>
              </a:prstGeom>
              <a:blipFill rotWithShape="1">
                <a:blip r:embed="rId3"/>
                <a:stretch>
                  <a:fillRect l="-2214" t="-650" b="-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95800" y="2915443"/>
            <a:ext cx="3681172" cy="3276600"/>
            <a:chOff x="2466109" y="2604655"/>
            <a:chExt cx="5715000" cy="32766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66109" y="2604655"/>
              <a:ext cx="0" cy="3276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66109" y="5881255"/>
              <a:ext cx="571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995469" y="4154269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Con/(M)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KIO</a:t>
            </a:r>
            <a:r>
              <a:rPr lang="en-US" sz="18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lang="ar-IQ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6260068"/>
            <a:ext cx="120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Time(sec.)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343400" y="5386063"/>
            <a:ext cx="1382606" cy="10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242392" y="437364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ar-IQ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432260" y="3722756"/>
            <a:ext cx="60102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24101" y="4733876"/>
            <a:ext cx="81829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95800" y="5739226"/>
            <a:ext cx="19993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886200" y="5545214"/>
            <a:ext cx="782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1800" b="1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endParaRPr lang="ar-IQ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5635" y="449204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1800" b="1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ar-IQ" sz="1800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9387" y="350631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1800" b="1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lang="ar-IQ" sz="1800" baseline="-25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5151998"/>
            <a:ext cx="6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b="1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AU" sz="1800" b="1" baseline="-250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r>
              <a:rPr lang="en-AU" sz="1800" b="1" dirty="0">
                <a:solidFill>
                  <a:prstClr val="black"/>
                </a:solidFill>
                <a:latin typeface="Calibri"/>
                <a:ea typeface="+mn-ea"/>
              </a:rPr>
              <a:t>/2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33288" y="3722756"/>
            <a:ext cx="0" cy="2452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15000" y="5391181"/>
            <a:ext cx="0" cy="800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0" y="4742981"/>
            <a:ext cx="0" cy="143221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95125" y="5719465"/>
            <a:ext cx="0" cy="45281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033288" y="5945873"/>
            <a:ext cx="791665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242392" y="6057900"/>
            <a:ext cx="1252733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36386" y="3962400"/>
            <a:ext cx="1055014" cy="195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31402" y="3962400"/>
            <a:ext cx="9219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AU" sz="1800" baseline="-25000" dirty="0">
                <a:solidFill>
                  <a:prstClr val="black"/>
                </a:solidFill>
                <a:latin typeface="Calibri"/>
                <a:ea typeface="+mn-ea"/>
              </a:rPr>
              <a:t>(1/2)</a:t>
            </a: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5473516" y="4412774"/>
            <a:ext cx="158842" cy="1524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361175" y="3962400"/>
            <a:ext cx="88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AU" sz="1800" baseline="-25000" dirty="0">
                <a:solidFill>
                  <a:prstClr val="black"/>
                </a:solidFill>
                <a:latin typeface="Calibri"/>
                <a:ea typeface="+mn-ea"/>
              </a:rPr>
              <a:t>(1/2)</a:t>
            </a: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Times New Roman" pitchFamily="18" charset="0"/>
              </a:rPr>
              <a:t>Procedure</a:t>
            </a:r>
          </a:p>
        </p:txBody>
      </p:sp>
      <p:sp>
        <p:nvSpPr>
          <p:cNvPr id="8" name="Freeform 7"/>
          <p:cNvSpPr/>
          <p:nvPr/>
        </p:nvSpPr>
        <p:spPr>
          <a:xfrm>
            <a:off x="5016029" y="3429000"/>
            <a:ext cx="2441975" cy="2281579"/>
          </a:xfrm>
          <a:custGeom>
            <a:avLst/>
            <a:gdLst>
              <a:gd name="connsiteX0" fmla="*/ 0 w 2389239"/>
              <a:gd name="connsiteY0" fmla="*/ 0 h 1430770"/>
              <a:gd name="connsiteX1" fmla="*/ 693174 w 2389239"/>
              <a:gd name="connsiteY1" fmla="*/ 1194620 h 1430770"/>
              <a:gd name="connsiteX2" fmla="*/ 2389239 w 2389239"/>
              <a:gd name="connsiteY2" fmla="*/ 1430594 h 14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239" h="1430770">
                <a:moveTo>
                  <a:pt x="0" y="0"/>
                </a:moveTo>
                <a:cubicBezTo>
                  <a:pt x="147484" y="478094"/>
                  <a:pt x="294968" y="956188"/>
                  <a:pt x="693174" y="1194620"/>
                </a:cubicBezTo>
                <a:cubicBezTo>
                  <a:pt x="1091381" y="1433052"/>
                  <a:pt x="1740310" y="1431823"/>
                  <a:pt x="2389239" y="143059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04800" y="1295400"/>
            <a:ext cx="8534400" cy="3962400"/>
          </a:xfrm>
          <a:prstGeom prst="flowChartAlternateProcess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600" b="1" dirty="0">
              <a:solidFill>
                <a:schemeClr val="bg1"/>
              </a:solidFill>
            </a:endParaRPr>
          </a:p>
          <a:p>
            <a:pPr algn="ctr"/>
            <a:r>
              <a:rPr kumimoji="1" lang="en-US" sz="48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Kinetic Study For  The Reaction Between Acetone And Iodine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kumimoji="1"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3553616" y="5410200"/>
            <a:ext cx="1987609" cy="510778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2400" b="1" dirty="0">
                <a:solidFill>
                  <a:schemeClr val="accent2">
                    <a:lumMod val="75000"/>
                  </a:schemeClr>
                </a:solidFill>
              </a:rPr>
              <a:t>Experiment 3</a:t>
            </a:r>
            <a:r>
              <a:rPr kumimoji="1"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381000" y="2133600"/>
            <a:ext cx="8077200" cy="3505200"/>
          </a:xfrm>
          <a:prstGeom prst="rtTriangle">
            <a:avLst/>
          </a:prstGeom>
          <a:solidFill>
            <a:schemeClr val="bg1">
              <a:alpha val="14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90685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  The rates of the </a:t>
            </a:r>
            <a:r>
              <a:rPr lang="en-GB" sz="2400" b="1" dirty="0"/>
              <a:t>zero-order reactions</a:t>
            </a:r>
            <a:r>
              <a:rPr lang="en-GB" sz="2400" dirty="0"/>
              <a:t> do not vary with increasing nor decreasing reactants concentrations. This means that the rate of the reaction is equal to the rate constant, </a:t>
            </a:r>
            <a:r>
              <a:rPr lang="en-GB" sz="2400" i="1" dirty="0"/>
              <a:t>k</a:t>
            </a:r>
            <a:r>
              <a:rPr lang="en-GB" sz="2400" dirty="0"/>
              <a:t>, of that reaction. 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 There are two general conditions that can give rise to zero-order rates: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Only a small fraction of the reactant molecules are in a location or state in which they are able to react, and this fraction is continually replenished from the larger pool.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When two or more reactants are involved, the concentrations of some are much greater than those of others.</a:t>
            </a:r>
          </a:p>
          <a:p>
            <a:endParaRPr lang="en-GB" sz="24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152400"/>
            <a:ext cx="8458200" cy="838200"/>
          </a:xfrm>
          <a:prstGeom prst="flowChartAlternateProcess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sz="3600" b="1" dirty="0">
                <a:solidFill>
                  <a:schemeClr val="bg1"/>
                </a:solidFill>
              </a:rPr>
              <a:t>Zero-order Reactions </a:t>
            </a:r>
          </a:p>
        </p:txBody>
      </p:sp>
    </p:spTree>
    <p:extLst>
      <p:ext uri="{BB962C8B-B14F-4D97-AF65-F5344CB8AC3E}">
        <p14:creationId xmlns:p14="http://schemas.microsoft.com/office/powerpoint/2010/main" val="23353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186371"/>
                <a:ext cx="8839200" cy="5443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/>
                  <a:t>Rate</a:t>
                </a:r>
                <a:r>
                  <a:rPr lang="en-GB" dirty="0"/>
                  <a:t>=−</a:t>
                </a:r>
                <a:r>
                  <a:rPr lang="en-GB" i="1" dirty="0"/>
                  <a:t>d</a:t>
                </a:r>
                <a:r>
                  <a:rPr lang="en-GB" dirty="0"/>
                  <a:t>[</a:t>
                </a:r>
                <a:r>
                  <a:rPr lang="en-GB" i="1" dirty="0"/>
                  <a:t>A</a:t>
                </a:r>
                <a:r>
                  <a:rPr lang="en-GB" dirty="0"/>
                  <a:t>]/</a:t>
                </a:r>
                <a:r>
                  <a:rPr lang="en-GB" i="1" dirty="0" err="1"/>
                  <a:t>dt</a:t>
                </a:r>
                <a:r>
                  <a:rPr lang="en-GB" dirty="0"/>
                  <a:t>=</a:t>
                </a:r>
                <a:r>
                  <a:rPr lang="en-GB" i="1" dirty="0"/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dirty="0"/>
                  <a:t> = </a:t>
                </a:r>
                <a:r>
                  <a:rPr lang="en-GB" i="1" dirty="0"/>
                  <a:t>k </a:t>
                </a:r>
                <a:r>
                  <a:rPr lang="en-GB" dirty="0"/>
                  <a:t>= </a:t>
                </a:r>
                <a:r>
                  <a:rPr lang="en-GB" i="1" dirty="0"/>
                  <a:t>constant                 </a:t>
                </a:r>
                <a:r>
                  <a:rPr lang="en-GB" dirty="0"/>
                  <a:t>(1)</a:t>
                </a:r>
              </a:p>
              <a:p>
                <a:r>
                  <a:rPr lang="en-GB" dirty="0"/>
                  <a:t>	Where </a:t>
                </a:r>
                <a:r>
                  <a:rPr lang="en-GB" i="1" dirty="0"/>
                  <a:t>Rate </a:t>
                </a:r>
                <a:r>
                  <a:rPr lang="en-GB" dirty="0"/>
                  <a:t>is the reaction rate and </a:t>
                </a:r>
                <a:r>
                  <a:rPr lang="en-GB" i="1" dirty="0"/>
                  <a:t>k</a:t>
                </a:r>
                <a:r>
                  <a:rPr lang="en-GB" dirty="0"/>
                  <a:t> is the reaction rate coefficient. In this example, the units of </a:t>
                </a:r>
                <a:r>
                  <a:rPr lang="en-GB" i="1" dirty="0"/>
                  <a:t>k</a:t>
                </a:r>
                <a:r>
                  <a:rPr lang="en-GB" dirty="0"/>
                  <a:t> are M/s. For zero-order reactions, the units of the rate constants are always M/s. </a:t>
                </a:r>
              </a:p>
              <a:p>
                <a:endParaRPr lang="en-GB" b="1" dirty="0"/>
              </a:p>
              <a:p>
                <a:r>
                  <a:rPr lang="en-GB" sz="2000" b="1" dirty="0"/>
                  <a:t>Integrated Form of the Zero-</a:t>
                </a:r>
                <a:r>
                  <a:rPr lang="en-GB" sz="2000" b="1" dirty="0" err="1"/>
                  <a:t>th</a:t>
                </a:r>
                <a:r>
                  <a:rPr lang="en-GB" sz="2000" b="1" dirty="0"/>
                  <a:t> Order Rate Law</a:t>
                </a:r>
              </a:p>
              <a:p>
                <a:r>
                  <a:rPr lang="en-GB" dirty="0"/>
                  <a:t>  Integration of the differential rate law yields the concentration as a function of time. Start with the general rate law equations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𝑅𝑎𝑡𝑒</m:t>
                    </m:r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i="1" dirty="0"/>
                  <a:t>                             </a:t>
                </a:r>
                <a:r>
                  <a:rPr lang="en-GB" dirty="0"/>
                  <a:t>(2)</a:t>
                </a:r>
              </a:p>
              <a:p>
                <a:r>
                  <a:rPr lang="en-GB" dirty="0"/>
                  <a:t>First, write the differential form of the rate law with </a:t>
                </a:r>
                <a:r>
                  <a:rPr lang="en-GB" i="1" dirty="0"/>
                  <a:t>n</a:t>
                </a:r>
                <a:r>
                  <a:rPr lang="en-GB" dirty="0"/>
                  <a:t>=0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𝑅𝑎𝑡𝑒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i="1" dirty="0"/>
                  <a:t>                  </a:t>
                </a:r>
                <a:r>
                  <a:rPr lang="en-GB" dirty="0"/>
                  <a:t>(3)</a:t>
                </a:r>
              </a:p>
              <a:p>
                <a:r>
                  <a:rPr lang="en-GB" dirty="0"/>
                  <a:t>then rearrange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𝑑𝑡</m:t>
                    </m:r>
                  </m:oMath>
                </a14:m>
                <a:r>
                  <a:rPr lang="en-GB" i="1" dirty="0"/>
                  <a:t>                                 </a:t>
                </a:r>
                <a:r>
                  <a:rPr lang="en-GB" dirty="0"/>
                  <a:t>(4)</a:t>
                </a:r>
              </a:p>
              <a:p>
                <a:r>
                  <a:rPr lang="en-GB" dirty="0"/>
                  <a:t>Second, integrate both sides of the equation.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nor/>
                          </m:rPr>
                          <a:rPr lang="en-GB" dirty="0"/>
                          <m:t>[</m:t>
                        </m:r>
                        <m:r>
                          <m:rPr>
                            <m:nor/>
                          </m:rPr>
                          <a:rPr lang="en-GB" i="1" dirty="0"/>
                          <m:t>A</m:t>
                        </m:r>
                        <m:r>
                          <m:rPr>
                            <m:nor/>
                          </m:rPr>
                          <a:rPr lang="en-GB" dirty="0"/>
                          <m:t>]</m:t>
                        </m:r>
                      </m:sup>
                      <m:e>
                        <m:r>
                          <m:rPr>
                            <m:nor/>
                          </m:rPr>
                          <a:rPr lang="en-GB" i="1" dirty="0"/>
                          <m:t>d</m:t>
                        </m:r>
                        <m:r>
                          <m:rPr>
                            <m:nor/>
                          </m:rPr>
                          <a:rPr lang="en-GB" dirty="0"/>
                          <m:t>[</m:t>
                        </m:r>
                        <m:r>
                          <m:rPr>
                            <m:nor/>
                          </m:rPr>
                          <a:rPr lang="en-GB" i="1" dirty="0"/>
                          <m:t>A</m:t>
                        </m:r>
                        <m:r>
                          <m:rPr>
                            <m:nor/>
                          </m:rPr>
                          <a:rPr lang="en-GB" dirty="0"/>
                          <m:t>]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=−</m:t>
                        </m:r>
                        <m:nary>
                          <m:nary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𝑘𝑑𝑡</m:t>
                            </m:r>
                          </m:e>
                        </m:nary>
                      </m:e>
                    </m:nary>
                  </m:oMath>
                </a14:m>
                <a:r>
                  <a:rPr lang="en-GB" i="1" dirty="0"/>
                  <a:t>             </a:t>
                </a:r>
                <a:r>
                  <a:rPr lang="en-GB" dirty="0"/>
                  <a:t>(5)</a:t>
                </a:r>
              </a:p>
              <a:p>
                <a:r>
                  <a:rPr lang="en-GB" dirty="0"/>
                  <a:t>Third, solve for [</a:t>
                </a:r>
                <a:r>
                  <a:rPr lang="en-GB" i="1" dirty="0"/>
                  <a:t>A</a:t>
                </a:r>
                <a:r>
                  <a:rPr lang="en-GB" dirty="0"/>
                  <a:t>]</a:t>
                </a:r>
              </a:p>
              <a:p>
                <a:r>
                  <a:rPr lang="en-GB" dirty="0"/>
                  <a:t>. This provides the integrated form of the rate law.</a:t>
                </a:r>
              </a:p>
              <a:p>
                <a:pPr algn="ctr"/>
                <a:r>
                  <a:rPr lang="en-GB" dirty="0"/>
                  <a:t>[</a:t>
                </a:r>
                <a:r>
                  <a:rPr lang="en-GB" i="1" dirty="0"/>
                  <a:t>A</a:t>
                </a:r>
                <a:r>
                  <a:rPr lang="en-GB" dirty="0"/>
                  <a:t>]=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− </a:t>
                </a:r>
                <a:r>
                  <a:rPr lang="en-GB" i="1" dirty="0" err="1"/>
                  <a:t>kt</a:t>
                </a:r>
                <a:r>
                  <a:rPr lang="en-GB" i="1" dirty="0"/>
                  <a:t>                                </a:t>
                </a:r>
                <a:r>
                  <a:rPr lang="en-GB" dirty="0"/>
                  <a:t>(6)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86371"/>
                <a:ext cx="8839200" cy="5443029"/>
              </a:xfrm>
              <a:prstGeom prst="rect">
                <a:avLst/>
              </a:prstGeom>
              <a:blipFill rotWithShape="1">
                <a:blip r:embed="rId2"/>
                <a:stretch>
                  <a:fillRect l="-690" t="-560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Alternate Process 3"/>
          <p:cNvSpPr/>
          <p:nvPr/>
        </p:nvSpPr>
        <p:spPr>
          <a:xfrm>
            <a:off x="228600" y="152400"/>
            <a:ext cx="8763000" cy="838200"/>
          </a:xfrm>
          <a:prstGeom prst="flowChartAlternateProcess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sz="3200" b="1" dirty="0">
                <a:solidFill>
                  <a:schemeClr val="bg1"/>
                </a:solidFill>
              </a:rPr>
              <a:t>Differential Form of the </a:t>
            </a:r>
            <a:r>
              <a:rPr kumimoji="1" lang="en-GB" sz="3200" b="1" dirty="0" err="1">
                <a:solidFill>
                  <a:schemeClr val="bg1"/>
                </a:solidFill>
              </a:rPr>
              <a:t>Zeroth</a:t>
            </a:r>
            <a:r>
              <a:rPr kumimoji="1" lang="en-GB" sz="3200" b="1" dirty="0">
                <a:solidFill>
                  <a:schemeClr val="bg1"/>
                </a:solidFill>
              </a:rPr>
              <a:t> Order Rate Law </a:t>
            </a:r>
          </a:p>
        </p:txBody>
      </p:sp>
    </p:spTree>
    <p:extLst>
      <p:ext uri="{BB962C8B-B14F-4D97-AF65-F5344CB8AC3E}">
        <p14:creationId xmlns:p14="http://schemas.microsoft.com/office/powerpoint/2010/main" val="42844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584775"/>
          </a:xfrm>
          <a:prstGeom prst="roundRect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kumimoji="1"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Graphing Zero-order Reactions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89056" y="1145909"/>
                <a:ext cx="35019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 b="1" dirty="0"/>
                  <a:t>[</a:t>
                </a:r>
                <a:r>
                  <a:rPr lang="en-GB" sz="2400" b="1" i="1" dirty="0"/>
                  <a:t>A</a:t>
                </a:r>
                <a:r>
                  <a:rPr lang="en-GB" sz="2400" b="1" dirty="0"/>
                  <a:t>] = −</a:t>
                </a:r>
                <a:r>
                  <a:rPr lang="en-GB" sz="2400" b="1" i="1" dirty="0" err="1"/>
                  <a:t>kt</a:t>
                </a:r>
                <a:r>
                  <a:rPr lang="en-GB" sz="2400" b="1" i="1" dirty="0"/>
                  <a:t> </a:t>
                </a:r>
                <a:r>
                  <a:rPr lang="en-GB" sz="2400" b="1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400" dirty="0"/>
                  <a:t>               (7)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056" y="1145909"/>
                <a:ext cx="350198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265" t="-10526" r="-400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359933" y="2362200"/>
            <a:ext cx="0" cy="220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59933" y="4572000"/>
            <a:ext cx="3086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31339" y="2781300"/>
            <a:ext cx="1990794" cy="1409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220534" y="3208467"/>
            <a:ext cx="17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Concentration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0533" y="48592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</a:t>
            </a:r>
            <a:endParaRPr lang="en-GB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659868" y="2362200"/>
            <a:ext cx="3455551" cy="2655332"/>
            <a:chOff x="4659868" y="2362200"/>
            <a:chExt cx="3455551" cy="265533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29319" y="2362200"/>
              <a:ext cx="0" cy="2209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29319" y="4572000"/>
              <a:ext cx="30861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72231" y="3307940"/>
              <a:ext cx="260027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60016" y="4648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/>
              </a:lvl1pPr>
            </a:lstStyle>
            <a:p>
              <a:r>
                <a:rPr lang="en-US" dirty="0"/>
                <a:t>Time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044434" y="3206233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pPr algn="ctr"/>
              <a:r>
                <a:rPr lang="en-US" dirty="0"/>
                <a:t>Rate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371600"/>
                <a:ext cx="8381999" cy="578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   The half-life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</a:rPr>
                          <m:t>/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dirty="0"/>
                  <a:t>, is a timescale in which each half-life represents the reduction of the initial population to 50% of its original state. We can represent the relationship by the following equation.</a:t>
                </a:r>
              </a:p>
              <a:p>
                <a:pPr algn="ctr"/>
                <a:r>
                  <a:rPr lang="en-GB" sz="2400" dirty="0"/>
                  <a:t>[</a:t>
                </a:r>
                <a:r>
                  <a:rPr lang="en-GB" sz="2400" i="1" dirty="0"/>
                  <a:t>A</a:t>
                </a:r>
                <a:r>
                  <a:rPr lang="en-GB" sz="2400" dirty="0"/>
                  <a:t>]=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</m:t>
                    </m:r>
                    <m:r>
                      <a:rPr lang="en-US" sz="2400" b="0" i="0" smtClean="0">
                        <a:latin typeface="Cambria Math"/>
                      </a:rPr>
                      <m:t>/</m:t>
                    </m:r>
                    <m:r>
                      <a:rPr lang="en-US" sz="2400" b="0" i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     (8)</a:t>
                </a:r>
              </a:p>
              <a:p>
                <a:r>
                  <a:rPr lang="en-GB" sz="2400" dirty="0"/>
                  <a:t> Using the integrated form of the rate law, we can develop a relationship between zero-order reactions and the half-life.</a:t>
                </a:r>
              </a:p>
              <a:p>
                <a:pPr algn="ctr"/>
                <a:r>
                  <a:rPr lang="en-GB" sz="2400" dirty="0"/>
                  <a:t>[</a:t>
                </a:r>
                <a:r>
                  <a:rPr lang="en-GB" sz="2400" i="1" dirty="0"/>
                  <a:t>A</a:t>
                </a:r>
                <a:r>
                  <a:rPr lang="en-GB" sz="2400" dirty="0"/>
                  <a:t>]=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− </a:t>
                </a:r>
                <a:r>
                  <a:rPr lang="en-GB" sz="2400" i="1" dirty="0" err="1"/>
                  <a:t>kt</a:t>
                </a:r>
                <a:r>
                  <a:rPr lang="en-GB" sz="2400" i="1" dirty="0"/>
                  <a:t>                        </a:t>
                </a:r>
                <a:r>
                  <a:rPr lang="en-GB" sz="2400" dirty="0"/>
                  <a:t>(6)</a:t>
                </a:r>
              </a:p>
              <a:p>
                <a:r>
                  <a:rPr lang="en-GB" sz="2400" dirty="0"/>
                  <a:t>Substitute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1</m:t>
                    </m:r>
                    <m:r>
                      <a:rPr lang="en-US" sz="2400">
                        <a:latin typeface="Cambria Math"/>
                      </a:rPr>
                      <m:t>/</m:t>
                    </m:r>
                    <m:r>
                      <a:rPr lang="en-US" sz="240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− </a:t>
                </a:r>
                <a:r>
                  <a:rPr lang="en-GB" sz="2400" i="1" dirty="0"/>
                  <a:t>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/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dirty="0"/>
                  <a:t>                       (9)</a:t>
                </a:r>
              </a:p>
              <a:p>
                <a:r>
                  <a:rPr lang="en-GB" sz="24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/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endParaRPr lang="en-US" sz="2400" b="1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/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i="1" dirty="0"/>
                  <a:t> /</a:t>
                </a:r>
                <a:r>
                  <a:rPr lang="en-GB" sz="2400" dirty="0"/>
                  <a:t>2</a:t>
                </a:r>
                <a:r>
                  <a:rPr lang="en-GB" sz="2400" i="1" dirty="0"/>
                  <a:t>k                           </a:t>
                </a:r>
                <a:r>
                  <a:rPr lang="en-GB" sz="2400" dirty="0"/>
                  <a:t>(10)</a:t>
                </a:r>
              </a:p>
              <a:p>
                <a:r>
                  <a:rPr lang="en-GB" sz="2400" dirty="0"/>
                  <a:t>*</a:t>
                </a:r>
                <a:r>
                  <a:rPr lang="en-GB" dirty="0"/>
                  <a:t>Notice that, for zero-order reactions, the half-life </a:t>
                </a:r>
                <a:r>
                  <a:rPr lang="en-GB" b="1" dirty="0"/>
                  <a:t>depends </a:t>
                </a:r>
                <a:r>
                  <a:rPr lang="en-GB" dirty="0"/>
                  <a:t>on the initial concentration of reactant and the rate constant.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8381999" cy="5784340"/>
              </a:xfrm>
              <a:prstGeom prst="rect">
                <a:avLst/>
              </a:prstGeom>
              <a:blipFill rotWithShape="1">
                <a:blip r:embed="rId2"/>
                <a:stretch>
                  <a:fillRect l="-1091" t="-738" r="-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228600" y="152400"/>
            <a:ext cx="8763000" cy="1077218"/>
          </a:xfrm>
          <a:prstGeom prst="roundRect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sz="3200" b="1" dirty="0">
                <a:solidFill>
                  <a:schemeClr val="bg1"/>
                </a:solidFill>
              </a:rPr>
              <a:t>Relationship Between Half-life and Zero-order Reactions</a:t>
            </a:r>
          </a:p>
        </p:txBody>
      </p:sp>
    </p:spTree>
    <p:extLst>
      <p:ext uri="{BB962C8B-B14F-4D97-AF65-F5344CB8AC3E}">
        <p14:creationId xmlns:p14="http://schemas.microsoft.com/office/powerpoint/2010/main" val="8312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ea typeface="+mn-ea"/>
                <a:cs typeface="+mn-cs"/>
              </a:rPr>
              <a:t>References</a:t>
            </a:r>
            <a:endParaRPr lang="en-GB" sz="54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" y="1528511"/>
            <a:ext cx="5943600" cy="34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66800" y="4343400"/>
            <a:ext cx="51816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Internet websites;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http://vlab.amrita.edu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http://www1.lsbu.ac.uk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https://chem.libretexts.org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http://amrita.olabs.edu.in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32240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803677"/>
                <a:ext cx="8839200" cy="605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CH</a:t>
                </a:r>
                <a:r>
                  <a:rPr lang="en-US" sz="2000" b="1" baseline="-25000" dirty="0">
                    <a:solidFill>
                      <a:prstClr val="black"/>
                    </a:solidFill>
                    <a:latin typeface="Calibri"/>
                    <a:ea typeface="+mn-ea"/>
                  </a:rPr>
                  <a:t>3</a:t>
                </a: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COCH</a:t>
                </a:r>
                <a:r>
                  <a:rPr lang="en-US" sz="2000" b="1" baseline="-25000" dirty="0">
                    <a:solidFill>
                      <a:prstClr val="black"/>
                    </a:solidFill>
                    <a:latin typeface="Calibri"/>
                    <a:ea typeface="+mn-ea"/>
                  </a:rPr>
                  <a:t>3</a:t>
                </a: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 + I</a:t>
                </a:r>
                <a:r>
                  <a:rPr lang="en-US" sz="2000" b="1" baseline="-25000" dirty="0">
                    <a:solidFill>
                      <a:prstClr val="black"/>
                    </a:solidFill>
                    <a:latin typeface="Calibri"/>
                    <a:ea typeface="+mn-ea"/>
                  </a:rPr>
                  <a:t>2</a:t>
                </a: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 = CH</a:t>
                </a:r>
                <a:r>
                  <a:rPr lang="en-US" sz="2000" b="1" baseline="-25000" dirty="0">
                    <a:solidFill>
                      <a:prstClr val="black"/>
                    </a:solidFill>
                    <a:latin typeface="Calibri"/>
                    <a:ea typeface="+mn-ea"/>
                  </a:rPr>
                  <a:t>3</a:t>
                </a: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COCH</a:t>
                </a:r>
                <a:r>
                  <a:rPr lang="en-US" sz="2000" b="1" baseline="-25000" dirty="0">
                    <a:solidFill>
                      <a:prstClr val="black"/>
                    </a:solidFill>
                    <a:latin typeface="Calibri"/>
                    <a:ea typeface="+mn-ea"/>
                  </a:rPr>
                  <a:t>2</a:t>
                </a: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I + HI</a:t>
                </a: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    The order of this reaction is zero order( it mean the rate of reaction not depend on concentration).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AU" sz="20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𝑑𝑥</m:t>
                        </m:r>
                      </m:num>
                      <m:den>
                        <m:r>
                          <a:rPr lang="en-AU" sz="20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=K</a:t>
                </a: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AU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AU" sz="20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0</m:t>
                        </m:r>
                      </m:sub>
                      <m:sup>
                        <m:r>
                          <a:rPr lang="en-AU" sz="20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𝑥</m:t>
                        </m:r>
                      </m:sup>
                      <m:e>
                        <m:r>
                          <a:rPr lang="en-AU" sz="20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AU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= K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AU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AU" sz="20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𝑜</m:t>
                        </m:r>
                      </m:sub>
                      <m:sup>
                        <m:r>
                          <a:rPr lang="en-AU" sz="20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𝑡</m:t>
                        </m:r>
                      </m:sup>
                      <m:e>
                        <m:r>
                          <a:rPr lang="en-AU" sz="20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𝑑𝑡</m:t>
                        </m:r>
                      </m:e>
                    </m:nary>
                  </m:oMath>
                </a14:m>
                <a:endParaRPr lang="en-AU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AU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X = K t</a:t>
                </a: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endParaRPr lang="ar-IQ" sz="2000" dirty="0">
                  <a:solidFill>
                    <a:prstClr val="black"/>
                  </a:solidFill>
                  <a:latin typeface="Calibri"/>
                  <a:ea typeface="+mn-ea"/>
                  <a:cs typeface="Times New Roman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let         X=</a:t>
                </a: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Vt</a:t>
                </a: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400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Vt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ea typeface="+mn-ea"/>
                  </a:rPr>
                  <a:t>˥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</a:rPr>
                            <m:t>𝑣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</a:rPr>
                            <m:t>𝑡</m:t>
                          </m:r>
                        </m:e>
                      </m:mr>
                      <m:m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</a:rPr>
                            <m:t>𝑣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= Kt</a:t>
                </a: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Vt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 + Vo= </a:t>
                </a: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Kt</a:t>
                </a: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     </a:t>
                </a: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Vt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+mn-ea"/>
                  </a:rPr>
                  <a:t> =V0 - </a:t>
                </a: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Kt</a:t>
                </a:r>
                <a:endParaRPr lang="en-US" sz="20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03677"/>
                <a:ext cx="8839200" cy="6057299"/>
              </a:xfrm>
              <a:prstGeom prst="rect">
                <a:avLst/>
              </a:prstGeom>
              <a:blipFill rotWithShape="1">
                <a:blip r:embed="rId3"/>
                <a:stretch>
                  <a:fillRect l="-1103" b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81000" y="228600"/>
            <a:ext cx="8610600" cy="584775"/>
          </a:xfrm>
          <a:prstGeom prst="roundRect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sz="3200" b="1" dirty="0">
                <a:solidFill>
                  <a:schemeClr val="bg1"/>
                </a:solidFill>
              </a:rPr>
              <a:t>Experimental Reaction</a:t>
            </a:r>
          </a:p>
        </p:txBody>
      </p:sp>
    </p:spTree>
    <p:extLst>
      <p:ext uri="{BB962C8B-B14F-4D97-AF65-F5344CB8AC3E}">
        <p14:creationId xmlns:p14="http://schemas.microsoft.com/office/powerpoint/2010/main" val="28235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17223"/>
            <a:ext cx="8382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1- Prepare a solution  100ml of 0.05M  iodine in 10%of Potassium iodide (KI),  50ml of H2SO4 ,250ml of 0.01M from Sodium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thiosulphate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(Na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.5H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2-(a)Put  200ml of water in conical flask, 25ml of acetone and 10ml of sulphuric acid. (b)Put 50mL of iodine in another conical flask  after thermal equilibrium(10 minutes)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mix the two solution (a &amp; b) with recording time.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3- Pipette 5ml from the mixture to another conical flask containing 100ml of water (to stop reaction), titrate with Sodium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thiosulphate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(Na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.5H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 using starch as indicter, record the time till disappear the blue color and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is the volume of Sodium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thiosulphate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(Na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.5H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O) which equivalent the unreacted  iodine(</a:t>
            </a:r>
            <a:r>
              <a:rPr lang="en-GB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GB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after (t)time, Repeat this step every five minutes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8600"/>
            <a:ext cx="8382000" cy="584775"/>
          </a:xfrm>
          <a:prstGeom prst="roundRect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dirty="0">
                <a:solidFill>
                  <a:schemeClr val="bg1"/>
                </a:solidFill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1823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70265"/>
              </p:ext>
            </p:extLst>
          </p:nvPr>
        </p:nvGraphicFramePr>
        <p:xfrm>
          <a:off x="685800" y="1316601"/>
          <a:ext cx="7620000" cy="2506204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365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4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err="1"/>
                        <a:t>Vol</a:t>
                      </a:r>
                      <a:r>
                        <a:rPr lang="en-US" sz="1600" kern="1200" dirty="0"/>
                        <a:t> (ml) </a:t>
                      </a:r>
                      <a:r>
                        <a:rPr lang="en-US" sz="1600" b="0" kern="1200" dirty="0"/>
                        <a:t>of Na</a:t>
                      </a:r>
                      <a:r>
                        <a:rPr lang="en-US" sz="1600" b="0" kern="1200" baseline="-25000" dirty="0"/>
                        <a:t>2</a:t>
                      </a:r>
                      <a:r>
                        <a:rPr lang="en-US" sz="1600" b="0" kern="1200" dirty="0"/>
                        <a:t>S</a:t>
                      </a:r>
                      <a:r>
                        <a:rPr lang="en-US" sz="1600" b="0" kern="1200" baseline="-25000" dirty="0"/>
                        <a:t>2</a:t>
                      </a:r>
                      <a:r>
                        <a:rPr lang="en-US" sz="1600" b="0" kern="1200" dirty="0"/>
                        <a:t>O</a:t>
                      </a:r>
                      <a:r>
                        <a:rPr lang="en-US" sz="1600" b="0" kern="1200" baseline="-25000" dirty="0"/>
                        <a:t>3</a:t>
                      </a:r>
                      <a:r>
                        <a:rPr lang="en-US" sz="1600" b="0" kern="1200" dirty="0"/>
                        <a:t> from burette( </a:t>
                      </a:r>
                      <a:r>
                        <a:rPr lang="en-US" sz="1600" b="0" kern="1200" dirty="0" err="1"/>
                        <a:t>Vt</a:t>
                      </a:r>
                      <a:r>
                        <a:rPr lang="en-US" sz="1600" b="0" kern="1200" dirty="0"/>
                        <a:t>)</a:t>
                      </a: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 algn="l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2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 algn="l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4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 algn="l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6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 algn="l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8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 algn="l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10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8498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4- Arrange your experiment data as the fallowing table:-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982870"/>
                <a:ext cx="80772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5- Plot a graph between the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Times New Roman" pitchFamily="18" charset="0"/>
                      </a:rPr>
                      <m:t>𝑽𝒕</m:t>
                    </m:r>
                    <m:r>
                      <a:rPr lang="en-US" sz="1800" b="1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and time (t) and calculate the rate constant (k) from the slope .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V</a:t>
                </a:r>
                <a:r>
                  <a:rPr lang="en-US" baseline="-25000" dirty="0" err="1">
                    <a:solidFill>
                      <a:prstClr val="black"/>
                    </a:solidFill>
                    <a:latin typeface="Calibri"/>
                    <a:ea typeface="+mn-ea"/>
                  </a:rPr>
                  <a:t>t</a:t>
                </a:r>
                <a:r>
                  <a:rPr lang="en-US" baseline="-25000" dirty="0">
                    <a:solidFill>
                      <a:prstClr val="black"/>
                    </a:solidFill>
                    <a:latin typeface="Calibri"/>
                    <a:ea typeface="+mn-ea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</a:rPr>
                  <a:t>= Vo - K.t</a:t>
                </a:r>
                <a:endParaRPr lang="en-US" b="1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82870"/>
                <a:ext cx="80772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679" t="-2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53000" y="4343399"/>
            <a:ext cx="3223972" cy="1848643"/>
            <a:chOff x="2466109" y="2604655"/>
            <a:chExt cx="5715000" cy="32766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466109" y="2604655"/>
              <a:ext cx="0" cy="3276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66109" y="5881255"/>
              <a:ext cx="571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4114800" y="5044700"/>
            <a:ext cx="83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prstClr val="black"/>
                </a:solidFill>
                <a:latin typeface="Calibri"/>
                <a:ea typeface="+mn-ea"/>
              </a:rPr>
              <a:t>         </a:t>
            </a:r>
            <a:r>
              <a:rPr lang="en-AU" sz="1800" dirty="0" err="1">
                <a:solidFill>
                  <a:prstClr val="black"/>
                </a:solidFill>
                <a:latin typeface="Calibri"/>
                <a:ea typeface="+mn-ea"/>
              </a:rPr>
              <a:t>Vt</a:t>
            </a:r>
            <a:endParaRPr lang="ar-IQ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6324600"/>
            <a:ext cx="621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endParaRPr lang="ar-IQ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36386" y="4734593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slope = -K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10200" y="4910962"/>
            <a:ext cx="1154786" cy="9564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1000" y="152400"/>
            <a:ext cx="8382000" cy="584775"/>
          </a:xfrm>
          <a:prstGeom prst="roundRect">
            <a:avLst/>
          </a:prstGeom>
          <a:solidFill>
            <a:srgbClr val="993300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dirty="0">
                <a:solidFill>
                  <a:schemeClr val="bg1"/>
                </a:solidFill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1759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1425"/>
            <a:ext cx="8305800" cy="16033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b="1" dirty="0"/>
              <a:t>Determination of Cell Constant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11425"/>
            <a:ext cx="9144000" cy="8382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05200" y="5905500"/>
            <a:ext cx="2209800" cy="952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Experiment no. 1</a:t>
            </a:r>
          </a:p>
        </p:txBody>
      </p:sp>
    </p:spTree>
    <p:extLst>
      <p:ext uri="{BB962C8B-B14F-4D97-AF65-F5344CB8AC3E}">
        <p14:creationId xmlns:p14="http://schemas.microsoft.com/office/powerpoint/2010/main" val="33802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GB" sz="5400" b="1" dirty="0"/>
              <a:t>Cell Constant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  It is a constant, characteristic of the cell in which the electrolyte is taken and its value depends on the distance between the electrodes and area of cross section of the electrodes.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Magnetic Disk 11"/>
          <p:cNvSpPr/>
          <p:nvPr/>
        </p:nvSpPr>
        <p:spPr>
          <a:xfrm>
            <a:off x="3657600" y="4038600"/>
            <a:ext cx="5105400" cy="2209800"/>
          </a:xfrm>
          <a:prstGeom prst="flowChartMagneticDisk">
            <a:avLst/>
          </a:prstGeom>
          <a:solidFill>
            <a:srgbClr val="8EB4E3">
              <a:alpha val="4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162800" y="4419600"/>
            <a:ext cx="990600" cy="1447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19600" y="4419600"/>
            <a:ext cx="9144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-Right Arrow 9"/>
          <p:cNvSpPr/>
          <p:nvPr/>
        </p:nvSpPr>
        <p:spPr>
          <a:xfrm>
            <a:off x="5410200" y="4953000"/>
            <a:ext cx="1717964" cy="4572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62800" y="4419600"/>
            <a:ext cx="990600" cy="14478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343400" y="4419600"/>
            <a:ext cx="990600" cy="1447800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Magnetic Disk 6"/>
          <p:cNvSpPr/>
          <p:nvPr/>
        </p:nvSpPr>
        <p:spPr>
          <a:xfrm>
            <a:off x="3657600" y="3505200"/>
            <a:ext cx="5105400" cy="27432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Elbow Connector 12"/>
          <p:cNvCxnSpPr>
            <a:stCxn id="9" idx="0"/>
          </p:cNvCxnSpPr>
          <p:nvPr/>
        </p:nvCxnSpPr>
        <p:spPr>
          <a:xfrm rot="5400000" flipH="1" flipV="1">
            <a:off x="5867400" y="2628900"/>
            <a:ext cx="762000" cy="2819400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0"/>
          </p:cNvCxnSpPr>
          <p:nvPr/>
        </p:nvCxnSpPr>
        <p:spPr>
          <a:xfrm>
            <a:off x="7658100" y="3657599"/>
            <a:ext cx="0" cy="762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be 15"/>
          <p:cNvSpPr/>
          <p:nvPr/>
        </p:nvSpPr>
        <p:spPr>
          <a:xfrm>
            <a:off x="5943600" y="3505200"/>
            <a:ext cx="609600" cy="3048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ctagon 16"/>
          <p:cNvSpPr/>
          <p:nvPr/>
        </p:nvSpPr>
        <p:spPr>
          <a:xfrm>
            <a:off x="6134100" y="3581400"/>
            <a:ext cx="190500" cy="152400"/>
          </a:xfrm>
          <a:prstGeom prst="oct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14400" y="3623949"/>
                <a:ext cx="1295400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i="1" dirty="0">
                    <a:ea typeface="Cambria Math"/>
                  </a:rPr>
                  <a:t>k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23949"/>
                <a:ext cx="1295400" cy="890244"/>
              </a:xfrm>
              <a:prstGeom prst="rect">
                <a:avLst/>
              </a:prstGeom>
              <a:blipFill rotWithShape="1">
                <a:blip r:embed="rId2"/>
                <a:stretch>
                  <a:fillRect l="-5634" r="-13615" b="-1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" y="4914900"/>
                <a:ext cx="28956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𝒍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= distance between the electrodes (cm)</a:t>
                </a:r>
              </a:p>
              <a:p>
                <a:endParaRPr lang="en-US" dirty="0"/>
              </a:p>
              <a:p>
                <a:r>
                  <a:rPr lang="en-US" b="1" dirty="0"/>
                  <a:t>a</a:t>
                </a:r>
                <a:r>
                  <a:rPr lang="en-US" dirty="0"/>
                  <a:t> = effective area of the electrodes (cm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14900"/>
                <a:ext cx="28956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68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7397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5400" b="1" dirty="0"/>
              <a:t>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5400" dirty="0"/>
                  <a:t> </a:t>
                </a:r>
                <a:r>
                  <a:rPr lang="en-US" sz="3800" b="1" dirty="0"/>
                  <a:t>Resistance (R): </a:t>
                </a:r>
                <a:r>
                  <a:rPr lang="en-US" sz="3800" dirty="0"/>
                  <a:t>it measures of the obstructions to flow of the current.</a:t>
                </a:r>
                <a:endParaRPr lang="en-US" sz="38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0" i="1" smtClean="0">
                          <a:latin typeface="Cambria Math"/>
                        </a:rPr>
                        <m:t>𝑅</m:t>
                      </m:r>
                      <m:r>
                        <a:rPr lang="en-US" sz="4700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sz="47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7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47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4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i="1">
                          <a:latin typeface="Cambria Math"/>
                        </a:rPr>
                        <m:t>𝑅</m:t>
                      </m:r>
                      <m:r>
                        <a:rPr lang="en-US" sz="47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7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7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4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7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47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  <a:p>
                <a:pPr marL="0" indent="0">
                  <a:buNone/>
                </a:pPr>
                <a:r>
                  <a:rPr lang="en-US" sz="2900" dirty="0"/>
                  <a:t>R= </a:t>
                </a:r>
                <a:r>
                  <a:rPr lang="en-US" sz="2600" dirty="0"/>
                  <a:t>Resistance(ohm)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900"/>
                      <m:t>ρ</m:t>
                    </m:r>
                  </m:oMath>
                </a14:m>
                <a:r>
                  <a:rPr lang="en-US" sz="2900" dirty="0"/>
                  <a:t>= </a:t>
                </a:r>
                <a:r>
                  <a:rPr lang="en-US" sz="2600" dirty="0"/>
                  <a:t>Specific Resistance (ohm. cm)</a:t>
                </a:r>
                <a:endParaRPr lang="en-GB" sz="2600" dirty="0"/>
              </a:p>
              <a:p>
                <a:pPr marL="0" indent="0">
                  <a:buNone/>
                </a:pPr>
                <a:endParaRPr lang="en-GB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481" t="-6199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5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5400" b="1" dirty="0"/>
                  <a:t>Conductance,</a:t>
                </a:r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i="1">
                            <a:latin typeface="Cambria Math"/>
                          </a:rPr>
                          <m:t>𝐶</m:t>
                        </m:r>
                      </m:e>
                    </m:bar>
                  </m:oMath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7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Conductance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3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380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bar>
                  </m:oMath>
                </a14:m>
                <a:r>
                  <a:rPr lang="en-US" sz="3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800" dirty="0" err="1">
                    <a:latin typeface="Times New Roman" pitchFamily="18" charset="0"/>
                    <a:cs typeface="Times New Roman" pitchFamily="18" charset="0"/>
                  </a:rPr>
                  <a:t>siemens</a:t>
                </a: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, mho)</a:t>
                </a:r>
                <a:r>
                  <a:rPr lang="en-US" sz="3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is a measure of the ease with which current flows through a conductor.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Specific conductance or conductivity </a:t>
                </a: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8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) (mho.cm</a:t>
                </a:r>
                <a:r>
                  <a:rPr lang="en-US" sz="3800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3800" dirty="0">
                    <a:latin typeface="Times New Roman" pitchFamily="18" charset="0"/>
                    <a:cs typeface="Times New Roman" pitchFamily="18" charset="0"/>
                  </a:rPr>
                  <a:t>) is the conductance per centimeter of a solution of an electrolyte.</a:t>
                </a:r>
              </a:p>
              <a:p>
                <a:pPr marL="0" indent="0">
                  <a:buNone/>
                </a:pPr>
                <a:endParaRPr lang="en-GB" sz="3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bar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𝐿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Conductance</a:t>
                </a:r>
                <a:endParaRPr lang="en-GB" dirty="0"/>
              </a:p>
              <a:p>
                <a:pPr marL="0" indent="0" algn="ctr">
                  <a:buNone/>
                </a:pPr>
                <a:r>
                  <a:rPr lang="en-GB" sz="3800" dirty="0">
                    <a:latin typeface="Times New Roman" pitchFamily="18" charset="0"/>
                    <a:cs typeface="Times New Roman" pitchFamily="18" charset="0"/>
                  </a:rPr>
                  <a:t>Tap water &gt; Distilled water &gt; Deionized water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2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5400" b="1" dirty="0"/>
              <a:t>Procedure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+mj-cs"/>
                  </a:rPr>
                  <a:t>1- Prepare 100 ml of 0.1N of </a:t>
                </a:r>
                <a:r>
                  <a:rPr lang="en-US" sz="2400" dirty="0"/>
                  <a:t>Potassium Chloride (</a:t>
                </a:r>
                <a:r>
                  <a:rPr lang="en-US" sz="2400" dirty="0" err="1"/>
                  <a:t>KCl</a:t>
                </a:r>
                <a:r>
                  <a:rPr lang="en-US" sz="2400" dirty="0"/>
                  <a:t>) </a:t>
                </a:r>
                <a:r>
                  <a:rPr lang="en-US" sz="2400" dirty="0">
                    <a:cs typeface="+mj-cs"/>
                  </a:rPr>
                  <a:t>solution. </a:t>
                </a:r>
              </a:p>
              <a:p>
                <a:pPr marL="0" indent="0">
                  <a:buNone/>
                </a:pPr>
                <a:r>
                  <a:rPr lang="en-US" sz="2400" dirty="0">
                    <a:cs typeface="+mj-cs"/>
                  </a:rPr>
                  <a:t>2- Wash the conductance cell with distilled water .</a:t>
                </a:r>
              </a:p>
              <a:p>
                <a:pPr marL="0" indent="0">
                  <a:buNone/>
                </a:pPr>
                <a:r>
                  <a:rPr lang="en-US" sz="2400" dirty="0">
                    <a:cs typeface="+mj-cs"/>
                  </a:rPr>
                  <a:t>3-Measure the conductance for distilled water(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+mj-cs"/>
                      </a:rPr>
                      <m:t>Ć </m:t>
                    </m:r>
                    <m:r>
                      <a:rPr lang="en-US" sz="2400" i="1">
                        <a:latin typeface="Cambria Math"/>
                        <a:cs typeface="+mj-cs"/>
                      </a:rPr>
                      <m:t>𝐷</m:t>
                    </m:r>
                    <m:r>
                      <a:rPr lang="en-US" sz="2400" i="1">
                        <a:latin typeface="Cambria Math"/>
                        <a:cs typeface="+mj-cs"/>
                      </a:rPr>
                      <m:t>.</m:t>
                    </m:r>
                    <m:r>
                      <a:rPr lang="en-US" sz="2400" i="1">
                        <a:latin typeface="Cambria Math"/>
                        <a:cs typeface="+mj-cs"/>
                      </a:rPr>
                      <m:t>𝑊</m:t>
                    </m:r>
                  </m:oMath>
                </a14:m>
                <a:r>
                  <a:rPr lang="en-US" sz="2400" dirty="0">
                    <a:cs typeface="+mj-cs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cs typeface="+mj-cs"/>
                  </a:rPr>
                  <a:t>4-Measure the conductance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+mj-cs"/>
                      </a:rPr>
                      <m:t>Ć </m:t>
                    </m:r>
                    <m:r>
                      <m:rPr>
                        <m:nor/>
                      </m:rPr>
                      <a:rPr lang="en-US" sz="2400" dirty="0">
                        <a:cs typeface="+mj-cs"/>
                      </a:rPr>
                      <m:t>KCl</m:t>
                    </m:r>
                  </m:oMath>
                </a14:m>
                <a:r>
                  <a:rPr lang="en-US" sz="2400" dirty="0">
                    <a:cs typeface="+mj-cs"/>
                  </a:rPr>
                  <a:t> solution) for 0.1N (</a:t>
                </a:r>
                <a:r>
                  <a:rPr lang="en-US" sz="2400" dirty="0" err="1">
                    <a:cs typeface="+mj-cs"/>
                  </a:rPr>
                  <a:t>KCl</a:t>
                </a:r>
                <a:r>
                  <a:rPr lang="en-US" sz="2400" dirty="0">
                    <a:cs typeface="+mj-cs"/>
                  </a:rPr>
                  <a:t>) solution at 25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+mj-cs"/>
                      </a:rPr>
                      <m:t>℃</m:t>
                    </m:r>
                  </m:oMath>
                </a14:m>
                <a:r>
                  <a:rPr lang="en-US" sz="2400" dirty="0">
                    <a:cs typeface="+mj-cs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cs typeface="+mj-cs"/>
                  </a:rPr>
                  <a:t>6- Calculate the </a:t>
                </a:r>
                <a:r>
                  <a:rPr lang="en-US" sz="2400" b="1" dirty="0">
                    <a:cs typeface="+mj-cs"/>
                  </a:rPr>
                  <a:t>k </a:t>
                </a:r>
                <a:r>
                  <a:rPr lang="en-US" sz="2400" dirty="0">
                    <a:cs typeface="+mj-cs"/>
                  </a:rPr>
                  <a:t>cell by :</a:t>
                </a:r>
              </a:p>
              <a:p>
                <a:pPr marL="0" indent="0">
                  <a:buNone/>
                </a:pPr>
                <a:endParaRPr lang="en-US" sz="2400" dirty="0">
                  <a:cs typeface="+mj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𝑠𝑜𝑙𝑢𝑡𝑖𝑜𝑛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𝑤𝑎𝑡𝑒𝑟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𝐶𝑙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𝐾𝐶𝑙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0.0129 mho.cm</a:t>
                </a:r>
                <a:r>
                  <a:rPr lang="en-US" sz="2000" baseline="30000" dirty="0"/>
                  <a:t>-1</a:t>
                </a:r>
                <a:endParaRPr lang="en-US" sz="2000" dirty="0">
                  <a:cs typeface="+mj-cs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cs typeface="+mj-cs"/>
                  </a:rPr>
                  <a:t>L= </a:t>
                </a:r>
                <a:r>
                  <a:rPr lang="en-US" sz="2400" b="1" dirty="0">
                    <a:cs typeface="+mj-cs"/>
                  </a:rPr>
                  <a:t>k </a:t>
                </a:r>
                <a:r>
                  <a:rPr lang="en-US" sz="2400" dirty="0">
                    <a:cs typeface="+mj-cs"/>
                  </a:rPr>
                  <a:t>cell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+mj-cs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𝐾𝐶𝑙</m:t>
                        </m:r>
                      </m:sub>
                    </m:sSub>
                  </m:oMath>
                </a14:m>
                <a:endParaRPr lang="en-GB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5105400"/>
              </a:xfrm>
              <a:blipFill rotWithShape="1">
                <a:blip r:embed="rId2"/>
                <a:stretch>
                  <a:fillRect l="-1101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8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50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GB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Experiment </a:t>
            </a:r>
            <a:r>
              <a:rPr kumimoji="1" lang="ar-IQ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kumimoji="1"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kumimoji="1" lang="ar-IQ" sz="3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0"/>
            <a:ext cx="9144000" cy="2590800"/>
          </a:xfrm>
          <a:prstGeom prst="flowChartDocumen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24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" y="511076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kumimoji="1" lang="en-US" sz="3600" b="1" dirty="0"/>
          </a:p>
          <a:p>
            <a:pPr algn="ctr">
              <a:defRPr/>
            </a:pPr>
            <a:r>
              <a:rPr kumimoji="1" lang="en-US" sz="3600" b="1" dirty="0"/>
              <a:t>Determination the Order of the Reaction for Sodium Sulphite with Potassium Iodate in Acidic medium using </a:t>
            </a:r>
            <a:r>
              <a:rPr kumimoji="1" lang="en-AU" sz="3600" b="1" dirty="0"/>
              <a:t>Half Time</a:t>
            </a:r>
            <a:r>
              <a:rPr kumimoji="1" lang="en-US" sz="3600" b="1" dirty="0"/>
              <a:t> method 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26682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903537"/>
                <a:ext cx="8382000" cy="498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24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Half time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: is the time require for the concentration of reacting substance to be reduced to half its initial value.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ar-IQ" sz="24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</a:t>
                </a:r>
                <a:r>
                  <a:rPr lang="en-AU" sz="2400" b="1" dirty="0">
                    <a:solidFill>
                      <a:prstClr val="black"/>
                    </a:solidFill>
                    <a:latin typeface="Times New Roman" pitchFamily="18" charset="0"/>
                  </a:rPr>
                  <a:t>Z</a:t>
                </a:r>
                <a:r>
                  <a:rPr lang="en-AU" sz="24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ero order         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[ t</a:t>
                </a:r>
                <a:r>
                  <a:rPr lang="en-AU" sz="24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1/2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𝐶</m:t>
                        </m:r>
                        <m:r>
                          <a:rPr lang="en-AU" sz="240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0</m:t>
                        </m:r>
                      </m:num>
                      <m:den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2</m:t>
                        </m:r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]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AU" sz="2400" dirty="0">
                  <a:solidFill>
                    <a:prstClr val="black"/>
                  </a:solidFill>
                  <a:latin typeface="Times New Roman" pitchFamily="18" charset="0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</a:t>
                </a:r>
                <a:r>
                  <a:rPr lang="en-AU" sz="2400" b="1" dirty="0">
                    <a:solidFill>
                      <a:prstClr val="black"/>
                    </a:solidFill>
                    <a:latin typeface="Times New Roman" pitchFamily="18" charset="0"/>
                  </a:rPr>
                  <a:t>F</a:t>
                </a:r>
                <a:r>
                  <a:rPr lang="en-AU" sz="24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irst order        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[ t</a:t>
                </a:r>
                <a:r>
                  <a:rPr lang="en-AU" sz="24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1/2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0</m:t>
                        </m:r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.</m:t>
                        </m:r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693</m:t>
                        </m:r>
                      </m:num>
                      <m:den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𝐾</m:t>
                        </m:r>
                      </m:den>
                    </m:f>
                  </m:oMath>
                </a14:m>
                <a:r>
                  <a:rPr lang="ar-IQ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/>
                  </a:rPr>
                  <a:t>  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]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ea typeface="+mn-ea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</a:t>
                </a:r>
                <a:r>
                  <a:rPr lang="en-AU" sz="2400" b="1" dirty="0">
                    <a:solidFill>
                      <a:prstClr val="black"/>
                    </a:solidFill>
                    <a:latin typeface="Times New Roman" pitchFamily="18" charset="0"/>
                  </a:rPr>
                  <a:t>S</a:t>
                </a:r>
                <a:r>
                  <a:rPr lang="en-AU" sz="24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econd order      {</a:t>
                </a:r>
                <a:r>
                  <a:rPr lang="ar-IQ" sz="2400" b="1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/>
                  </a:rPr>
                  <a:t> 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t</a:t>
                </a:r>
                <a:r>
                  <a:rPr lang="en-AU" sz="24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1/2</a:t>
                </a:r>
                <a:r>
                  <a:rPr lang="en-AU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lang="en-AU" sz="2400" i="1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𝐾</m:t>
                        </m:r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AU" sz="2400" i="1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𝐶</m:t>
                        </m:r>
                        <m:r>
                          <a:rPr lang="en-AU" sz="240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/>
                  </a:rPr>
                  <a:t>  }</a:t>
                </a:r>
                <a:endParaRPr lang="ar-IQ" sz="24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ar-IQ" sz="24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 In this experiment  the power or exponent of the concentration of a KIO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</a:rPr>
                  <a:t> reactant  is determine . It indicates the degree in which the rate depends on the concentration of that particular reactant.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03537"/>
                <a:ext cx="8382000" cy="4987199"/>
              </a:xfrm>
              <a:prstGeom prst="rect">
                <a:avLst/>
              </a:prstGeom>
              <a:blipFill rotWithShape="1">
                <a:blip r:embed="rId2"/>
                <a:stretch>
                  <a:fillRect l="-1091" t="-978" r="-727" b="-1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prstClr val="black"/>
                </a:solidFill>
                <a:latin typeface="+mj-lt"/>
              </a:rPr>
              <a:t>Half Time</a:t>
            </a:r>
          </a:p>
        </p:txBody>
      </p:sp>
    </p:spTree>
    <p:extLst>
      <p:ext uri="{BB962C8B-B14F-4D97-AF65-F5344CB8AC3E}">
        <p14:creationId xmlns:p14="http://schemas.microsoft.com/office/powerpoint/2010/main" val="1201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1567</Words>
  <Application>Microsoft Office PowerPoint</Application>
  <PresentationFormat>On-screen Show (4:3)</PresentationFormat>
  <Paragraphs>251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Office Theme</vt:lpstr>
      <vt:lpstr>PowerPoint Presentation</vt:lpstr>
      <vt:lpstr>References</vt:lpstr>
      <vt:lpstr>Determination of Cell Constant</vt:lpstr>
      <vt:lpstr>Cell Constant</vt:lpstr>
      <vt:lpstr>Resistance</vt:lpstr>
      <vt:lpstr>Conductance, ¯C</vt:lpstr>
      <vt:lpstr>Procedure :</vt:lpstr>
      <vt:lpstr>Experiment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Experiment-2</dc:title>
  <dc:creator>KAWA IT</dc:creator>
  <cp:lastModifiedBy>Dr. Mazin Othman</cp:lastModifiedBy>
  <cp:revision>41</cp:revision>
  <dcterms:created xsi:type="dcterms:W3CDTF">2006-08-16T00:00:00Z</dcterms:created>
  <dcterms:modified xsi:type="dcterms:W3CDTF">2022-06-09T14:19:00Z</dcterms:modified>
</cp:coreProperties>
</file>