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84" r:id="rId1"/>
  </p:sldMasterIdLst>
  <p:notesMasterIdLst>
    <p:notesMasterId r:id="rId50"/>
  </p:notesMasterIdLst>
  <p:sldIdLst>
    <p:sldId id="261" r:id="rId2"/>
    <p:sldId id="377" r:id="rId3"/>
    <p:sldId id="966" r:id="rId4"/>
    <p:sldId id="375" r:id="rId5"/>
    <p:sldId id="869" r:id="rId6"/>
    <p:sldId id="871" r:id="rId7"/>
    <p:sldId id="870" r:id="rId8"/>
    <p:sldId id="542" r:id="rId9"/>
    <p:sldId id="872" r:id="rId10"/>
    <p:sldId id="873" r:id="rId11"/>
    <p:sldId id="874" r:id="rId12"/>
    <p:sldId id="875" r:id="rId13"/>
    <p:sldId id="545" r:id="rId14"/>
    <p:sldId id="879" r:id="rId15"/>
    <p:sldId id="876" r:id="rId16"/>
    <p:sldId id="877" r:id="rId17"/>
    <p:sldId id="878" r:id="rId18"/>
    <p:sldId id="880" r:id="rId19"/>
    <p:sldId id="547" r:id="rId20"/>
    <p:sldId id="881" r:id="rId21"/>
    <p:sldId id="546" r:id="rId22"/>
    <p:sldId id="882" r:id="rId23"/>
    <p:sldId id="883" r:id="rId24"/>
    <p:sldId id="884" r:id="rId25"/>
    <p:sldId id="543" r:id="rId26"/>
    <p:sldId id="967" r:id="rId27"/>
    <p:sldId id="885" r:id="rId28"/>
    <p:sldId id="886" r:id="rId29"/>
    <p:sldId id="548" r:id="rId30"/>
    <p:sldId id="887" r:id="rId31"/>
    <p:sldId id="549" r:id="rId32"/>
    <p:sldId id="889" r:id="rId33"/>
    <p:sldId id="888" r:id="rId34"/>
    <p:sldId id="890" r:id="rId35"/>
    <p:sldId id="552" r:id="rId36"/>
    <p:sldId id="891" r:id="rId37"/>
    <p:sldId id="892" r:id="rId38"/>
    <p:sldId id="893" r:id="rId39"/>
    <p:sldId id="551" r:id="rId40"/>
    <p:sldId id="894" r:id="rId41"/>
    <p:sldId id="895" r:id="rId42"/>
    <p:sldId id="550" r:id="rId43"/>
    <p:sldId id="897" r:id="rId44"/>
    <p:sldId id="898" r:id="rId45"/>
    <p:sldId id="896" r:id="rId46"/>
    <p:sldId id="968" r:id="rId47"/>
    <p:sldId id="970" r:id="rId48"/>
    <p:sldId id="969" r:id="rId49"/>
  </p:sldIdLst>
  <p:sldSz cx="9144000" cy="6858000" type="screen4x3"/>
  <p:notesSz cx="6858000" cy="9144000"/>
  <p:defaultTextStyle>
    <a:defPPr>
      <a:defRPr lang="en-US"/>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2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rtl="0"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rtl="0" fontAlgn="auto">
              <a:spcBef>
                <a:spcPts val="0"/>
              </a:spcBef>
              <a:spcAft>
                <a:spcPts val="0"/>
              </a:spcAft>
              <a:defRPr sz="1200">
                <a:latin typeface="+mn-lt"/>
                <a:cs typeface="+mn-cs"/>
              </a:defRPr>
            </a:lvl1pPr>
          </a:lstStyle>
          <a:p>
            <a:pPr>
              <a:defRPr/>
            </a:pPr>
            <a:fld id="{4983140B-5739-47A2-B1B9-16A7C2E72619}" type="datetimeFigureOut">
              <a:rPr lang="en-US"/>
              <a:pPr>
                <a:defRPr/>
              </a:pPr>
              <a:t>5/29/2023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rtl="0">
              <a:defRPr sz="1200">
                <a:latin typeface="Calibri" pitchFamily="34" charset="0"/>
              </a:defRPr>
            </a:lvl1pPr>
          </a:lstStyle>
          <a:p>
            <a:pPr>
              <a:defRPr/>
            </a:pPr>
            <a:fld id="{F12D0945-E37C-4B1E-B745-140615A1A87D}" type="slidenum">
              <a:rPr lang="ar-SA"/>
              <a:pPr>
                <a:defRPr/>
              </a:pPr>
              <a:t>‹#›</a:t>
            </a:fld>
            <a:endParaRPr lang="en-US"/>
          </a:p>
        </p:txBody>
      </p:sp>
    </p:spTree>
    <p:extLst>
      <p:ext uri="{BB962C8B-B14F-4D97-AF65-F5344CB8AC3E}">
        <p14:creationId xmlns:p14="http://schemas.microsoft.com/office/powerpoint/2010/main" val="11503923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algn="l" rtl="0" fontAlgn="auto">
                <a:spcBef>
                  <a:spcPts val="0"/>
                </a:spcBef>
                <a:spcAft>
                  <a:spcPts val="0"/>
                </a:spcAft>
                <a:defRPr/>
              </a:pPr>
              <a:endParaRPr lang="en-US">
                <a:latin typeface="+mn-lt"/>
                <a:cs typeface="+mn-cs"/>
              </a:endParaRPr>
            </a:p>
          </p:txBody>
        </p:sp>
        <p:sp>
          <p:nvSpPr>
            <p:cNvPr id="7"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algn="l" rtl="0" fontAlgn="auto">
                <a:spcBef>
                  <a:spcPts val="0"/>
                </a:spcBef>
                <a:spcAft>
                  <a:spcPts val="0"/>
                </a:spcAft>
                <a:defRPr/>
              </a:pPr>
              <a:endParaRPr lang="en-US">
                <a:latin typeface="+mn-lt"/>
                <a:cs typeface="+mn-cs"/>
              </a:endParaRPr>
            </a:p>
          </p:txBody>
        </p:sp>
        <p:sp>
          <p:nvSpPr>
            <p:cNvPr id="8"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lgn="l" rtl="0" fontAlgn="auto">
                <a:spcBef>
                  <a:spcPts val="0"/>
                </a:spcBef>
                <a:spcAft>
                  <a:spcPts val="0"/>
                </a:spcAft>
                <a:defRPr/>
              </a:pPr>
              <a:endParaRPr lang="en-US">
                <a:latin typeface="+mn-lt"/>
                <a:cs typeface="+mn-cs"/>
              </a:endParaRPr>
            </a:p>
          </p:txBody>
        </p:sp>
        <p:sp>
          <p:nvSpPr>
            <p:cNvPr id="9"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lgn="l" rtl="0" fontAlgn="auto">
                <a:spcBef>
                  <a:spcPts val="0"/>
                </a:spcBef>
                <a:spcAft>
                  <a:spcPts val="0"/>
                </a:spcAft>
                <a:defRPr/>
              </a:pPr>
              <a:endParaRPr lang="en-US">
                <a:latin typeface="+mn-lt"/>
                <a:cs typeface="+mn-cs"/>
              </a:endParaRPr>
            </a:p>
          </p:txBody>
        </p:sp>
        <p:sp useBgFill="1">
          <p:nvSpPr>
            <p:cNvPr id="10"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algn="l" rtl="0" fontAlgn="auto">
                <a:spcBef>
                  <a:spcPts val="0"/>
                </a:spcBef>
                <a:spcAft>
                  <a:spcPts val="0"/>
                </a:spcAft>
                <a:defRPr/>
              </a:pPr>
              <a:endParaRPr lang="en-US">
                <a:latin typeface="+mn-lt"/>
                <a:cs typeface="+mn-cs"/>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pPr>
              <a:defRPr/>
            </a:pPr>
            <a:r>
              <a:rPr lang="ar-SA"/>
              <a:t>محاضرات في أحكام الالتزام</a:t>
            </a:r>
            <a:endParaRPr lang="en-US"/>
          </a:p>
        </p:txBody>
      </p:sp>
      <p:sp>
        <p:nvSpPr>
          <p:cNvPr id="12" name="Footer Placeholder 4"/>
          <p:cNvSpPr>
            <a:spLocks noGrp="1"/>
          </p:cNvSpPr>
          <p:nvPr>
            <p:ph type="ftr" sz="quarter" idx="11"/>
          </p:nvPr>
        </p:nvSpPr>
        <p:spPr/>
        <p:txBody>
          <a:bodyPr/>
          <a:lstStyle>
            <a:lvl1pPr>
              <a:defRPr/>
            </a:lvl1pPr>
          </a:lstStyle>
          <a:p>
            <a:pPr>
              <a:defRPr/>
            </a:pPr>
            <a:r>
              <a:rPr lang="ar-IQ"/>
              <a:t>أ.م.د. هيوا إبراهيم قادر</a:t>
            </a:r>
            <a:endParaRPr lang="en-US"/>
          </a:p>
        </p:txBody>
      </p:sp>
      <p:sp>
        <p:nvSpPr>
          <p:cNvPr id="13" name="Slide Number Placeholder 5"/>
          <p:cNvSpPr>
            <a:spLocks noGrp="1"/>
          </p:cNvSpPr>
          <p:nvPr>
            <p:ph type="sldNum" sz="quarter" idx="12"/>
          </p:nvPr>
        </p:nvSpPr>
        <p:spPr/>
        <p:txBody>
          <a:bodyPr/>
          <a:lstStyle>
            <a:lvl1pPr>
              <a:defRPr/>
            </a:lvl1pPr>
          </a:lstStyle>
          <a:p>
            <a:pPr>
              <a:defRPr/>
            </a:pPr>
            <a:fld id="{46D18EAF-1A54-411D-A9C4-4A1F46BF0517}"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ar-SA"/>
              <a:t>محاضرات في أحكام الالتزام</a:t>
            </a:r>
            <a:endParaRPr lang="en-US"/>
          </a:p>
        </p:txBody>
      </p:sp>
      <p:sp>
        <p:nvSpPr>
          <p:cNvPr id="5" name="Footer Placeholder 4"/>
          <p:cNvSpPr>
            <a:spLocks noGrp="1"/>
          </p:cNvSpPr>
          <p:nvPr>
            <p:ph type="ftr" sz="quarter" idx="11"/>
          </p:nvPr>
        </p:nvSpPr>
        <p:spPr/>
        <p:txBody>
          <a:bodyPr/>
          <a:lstStyle>
            <a:lvl1pPr>
              <a:defRPr/>
            </a:lvl1pPr>
          </a:lstStyle>
          <a:p>
            <a:pPr>
              <a:defRPr/>
            </a:pPr>
            <a:r>
              <a:rPr lang="ar-IQ"/>
              <a:t>أ.م.د. هيوا إبراهيم قادر</a:t>
            </a:r>
            <a:endParaRPr lang="en-US"/>
          </a:p>
        </p:txBody>
      </p:sp>
      <p:sp>
        <p:nvSpPr>
          <p:cNvPr id="6" name="Slide Number Placeholder 5"/>
          <p:cNvSpPr>
            <a:spLocks noGrp="1"/>
          </p:cNvSpPr>
          <p:nvPr>
            <p:ph type="sldNum" sz="quarter" idx="12"/>
          </p:nvPr>
        </p:nvSpPr>
        <p:spPr/>
        <p:txBody>
          <a:bodyPr/>
          <a:lstStyle>
            <a:lvl1pPr>
              <a:defRPr/>
            </a:lvl1pPr>
          </a:lstStyle>
          <a:p>
            <a:pPr>
              <a:defRPr/>
            </a:pPr>
            <a:fld id="{FBE70278-7997-4921-8443-C4519F70CFFB}"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algn="l" rtl="0" fontAlgn="auto">
                <a:spcBef>
                  <a:spcPts val="0"/>
                </a:spcBef>
                <a:spcAft>
                  <a:spcPts val="0"/>
                </a:spcAft>
                <a:defRPr/>
              </a:pPr>
              <a:endParaRPr lang="en-US">
                <a:latin typeface="+mn-lt"/>
                <a:cs typeface="+mn-cs"/>
              </a:endParaRPr>
            </a:p>
          </p:txBody>
        </p:sp>
        <p:sp>
          <p:nvSpPr>
            <p:cNvPr id="7"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algn="l" rtl="0" fontAlgn="auto">
                <a:spcBef>
                  <a:spcPts val="0"/>
                </a:spcBef>
                <a:spcAft>
                  <a:spcPts val="0"/>
                </a:spcAft>
                <a:defRPr/>
              </a:pPr>
              <a:endParaRPr lang="en-US">
                <a:latin typeface="+mn-lt"/>
                <a:cs typeface="+mn-cs"/>
              </a:endParaRPr>
            </a:p>
          </p:txBody>
        </p:sp>
        <p:sp>
          <p:nvSpPr>
            <p:cNvPr id="8"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lgn="l" rtl="0" fontAlgn="auto">
                <a:spcBef>
                  <a:spcPts val="0"/>
                </a:spcBef>
                <a:spcAft>
                  <a:spcPts val="0"/>
                </a:spcAft>
                <a:defRPr/>
              </a:pPr>
              <a:endParaRPr lang="en-US">
                <a:latin typeface="+mn-lt"/>
                <a:cs typeface="+mn-cs"/>
              </a:endParaRPr>
            </a:p>
          </p:txBody>
        </p:sp>
        <p:sp>
          <p:nvSpPr>
            <p:cNvPr id="9"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lgn="l" rtl="0" fontAlgn="auto">
                <a:spcBef>
                  <a:spcPts val="0"/>
                </a:spcBef>
                <a:spcAft>
                  <a:spcPts val="0"/>
                </a:spcAft>
                <a:defRPr/>
              </a:pPr>
              <a:endParaRPr lang="en-US">
                <a:latin typeface="+mn-lt"/>
                <a:cs typeface="+mn-cs"/>
              </a:endParaRPr>
            </a:p>
          </p:txBody>
        </p:sp>
        <p:sp useBgFill="1">
          <p:nvSpPr>
            <p:cNvPr id="1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algn="l" rtl="0" fontAlgn="auto">
                <a:spcBef>
                  <a:spcPts val="0"/>
                </a:spcBef>
                <a:spcAft>
                  <a:spcPts val="0"/>
                </a:spcAft>
                <a:defRPr/>
              </a:pPr>
              <a:endParaRPr lang="en-US">
                <a:latin typeface="+mn-lt"/>
                <a:cs typeface="+mn-cs"/>
              </a:endParaRPr>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3"/>
          <p:cNvSpPr>
            <a:spLocks noGrp="1"/>
          </p:cNvSpPr>
          <p:nvPr>
            <p:ph type="dt" sz="half" idx="10"/>
          </p:nvPr>
        </p:nvSpPr>
        <p:spPr/>
        <p:txBody>
          <a:bodyPr/>
          <a:lstStyle>
            <a:lvl1pPr>
              <a:defRPr/>
            </a:lvl1pPr>
          </a:lstStyle>
          <a:p>
            <a:pPr>
              <a:defRPr/>
            </a:pPr>
            <a:r>
              <a:rPr lang="ar-SA"/>
              <a:t>محاضرات في أحكام الالتزام</a:t>
            </a:r>
            <a:endParaRPr lang="en-US"/>
          </a:p>
        </p:txBody>
      </p:sp>
      <p:sp>
        <p:nvSpPr>
          <p:cNvPr id="12" name="Footer Placeholder 4"/>
          <p:cNvSpPr>
            <a:spLocks noGrp="1"/>
          </p:cNvSpPr>
          <p:nvPr>
            <p:ph type="ftr" sz="quarter" idx="11"/>
          </p:nvPr>
        </p:nvSpPr>
        <p:spPr/>
        <p:txBody>
          <a:bodyPr/>
          <a:lstStyle>
            <a:lvl1pPr>
              <a:defRPr/>
            </a:lvl1pPr>
          </a:lstStyle>
          <a:p>
            <a:pPr>
              <a:defRPr/>
            </a:pPr>
            <a:r>
              <a:rPr lang="ar-IQ"/>
              <a:t>أ.م.د. هيوا إبراهيم قادر</a:t>
            </a:r>
            <a:endParaRPr lang="en-US"/>
          </a:p>
        </p:txBody>
      </p:sp>
      <p:sp>
        <p:nvSpPr>
          <p:cNvPr id="13" name="Slide Number Placeholder 5"/>
          <p:cNvSpPr>
            <a:spLocks noGrp="1"/>
          </p:cNvSpPr>
          <p:nvPr>
            <p:ph type="sldNum" sz="quarter" idx="12"/>
          </p:nvPr>
        </p:nvSpPr>
        <p:spPr/>
        <p:txBody>
          <a:bodyPr/>
          <a:lstStyle>
            <a:lvl1pPr>
              <a:defRPr/>
            </a:lvl1pPr>
          </a:lstStyle>
          <a:p>
            <a:pPr>
              <a:defRPr/>
            </a:pPr>
            <a:fld id="{BF02BDDA-04EE-4D9D-8CEB-B3ABEB933E1F}"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7"/>
          <p:cNvCxnSpPr/>
          <p:nvPr userDrawn="1"/>
        </p:nvCxnSpPr>
        <p:spPr>
          <a:xfrm flipH="1">
            <a:off x="38100" y="6248400"/>
            <a:ext cx="902970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normAutofit/>
          </a:bodyPr>
          <a:lstStyle>
            <a:lvl1pPr marL="0" indent="0" algn="just" rtl="1">
              <a:buNone/>
              <a:defRPr sz="3200">
                <a:solidFill>
                  <a:schemeClr val="tx1"/>
                </a:solidFill>
                <a:latin typeface="Sakkal Majalla" panose="02000000000000000000" pitchFamily="2" charset="-78"/>
                <a:cs typeface="Sakkal Majalla" panose="02000000000000000000" pitchFamily="2" charset="-78"/>
              </a:defRPr>
            </a:lvl1pPr>
            <a:lvl2pPr marL="301943" indent="0" algn="just" rtl="1">
              <a:buNone/>
              <a:defRPr sz="3200">
                <a:solidFill>
                  <a:schemeClr val="tx1"/>
                </a:solidFill>
                <a:latin typeface="Sakkal Majalla" panose="02000000000000000000" pitchFamily="2" charset="-78"/>
                <a:cs typeface="Sakkal Majalla" panose="02000000000000000000" pitchFamily="2" charset="-78"/>
              </a:defRPr>
            </a:lvl2pPr>
            <a:lvl3pPr marL="627063" indent="0" algn="just" rtl="1">
              <a:buNone/>
              <a:defRPr sz="3200">
                <a:solidFill>
                  <a:schemeClr val="tx1"/>
                </a:solidFill>
                <a:latin typeface="Sakkal Majalla" panose="02000000000000000000" pitchFamily="2" charset="-78"/>
                <a:cs typeface="Sakkal Majalla" panose="02000000000000000000" pitchFamily="2" charset="-78"/>
              </a:defRPr>
            </a:lvl3pPr>
            <a:lvl4pPr marL="914400" indent="0" algn="just" rtl="1">
              <a:buNone/>
              <a:defRPr sz="3200">
                <a:solidFill>
                  <a:schemeClr val="tx1"/>
                </a:solidFill>
                <a:latin typeface="Sakkal Majalla" panose="02000000000000000000" pitchFamily="2" charset="-78"/>
                <a:cs typeface="Sakkal Majalla" panose="02000000000000000000" pitchFamily="2" charset="-78"/>
              </a:defRPr>
            </a:lvl4pPr>
            <a:lvl5pPr marL="1234440" indent="0" algn="just" rtl="1">
              <a:buNone/>
              <a:defRPr sz="3200">
                <a:solidFill>
                  <a:schemeClr val="tx1"/>
                </a:solidFill>
                <a:latin typeface="Sakkal Majalla" panose="02000000000000000000" pitchFamily="2" charset="-78"/>
                <a:cs typeface="Sakkal Majalla" panose="02000000000000000000" pitchFamily="2" charset="-7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5" name="Date Placeholder 3"/>
          <p:cNvSpPr>
            <a:spLocks noGrp="1"/>
          </p:cNvSpPr>
          <p:nvPr>
            <p:ph type="dt" sz="half" idx="10"/>
          </p:nvPr>
        </p:nvSpPr>
        <p:spPr/>
        <p:txBody>
          <a:bodyPr rtlCol="0"/>
          <a:lstStyle>
            <a:lvl1pPr marL="0" algn="r" defTabSz="914400" rtl="1" eaLnBrk="1" fontAlgn="auto" latinLnBrk="0" hangingPunct="1">
              <a:spcBef>
                <a:spcPts val="0"/>
              </a:spcBef>
              <a:spcAft>
                <a:spcPts val="0"/>
              </a:spcAft>
              <a:defRPr lang="ar-IQ" sz="1600" b="1" kern="1200">
                <a:solidFill>
                  <a:schemeClr val="tx1"/>
                </a:solidFill>
                <a:latin typeface="Sakkal Majalla" panose="02000000000000000000" pitchFamily="2" charset="-78"/>
                <a:ea typeface="+mn-ea"/>
                <a:cs typeface="Sakkal Majalla" panose="02000000000000000000" pitchFamily="2" charset="-78"/>
              </a:defRPr>
            </a:lvl1pPr>
          </a:lstStyle>
          <a:p>
            <a:pPr>
              <a:defRPr/>
            </a:pPr>
            <a:r>
              <a:rPr lang="en-US"/>
              <a:t>محاضرات في أحكام الالتزام</a:t>
            </a:r>
            <a:endParaRPr/>
          </a:p>
        </p:txBody>
      </p:sp>
      <p:sp>
        <p:nvSpPr>
          <p:cNvPr id="6" name="Footer Placeholder 4"/>
          <p:cNvSpPr>
            <a:spLocks noGrp="1"/>
          </p:cNvSpPr>
          <p:nvPr>
            <p:ph type="ftr" sz="quarter" idx="11"/>
          </p:nvPr>
        </p:nvSpPr>
        <p:spPr/>
        <p:txBody>
          <a:bodyPr/>
          <a:lstStyle>
            <a:lvl1pPr>
              <a:defRPr sz="1600" b="1">
                <a:solidFill>
                  <a:schemeClr val="tx1"/>
                </a:solidFill>
                <a:latin typeface="Sakkal Majalla" panose="02000000000000000000" pitchFamily="2" charset="-78"/>
                <a:cs typeface="Sakkal Majalla" panose="02000000000000000000" pitchFamily="2" charset="-78"/>
              </a:defRPr>
            </a:lvl1pPr>
          </a:lstStyle>
          <a:p>
            <a:pPr>
              <a:defRPr/>
            </a:pPr>
            <a:r>
              <a:rPr lang="ar-IQ"/>
              <a:t>أ.م.د. هيوا إبراهيم قادر</a:t>
            </a:r>
            <a:endParaRPr lang="en-US"/>
          </a:p>
        </p:txBody>
      </p:sp>
      <p:sp>
        <p:nvSpPr>
          <p:cNvPr id="8" name="Slide Number Placeholder 5"/>
          <p:cNvSpPr>
            <a:spLocks noGrp="1"/>
          </p:cNvSpPr>
          <p:nvPr>
            <p:ph type="sldNum" sz="quarter" idx="12"/>
          </p:nvPr>
        </p:nvSpPr>
        <p:spPr/>
        <p:txBody>
          <a:bodyPr/>
          <a:lstStyle>
            <a:lvl1pPr>
              <a:defRPr sz="2000" b="1">
                <a:solidFill>
                  <a:schemeClr val="tx1"/>
                </a:solidFill>
              </a:defRPr>
            </a:lvl1pPr>
          </a:lstStyle>
          <a:p>
            <a:pPr>
              <a:defRPr/>
            </a:pPr>
            <a:fld id="{6E8899CD-6949-4936-8ECC-4BE1EECF631A}"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algn="l" rtl="0" fontAlgn="auto">
              <a:spcBef>
                <a:spcPts val="0"/>
              </a:spcBef>
              <a:spcAft>
                <a:spcPts val="0"/>
              </a:spcAft>
              <a:defRPr/>
            </a:pPr>
            <a:endParaRPr lang="en-US">
              <a:latin typeface="+mn-lt"/>
              <a:cs typeface="+mn-cs"/>
            </a:endParaRPr>
          </a:p>
        </p:txBody>
      </p:sp>
      <p:sp>
        <p:nvSpPr>
          <p:cNvPr id="6" name="Freeform 18"/>
          <p:cNvSpPr>
            <a:spLocks/>
          </p:cNvSpPr>
          <p:nvPr/>
        </p:nvSpPr>
        <p:spPr bwMode="hidden">
          <a:xfrm>
            <a:off x="2619375" y="4075113"/>
            <a:ext cx="5545138" cy="850900"/>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algn="l" rtl="0" fontAlgn="auto">
              <a:spcBef>
                <a:spcPts val="0"/>
              </a:spcBef>
              <a:spcAft>
                <a:spcPts val="0"/>
              </a:spcAft>
              <a:defRPr/>
            </a:pPr>
            <a:endParaRPr lang="en-US">
              <a:latin typeface="+mn-lt"/>
              <a:cs typeface="+mn-cs"/>
            </a:endParaRPr>
          </a:p>
        </p:txBody>
      </p:sp>
      <p:sp>
        <p:nvSpPr>
          <p:cNvPr id="7" name="Freeform 22"/>
          <p:cNvSpPr>
            <a:spLocks/>
          </p:cNvSpPr>
          <p:nvPr/>
        </p:nvSpPr>
        <p:spPr bwMode="hidden">
          <a:xfrm>
            <a:off x="2828925" y="4087813"/>
            <a:ext cx="5467350" cy="77470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lgn="l" rtl="0" fontAlgn="auto">
              <a:spcBef>
                <a:spcPts val="0"/>
              </a:spcBef>
              <a:spcAft>
                <a:spcPts val="0"/>
              </a:spcAft>
              <a:defRPr/>
            </a:pPr>
            <a:endParaRPr lang="en-US">
              <a:latin typeface="+mn-lt"/>
              <a:cs typeface="+mn-cs"/>
            </a:endParaRPr>
          </a:p>
        </p:txBody>
      </p:sp>
      <p:sp>
        <p:nvSpPr>
          <p:cNvPr id="8" name="Freeform 26"/>
          <p:cNvSpPr>
            <a:spLocks/>
          </p:cNvSpPr>
          <p:nvPr/>
        </p:nvSpPr>
        <p:spPr bwMode="hidden">
          <a:xfrm>
            <a:off x="5610225" y="4073525"/>
            <a:ext cx="3306763" cy="652463"/>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lgn="l" rtl="0" fontAlgn="auto">
              <a:spcBef>
                <a:spcPts val="0"/>
              </a:spcBef>
              <a:spcAft>
                <a:spcPts val="0"/>
              </a:spcAft>
              <a:defRPr/>
            </a:pPr>
            <a:endParaRPr lang="en-US">
              <a:latin typeface="+mn-lt"/>
              <a:cs typeface="+mn-cs"/>
            </a:endParaRPr>
          </a:p>
        </p:txBody>
      </p:sp>
      <p:sp useBgFill="1">
        <p:nvSpPr>
          <p:cNvPr id="9" name="Freeform 10"/>
          <p:cNvSpPr>
            <a:spLocks/>
          </p:cNvSpPr>
          <p:nvPr/>
        </p:nvSpPr>
        <p:spPr bwMode="hidden">
          <a:xfrm>
            <a:off x="211138" y="4059238"/>
            <a:ext cx="8723312" cy="1328737"/>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algn="l" rtl="0"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r>
              <a:rPr lang="ar-SA"/>
              <a:t>محاضرات في أحكام الالتزام</a:t>
            </a:r>
            <a:endParaRPr lang="en-US"/>
          </a:p>
        </p:txBody>
      </p:sp>
      <p:sp>
        <p:nvSpPr>
          <p:cNvPr id="11" name="Footer Placeholder 4"/>
          <p:cNvSpPr>
            <a:spLocks noGrp="1"/>
          </p:cNvSpPr>
          <p:nvPr>
            <p:ph type="ftr" sz="quarter" idx="11"/>
          </p:nvPr>
        </p:nvSpPr>
        <p:spPr/>
        <p:txBody>
          <a:bodyPr/>
          <a:lstStyle>
            <a:lvl1pPr>
              <a:defRPr/>
            </a:lvl1pPr>
          </a:lstStyle>
          <a:p>
            <a:pPr>
              <a:defRPr/>
            </a:pPr>
            <a:r>
              <a:rPr lang="ar-IQ"/>
              <a:t>أ.م.د. هيوا إبراهيم قادر</a:t>
            </a:r>
            <a:endParaRPr lang="en-US"/>
          </a:p>
        </p:txBody>
      </p:sp>
      <p:sp>
        <p:nvSpPr>
          <p:cNvPr id="12" name="Slide Number Placeholder 5"/>
          <p:cNvSpPr>
            <a:spLocks noGrp="1"/>
          </p:cNvSpPr>
          <p:nvPr>
            <p:ph type="sldNum" sz="quarter" idx="12"/>
          </p:nvPr>
        </p:nvSpPr>
        <p:spPr/>
        <p:txBody>
          <a:bodyPr/>
          <a:lstStyle>
            <a:lvl1pPr>
              <a:defRPr/>
            </a:lvl1pPr>
          </a:lstStyle>
          <a:p>
            <a:pPr>
              <a:defRPr/>
            </a:pPr>
            <a:fld id="{E492BA7A-9BDA-4A10-AF79-B9D98E147590}"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r>
              <a:rPr lang="ar-SA"/>
              <a:t>محاضرات في أحكام الالتزام</a:t>
            </a:r>
            <a:endParaRPr lang="en-US"/>
          </a:p>
        </p:txBody>
      </p:sp>
      <p:sp>
        <p:nvSpPr>
          <p:cNvPr id="6" name="Footer Placeholder 4"/>
          <p:cNvSpPr>
            <a:spLocks noGrp="1"/>
          </p:cNvSpPr>
          <p:nvPr>
            <p:ph type="ftr" sz="quarter" idx="16"/>
          </p:nvPr>
        </p:nvSpPr>
        <p:spPr/>
        <p:txBody>
          <a:bodyPr/>
          <a:lstStyle>
            <a:lvl1pPr>
              <a:defRPr/>
            </a:lvl1pPr>
          </a:lstStyle>
          <a:p>
            <a:pPr>
              <a:defRPr/>
            </a:pPr>
            <a:r>
              <a:rPr lang="ar-IQ"/>
              <a:t>أ.م.د. هيوا إبراهيم قادر</a:t>
            </a:r>
            <a:endParaRPr lang="en-US"/>
          </a:p>
        </p:txBody>
      </p:sp>
      <p:sp>
        <p:nvSpPr>
          <p:cNvPr id="7" name="Slide Number Placeholder 5"/>
          <p:cNvSpPr>
            <a:spLocks noGrp="1"/>
          </p:cNvSpPr>
          <p:nvPr>
            <p:ph type="sldNum" sz="quarter" idx="17"/>
          </p:nvPr>
        </p:nvSpPr>
        <p:spPr/>
        <p:txBody>
          <a:bodyPr/>
          <a:lstStyle>
            <a:lvl1pPr>
              <a:defRPr/>
            </a:lvl1pPr>
          </a:lstStyle>
          <a:p>
            <a:pPr>
              <a:defRPr/>
            </a:pPr>
            <a:fld id="{FF537F59-F0EF-45BE-BD5C-5359A5F56E37}"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r>
              <a:rPr lang="ar-SA"/>
              <a:t>محاضرات في أحكام الالتزام</a:t>
            </a:r>
            <a:endParaRPr lang="en-US"/>
          </a:p>
        </p:txBody>
      </p:sp>
      <p:sp>
        <p:nvSpPr>
          <p:cNvPr id="8" name="Footer Placeholder 4"/>
          <p:cNvSpPr>
            <a:spLocks noGrp="1"/>
          </p:cNvSpPr>
          <p:nvPr>
            <p:ph type="ftr" sz="quarter" idx="11"/>
          </p:nvPr>
        </p:nvSpPr>
        <p:spPr/>
        <p:txBody>
          <a:bodyPr/>
          <a:lstStyle>
            <a:lvl1pPr>
              <a:defRPr/>
            </a:lvl1pPr>
          </a:lstStyle>
          <a:p>
            <a:pPr>
              <a:defRPr/>
            </a:pPr>
            <a:r>
              <a:rPr lang="ar-IQ"/>
              <a:t>أ.م.د. هيوا إبراهيم قادر</a:t>
            </a:r>
            <a:endParaRPr lang="en-US"/>
          </a:p>
        </p:txBody>
      </p:sp>
      <p:sp>
        <p:nvSpPr>
          <p:cNvPr id="9" name="Slide Number Placeholder 5"/>
          <p:cNvSpPr>
            <a:spLocks noGrp="1"/>
          </p:cNvSpPr>
          <p:nvPr>
            <p:ph type="sldNum" sz="quarter" idx="12"/>
          </p:nvPr>
        </p:nvSpPr>
        <p:spPr/>
        <p:txBody>
          <a:bodyPr/>
          <a:lstStyle>
            <a:lvl1pPr>
              <a:defRPr/>
            </a:lvl1pPr>
          </a:lstStyle>
          <a:p>
            <a:pPr>
              <a:defRPr/>
            </a:pPr>
            <a:fld id="{8C2A9B07-1564-4424-99B6-28C6F716A671}"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ar-SA"/>
              <a:t>محاضرات في أحكام الالتزام</a:t>
            </a:r>
            <a:endParaRPr lang="en-US"/>
          </a:p>
        </p:txBody>
      </p:sp>
      <p:sp>
        <p:nvSpPr>
          <p:cNvPr id="4" name="Footer Placeholder 4"/>
          <p:cNvSpPr>
            <a:spLocks noGrp="1"/>
          </p:cNvSpPr>
          <p:nvPr>
            <p:ph type="ftr" sz="quarter" idx="11"/>
          </p:nvPr>
        </p:nvSpPr>
        <p:spPr/>
        <p:txBody>
          <a:bodyPr/>
          <a:lstStyle>
            <a:lvl1pPr>
              <a:defRPr/>
            </a:lvl1pPr>
          </a:lstStyle>
          <a:p>
            <a:pPr>
              <a:defRPr/>
            </a:pPr>
            <a:r>
              <a:rPr lang="ar-IQ"/>
              <a:t>أ.م.د. هيوا إبراهيم قادر</a:t>
            </a:r>
            <a:endParaRPr lang="en-US"/>
          </a:p>
        </p:txBody>
      </p:sp>
      <p:sp>
        <p:nvSpPr>
          <p:cNvPr id="5" name="Slide Number Placeholder 5"/>
          <p:cNvSpPr>
            <a:spLocks noGrp="1"/>
          </p:cNvSpPr>
          <p:nvPr>
            <p:ph type="sldNum" sz="quarter" idx="12"/>
          </p:nvPr>
        </p:nvSpPr>
        <p:spPr/>
        <p:txBody>
          <a:bodyPr/>
          <a:lstStyle>
            <a:lvl1pPr>
              <a:defRPr/>
            </a:lvl1pPr>
          </a:lstStyle>
          <a:p>
            <a:pPr>
              <a:defRPr/>
            </a:pPr>
            <a:fld id="{64088A58-4F24-4ACE-8BD4-12581C4278CE}"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algn="l" rtl="0" fontAlgn="auto">
                <a:spcBef>
                  <a:spcPts val="0"/>
                </a:spcBef>
                <a:spcAft>
                  <a:spcPts val="0"/>
                </a:spcAft>
                <a:defRPr/>
              </a:pPr>
              <a:endParaRPr lang="en-US">
                <a:latin typeface="+mn-lt"/>
                <a:cs typeface="+mn-cs"/>
              </a:endParaRPr>
            </a:p>
          </p:txBody>
        </p:sp>
        <p:sp>
          <p:nvSpPr>
            <p:cNvPr id="5"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algn="l" rtl="0" fontAlgn="auto">
                <a:spcBef>
                  <a:spcPts val="0"/>
                </a:spcBef>
                <a:spcAft>
                  <a:spcPts val="0"/>
                </a:spcAft>
                <a:defRPr/>
              </a:pPr>
              <a:endParaRPr lang="en-US">
                <a:latin typeface="+mn-lt"/>
                <a:cs typeface="+mn-cs"/>
              </a:endParaRPr>
            </a:p>
          </p:txBody>
        </p:sp>
        <p:sp>
          <p:nvSpPr>
            <p:cNvPr id="6"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lgn="l" rtl="0" fontAlgn="auto">
                <a:spcBef>
                  <a:spcPts val="0"/>
                </a:spcBef>
                <a:spcAft>
                  <a:spcPts val="0"/>
                </a:spcAft>
                <a:defRPr/>
              </a:pPr>
              <a:endParaRPr lang="en-US">
                <a:latin typeface="+mn-lt"/>
                <a:cs typeface="+mn-cs"/>
              </a:endParaRPr>
            </a:p>
          </p:txBody>
        </p:sp>
        <p:sp>
          <p:nvSpPr>
            <p:cNvPr id="7"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lgn="l" rtl="0" fontAlgn="auto">
                <a:spcBef>
                  <a:spcPts val="0"/>
                </a:spcBef>
                <a:spcAft>
                  <a:spcPts val="0"/>
                </a:spcAft>
                <a:defRPr/>
              </a:pPr>
              <a:endParaRPr lang="en-US">
                <a:latin typeface="+mn-lt"/>
                <a:cs typeface="+mn-cs"/>
              </a:endParaRPr>
            </a:p>
          </p:txBody>
        </p:sp>
        <p:sp useBgFill="1">
          <p:nvSpPr>
            <p:cNvPr id="8"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algn="l" rtl="0" fontAlgn="auto">
                <a:spcBef>
                  <a:spcPts val="0"/>
                </a:spcBef>
                <a:spcAft>
                  <a:spcPts val="0"/>
                </a:spcAft>
                <a:defRPr/>
              </a:pPr>
              <a:endParaRPr lang="en-US">
                <a:latin typeface="+mn-lt"/>
                <a:cs typeface="+mn-cs"/>
              </a:endParaRPr>
            </a:p>
          </p:txBody>
        </p:sp>
      </p:grpSp>
      <p:sp>
        <p:nvSpPr>
          <p:cNvPr id="9" name="Date Placeholder 1"/>
          <p:cNvSpPr>
            <a:spLocks noGrp="1"/>
          </p:cNvSpPr>
          <p:nvPr>
            <p:ph type="dt" sz="half" idx="10"/>
          </p:nvPr>
        </p:nvSpPr>
        <p:spPr/>
        <p:txBody>
          <a:bodyPr/>
          <a:lstStyle>
            <a:lvl1pPr>
              <a:defRPr/>
            </a:lvl1pPr>
          </a:lstStyle>
          <a:p>
            <a:pPr>
              <a:defRPr/>
            </a:pPr>
            <a:r>
              <a:rPr lang="ar-SA"/>
              <a:t>محاضرات في أحكام الالتزام</a:t>
            </a:r>
            <a:endParaRPr lang="en-US"/>
          </a:p>
        </p:txBody>
      </p:sp>
      <p:sp>
        <p:nvSpPr>
          <p:cNvPr id="10" name="Footer Placeholder 2"/>
          <p:cNvSpPr>
            <a:spLocks noGrp="1"/>
          </p:cNvSpPr>
          <p:nvPr>
            <p:ph type="ftr" sz="quarter" idx="11"/>
          </p:nvPr>
        </p:nvSpPr>
        <p:spPr/>
        <p:txBody>
          <a:bodyPr/>
          <a:lstStyle>
            <a:lvl1pPr>
              <a:defRPr/>
            </a:lvl1pPr>
          </a:lstStyle>
          <a:p>
            <a:pPr>
              <a:defRPr/>
            </a:pPr>
            <a:r>
              <a:rPr lang="ar-IQ"/>
              <a:t>أ.م.د. هيوا إبراهيم قادر</a:t>
            </a:r>
            <a:endParaRPr lang="en-US"/>
          </a:p>
        </p:txBody>
      </p:sp>
      <p:sp>
        <p:nvSpPr>
          <p:cNvPr id="11" name="Slide Number Placeholder 3"/>
          <p:cNvSpPr>
            <a:spLocks noGrp="1"/>
          </p:cNvSpPr>
          <p:nvPr>
            <p:ph type="sldNum" sz="quarter" idx="12"/>
          </p:nvPr>
        </p:nvSpPr>
        <p:spPr/>
        <p:txBody>
          <a:bodyPr/>
          <a:lstStyle>
            <a:lvl1pPr>
              <a:defRPr/>
            </a:lvl1pPr>
          </a:lstStyle>
          <a:p>
            <a:pPr>
              <a:defRPr/>
            </a:pPr>
            <a:fld id="{5A9E3ACC-9D7A-483C-A7A2-25A4AC8A2D65}"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681" y="4501687"/>
              <a:ext cx="4295219" cy="101494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algn="l" rtl="0" fontAlgn="auto">
                <a:spcBef>
                  <a:spcPts val="0"/>
                </a:spcBef>
                <a:spcAft>
                  <a:spcPts val="0"/>
                </a:spcAft>
                <a:defRPr/>
              </a:pPr>
              <a:endParaRPr lang="en-US">
                <a:latin typeface="+mn-lt"/>
                <a:cs typeface="+mn-cs"/>
              </a:endParaRPr>
            </a:p>
          </p:txBody>
        </p:sp>
        <p:sp>
          <p:nvSpPr>
            <p:cNvPr id="8" name="Freeform 18"/>
            <p:cNvSpPr>
              <a:spLocks/>
            </p:cNvSpPr>
            <p:nvPr/>
          </p:nvSpPr>
          <p:spPr bwMode="hidden">
            <a:xfrm>
              <a:off x="-308538" y="4318998"/>
              <a:ext cx="8280254" cy="1208906"/>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algn="l" rtl="0" fontAlgn="auto">
                <a:spcBef>
                  <a:spcPts val="0"/>
                </a:spcBef>
                <a:spcAft>
                  <a:spcPts val="0"/>
                </a:spcAft>
                <a:defRPr/>
              </a:pPr>
              <a:endParaRPr lang="en-US">
                <a:latin typeface="+mn-lt"/>
                <a:cs typeface="+mn-cs"/>
              </a:endParaRPr>
            </a:p>
          </p:txBody>
        </p:sp>
        <p:sp>
          <p:nvSpPr>
            <p:cNvPr id="9" name="Freeform 22"/>
            <p:cNvSpPr>
              <a:spLocks/>
            </p:cNvSpPr>
            <p:nvPr/>
          </p:nvSpPr>
          <p:spPr bwMode="hidden">
            <a:xfrm>
              <a:off x="4014" y="4334786"/>
              <a:ext cx="8164231" cy="110290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lgn="l" rtl="0" fontAlgn="auto">
                <a:spcBef>
                  <a:spcPts val="0"/>
                </a:spcBef>
                <a:spcAft>
                  <a:spcPts val="0"/>
                </a:spcAft>
                <a:defRPr/>
              </a:pPr>
              <a:endParaRPr lang="en-US">
                <a:latin typeface="+mn-lt"/>
                <a:cs typeface="+mn-cs"/>
              </a:endParaRPr>
            </a:p>
          </p:txBody>
        </p:sp>
        <p:sp>
          <p:nvSpPr>
            <p:cNvPr id="10" name="Freeform 26"/>
            <p:cNvSpPr>
              <a:spLocks/>
            </p:cNvSpPr>
            <p:nvPr/>
          </p:nvSpPr>
          <p:spPr bwMode="hidden">
            <a:xfrm>
              <a:off x="4157164" y="4316742"/>
              <a:ext cx="4939265" cy="92697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lgn="l" rtl="0" fontAlgn="auto">
                <a:spcBef>
                  <a:spcPts val="0"/>
                </a:spcBef>
                <a:spcAft>
                  <a:spcPts val="0"/>
                </a:spcAft>
                <a:defRPr/>
              </a:pPr>
              <a:endParaRPr lang="en-US">
                <a:latin typeface="+mn-lt"/>
                <a:cs typeface="+mn-cs"/>
              </a:endParaRPr>
            </a:p>
          </p:txBody>
        </p:sp>
        <p:sp useBgFill="1">
          <p:nvSpPr>
            <p:cNvPr id="11"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algn="l" rtl="0" fontAlgn="auto">
                <a:spcBef>
                  <a:spcPts val="0"/>
                </a:spcBef>
                <a:spcAft>
                  <a:spcPts val="0"/>
                </a:spcAft>
                <a:defRPr/>
              </a:pPr>
              <a:endParaRPr lang="en-US">
                <a:latin typeface="+mn-lt"/>
                <a:cs typeface="+mn-cs"/>
              </a:endParaRPr>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4"/>
          <p:cNvSpPr>
            <a:spLocks noGrp="1"/>
          </p:cNvSpPr>
          <p:nvPr>
            <p:ph type="dt" sz="half" idx="10"/>
          </p:nvPr>
        </p:nvSpPr>
        <p:spPr/>
        <p:txBody>
          <a:bodyPr/>
          <a:lstStyle>
            <a:lvl1pPr>
              <a:defRPr/>
            </a:lvl1pPr>
          </a:lstStyle>
          <a:p>
            <a:pPr>
              <a:defRPr/>
            </a:pPr>
            <a:r>
              <a:rPr lang="ar-SA"/>
              <a:t>محاضرات في أحكام الالتزام</a:t>
            </a:r>
            <a:endParaRPr lang="en-US"/>
          </a:p>
        </p:txBody>
      </p:sp>
      <p:sp>
        <p:nvSpPr>
          <p:cNvPr id="13" name="Footer Placeholder 5"/>
          <p:cNvSpPr>
            <a:spLocks noGrp="1"/>
          </p:cNvSpPr>
          <p:nvPr>
            <p:ph type="ftr" sz="quarter" idx="11"/>
          </p:nvPr>
        </p:nvSpPr>
        <p:spPr/>
        <p:txBody>
          <a:bodyPr/>
          <a:lstStyle>
            <a:lvl1pPr>
              <a:defRPr/>
            </a:lvl1pPr>
          </a:lstStyle>
          <a:p>
            <a:pPr>
              <a:defRPr/>
            </a:pPr>
            <a:r>
              <a:rPr lang="ar-IQ"/>
              <a:t>أ.م.د. هيوا إبراهيم قادر</a:t>
            </a:r>
            <a:endParaRPr lang="en-US"/>
          </a:p>
        </p:txBody>
      </p:sp>
      <p:sp>
        <p:nvSpPr>
          <p:cNvPr id="14" name="Slide Number Placeholder 6"/>
          <p:cNvSpPr>
            <a:spLocks noGrp="1"/>
          </p:cNvSpPr>
          <p:nvPr>
            <p:ph type="sldNum" sz="quarter" idx="12"/>
          </p:nvPr>
        </p:nvSpPr>
        <p:spPr/>
        <p:txBody>
          <a:bodyPr/>
          <a:lstStyle>
            <a:lvl1pPr>
              <a:defRPr/>
            </a:lvl1pPr>
          </a:lstStyle>
          <a:p>
            <a:pPr>
              <a:defRPr/>
            </a:pPr>
            <a:fld id="{3476164E-E89D-40FD-8E4A-D4914E93F385}"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681" y="4499676"/>
              <a:ext cx="4295219"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algn="l" rtl="0" fontAlgn="auto">
                <a:spcBef>
                  <a:spcPts val="0"/>
                </a:spcBef>
                <a:spcAft>
                  <a:spcPts val="0"/>
                </a:spcAft>
                <a:defRPr/>
              </a:pPr>
              <a:endParaRPr lang="en-US">
                <a:latin typeface="+mn-lt"/>
                <a:cs typeface="+mn-cs"/>
              </a:endParaRPr>
            </a:p>
          </p:txBody>
        </p:sp>
        <p:sp>
          <p:nvSpPr>
            <p:cNvPr id="8" name="Freeform 18"/>
            <p:cNvSpPr>
              <a:spLocks/>
            </p:cNvSpPr>
            <p:nvPr/>
          </p:nvSpPr>
          <p:spPr bwMode="hidden">
            <a:xfrm>
              <a:off x="-308538" y="4319027"/>
              <a:ext cx="8280254" cy="1208092"/>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algn="l" rtl="0" fontAlgn="auto">
                <a:spcBef>
                  <a:spcPts val="0"/>
                </a:spcBef>
                <a:spcAft>
                  <a:spcPts val="0"/>
                </a:spcAft>
                <a:defRPr/>
              </a:pPr>
              <a:endParaRPr lang="en-US">
                <a:latin typeface="+mn-lt"/>
                <a:cs typeface="+mn-cs"/>
              </a:endParaRPr>
            </a:p>
          </p:txBody>
        </p:sp>
        <p:sp>
          <p:nvSpPr>
            <p:cNvPr id="9" name="Freeform 22"/>
            <p:cNvSpPr>
              <a:spLocks/>
            </p:cNvSpPr>
            <p:nvPr/>
          </p:nvSpPr>
          <p:spPr bwMode="hidden">
            <a:xfrm>
              <a:off x="4014" y="4334834"/>
              <a:ext cx="8164231"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lgn="l" rtl="0" fontAlgn="auto">
                <a:spcBef>
                  <a:spcPts val="0"/>
                </a:spcBef>
                <a:spcAft>
                  <a:spcPts val="0"/>
                </a:spcAft>
                <a:defRPr/>
              </a:pPr>
              <a:endParaRPr lang="en-US">
                <a:latin typeface="+mn-lt"/>
                <a:cs typeface="+mn-cs"/>
              </a:endParaRPr>
            </a:p>
          </p:txBody>
        </p:sp>
        <p:sp>
          <p:nvSpPr>
            <p:cNvPr id="10" name="Freeform 26"/>
            <p:cNvSpPr>
              <a:spLocks/>
            </p:cNvSpPr>
            <p:nvPr/>
          </p:nvSpPr>
          <p:spPr bwMode="hidden">
            <a:xfrm>
              <a:off x="4157164" y="4316769"/>
              <a:ext cx="4939265"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lgn="l" rtl="0" fontAlgn="auto">
                <a:spcBef>
                  <a:spcPts val="0"/>
                </a:spcBef>
                <a:spcAft>
                  <a:spcPts val="0"/>
                </a:spcAft>
                <a:defRPr/>
              </a:pPr>
              <a:endParaRPr lang="en-US">
                <a:latin typeface="+mn-lt"/>
                <a:cs typeface="+mn-cs"/>
              </a:endParaRPr>
            </a:p>
          </p:txBody>
        </p:sp>
        <p:sp useBgFill="1">
          <p:nvSpPr>
            <p:cNvPr id="11"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algn="l" rtl="0" fontAlgn="auto">
                <a:spcBef>
                  <a:spcPts val="0"/>
                </a:spcBef>
                <a:spcAft>
                  <a:spcPts val="0"/>
                </a:spcAft>
                <a:defRPr/>
              </a:pPr>
              <a:endParaRPr lang="en-US">
                <a:latin typeface="+mn-lt"/>
                <a:cs typeface="+mn-cs"/>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12" name="Date Placeholder 4"/>
          <p:cNvSpPr>
            <a:spLocks noGrp="1"/>
          </p:cNvSpPr>
          <p:nvPr>
            <p:ph type="dt" sz="half" idx="10"/>
          </p:nvPr>
        </p:nvSpPr>
        <p:spPr/>
        <p:txBody>
          <a:bodyPr/>
          <a:lstStyle>
            <a:lvl1pPr>
              <a:defRPr/>
            </a:lvl1pPr>
          </a:lstStyle>
          <a:p>
            <a:pPr>
              <a:defRPr/>
            </a:pPr>
            <a:r>
              <a:rPr lang="ar-SA"/>
              <a:t>محاضرات في أحكام الالتزام</a:t>
            </a:r>
            <a:endParaRPr lang="en-US"/>
          </a:p>
        </p:txBody>
      </p:sp>
      <p:sp>
        <p:nvSpPr>
          <p:cNvPr id="13" name="Footer Placeholder 5"/>
          <p:cNvSpPr>
            <a:spLocks noGrp="1"/>
          </p:cNvSpPr>
          <p:nvPr>
            <p:ph type="ftr" sz="quarter" idx="11"/>
          </p:nvPr>
        </p:nvSpPr>
        <p:spPr/>
        <p:txBody>
          <a:bodyPr/>
          <a:lstStyle>
            <a:lvl1pPr>
              <a:defRPr/>
            </a:lvl1pPr>
          </a:lstStyle>
          <a:p>
            <a:pPr>
              <a:defRPr/>
            </a:pPr>
            <a:r>
              <a:rPr lang="ar-IQ"/>
              <a:t>أ.م.د. هيوا إبراهيم قادر</a:t>
            </a:r>
            <a:endParaRPr lang="en-US"/>
          </a:p>
        </p:txBody>
      </p:sp>
      <p:sp>
        <p:nvSpPr>
          <p:cNvPr id="14" name="Slide Number Placeholder 6"/>
          <p:cNvSpPr>
            <a:spLocks noGrp="1"/>
          </p:cNvSpPr>
          <p:nvPr>
            <p:ph type="sldNum" sz="quarter" idx="12"/>
          </p:nvPr>
        </p:nvSpPr>
        <p:spPr/>
        <p:txBody>
          <a:bodyPr/>
          <a:lstStyle>
            <a:lvl1pPr>
              <a:defRPr/>
            </a:lvl1pPr>
          </a:lstStyle>
          <a:p>
            <a:pPr>
              <a:defRPr/>
            </a:pPr>
            <a:fld id="{BB63A926-A302-4456-86D6-1FEA28A50C63}"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algn="l" rtl="0" fontAlgn="auto">
                <a:spcBef>
                  <a:spcPts val="0"/>
                </a:spcBef>
                <a:spcAft>
                  <a:spcPts val="0"/>
                </a:spcAft>
                <a:defRPr/>
              </a:pPr>
              <a:endParaRPr lang="en-US">
                <a:latin typeface="+mn-lt"/>
                <a:cs typeface="+mn-cs"/>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algn="l" rtl="0" fontAlgn="auto">
                <a:spcBef>
                  <a:spcPts val="0"/>
                </a:spcBef>
                <a:spcAft>
                  <a:spcPts val="0"/>
                </a:spcAft>
                <a:defRPr/>
              </a:pPr>
              <a:endParaRPr lang="en-US">
                <a:latin typeface="+mn-lt"/>
                <a:cs typeface="+mn-cs"/>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algn="l" rtl="0" fontAlgn="auto">
                <a:spcBef>
                  <a:spcPts val="0"/>
                </a:spcBef>
                <a:spcAft>
                  <a:spcPts val="0"/>
                </a:spcAft>
                <a:defRPr/>
              </a:pPr>
              <a:endParaRPr lang="en-US">
                <a:latin typeface="+mn-lt"/>
                <a:cs typeface="+mn-cs"/>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algn="l" rtl="0" fontAlgn="auto">
                <a:spcBef>
                  <a:spcPts val="0"/>
                </a:spcBef>
                <a:spcAft>
                  <a:spcPts val="0"/>
                </a:spcAft>
                <a:defRPr/>
              </a:pPr>
              <a:endParaRPr lang="en-US">
                <a:latin typeface="+mn-lt"/>
                <a:cs typeface="+mn-cs"/>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algn="l" rtl="0" fontAlgn="auto">
                <a:spcBef>
                  <a:spcPts val="0"/>
                </a:spcBef>
                <a:spcAft>
                  <a:spcPts val="0"/>
                </a:spcAft>
                <a:defRPr/>
              </a:pPr>
              <a:endParaRPr lang="en-US">
                <a:latin typeface="+mn-lt"/>
                <a:cs typeface="+mn-cs"/>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5164138" y="6249988"/>
            <a:ext cx="3786187" cy="365125"/>
          </a:xfrm>
          <a:prstGeom prst="rect">
            <a:avLst/>
          </a:prstGeom>
        </p:spPr>
        <p:txBody>
          <a:bodyPr vert="horz" wrap="square" lIns="91440" tIns="45720" rIns="91440" bIns="45720" numCol="1" anchor="ctr" anchorCtr="0" compatLnSpc="1">
            <a:prstTxWarp prst="textNoShape">
              <a:avLst/>
            </a:prstTxWarp>
          </a:bodyPr>
          <a:lstStyle>
            <a:lvl1pPr rtl="0">
              <a:defRPr sz="1000">
                <a:solidFill>
                  <a:schemeClr val="tx2"/>
                </a:solidFill>
                <a:latin typeface="Candara" pitchFamily="34" charset="0"/>
              </a:defRPr>
            </a:lvl1pPr>
          </a:lstStyle>
          <a:p>
            <a:pPr>
              <a:defRPr/>
            </a:pPr>
            <a:r>
              <a:rPr lang="ar-SA"/>
              <a:t>محاضرات في أحكام الالتزام</a:t>
            </a:r>
            <a:endParaRPr 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rtl="0" fontAlgn="auto">
              <a:spcBef>
                <a:spcPts val="0"/>
              </a:spcBef>
              <a:spcAft>
                <a:spcPts val="0"/>
              </a:spcAft>
              <a:defRPr sz="1000">
                <a:solidFill>
                  <a:schemeClr val="tx2"/>
                </a:solidFill>
                <a:latin typeface="+mn-lt"/>
                <a:cs typeface="+mn-cs"/>
              </a:defRPr>
            </a:lvl1pPr>
          </a:lstStyle>
          <a:p>
            <a:pPr>
              <a:defRPr/>
            </a:pPr>
            <a:r>
              <a:rPr lang="ar-IQ"/>
              <a:t>أ.م.د. هيوا إبراهيم قادر</a:t>
            </a:r>
            <a:endParaRPr 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wrap="square" lIns="91440" tIns="45720" rIns="91440" bIns="45720" numCol="1" anchor="ctr" anchorCtr="0" compatLnSpc="1">
            <a:prstTxWarp prst="textNoShape">
              <a:avLst/>
            </a:prstTxWarp>
          </a:bodyPr>
          <a:lstStyle>
            <a:lvl1pPr algn="ctr" rtl="0">
              <a:defRPr sz="1000">
                <a:solidFill>
                  <a:schemeClr val="tx2"/>
                </a:solidFill>
                <a:latin typeface="Candara" pitchFamily="34" charset="0"/>
              </a:defRPr>
            </a:lvl1pPr>
          </a:lstStyle>
          <a:p>
            <a:pPr>
              <a:defRPr/>
            </a:pPr>
            <a:fld id="{4CE2A44A-C488-4CA9-82A3-71DB7DDF741F}" type="slidenum">
              <a:rPr lang="ar-SA"/>
              <a:pPr>
                <a:defRPr/>
              </a:pPr>
              <a:t>‹#›</a:t>
            </a:fld>
            <a:endParaRPr lang="en-US"/>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5" r:id="rId4"/>
    <p:sldLayoutId id="2147483694" r:id="rId5"/>
    <p:sldLayoutId id="2147483693" r:id="rId6"/>
    <p:sldLayoutId id="2147483699" r:id="rId7"/>
    <p:sldLayoutId id="2147483700" r:id="rId8"/>
    <p:sldLayoutId id="2147483701" r:id="rId9"/>
    <p:sldLayoutId id="2147483692" r:id="rId10"/>
    <p:sldLayoutId id="2147483702" r:id="rId11"/>
  </p:sldLayoutIdLst>
  <p:hf hdr="0"/>
  <p:txStyles>
    <p:titleStyle>
      <a:lvl1pPr algn="ctr" rtl="0" eaLnBrk="0" fontAlgn="base" hangingPunct="0">
        <a:spcBef>
          <a:spcPct val="0"/>
        </a:spcBef>
        <a:spcAft>
          <a:spcPct val="0"/>
        </a:spcAft>
        <a:defRPr sz="4400" kern="1200">
          <a:solidFill>
            <a:srgbClr val="FFFFFF"/>
          </a:solidFill>
          <a:latin typeface="+mj-lt"/>
          <a:ea typeface="+mj-ea"/>
          <a:cs typeface="+mj-cs"/>
        </a:defRPr>
      </a:lvl1pPr>
      <a:lvl2pPr algn="ctr" rtl="0" eaLnBrk="0" fontAlgn="base" hangingPunct="0">
        <a:spcBef>
          <a:spcPct val="0"/>
        </a:spcBef>
        <a:spcAft>
          <a:spcPct val="0"/>
        </a:spcAft>
        <a:defRPr sz="4400">
          <a:solidFill>
            <a:srgbClr val="FFFFFF"/>
          </a:solidFill>
          <a:latin typeface="Candara" pitchFamily="34" charset="0"/>
        </a:defRPr>
      </a:lvl2pPr>
      <a:lvl3pPr algn="ctr" rtl="0" eaLnBrk="0" fontAlgn="base" hangingPunct="0">
        <a:spcBef>
          <a:spcPct val="0"/>
        </a:spcBef>
        <a:spcAft>
          <a:spcPct val="0"/>
        </a:spcAft>
        <a:defRPr sz="4400">
          <a:solidFill>
            <a:srgbClr val="FFFFFF"/>
          </a:solidFill>
          <a:latin typeface="Candara" pitchFamily="34" charset="0"/>
        </a:defRPr>
      </a:lvl3pPr>
      <a:lvl4pPr algn="ctr" rtl="0" eaLnBrk="0" fontAlgn="base" hangingPunct="0">
        <a:spcBef>
          <a:spcPct val="0"/>
        </a:spcBef>
        <a:spcAft>
          <a:spcPct val="0"/>
        </a:spcAft>
        <a:defRPr sz="4400">
          <a:solidFill>
            <a:srgbClr val="FFFFFF"/>
          </a:solidFill>
          <a:latin typeface="Candara" pitchFamily="34" charset="0"/>
        </a:defRPr>
      </a:lvl4pPr>
      <a:lvl5pPr algn="ctr" rtl="0" eaLnBrk="0" fontAlgn="base" hangingPunct="0">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eaLnBrk="0" fontAlgn="base" hangingPunct="0">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eaLnBrk="0" fontAlgn="base" hangingPunct="0">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eaLnBrk="0" fontAlgn="base" hangingPunct="0">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049" name="Title 1"/>
          <p:cNvSpPr>
            <a:spLocks noGrp="1"/>
          </p:cNvSpPr>
          <p:nvPr>
            <p:ph type="title"/>
          </p:nvPr>
        </p:nvSpPr>
        <p:spPr>
          <a:xfrm>
            <a:off x="381000" y="1938338"/>
            <a:ext cx="8229600" cy="2938462"/>
          </a:xfrm>
        </p:spPr>
        <p:txBody>
          <a:bodyPr/>
          <a:lstStyle/>
          <a:p>
            <a:pPr eaLnBrk="1" hangingPunct="1"/>
            <a:r>
              <a:rPr lang="ar-IQ" sz="11500" smtClean="0">
                <a:solidFill>
                  <a:schemeClr val="tx1"/>
                </a:solidFill>
                <a:cs typeface="Ali-A-Samik" pitchFamily="2" charset="-78"/>
              </a:rPr>
              <a:t>انتقال الالتزام</a:t>
            </a:r>
            <a:endParaRPr lang="en-US" sz="11500" smtClean="0">
              <a:solidFill>
                <a:schemeClr val="tx1"/>
              </a:solidFill>
              <a:cs typeface="Ali-A-Samik" pitchFamily="2" charset="-78"/>
            </a:endParaRPr>
          </a:p>
        </p:txBody>
      </p:sp>
      <p:sp>
        <p:nvSpPr>
          <p:cNvPr id="514050" name="Slide Number Placeholder 3"/>
          <p:cNvSpPr>
            <a:spLocks noGrp="1"/>
          </p:cNvSpPr>
          <p:nvPr>
            <p:ph type="sldNum" sz="quarter" idx="12"/>
          </p:nvPr>
        </p:nvSpPr>
        <p:spPr bwMode="auto">
          <a:noFill/>
          <a:ln>
            <a:miter lim="800000"/>
            <a:headEnd/>
            <a:tailEnd/>
          </a:ln>
        </p:spPr>
        <p:txBody>
          <a:bodyPr/>
          <a:lstStyle/>
          <a:p>
            <a:fld id="{77D3D0D2-EBE5-4F48-A555-3511EF2A318F}" type="slidenum">
              <a:rPr lang="ar-SA" smtClean="0"/>
              <a:pPr/>
              <a:t>1</a:t>
            </a:fld>
            <a:endParaRPr lang="en-US" smtClean="0"/>
          </a:p>
        </p:txBody>
      </p:sp>
      <p:sp>
        <p:nvSpPr>
          <p:cNvPr id="514052" name="Date Placeholder 4"/>
          <p:cNvSpPr>
            <a:spLocks noGrp="1"/>
          </p:cNvSpPr>
          <p:nvPr>
            <p:ph type="dt" sz="quarter" idx="10"/>
          </p:nvPr>
        </p:nvSpPr>
        <p:spPr bwMode="auto">
          <a:noFill/>
          <a:ln>
            <a:miter lim="800000"/>
            <a:headEnd/>
            <a:tailEnd/>
          </a:ln>
        </p:spPr>
        <p:txBody>
          <a:bodyPr/>
          <a:lstStyle/>
          <a:p>
            <a:pPr fontAlgn="base">
              <a:spcBef>
                <a:spcPct val="0"/>
              </a:spcBef>
              <a:spcAft>
                <a:spcPct val="0"/>
              </a:spcAft>
            </a:pPr>
            <a:r>
              <a:rPr lang="en-US" smtClean="0"/>
              <a:t>محاضرات في أحكام الالتزام</a:t>
            </a:r>
            <a:endParaRPr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265" name="Content Placeholder 2"/>
          <p:cNvSpPr>
            <a:spLocks noGrp="1"/>
          </p:cNvSpPr>
          <p:nvPr>
            <p:ph idx="4294967295"/>
          </p:nvPr>
        </p:nvSpPr>
        <p:spPr>
          <a:xfrm>
            <a:off x="609600" y="2895600"/>
            <a:ext cx="7899400" cy="2895600"/>
          </a:xfrm>
        </p:spPr>
        <p:txBody>
          <a:bodyPr/>
          <a:lstStyle/>
          <a:p>
            <a:pPr marL="0" indent="0" algn="just" rtl="1" eaLnBrk="1" hangingPunct="1">
              <a:buFont typeface="Symbol" pitchFamily="18" charset="2"/>
              <a:buNone/>
            </a:pPr>
            <a:r>
              <a:rPr lang="ar-IQ" sz="4400" smtClean="0">
                <a:solidFill>
                  <a:schemeClr val="tx1"/>
                </a:solidFill>
                <a:latin typeface="Sakkal Majalla" pitchFamily="2" charset="-78"/>
                <a:cs typeface="Sakkal Majalla" pitchFamily="2" charset="-78"/>
              </a:rPr>
              <a:t>أما في القانون المدني المصري فإن الاتفاق بين المدين والمحال عليه صحيح ولا ينفذ في مواجهة الدائن إلا بقبوله إياه. لذلك فإن الاختلاف بين القانونين يظهر في حالة رفض الدائن للحوالة.</a:t>
            </a:r>
            <a:endParaRPr lang="en-US" sz="4400" smtClean="0">
              <a:solidFill>
                <a:schemeClr val="tx1"/>
              </a:solidFill>
              <a:latin typeface="Sakkal Majalla" pitchFamily="2" charset="-78"/>
              <a:ea typeface="Majalla UI"/>
              <a:cs typeface="Sakkal Majalla" pitchFamily="2" charset="-78"/>
            </a:endParaRPr>
          </a:p>
        </p:txBody>
      </p:sp>
      <p:sp>
        <p:nvSpPr>
          <p:cNvPr id="523266"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كيف تنعقد الحوالة؟</a:t>
            </a:r>
            <a:endParaRPr lang="en-US" smtClean="0">
              <a:solidFill>
                <a:schemeClr val="tx1"/>
              </a:solidFill>
              <a:cs typeface="Ali-A-Samik" pitchFamily="2" charset="-78"/>
            </a:endParaRPr>
          </a:p>
        </p:txBody>
      </p:sp>
      <p:sp>
        <p:nvSpPr>
          <p:cNvPr id="523267"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E0F5287-7015-4090-9090-6D002D4EADB4}" type="slidenum">
              <a:rPr lang="ar-SA" sz="2000" b="1">
                <a:latin typeface="Candara" pitchFamily="34" charset="0"/>
              </a:rPr>
              <a:pPr algn="ctr" rtl="0"/>
              <a:t>10</a:t>
            </a:fld>
            <a:endParaRPr lang="en-US" sz="2000" b="1">
              <a:latin typeface="Candara" pitchFamily="34" charset="0"/>
            </a:endParaRPr>
          </a:p>
        </p:txBody>
      </p:sp>
      <p:sp>
        <p:nvSpPr>
          <p:cNvPr id="523269"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89" name="Content Placeholder 2"/>
          <p:cNvSpPr>
            <a:spLocks noGrp="1"/>
          </p:cNvSpPr>
          <p:nvPr>
            <p:ph idx="4294967295"/>
          </p:nvPr>
        </p:nvSpPr>
        <p:spPr>
          <a:xfrm>
            <a:off x="609600" y="1905000"/>
            <a:ext cx="7848600" cy="4267200"/>
          </a:xfrm>
        </p:spPr>
        <p:txBody>
          <a:bodyPr/>
          <a:lstStyle/>
          <a:p>
            <a:pPr marL="0" indent="0" algn="just" rtl="1" eaLnBrk="1" hangingPunct="1">
              <a:buFont typeface="Symbol" pitchFamily="18" charset="2"/>
              <a:buNone/>
            </a:pPr>
            <a:r>
              <a:rPr lang="ar-IQ" sz="4000" dirty="0" smtClean="0">
                <a:solidFill>
                  <a:schemeClr val="tx1"/>
                </a:solidFill>
                <a:latin typeface="Sakkal Majalla" pitchFamily="2" charset="-78"/>
                <a:cs typeface="Sakkal Majalla" pitchFamily="2" charset="-78"/>
              </a:rPr>
              <a:t>2- باتفاق بين الدائن والمحال عليه: في هذه الحالة تنعقد الحوالة تبرعاً من قبل المحال عليه ولا حاجة هنا لموافقة المدين أو عدم موافقته وهو تطبيق للكسب دون سبب (قضاء دين الغير) ولا يحق له الرجوع على المدين إلا إذا انتفت نية التبرع لديه أو كانت له مصلحة في قضاء الدين (م/239 مدني).</a:t>
            </a:r>
            <a:endParaRPr lang="en-US" sz="4000" dirty="0" smtClean="0">
              <a:solidFill>
                <a:schemeClr val="tx1"/>
              </a:solidFill>
              <a:latin typeface="Sakkal Majalla" pitchFamily="2" charset="-78"/>
              <a:ea typeface="Majalla UI"/>
              <a:cs typeface="Sakkal Majalla" pitchFamily="2" charset="-78"/>
            </a:endParaRPr>
          </a:p>
        </p:txBody>
      </p:sp>
      <p:sp>
        <p:nvSpPr>
          <p:cNvPr id="524290"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كيف تنعقد الحوالة؟</a:t>
            </a:r>
            <a:endParaRPr lang="en-US" smtClean="0">
              <a:solidFill>
                <a:schemeClr val="tx1"/>
              </a:solidFill>
              <a:cs typeface="Ali-A-Samik" pitchFamily="2" charset="-78"/>
            </a:endParaRPr>
          </a:p>
        </p:txBody>
      </p:sp>
      <p:sp>
        <p:nvSpPr>
          <p:cNvPr id="524291"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AB5BC67C-E69F-463F-A0D8-F57389655B6A}" type="slidenum">
              <a:rPr lang="ar-SA" sz="2000" b="1">
                <a:latin typeface="Candara" pitchFamily="34" charset="0"/>
              </a:rPr>
              <a:pPr algn="ctr" rtl="0"/>
              <a:t>11</a:t>
            </a:fld>
            <a:endParaRPr lang="en-US" sz="2000" b="1">
              <a:latin typeface="Candara" pitchFamily="34" charset="0"/>
            </a:endParaRPr>
          </a:p>
        </p:txBody>
      </p:sp>
      <p:sp>
        <p:nvSpPr>
          <p:cNvPr id="524293"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3" name="Content Placeholder 2"/>
          <p:cNvSpPr>
            <a:spLocks noGrp="1"/>
          </p:cNvSpPr>
          <p:nvPr>
            <p:ph idx="4294967295"/>
          </p:nvPr>
        </p:nvSpPr>
        <p:spPr>
          <a:xfrm>
            <a:off x="304799" y="1676400"/>
            <a:ext cx="8645525" cy="3886200"/>
          </a:xfrm>
        </p:spPr>
        <p:txBody>
          <a:bodyPr/>
          <a:lstStyle/>
          <a:p>
            <a:pPr marL="0" indent="0" algn="just" rtl="1" eaLnBrk="1" hangingPunct="1">
              <a:buFont typeface="Symbol" pitchFamily="18" charset="2"/>
              <a:buNone/>
            </a:pPr>
            <a:r>
              <a:rPr lang="ar-IQ" sz="4800" dirty="0" smtClean="0">
                <a:solidFill>
                  <a:schemeClr val="tx1"/>
                </a:solidFill>
                <a:latin typeface="Sakkal Majalla" pitchFamily="2" charset="-78"/>
                <a:cs typeface="Sakkal Majalla" pitchFamily="2" charset="-78"/>
              </a:rPr>
              <a:t>لابد أن يكون قبول الحوالة قبولاً صريحاً أو ضمنياً، </a:t>
            </a:r>
            <a:r>
              <a:rPr lang="ar-IQ" sz="4800" dirty="0" smtClean="0">
                <a:solidFill>
                  <a:srgbClr val="FF0000"/>
                </a:solidFill>
                <a:latin typeface="Sakkal Majalla" pitchFamily="2" charset="-78"/>
                <a:cs typeface="Sakkal Majalla" pitchFamily="2" charset="-78"/>
              </a:rPr>
              <a:t>فإن سكت الدائن فإن سكوته يفسر بأنه رفض للحوالة </a:t>
            </a:r>
            <a:r>
              <a:rPr lang="ar-IQ" sz="4800" dirty="0" smtClean="0">
                <a:solidFill>
                  <a:schemeClr val="tx1"/>
                </a:solidFill>
                <a:latin typeface="Sakkal Majalla" pitchFamily="2" charset="-78"/>
                <a:cs typeface="Sakkal Majalla" pitchFamily="2" charset="-78"/>
              </a:rPr>
              <a:t>وليس قبولاً لها (م/340 مدني).</a:t>
            </a:r>
            <a:endParaRPr lang="en-US" sz="4800" dirty="0" smtClean="0">
              <a:solidFill>
                <a:schemeClr val="tx1"/>
              </a:solidFill>
              <a:latin typeface="Sakkal Majalla" pitchFamily="2" charset="-78"/>
              <a:ea typeface="Majalla UI"/>
              <a:cs typeface="Sakkal Majalla" pitchFamily="2" charset="-78"/>
            </a:endParaRPr>
          </a:p>
        </p:txBody>
      </p:sp>
      <p:sp>
        <p:nvSpPr>
          <p:cNvPr id="525314"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قبول حوالة الدين</a:t>
            </a:r>
            <a:endParaRPr lang="en-US" smtClean="0">
              <a:solidFill>
                <a:schemeClr val="tx1"/>
              </a:solidFill>
              <a:cs typeface="Ali-A-Samik" pitchFamily="2" charset="-78"/>
            </a:endParaRPr>
          </a:p>
        </p:txBody>
      </p:sp>
      <p:sp>
        <p:nvSpPr>
          <p:cNvPr id="525315"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638BC26-3896-4810-A964-40907BA101C8}" type="slidenum">
              <a:rPr lang="ar-SA" sz="2000" b="1">
                <a:latin typeface="Candara" pitchFamily="34" charset="0"/>
              </a:rPr>
              <a:pPr algn="ctr" rtl="0"/>
              <a:t>12</a:t>
            </a:fld>
            <a:endParaRPr lang="en-US" sz="2000" b="1">
              <a:latin typeface="Candara" pitchFamily="34" charset="0"/>
            </a:endParaRPr>
          </a:p>
        </p:txBody>
      </p:sp>
      <p:sp>
        <p:nvSpPr>
          <p:cNvPr id="525317"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7" name="Content Placeholder 2"/>
          <p:cNvSpPr>
            <a:spLocks noGrp="1"/>
          </p:cNvSpPr>
          <p:nvPr>
            <p:ph idx="1"/>
          </p:nvPr>
        </p:nvSpPr>
        <p:spPr>
          <a:xfrm>
            <a:off x="609600" y="3048000"/>
            <a:ext cx="7899400" cy="2667000"/>
          </a:xfrm>
        </p:spPr>
        <p:txBody>
          <a:bodyPr/>
          <a:lstStyle/>
          <a:p>
            <a:pPr eaLnBrk="1" hangingPunct="1"/>
            <a:r>
              <a:rPr lang="ar-IQ" sz="4800" smtClean="0"/>
              <a:t>أولاً: العلاقة بين المحال له والمحال عليه:</a:t>
            </a:r>
          </a:p>
          <a:p>
            <a:pPr eaLnBrk="1" hangingPunct="1"/>
            <a:r>
              <a:rPr lang="ar-IQ" sz="4800" smtClean="0"/>
              <a:t>ينتقل الدين من ذمة المحيل (المدين الأصلي) إلى المحال عليه بصفاته وضماناته ودفوعه.</a:t>
            </a:r>
          </a:p>
        </p:txBody>
      </p:sp>
      <p:sp>
        <p:nvSpPr>
          <p:cNvPr id="526338" name="Title 1"/>
          <p:cNvSpPr>
            <a:spLocks noGrp="1"/>
          </p:cNvSpPr>
          <p:nvPr>
            <p:ph type="title"/>
          </p:nvPr>
        </p:nvSpPr>
        <p:spPr>
          <a:xfrm>
            <a:off x="381000" y="228600"/>
            <a:ext cx="8229600" cy="804863"/>
          </a:xfrm>
        </p:spPr>
        <p:txBody>
          <a:bodyPr/>
          <a:lstStyle/>
          <a:p>
            <a:pPr rtl="1" eaLnBrk="1" hangingPunct="1"/>
            <a:r>
              <a:rPr lang="ar-IQ" smtClean="0">
                <a:solidFill>
                  <a:schemeClr val="tx1"/>
                </a:solidFill>
                <a:cs typeface="Ali-A-Samik" pitchFamily="2" charset="-78"/>
              </a:rPr>
              <a:t>أحكام حوالة الدين</a:t>
            </a:r>
            <a:endParaRPr lang="en-US" smtClean="0">
              <a:solidFill>
                <a:schemeClr val="tx1"/>
              </a:solidFill>
              <a:cs typeface="Ali-A-Samik" pitchFamily="2" charset="-78"/>
            </a:endParaRPr>
          </a:p>
        </p:txBody>
      </p:sp>
      <p:sp>
        <p:nvSpPr>
          <p:cNvPr id="526339" name="Slide Number Placeholder 3"/>
          <p:cNvSpPr>
            <a:spLocks noGrp="1"/>
          </p:cNvSpPr>
          <p:nvPr>
            <p:ph type="sldNum" sz="quarter" idx="12"/>
          </p:nvPr>
        </p:nvSpPr>
        <p:spPr bwMode="auto">
          <a:noFill/>
          <a:ln>
            <a:miter lim="800000"/>
            <a:headEnd/>
            <a:tailEnd/>
          </a:ln>
        </p:spPr>
        <p:txBody>
          <a:bodyPr/>
          <a:lstStyle/>
          <a:p>
            <a:fld id="{3380A2E9-DEBA-4E15-877E-DB6C5443F11C}" type="slidenum">
              <a:rPr lang="ar-SA" smtClean="0"/>
              <a:pPr/>
              <a:t>13</a:t>
            </a:fld>
            <a:endParaRPr lang="en-US" smtClean="0"/>
          </a:p>
        </p:txBody>
      </p:sp>
      <p:sp>
        <p:nvSpPr>
          <p:cNvPr id="526341" name="Date Placeholder 5"/>
          <p:cNvSpPr>
            <a:spLocks noGrp="1"/>
          </p:cNvSpPr>
          <p:nvPr>
            <p:ph type="dt" sz="quarter" idx="10"/>
          </p:nvPr>
        </p:nvSpPr>
        <p:spPr bwMode="auto">
          <a:noFill/>
          <a:ln>
            <a:miter lim="800000"/>
            <a:headEnd/>
            <a:tailEnd/>
          </a:ln>
        </p:spPr>
        <p:txBody>
          <a:bodyPr/>
          <a:lstStyle/>
          <a:p>
            <a:pPr fontAlgn="base">
              <a:spcBef>
                <a:spcPct val="0"/>
              </a:spcBef>
              <a:spcAft>
                <a:spcPct val="0"/>
              </a:spcAft>
            </a:pPr>
            <a:r>
              <a:rPr lang="en-US" smtClean="0"/>
              <a:t>محاضرات في أحكام الالتزام</a:t>
            </a:r>
            <a:endParaRPr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1" name="Content Placeholder 2"/>
          <p:cNvSpPr>
            <a:spLocks noGrp="1"/>
          </p:cNvSpPr>
          <p:nvPr>
            <p:ph idx="4294967295"/>
          </p:nvPr>
        </p:nvSpPr>
        <p:spPr>
          <a:xfrm>
            <a:off x="609600" y="2895600"/>
            <a:ext cx="7899400" cy="3124200"/>
          </a:xfrm>
        </p:spPr>
        <p:txBody>
          <a:bodyPr/>
          <a:lstStyle/>
          <a:p>
            <a:pPr marL="0" indent="0" algn="just" rtl="1" eaLnBrk="1" hangingPunct="1">
              <a:buFont typeface="Symbol" pitchFamily="18" charset="2"/>
              <a:buNone/>
            </a:pPr>
            <a:r>
              <a:rPr lang="ar-IQ" sz="4800" smtClean="0">
                <a:solidFill>
                  <a:schemeClr val="tx1"/>
                </a:solidFill>
                <a:latin typeface="Sakkal Majalla" pitchFamily="2" charset="-78"/>
                <a:cs typeface="Sakkal Majalla" pitchFamily="2" charset="-78"/>
              </a:rPr>
              <a:t>1- انتقال الدين بصفاته: فإن كان الدين حالاً تكون الحوالة به حالة، وإن كان مؤجلاً تكون مؤجلة، ولو كان الدين تجارياً أو مدنياً انتقل بهذه الصفة (م/347 مدني).</a:t>
            </a:r>
            <a:endParaRPr lang="en-US" sz="4800" smtClean="0">
              <a:solidFill>
                <a:schemeClr val="tx1"/>
              </a:solidFill>
              <a:latin typeface="Sakkal Majalla" pitchFamily="2" charset="-78"/>
              <a:cs typeface="Sakkal Majalla" pitchFamily="2" charset="-78"/>
            </a:endParaRPr>
          </a:p>
        </p:txBody>
      </p:sp>
      <p:sp>
        <p:nvSpPr>
          <p:cNvPr id="527362"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أحكام حوالة الدين</a:t>
            </a:r>
            <a:endParaRPr lang="en-US" smtClean="0">
              <a:solidFill>
                <a:schemeClr val="tx1"/>
              </a:solidFill>
              <a:cs typeface="Ali-A-Samik" pitchFamily="2" charset="-78"/>
            </a:endParaRPr>
          </a:p>
        </p:txBody>
      </p:sp>
      <p:sp>
        <p:nvSpPr>
          <p:cNvPr id="527363"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EDD605D-1AB0-4896-9A8A-87153BB07317}" type="slidenum">
              <a:rPr lang="ar-SA" sz="2000" b="1">
                <a:latin typeface="Candara" pitchFamily="34" charset="0"/>
              </a:rPr>
              <a:pPr algn="ctr" rtl="0"/>
              <a:t>14</a:t>
            </a:fld>
            <a:endParaRPr lang="en-US" sz="2000" b="1">
              <a:latin typeface="Candara" pitchFamily="34" charset="0"/>
            </a:endParaRPr>
          </a:p>
        </p:txBody>
      </p:sp>
      <p:sp>
        <p:nvSpPr>
          <p:cNvPr id="527365"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5" name="Content Placeholder 2"/>
          <p:cNvSpPr>
            <a:spLocks noGrp="1"/>
          </p:cNvSpPr>
          <p:nvPr>
            <p:ph idx="4294967295"/>
          </p:nvPr>
        </p:nvSpPr>
        <p:spPr>
          <a:xfrm>
            <a:off x="558800" y="2590800"/>
            <a:ext cx="8128000" cy="3505200"/>
          </a:xfrm>
        </p:spPr>
        <p:txBody>
          <a:bodyPr/>
          <a:lstStyle/>
          <a:p>
            <a:pPr marL="0" indent="0" algn="just" rtl="1" eaLnBrk="1" hangingPunct="1">
              <a:buFont typeface="Symbol" pitchFamily="18" charset="2"/>
              <a:buNone/>
            </a:pPr>
            <a:r>
              <a:rPr lang="ar-IQ" sz="4400" smtClean="0">
                <a:solidFill>
                  <a:schemeClr val="tx1"/>
                </a:solidFill>
                <a:latin typeface="Sakkal Majalla" pitchFamily="2" charset="-78"/>
                <a:cs typeface="Sakkal Majalla" pitchFamily="2" charset="-78"/>
              </a:rPr>
              <a:t>2- انتقال الدين بضماناته: إذا كان انعقاد الحوالة قد تم عن طريق اتفاق الدائن والمحال عليه فلا ينتقل إلا الدين ويسقط الضمان، أما إذا كان انعقاد الحوالة قد تم بالاتفاق بين المدين الأصلي (المحيل) والمحال عليه فإن الدين ينتقل بضماناته. </a:t>
            </a:r>
            <a:endParaRPr lang="en-US" sz="4400" smtClean="0">
              <a:solidFill>
                <a:schemeClr val="tx1"/>
              </a:solidFill>
              <a:latin typeface="Sakkal Majalla" pitchFamily="2" charset="-78"/>
              <a:cs typeface="Sakkal Majalla" pitchFamily="2" charset="-78"/>
            </a:endParaRPr>
          </a:p>
        </p:txBody>
      </p:sp>
      <p:sp>
        <p:nvSpPr>
          <p:cNvPr id="528386"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أحكام حوالة الدين</a:t>
            </a:r>
            <a:endParaRPr lang="en-US" smtClean="0">
              <a:solidFill>
                <a:schemeClr val="tx1"/>
              </a:solidFill>
              <a:cs typeface="Ali-A-Samik" pitchFamily="2" charset="-78"/>
            </a:endParaRPr>
          </a:p>
        </p:txBody>
      </p:sp>
      <p:sp>
        <p:nvSpPr>
          <p:cNvPr id="528387"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2F1234A-5829-4A58-81FA-20A8517986B8}" type="slidenum">
              <a:rPr lang="ar-SA" sz="2000" b="1">
                <a:latin typeface="Candara" pitchFamily="34" charset="0"/>
              </a:rPr>
              <a:pPr algn="ctr" rtl="0"/>
              <a:t>15</a:t>
            </a:fld>
            <a:endParaRPr lang="en-US" sz="2000" b="1">
              <a:latin typeface="Candara" pitchFamily="34" charset="0"/>
            </a:endParaRPr>
          </a:p>
        </p:txBody>
      </p:sp>
      <p:sp>
        <p:nvSpPr>
          <p:cNvPr id="528389"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09" name="Content Placeholder 2"/>
          <p:cNvSpPr>
            <a:spLocks noGrp="1"/>
          </p:cNvSpPr>
          <p:nvPr>
            <p:ph idx="4294967295"/>
          </p:nvPr>
        </p:nvSpPr>
        <p:spPr>
          <a:xfrm>
            <a:off x="609600" y="2438400"/>
            <a:ext cx="7899400" cy="3429000"/>
          </a:xfrm>
        </p:spPr>
        <p:txBody>
          <a:bodyPr/>
          <a:lstStyle/>
          <a:p>
            <a:pPr marL="0" indent="0" algn="just" rtl="1" eaLnBrk="1" hangingPunct="1">
              <a:buFont typeface="Symbol" pitchFamily="18" charset="2"/>
              <a:buNone/>
            </a:pPr>
            <a:r>
              <a:rPr lang="ar-IQ" sz="5400" smtClean="0">
                <a:solidFill>
                  <a:schemeClr val="tx1"/>
                </a:solidFill>
                <a:latin typeface="Sakkal Majalla" pitchFamily="2" charset="-78"/>
                <a:cs typeface="Sakkal Majalla" pitchFamily="2" charset="-78"/>
              </a:rPr>
              <a:t>وفي هذه الحالة إذا كان الضمان مقدماً من قبل شخص آخر (كفالة) فلا تنتقل الكفالة إلا إذا قبل الكفيل لأن شخصية المدين هنا محل اعتبار. (م/348 مدني).</a:t>
            </a:r>
            <a:endParaRPr lang="en-US" sz="5400" smtClean="0">
              <a:solidFill>
                <a:schemeClr val="tx1"/>
              </a:solidFill>
              <a:latin typeface="Sakkal Majalla" pitchFamily="2" charset="-78"/>
              <a:cs typeface="Sakkal Majalla" pitchFamily="2" charset="-78"/>
            </a:endParaRPr>
          </a:p>
        </p:txBody>
      </p:sp>
      <p:sp>
        <p:nvSpPr>
          <p:cNvPr id="529410"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أحكام حوالة الدين</a:t>
            </a:r>
            <a:endParaRPr lang="en-US" smtClean="0">
              <a:solidFill>
                <a:schemeClr val="tx1"/>
              </a:solidFill>
              <a:cs typeface="Ali-A-Samik" pitchFamily="2" charset="-78"/>
            </a:endParaRPr>
          </a:p>
        </p:txBody>
      </p:sp>
      <p:sp>
        <p:nvSpPr>
          <p:cNvPr id="529411"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31445C7E-67C6-4142-B8A1-5B4B92FB24AB}" type="slidenum">
              <a:rPr lang="ar-SA" sz="2000" b="1">
                <a:latin typeface="Candara" pitchFamily="34" charset="0"/>
              </a:rPr>
              <a:pPr algn="ctr" rtl="0"/>
              <a:t>16</a:t>
            </a:fld>
            <a:endParaRPr lang="en-US" sz="2000" b="1">
              <a:latin typeface="Candara" pitchFamily="34" charset="0"/>
            </a:endParaRPr>
          </a:p>
        </p:txBody>
      </p:sp>
      <p:sp>
        <p:nvSpPr>
          <p:cNvPr id="529413"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3" name="Content Placeholder 2"/>
          <p:cNvSpPr>
            <a:spLocks noGrp="1"/>
          </p:cNvSpPr>
          <p:nvPr>
            <p:ph idx="4294967295"/>
          </p:nvPr>
        </p:nvSpPr>
        <p:spPr>
          <a:xfrm>
            <a:off x="457200" y="2438400"/>
            <a:ext cx="8305800" cy="3276600"/>
          </a:xfrm>
        </p:spPr>
        <p:txBody>
          <a:bodyPr/>
          <a:lstStyle/>
          <a:p>
            <a:pPr marL="0" indent="0" algn="just" rtl="1" eaLnBrk="1" hangingPunct="1">
              <a:buFont typeface="Symbol" pitchFamily="18" charset="2"/>
              <a:buNone/>
            </a:pPr>
            <a:r>
              <a:rPr lang="ar-IQ" sz="4800" dirty="0" smtClean="0">
                <a:solidFill>
                  <a:schemeClr val="tx1"/>
                </a:solidFill>
                <a:latin typeface="Sakkal Majalla" pitchFamily="2" charset="-78"/>
                <a:cs typeface="Sakkal Majalla" pitchFamily="2" charset="-78"/>
              </a:rPr>
              <a:t>3- انتقال الدين بدفوعه: إذا كان الدفوع تتعلق بأصل الدين، </a:t>
            </a:r>
            <a:r>
              <a:rPr lang="ar-IQ" sz="4800" dirty="0" smtClean="0">
                <a:solidFill>
                  <a:srgbClr val="FF0000"/>
                </a:solidFill>
                <a:latin typeface="Sakkal Majalla" pitchFamily="2" charset="-78"/>
                <a:cs typeface="Sakkal Majalla" pitchFamily="2" charset="-78"/>
              </a:rPr>
              <a:t>أما الدفوع المتعلقة بشخص المدين فلا تنتقل مع الدين </a:t>
            </a:r>
            <a:r>
              <a:rPr lang="ar-IQ" sz="4800" dirty="0" smtClean="0">
                <a:solidFill>
                  <a:schemeClr val="tx1"/>
                </a:solidFill>
                <a:latin typeface="Sakkal Majalla" pitchFamily="2" charset="-78"/>
                <a:cs typeface="Sakkal Majalla" pitchFamily="2" charset="-78"/>
              </a:rPr>
              <a:t>(م/349 مدني).</a:t>
            </a:r>
            <a:endParaRPr lang="en-US" sz="4800" dirty="0" smtClean="0">
              <a:solidFill>
                <a:schemeClr val="tx1"/>
              </a:solidFill>
              <a:latin typeface="Sakkal Majalla" pitchFamily="2" charset="-78"/>
              <a:cs typeface="Sakkal Majalla" pitchFamily="2" charset="-78"/>
            </a:endParaRPr>
          </a:p>
        </p:txBody>
      </p:sp>
      <p:sp>
        <p:nvSpPr>
          <p:cNvPr id="530434"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أحكام حوالة الدين</a:t>
            </a:r>
            <a:endParaRPr lang="en-US" smtClean="0">
              <a:solidFill>
                <a:schemeClr val="tx1"/>
              </a:solidFill>
              <a:cs typeface="Ali-A-Samik" pitchFamily="2" charset="-78"/>
            </a:endParaRPr>
          </a:p>
        </p:txBody>
      </p:sp>
      <p:sp>
        <p:nvSpPr>
          <p:cNvPr id="530435"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C11D3F62-C9E5-40A0-9D72-DF0F0BE97F7B}" type="slidenum">
              <a:rPr lang="ar-SA" sz="2000" b="1">
                <a:latin typeface="Candara" pitchFamily="34" charset="0"/>
              </a:rPr>
              <a:pPr algn="ctr" rtl="0"/>
              <a:t>17</a:t>
            </a:fld>
            <a:endParaRPr lang="en-US" sz="2000" b="1">
              <a:latin typeface="Candara" pitchFamily="34" charset="0"/>
            </a:endParaRPr>
          </a:p>
        </p:txBody>
      </p:sp>
      <p:sp>
        <p:nvSpPr>
          <p:cNvPr id="530437"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7" name="Content Placeholder 2"/>
          <p:cNvSpPr>
            <a:spLocks noGrp="1"/>
          </p:cNvSpPr>
          <p:nvPr>
            <p:ph idx="4294967295"/>
          </p:nvPr>
        </p:nvSpPr>
        <p:spPr>
          <a:xfrm>
            <a:off x="457200" y="2667000"/>
            <a:ext cx="8305800" cy="3429000"/>
          </a:xfrm>
        </p:spPr>
        <p:txBody>
          <a:bodyPr/>
          <a:lstStyle/>
          <a:p>
            <a:pPr marL="0" indent="0" algn="just" rtl="1" eaLnBrk="1" hangingPunct="1">
              <a:buFont typeface="Symbol" pitchFamily="18" charset="2"/>
              <a:buNone/>
            </a:pPr>
            <a:r>
              <a:rPr lang="ar-IQ" sz="4400" smtClean="0">
                <a:solidFill>
                  <a:schemeClr val="tx1"/>
                </a:solidFill>
                <a:latin typeface="Sakkal Majalla" pitchFamily="2" charset="-78"/>
                <a:cs typeface="Sakkal Majalla" pitchFamily="2" charset="-78"/>
              </a:rPr>
              <a:t>تبرأ ذمة المحال عليه من الدين بانقضاء الالتزام بأداء الدين، مهما كانت صورة هذا الانقضاء (م/350 مدني). وإن سقط الدين بأمر عارض بعد الحوالة فإن الحوالة لا تبطل وتبقى أما إن كان سقوط الدين قبل الحوالة فإن الحوالة تبطل.</a:t>
            </a:r>
            <a:endParaRPr lang="en-US" sz="4400" smtClean="0">
              <a:solidFill>
                <a:schemeClr val="tx1"/>
              </a:solidFill>
              <a:latin typeface="Sakkal Majalla" pitchFamily="2" charset="-78"/>
              <a:cs typeface="Sakkal Majalla" pitchFamily="2" charset="-78"/>
            </a:endParaRPr>
          </a:p>
        </p:txBody>
      </p:sp>
      <p:sp>
        <p:nvSpPr>
          <p:cNvPr id="531458"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براءة ذمة المحال عليه من الدين</a:t>
            </a:r>
            <a:endParaRPr lang="en-US" smtClean="0">
              <a:solidFill>
                <a:schemeClr val="tx1"/>
              </a:solidFill>
              <a:cs typeface="Ali-A-Samik" pitchFamily="2" charset="-78"/>
            </a:endParaRPr>
          </a:p>
        </p:txBody>
      </p:sp>
      <p:sp>
        <p:nvSpPr>
          <p:cNvPr id="531459"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5D21B35-F489-4019-85CD-7ABFD6D3A095}" type="slidenum">
              <a:rPr lang="ar-SA" sz="2000" b="1">
                <a:latin typeface="Candara" pitchFamily="34" charset="0"/>
              </a:rPr>
              <a:pPr algn="ctr" rtl="0"/>
              <a:t>18</a:t>
            </a:fld>
            <a:endParaRPr lang="en-US" sz="2000" b="1">
              <a:latin typeface="Candara" pitchFamily="34" charset="0"/>
            </a:endParaRPr>
          </a:p>
        </p:txBody>
      </p:sp>
      <p:sp>
        <p:nvSpPr>
          <p:cNvPr id="531461"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81" name="Content Placeholder 2"/>
          <p:cNvSpPr>
            <a:spLocks noGrp="1"/>
          </p:cNvSpPr>
          <p:nvPr>
            <p:ph idx="1"/>
          </p:nvPr>
        </p:nvSpPr>
        <p:spPr>
          <a:xfrm>
            <a:off x="482600" y="2514600"/>
            <a:ext cx="8128000" cy="3733800"/>
          </a:xfrm>
        </p:spPr>
        <p:txBody>
          <a:bodyPr>
            <a:normAutofit lnSpcReduction="10000"/>
          </a:bodyPr>
          <a:lstStyle/>
          <a:p>
            <a:pPr eaLnBrk="1" hangingPunct="1"/>
            <a:r>
              <a:rPr lang="ar-IQ" sz="4000" smtClean="0"/>
              <a:t>ثانياً: العلاقة بين المحال له والمحيل: تبرأ ذمة المحيل (المدين الأصلي) بقبول المحال له (الدائن) الحوالة ورضي بها المحال عليه، ولا يستطيع الدائن الرجوع على المحيل إلا إذا تم الاتفاق على ذلك، فإذا اشترط المحال له عدم براءة ذمة المحيل كان العقد كفالة لا حوالة ويحق له مطالبة المحيل أو المحال عليه (م/346 مدني).</a:t>
            </a:r>
            <a:endParaRPr lang="en-US" sz="4000" smtClean="0">
              <a:ea typeface="Majalla UI"/>
            </a:endParaRPr>
          </a:p>
        </p:txBody>
      </p:sp>
      <p:sp>
        <p:nvSpPr>
          <p:cNvPr id="532482" name="Title 1"/>
          <p:cNvSpPr>
            <a:spLocks noGrp="1"/>
          </p:cNvSpPr>
          <p:nvPr>
            <p:ph type="title"/>
          </p:nvPr>
        </p:nvSpPr>
        <p:spPr>
          <a:xfrm>
            <a:off x="381000" y="228600"/>
            <a:ext cx="8229600" cy="804863"/>
          </a:xfrm>
        </p:spPr>
        <p:txBody>
          <a:bodyPr/>
          <a:lstStyle/>
          <a:p>
            <a:pPr rtl="1" eaLnBrk="1" hangingPunct="1"/>
            <a:r>
              <a:rPr lang="ar-IQ" smtClean="0">
                <a:solidFill>
                  <a:schemeClr val="tx1"/>
                </a:solidFill>
                <a:cs typeface="Ali-A-Samik" pitchFamily="2" charset="-78"/>
              </a:rPr>
              <a:t>أحكام حوالة الدين</a:t>
            </a:r>
            <a:endParaRPr lang="en-US" smtClean="0">
              <a:solidFill>
                <a:schemeClr val="tx1"/>
              </a:solidFill>
              <a:cs typeface="Ali-A-Samik" pitchFamily="2" charset="-78"/>
            </a:endParaRPr>
          </a:p>
        </p:txBody>
      </p:sp>
      <p:sp>
        <p:nvSpPr>
          <p:cNvPr id="532483" name="Slide Number Placeholder 3"/>
          <p:cNvSpPr>
            <a:spLocks noGrp="1"/>
          </p:cNvSpPr>
          <p:nvPr>
            <p:ph type="sldNum" sz="quarter" idx="12"/>
          </p:nvPr>
        </p:nvSpPr>
        <p:spPr bwMode="auto">
          <a:noFill/>
          <a:ln>
            <a:miter lim="800000"/>
            <a:headEnd/>
            <a:tailEnd/>
          </a:ln>
        </p:spPr>
        <p:txBody>
          <a:bodyPr/>
          <a:lstStyle/>
          <a:p>
            <a:fld id="{0E3C6C35-CDA0-4DB5-A616-D22BE7A17510}" type="slidenum">
              <a:rPr lang="ar-SA" smtClean="0"/>
              <a:pPr/>
              <a:t>19</a:t>
            </a:fld>
            <a:endParaRPr lang="en-US" smtClean="0"/>
          </a:p>
        </p:txBody>
      </p:sp>
      <p:sp>
        <p:nvSpPr>
          <p:cNvPr id="532485" name="Date Placeholder 5"/>
          <p:cNvSpPr>
            <a:spLocks noGrp="1"/>
          </p:cNvSpPr>
          <p:nvPr>
            <p:ph type="dt" sz="quarter" idx="10"/>
          </p:nvPr>
        </p:nvSpPr>
        <p:spPr bwMode="auto">
          <a:noFill/>
          <a:ln>
            <a:miter lim="800000"/>
            <a:headEnd/>
            <a:tailEnd/>
          </a:ln>
        </p:spPr>
        <p:txBody>
          <a:bodyPr/>
          <a:lstStyle/>
          <a:p>
            <a:pPr fontAlgn="base">
              <a:spcBef>
                <a:spcPct val="0"/>
              </a:spcBef>
              <a:spcAft>
                <a:spcPct val="0"/>
              </a:spcAft>
            </a:pPr>
            <a:r>
              <a:rPr lang="en-US" smtClean="0"/>
              <a:t>محاضرات في أحكام الالتزام</a:t>
            </a:r>
            <a:endParaRPr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073" name="Content Placeholder 2"/>
          <p:cNvSpPr>
            <a:spLocks noGrp="1"/>
          </p:cNvSpPr>
          <p:nvPr>
            <p:ph idx="1"/>
          </p:nvPr>
        </p:nvSpPr>
        <p:spPr>
          <a:xfrm>
            <a:off x="457200" y="1828800"/>
            <a:ext cx="8204200" cy="4343400"/>
          </a:xfrm>
        </p:spPr>
        <p:txBody>
          <a:bodyPr/>
          <a:lstStyle/>
          <a:p>
            <a:pPr eaLnBrk="1" hangingPunct="1"/>
            <a:r>
              <a:rPr lang="ar-IQ" sz="4800" smtClean="0"/>
              <a:t>ينتقل الالتزام استناداً إلى المذهب المادي:</a:t>
            </a:r>
          </a:p>
          <a:p>
            <a:pPr eaLnBrk="1" hangingPunct="1">
              <a:buFont typeface="Symbol" pitchFamily="18" charset="2"/>
              <a:buChar char=""/>
            </a:pPr>
            <a:r>
              <a:rPr lang="ar-IQ" sz="4800" smtClean="0"/>
              <a:t> حوالة الدين: </a:t>
            </a:r>
          </a:p>
          <a:p>
            <a:pPr algn="ctr" eaLnBrk="1" hangingPunct="1"/>
            <a:r>
              <a:rPr lang="ar-IQ" sz="4800" smtClean="0"/>
              <a:t>انتقال الالتزام (الدين) من مدين إلى آخر.</a:t>
            </a:r>
          </a:p>
          <a:p>
            <a:pPr eaLnBrk="1" hangingPunct="1">
              <a:buFont typeface="Symbol" pitchFamily="18" charset="2"/>
              <a:buChar char=""/>
            </a:pPr>
            <a:r>
              <a:rPr lang="ar-IQ" sz="4800" smtClean="0"/>
              <a:t> حوالة الحق: </a:t>
            </a:r>
          </a:p>
          <a:p>
            <a:pPr algn="ctr" eaLnBrk="1" hangingPunct="1"/>
            <a:r>
              <a:rPr lang="ar-IQ" sz="4800" smtClean="0"/>
              <a:t>انتقال الحق الشخصي من دائن إلى دائن آخر.</a:t>
            </a:r>
          </a:p>
        </p:txBody>
      </p:sp>
      <p:sp>
        <p:nvSpPr>
          <p:cNvPr id="515074" name="Title 1"/>
          <p:cNvSpPr>
            <a:spLocks noGrp="1"/>
          </p:cNvSpPr>
          <p:nvPr>
            <p:ph type="title"/>
          </p:nvPr>
        </p:nvSpPr>
        <p:spPr>
          <a:xfrm>
            <a:off x="381000" y="228600"/>
            <a:ext cx="8229600" cy="804863"/>
          </a:xfrm>
        </p:spPr>
        <p:txBody>
          <a:bodyPr/>
          <a:lstStyle/>
          <a:p>
            <a:pPr rtl="1" eaLnBrk="1" hangingPunct="1"/>
            <a:r>
              <a:rPr lang="ar-IQ" smtClean="0">
                <a:solidFill>
                  <a:schemeClr val="tx1"/>
                </a:solidFill>
                <a:cs typeface="Ali-A-Samik" pitchFamily="2" charset="-78"/>
              </a:rPr>
              <a:t>انتقال الالتزام</a:t>
            </a:r>
            <a:endParaRPr lang="en-US" smtClean="0">
              <a:solidFill>
                <a:schemeClr val="tx1"/>
              </a:solidFill>
              <a:cs typeface="Ali-A-Samik" pitchFamily="2" charset="-78"/>
            </a:endParaRPr>
          </a:p>
        </p:txBody>
      </p:sp>
      <p:sp>
        <p:nvSpPr>
          <p:cNvPr id="515075" name="Slide Number Placeholder 3"/>
          <p:cNvSpPr>
            <a:spLocks noGrp="1"/>
          </p:cNvSpPr>
          <p:nvPr>
            <p:ph type="sldNum" sz="quarter" idx="12"/>
          </p:nvPr>
        </p:nvSpPr>
        <p:spPr bwMode="auto">
          <a:noFill/>
          <a:ln>
            <a:miter lim="800000"/>
            <a:headEnd/>
            <a:tailEnd/>
          </a:ln>
        </p:spPr>
        <p:txBody>
          <a:bodyPr/>
          <a:lstStyle/>
          <a:p>
            <a:fld id="{7890111C-2D9C-45B2-BF88-07FF774FD357}" type="slidenum">
              <a:rPr lang="ar-SA" smtClean="0"/>
              <a:pPr/>
              <a:t>2</a:t>
            </a:fld>
            <a:endParaRPr lang="en-US" smtClean="0"/>
          </a:p>
        </p:txBody>
      </p:sp>
      <p:sp>
        <p:nvSpPr>
          <p:cNvPr id="515077" name="Date Placeholder 5"/>
          <p:cNvSpPr>
            <a:spLocks noGrp="1"/>
          </p:cNvSpPr>
          <p:nvPr>
            <p:ph type="dt" sz="quarter" idx="10"/>
          </p:nvPr>
        </p:nvSpPr>
        <p:spPr bwMode="auto">
          <a:noFill/>
          <a:ln>
            <a:miter lim="800000"/>
            <a:headEnd/>
            <a:tailEnd/>
          </a:ln>
        </p:spPr>
        <p:txBody>
          <a:bodyPr/>
          <a:lstStyle/>
          <a:p>
            <a:pPr fontAlgn="base">
              <a:spcBef>
                <a:spcPct val="0"/>
              </a:spcBef>
              <a:spcAft>
                <a:spcPct val="0"/>
              </a:spcAft>
            </a:pPr>
            <a:r>
              <a:rPr lang="en-US" smtClean="0"/>
              <a:t>محاضرات في أحكام الالتزام</a:t>
            </a:r>
            <a:endParaRPr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505" name="Content Placeholder 2"/>
          <p:cNvSpPr>
            <a:spLocks noGrp="1"/>
          </p:cNvSpPr>
          <p:nvPr>
            <p:ph idx="4294967295"/>
          </p:nvPr>
        </p:nvSpPr>
        <p:spPr>
          <a:xfrm>
            <a:off x="609600" y="3048000"/>
            <a:ext cx="7899400" cy="2590800"/>
          </a:xfrm>
        </p:spPr>
        <p:txBody>
          <a:bodyPr/>
          <a:lstStyle/>
          <a:p>
            <a:pPr marL="0" indent="0" algn="just" rtl="1" eaLnBrk="1" hangingPunct="1">
              <a:buFont typeface="Symbol" pitchFamily="18" charset="2"/>
              <a:buNone/>
            </a:pPr>
            <a:r>
              <a:rPr lang="ar-IQ" sz="5400" smtClean="0">
                <a:solidFill>
                  <a:schemeClr val="tx1"/>
                </a:solidFill>
                <a:latin typeface="Sakkal Majalla" pitchFamily="2" charset="-78"/>
                <a:cs typeface="Sakkal Majalla" pitchFamily="2" charset="-78"/>
              </a:rPr>
              <a:t>ثالثاً: العلاقة بين المحال عليه والمحيل (المدين الأصلي): تحكم هذه العلاقة ما بينهما من علاقة سابقة على الحوالة.</a:t>
            </a:r>
          </a:p>
        </p:txBody>
      </p:sp>
      <p:sp>
        <p:nvSpPr>
          <p:cNvPr id="533506"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أحكام حوالة الدين</a:t>
            </a:r>
            <a:endParaRPr lang="en-US" smtClean="0">
              <a:solidFill>
                <a:schemeClr val="tx1"/>
              </a:solidFill>
              <a:cs typeface="Ali-A-Samik" pitchFamily="2" charset="-78"/>
            </a:endParaRPr>
          </a:p>
        </p:txBody>
      </p:sp>
      <p:sp>
        <p:nvSpPr>
          <p:cNvPr id="533507"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5C177DB-60E5-4FA7-8954-05D3C7A3102B}" type="slidenum">
              <a:rPr lang="ar-SA" sz="2000" b="1">
                <a:latin typeface="Candara" pitchFamily="34" charset="0"/>
              </a:rPr>
              <a:pPr algn="ctr" rtl="0"/>
              <a:t>20</a:t>
            </a:fld>
            <a:endParaRPr lang="en-US" sz="2000" b="1">
              <a:latin typeface="Candara" pitchFamily="34" charset="0"/>
            </a:endParaRPr>
          </a:p>
        </p:txBody>
      </p:sp>
      <p:sp>
        <p:nvSpPr>
          <p:cNvPr id="533509"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29" name="Content Placeholder 2"/>
          <p:cNvSpPr>
            <a:spLocks noGrp="1"/>
          </p:cNvSpPr>
          <p:nvPr>
            <p:ph idx="1"/>
          </p:nvPr>
        </p:nvSpPr>
        <p:spPr>
          <a:xfrm>
            <a:off x="609600" y="2971800"/>
            <a:ext cx="7899400" cy="2971800"/>
          </a:xfrm>
        </p:spPr>
        <p:txBody>
          <a:bodyPr>
            <a:normAutofit lnSpcReduction="10000"/>
          </a:bodyPr>
          <a:lstStyle/>
          <a:p>
            <a:pPr eaLnBrk="1" hangingPunct="1"/>
            <a:r>
              <a:rPr lang="ar-IQ" sz="4800" smtClean="0"/>
              <a:t>1- في الحوالة المطلقة: إذا لم يكن للمحيل دين أو عين على المحال عليه، فإذا قام المحال عليه بالأداء فله الرجوع على المحيل بالمحال به لا بما أداه فعلاً.</a:t>
            </a:r>
          </a:p>
        </p:txBody>
      </p:sp>
      <p:sp>
        <p:nvSpPr>
          <p:cNvPr id="534530" name="Title 1"/>
          <p:cNvSpPr>
            <a:spLocks noGrp="1"/>
          </p:cNvSpPr>
          <p:nvPr>
            <p:ph type="title"/>
          </p:nvPr>
        </p:nvSpPr>
        <p:spPr>
          <a:xfrm>
            <a:off x="381000" y="228600"/>
            <a:ext cx="8229600" cy="804863"/>
          </a:xfrm>
        </p:spPr>
        <p:txBody>
          <a:bodyPr/>
          <a:lstStyle/>
          <a:p>
            <a:pPr rtl="1" eaLnBrk="1" hangingPunct="1"/>
            <a:r>
              <a:rPr lang="ar-IQ" smtClean="0">
                <a:solidFill>
                  <a:schemeClr val="tx1"/>
                </a:solidFill>
                <a:cs typeface="Ali-A-Samik" pitchFamily="2" charset="-78"/>
              </a:rPr>
              <a:t>أحكام حوالة الدين</a:t>
            </a:r>
            <a:endParaRPr lang="en-US" smtClean="0">
              <a:solidFill>
                <a:schemeClr val="tx1"/>
              </a:solidFill>
              <a:cs typeface="Ali-A-Samik" pitchFamily="2" charset="-78"/>
            </a:endParaRPr>
          </a:p>
        </p:txBody>
      </p:sp>
      <p:sp>
        <p:nvSpPr>
          <p:cNvPr id="534531" name="Slide Number Placeholder 3"/>
          <p:cNvSpPr>
            <a:spLocks noGrp="1"/>
          </p:cNvSpPr>
          <p:nvPr>
            <p:ph type="sldNum" sz="quarter" idx="12"/>
          </p:nvPr>
        </p:nvSpPr>
        <p:spPr bwMode="auto">
          <a:noFill/>
          <a:ln>
            <a:miter lim="800000"/>
            <a:headEnd/>
            <a:tailEnd/>
          </a:ln>
        </p:spPr>
        <p:txBody>
          <a:bodyPr/>
          <a:lstStyle/>
          <a:p>
            <a:fld id="{2E7BB8FA-5BFA-41DF-B950-1929B1F68DA6}" type="slidenum">
              <a:rPr lang="ar-SA" smtClean="0"/>
              <a:pPr/>
              <a:t>21</a:t>
            </a:fld>
            <a:endParaRPr lang="en-US" smtClean="0"/>
          </a:p>
        </p:txBody>
      </p:sp>
      <p:sp>
        <p:nvSpPr>
          <p:cNvPr id="534533" name="Date Placeholder 5"/>
          <p:cNvSpPr>
            <a:spLocks noGrp="1"/>
          </p:cNvSpPr>
          <p:nvPr>
            <p:ph type="dt" sz="quarter" idx="10"/>
          </p:nvPr>
        </p:nvSpPr>
        <p:spPr bwMode="auto">
          <a:noFill/>
          <a:ln>
            <a:miter lim="800000"/>
            <a:headEnd/>
            <a:tailEnd/>
          </a:ln>
        </p:spPr>
        <p:txBody>
          <a:bodyPr/>
          <a:lstStyle/>
          <a:p>
            <a:pPr fontAlgn="base">
              <a:spcBef>
                <a:spcPct val="0"/>
              </a:spcBef>
              <a:spcAft>
                <a:spcPct val="0"/>
              </a:spcAft>
            </a:pPr>
            <a:r>
              <a:rPr lang="en-US" smtClean="0"/>
              <a:t>محاضرات في أحكام الالتزام</a:t>
            </a:r>
            <a:endParaRPr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553" name="Content Placeholder 2"/>
          <p:cNvSpPr>
            <a:spLocks noGrp="1"/>
          </p:cNvSpPr>
          <p:nvPr>
            <p:ph idx="4294967295"/>
          </p:nvPr>
        </p:nvSpPr>
        <p:spPr>
          <a:xfrm>
            <a:off x="330200" y="2667000"/>
            <a:ext cx="8509000" cy="3352800"/>
          </a:xfrm>
        </p:spPr>
        <p:txBody>
          <a:bodyPr/>
          <a:lstStyle/>
          <a:p>
            <a:pPr marL="0" indent="0" algn="just" rtl="1" eaLnBrk="1" hangingPunct="1">
              <a:buFont typeface="Symbol" pitchFamily="18" charset="2"/>
              <a:buNone/>
            </a:pPr>
            <a:r>
              <a:rPr lang="ar-IQ" sz="4400" smtClean="0">
                <a:solidFill>
                  <a:schemeClr val="tx1"/>
                </a:solidFill>
                <a:latin typeface="Sakkal Majalla" pitchFamily="2" charset="-78"/>
                <a:cs typeface="Sakkal Majalla" pitchFamily="2" charset="-78"/>
              </a:rPr>
              <a:t>أما إذا كان للمحيل دين أو عين على المحال عليه ولم يقيد المحيل الأداء، وهنا للمحيل أن يطالب المحال عليه بالدين الذي له في ذمته أو العين إلى أن يؤدي المحال عليه الدين للمحال له، فإذا قام المحال عليه بالأداء سقط مما عليه للمحيل من دين بقدر ما أدى.</a:t>
            </a:r>
          </a:p>
        </p:txBody>
      </p:sp>
      <p:sp>
        <p:nvSpPr>
          <p:cNvPr id="535554"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أحكام حوالة الدين</a:t>
            </a:r>
            <a:endParaRPr lang="en-US" smtClean="0">
              <a:solidFill>
                <a:schemeClr val="tx1"/>
              </a:solidFill>
              <a:cs typeface="Ali-A-Samik" pitchFamily="2" charset="-78"/>
            </a:endParaRPr>
          </a:p>
        </p:txBody>
      </p:sp>
      <p:sp>
        <p:nvSpPr>
          <p:cNvPr id="535555"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AA94F53-45D1-4D75-8DC3-AC0B551B7911}" type="slidenum">
              <a:rPr lang="ar-SA" sz="2000" b="1">
                <a:latin typeface="Candara" pitchFamily="34" charset="0"/>
              </a:rPr>
              <a:pPr algn="ctr" rtl="0"/>
              <a:t>22</a:t>
            </a:fld>
            <a:endParaRPr lang="en-US" sz="2000" b="1">
              <a:latin typeface="Candara" pitchFamily="34" charset="0"/>
            </a:endParaRPr>
          </a:p>
        </p:txBody>
      </p:sp>
      <p:sp>
        <p:nvSpPr>
          <p:cNvPr id="535557"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577" name="Content Placeholder 2"/>
          <p:cNvSpPr>
            <a:spLocks noGrp="1"/>
          </p:cNvSpPr>
          <p:nvPr>
            <p:ph idx="4294967295"/>
          </p:nvPr>
        </p:nvSpPr>
        <p:spPr>
          <a:xfrm>
            <a:off x="457200" y="2971800"/>
            <a:ext cx="8305800" cy="2971800"/>
          </a:xfrm>
        </p:spPr>
        <p:txBody>
          <a:bodyPr/>
          <a:lstStyle/>
          <a:p>
            <a:pPr marL="0" indent="0" algn="just" rtl="1" eaLnBrk="1" hangingPunct="1">
              <a:buFont typeface="Symbol" pitchFamily="18" charset="2"/>
              <a:buNone/>
            </a:pPr>
            <a:r>
              <a:rPr lang="ar-IQ" sz="4800" smtClean="0">
                <a:solidFill>
                  <a:schemeClr val="tx1"/>
                </a:solidFill>
                <a:latin typeface="Sakkal Majalla" pitchFamily="2" charset="-78"/>
                <a:cs typeface="Sakkal Majalla" pitchFamily="2" charset="-78"/>
              </a:rPr>
              <a:t>2- في الحوالة المقيدة: بمجرد انعقاد الحوالة ليس للمحيل الحق في مطالبة المحال عليه بالدين أو العين التي قيدت بها الحوالة تطبيقاً لقاعدة من التزم بالضمان امتنع عليه التعرض.</a:t>
            </a:r>
          </a:p>
        </p:txBody>
      </p:sp>
      <p:sp>
        <p:nvSpPr>
          <p:cNvPr id="536578"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أحكام حوالة الدين</a:t>
            </a:r>
            <a:endParaRPr lang="en-US" smtClean="0">
              <a:solidFill>
                <a:schemeClr val="tx1"/>
              </a:solidFill>
              <a:cs typeface="Ali-A-Samik" pitchFamily="2" charset="-78"/>
            </a:endParaRPr>
          </a:p>
        </p:txBody>
      </p:sp>
      <p:sp>
        <p:nvSpPr>
          <p:cNvPr id="536579"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9505A2BA-EDCD-4855-B0F3-326E70165A47}" type="slidenum">
              <a:rPr lang="ar-SA" sz="2000" b="1">
                <a:latin typeface="Candara" pitchFamily="34" charset="0"/>
              </a:rPr>
              <a:pPr algn="ctr" rtl="0"/>
              <a:t>23</a:t>
            </a:fld>
            <a:endParaRPr lang="en-US" sz="2000" b="1">
              <a:latin typeface="Candara" pitchFamily="34" charset="0"/>
            </a:endParaRPr>
          </a:p>
        </p:txBody>
      </p:sp>
      <p:sp>
        <p:nvSpPr>
          <p:cNvPr id="536581"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601" name="Content Placeholder 2"/>
          <p:cNvSpPr>
            <a:spLocks noGrp="1"/>
          </p:cNvSpPr>
          <p:nvPr>
            <p:ph idx="4294967295"/>
          </p:nvPr>
        </p:nvSpPr>
        <p:spPr>
          <a:xfrm>
            <a:off x="457200" y="2971800"/>
            <a:ext cx="8229600" cy="3048000"/>
          </a:xfrm>
        </p:spPr>
        <p:txBody>
          <a:bodyPr/>
          <a:lstStyle/>
          <a:p>
            <a:pPr marL="0" indent="0" algn="just" rtl="1" eaLnBrk="1" hangingPunct="1">
              <a:buFont typeface="Symbol" pitchFamily="18" charset="2"/>
              <a:buNone/>
            </a:pPr>
            <a:r>
              <a:rPr lang="ar-IQ" sz="4800" smtClean="0">
                <a:solidFill>
                  <a:schemeClr val="tx1"/>
                </a:solidFill>
                <a:latin typeface="Sakkal Majalla" pitchFamily="2" charset="-78"/>
                <a:cs typeface="Sakkal Majalla" pitchFamily="2" charset="-78"/>
              </a:rPr>
              <a:t>إذا أعسر المحيل قبل أداء الدين فليس لسائر الغرماء الحق في مشاركة المحال له وذلك لتعلق حقه بالدين أو العين بمجرد انعقاد الحوالة. (م/361 مدني).</a:t>
            </a:r>
          </a:p>
        </p:txBody>
      </p:sp>
      <p:sp>
        <p:nvSpPr>
          <p:cNvPr id="537602"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أحكام حوالة الدين</a:t>
            </a:r>
            <a:endParaRPr lang="en-US" smtClean="0">
              <a:solidFill>
                <a:schemeClr val="tx1"/>
              </a:solidFill>
              <a:cs typeface="Ali-A-Samik" pitchFamily="2" charset="-78"/>
            </a:endParaRPr>
          </a:p>
        </p:txBody>
      </p:sp>
      <p:sp>
        <p:nvSpPr>
          <p:cNvPr id="537603"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47DFD56-C91F-4E81-968F-16FA46F71284}" type="slidenum">
              <a:rPr lang="ar-SA" sz="2000" b="1">
                <a:latin typeface="Candara" pitchFamily="34" charset="0"/>
              </a:rPr>
              <a:pPr algn="ctr" rtl="0"/>
              <a:t>24</a:t>
            </a:fld>
            <a:endParaRPr lang="en-US" sz="2000" b="1">
              <a:latin typeface="Candara" pitchFamily="34" charset="0"/>
            </a:endParaRPr>
          </a:p>
        </p:txBody>
      </p:sp>
      <p:sp>
        <p:nvSpPr>
          <p:cNvPr id="537605"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625" name="Content Placeholder 2"/>
          <p:cNvSpPr>
            <a:spLocks noGrp="1"/>
          </p:cNvSpPr>
          <p:nvPr>
            <p:ph idx="1"/>
          </p:nvPr>
        </p:nvSpPr>
        <p:spPr>
          <a:xfrm>
            <a:off x="609600" y="2590800"/>
            <a:ext cx="7899400" cy="3505200"/>
          </a:xfrm>
        </p:spPr>
        <p:txBody>
          <a:bodyPr/>
          <a:lstStyle/>
          <a:p>
            <a:pPr algn="ctr" eaLnBrk="1" hangingPunct="1"/>
            <a:r>
              <a:rPr lang="ar-IQ" sz="4400" smtClean="0"/>
              <a:t>أطراف حوالة الحق</a:t>
            </a:r>
          </a:p>
          <a:p>
            <a:pPr eaLnBrk="1" hangingPunct="1"/>
            <a:r>
              <a:rPr lang="ar-IQ" sz="4400" smtClean="0"/>
              <a:t>المحيل: الدائن القديم</a:t>
            </a:r>
          </a:p>
          <a:p>
            <a:pPr eaLnBrk="1" hangingPunct="1"/>
            <a:r>
              <a:rPr lang="ar-IQ" sz="4400" smtClean="0"/>
              <a:t>المحال له: الدائن الجديد</a:t>
            </a:r>
          </a:p>
          <a:p>
            <a:pPr eaLnBrk="1" hangingPunct="1"/>
            <a:r>
              <a:rPr lang="ar-IQ" sz="4400" smtClean="0"/>
              <a:t>المحال عليه: المدين</a:t>
            </a:r>
          </a:p>
        </p:txBody>
      </p:sp>
      <p:sp>
        <p:nvSpPr>
          <p:cNvPr id="538626" name="Title 1"/>
          <p:cNvSpPr>
            <a:spLocks noGrp="1"/>
          </p:cNvSpPr>
          <p:nvPr>
            <p:ph type="title"/>
          </p:nvPr>
        </p:nvSpPr>
        <p:spPr>
          <a:xfrm>
            <a:off x="381000" y="228600"/>
            <a:ext cx="8229600" cy="804863"/>
          </a:xfrm>
        </p:spPr>
        <p:txBody>
          <a:bodyPr/>
          <a:lstStyle/>
          <a:p>
            <a:pPr rtl="1" eaLnBrk="1" hangingPunct="1"/>
            <a:r>
              <a:rPr lang="ar-IQ" smtClean="0">
                <a:solidFill>
                  <a:schemeClr val="tx1"/>
                </a:solidFill>
                <a:cs typeface="Ali-A-Samik" pitchFamily="2" charset="-78"/>
              </a:rPr>
              <a:t>حوالة الحق (م/362-374 مدني)</a:t>
            </a:r>
            <a:endParaRPr lang="en-US" smtClean="0">
              <a:solidFill>
                <a:schemeClr val="tx1"/>
              </a:solidFill>
              <a:cs typeface="Ali-A-Samik" pitchFamily="2" charset="-78"/>
            </a:endParaRPr>
          </a:p>
        </p:txBody>
      </p:sp>
      <p:sp>
        <p:nvSpPr>
          <p:cNvPr id="538627" name="Slide Number Placeholder 3"/>
          <p:cNvSpPr>
            <a:spLocks noGrp="1"/>
          </p:cNvSpPr>
          <p:nvPr>
            <p:ph type="sldNum" sz="quarter" idx="12"/>
          </p:nvPr>
        </p:nvSpPr>
        <p:spPr bwMode="auto">
          <a:noFill/>
          <a:ln>
            <a:miter lim="800000"/>
            <a:headEnd/>
            <a:tailEnd/>
          </a:ln>
        </p:spPr>
        <p:txBody>
          <a:bodyPr/>
          <a:lstStyle/>
          <a:p>
            <a:fld id="{2A36F6D7-609A-4F4C-B708-FB000EBBF7E1}" type="slidenum">
              <a:rPr lang="ar-SA" smtClean="0"/>
              <a:pPr/>
              <a:t>25</a:t>
            </a:fld>
            <a:endParaRPr lang="en-US" smtClean="0"/>
          </a:p>
        </p:txBody>
      </p:sp>
      <p:sp>
        <p:nvSpPr>
          <p:cNvPr id="538629" name="Date Placeholder 5"/>
          <p:cNvSpPr>
            <a:spLocks noGrp="1"/>
          </p:cNvSpPr>
          <p:nvPr>
            <p:ph type="dt" sz="quarter" idx="10"/>
          </p:nvPr>
        </p:nvSpPr>
        <p:spPr bwMode="auto">
          <a:noFill/>
          <a:ln>
            <a:miter lim="800000"/>
            <a:headEnd/>
            <a:tailEnd/>
          </a:ln>
        </p:spPr>
        <p:txBody>
          <a:bodyPr/>
          <a:lstStyle/>
          <a:p>
            <a:pPr fontAlgn="base">
              <a:spcBef>
                <a:spcPct val="0"/>
              </a:spcBef>
              <a:spcAft>
                <a:spcPct val="0"/>
              </a:spcAft>
            </a:pPr>
            <a:r>
              <a:rPr lang="en-US" smtClean="0"/>
              <a:t>محاضرات في أحكام الالتزام</a:t>
            </a:r>
            <a:endParaRPr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9649" name="Content Placeholder 2"/>
          <p:cNvSpPr>
            <a:spLocks noGrp="1"/>
          </p:cNvSpPr>
          <p:nvPr>
            <p:ph idx="4294967295"/>
          </p:nvPr>
        </p:nvSpPr>
        <p:spPr>
          <a:xfrm>
            <a:off x="609600" y="2590800"/>
            <a:ext cx="7899400" cy="3505200"/>
          </a:xfrm>
        </p:spPr>
        <p:txBody>
          <a:bodyPr/>
          <a:lstStyle/>
          <a:p>
            <a:pPr marL="0" indent="0" algn="just" rtl="1" eaLnBrk="1" hangingPunct="1">
              <a:buFont typeface="Symbol" pitchFamily="18" charset="2"/>
              <a:buNone/>
            </a:pPr>
            <a:r>
              <a:rPr lang="ar-IQ" sz="4400" smtClean="0">
                <a:solidFill>
                  <a:schemeClr val="tx1"/>
                </a:solidFill>
                <a:latin typeface="Sakkal Majalla" pitchFamily="2" charset="-78"/>
                <a:cs typeface="Sakkal Majalla" pitchFamily="2" charset="-78"/>
              </a:rPr>
              <a:t>هي نقل الحق والمطالبة به من دائن إلى دائن آخر في مواجهة المدين الذي يسمى المحال عليه.</a:t>
            </a:r>
          </a:p>
          <a:p>
            <a:pPr marL="0" indent="0" algn="just" rtl="1" eaLnBrk="1" hangingPunct="1">
              <a:buFont typeface="Symbol" pitchFamily="18" charset="2"/>
              <a:buNone/>
            </a:pPr>
            <a:r>
              <a:rPr lang="ar-IQ" sz="4400" smtClean="0">
                <a:solidFill>
                  <a:schemeClr val="tx1"/>
                </a:solidFill>
                <a:latin typeface="Sakkal Majalla" pitchFamily="2" charset="-78"/>
                <a:cs typeface="Sakkal Majalla" pitchFamily="2" charset="-78"/>
              </a:rPr>
              <a:t>ويجب توافر أركان التراضي (يشترط رضا المحيل والمحال له ولا يشترط رضا المدين)، والمحل (الحق المحال) والسبب. </a:t>
            </a:r>
            <a:endParaRPr lang="en-US" sz="4400" smtClean="0">
              <a:solidFill>
                <a:schemeClr val="tx1"/>
              </a:solidFill>
              <a:latin typeface="Sakkal Majalla" pitchFamily="2" charset="-78"/>
              <a:ea typeface="Majalla UI"/>
              <a:cs typeface="Sakkal Majalla" pitchFamily="2" charset="-78"/>
            </a:endParaRPr>
          </a:p>
        </p:txBody>
      </p:sp>
      <p:sp>
        <p:nvSpPr>
          <p:cNvPr id="539650"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تعريف حوالة الحق</a:t>
            </a:r>
            <a:endParaRPr lang="en-US" smtClean="0">
              <a:solidFill>
                <a:schemeClr val="tx1"/>
              </a:solidFill>
              <a:cs typeface="Ali-A-Samik" pitchFamily="2" charset="-78"/>
            </a:endParaRPr>
          </a:p>
        </p:txBody>
      </p:sp>
      <p:sp>
        <p:nvSpPr>
          <p:cNvPr id="539651"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7EEF3D5D-78F8-4EEF-A888-C2ECC802FFC8}" type="slidenum">
              <a:rPr lang="ar-SA" sz="2000" b="1">
                <a:latin typeface="Candara" pitchFamily="34" charset="0"/>
              </a:rPr>
              <a:pPr algn="ctr" rtl="0"/>
              <a:t>26</a:t>
            </a:fld>
            <a:endParaRPr lang="en-US" sz="2000" b="1">
              <a:latin typeface="Candara" pitchFamily="34" charset="0"/>
            </a:endParaRPr>
          </a:p>
        </p:txBody>
      </p:sp>
      <p:sp>
        <p:nvSpPr>
          <p:cNvPr id="539653"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673" name="Content Placeholder 2"/>
          <p:cNvSpPr>
            <a:spLocks noGrp="1"/>
          </p:cNvSpPr>
          <p:nvPr>
            <p:ph idx="4294967295"/>
          </p:nvPr>
        </p:nvSpPr>
        <p:spPr>
          <a:xfrm>
            <a:off x="762000" y="2819400"/>
            <a:ext cx="7899400" cy="2971800"/>
          </a:xfrm>
        </p:spPr>
        <p:txBody>
          <a:bodyPr/>
          <a:lstStyle/>
          <a:p>
            <a:pPr marL="0" indent="0" algn="just" rtl="1" eaLnBrk="1" hangingPunct="1">
              <a:buFont typeface="Symbol" pitchFamily="18" charset="2"/>
              <a:buNone/>
            </a:pPr>
            <a:r>
              <a:rPr lang="ar-IQ" sz="4800" smtClean="0">
                <a:solidFill>
                  <a:schemeClr val="tx1"/>
                </a:solidFill>
                <a:latin typeface="Sakkal Majalla" pitchFamily="2" charset="-78"/>
                <a:cs typeface="Sakkal Majalla" pitchFamily="2" charset="-78"/>
              </a:rPr>
              <a:t>وتجوز حوالة جميع الحقوق الشخصية إلا بعض الحقوق المستثناة من ذلك إذا نص القانون أو اتفاق المتعاقدين أو طبيعة الحق إذا كانت شخصية الدائن محل اعتبار.</a:t>
            </a:r>
            <a:endParaRPr lang="en-US" sz="4800" smtClean="0">
              <a:solidFill>
                <a:schemeClr val="tx1"/>
              </a:solidFill>
              <a:latin typeface="Sakkal Majalla" pitchFamily="2" charset="-78"/>
              <a:ea typeface="Majalla UI"/>
              <a:cs typeface="Sakkal Majalla" pitchFamily="2" charset="-78"/>
            </a:endParaRPr>
          </a:p>
        </p:txBody>
      </p:sp>
      <p:sp>
        <p:nvSpPr>
          <p:cNvPr id="540674"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حوالة الحق</a:t>
            </a:r>
            <a:endParaRPr lang="en-US" smtClean="0">
              <a:solidFill>
                <a:schemeClr val="tx1"/>
              </a:solidFill>
              <a:cs typeface="Ali-A-Samik" pitchFamily="2" charset="-78"/>
            </a:endParaRPr>
          </a:p>
        </p:txBody>
      </p:sp>
      <p:sp>
        <p:nvSpPr>
          <p:cNvPr id="540675"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739E0C51-AA0C-401E-8BB9-98FFBAC0B432}" type="slidenum">
              <a:rPr lang="ar-SA" sz="2000" b="1">
                <a:latin typeface="Candara" pitchFamily="34" charset="0"/>
              </a:rPr>
              <a:pPr algn="ctr" rtl="0"/>
              <a:t>27</a:t>
            </a:fld>
            <a:endParaRPr lang="en-US" sz="2000" b="1">
              <a:latin typeface="Candara" pitchFamily="34" charset="0"/>
            </a:endParaRPr>
          </a:p>
        </p:txBody>
      </p:sp>
      <p:sp>
        <p:nvSpPr>
          <p:cNvPr id="540677"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697" name="Content Placeholder 2"/>
          <p:cNvSpPr>
            <a:spLocks noGrp="1"/>
          </p:cNvSpPr>
          <p:nvPr>
            <p:ph idx="4294967295"/>
          </p:nvPr>
        </p:nvSpPr>
        <p:spPr>
          <a:xfrm>
            <a:off x="508000" y="2057400"/>
            <a:ext cx="8128000" cy="4191000"/>
          </a:xfrm>
        </p:spPr>
        <p:txBody>
          <a:bodyPr/>
          <a:lstStyle/>
          <a:p>
            <a:pPr marL="0" indent="0" algn="just" rtl="1" eaLnBrk="1" hangingPunct="1">
              <a:buFont typeface="Symbol" pitchFamily="18" charset="2"/>
              <a:buNone/>
            </a:pPr>
            <a:r>
              <a:rPr lang="ar-IQ" sz="4400" smtClean="0">
                <a:solidFill>
                  <a:schemeClr val="tx1"/>
                </a:solidFill>
                <a:latin typeface="Sakkal Majalla" pitchFamily="2" charset="-78"/>
                <a:cs typeface="Sakkal Majalla" pitchFamily="2" charset="-78"/>
              </a:rPr>
              <a:t>1- شروط الانعقاد (م/362 مدني): </a:t>
            </a:r>
          </a:p>
          <a:p>
            <a:pPr marL="0" indent="0" algn="just" rtl="1" eaLnBrk="1" hangingPunct="1">
              <a:buFont typeface="Symbol" pitchFamily="18" charset="2"/>
              <a:buNone/>
            </a:pPr>
            <a:r>
              <a:rPr lang="ar-IQ" sz="4400" smtClean="0">
                <a:solidFill>
                  <a:schemeClr val="tx1"/>
                </a:solidFill>
                <a:latin typeface="Sakkal Majalla" pitchFamily="2" charset="-78"/>
                <a:cs typeface="Sakkal Majalla" pitchFamily="2" charset="-78"/>
              </a:rPr>
              <a:t>يكفي لانعقاد الحوالة الاتفاق بين الدائن الأول (القديم) والدائن الثاني (المحال له) ولا تشترط موافقة المدين (المحال عليه) لانعقاد الحوالة فهي تنعقد بمجرد الإيجاب والقبول بين الدائن الأول والدائن الثاني.</a:t>
            </a:r>
          </a:p>
        </p:txBody>
      </p:sp>
      <p:sp>
        <p:nvSpPr>
          <p:cNvPr id="541698"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شروط حوالة الحق</a:t>
            </a:r>
            <a:endParaRPr lang="en-US" smtClean="0">
              <a:solidFill>
                <a:schemeClr val="tx1"/>
              </a:solidFill>
              <a:cs typeface="Ali-A-Samik" pitchFamily="2" charset="-78"/>
            </a:endParaRPr>
          </a:p>
        </p:txBody>
      </p:sp>
      <p:sp>
        <p:nvSpPr>
          <p:cNvPr id="541699"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11430C5-17DB-4119-8641-96016B47C101}" type="slidenum">
              <a:rPr lang="ar-SA" sz="2000" b="1">
                <a:latin typeface="Candara" pitchFamily="34" charset="0"/>
              </a:rPr>
              <a:pPr algn="ctr" rtl="0"/>
              <a:t>28</a:t>
            </a:fld>
            <a:endParaRPr lang="en-US" sz="2000" b="1">
              <a:latin typeface="Candara" pitchFamily="34" charset="0"/>
            </a:endParaRPr>
          </a:p>
        </p:txBody>
      </p:sp>
      <p:sp>
        <p:nvSpPr>
          <p:cNvPr id="541701"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21" name="Content Placeholder 2"/>
          <p:cNvSpPr>
            <a:spLocks noGrp="1"/>
          </p:cNvSpPr>
          <p:nvPr>
            <p:ph idx="1"/>
          </p:nvPr>
        </p:nvSpPr>
        <p:spPr>
          <a:xfrm>
            <a:off x="533400" y="2057400"/>
            <a:ext cx="8128000" cy="4114800"/>
          </a:xfrm>
        </p:spPr>
        <p:txBody>
          <a:bodyPr>
            <a:normAutofit lnSpcReduction="10000"/>
          </a:bodyPr>
          <a:lstStyle/>
          <a:p>
            <a:pPr eaLnBrk="1" hangingPunct="1"/>
            <a:r>
              <a:rPr lang="ar-IQ" sz="4400" smtClean="0"/>
              <a:t>2- شروط النفاذ (م/363 مدني):</a:t>
            </a:r>
          </a:p>
          <a:p>
            <a:pPr eaLnBrk="1" hangingPunct="1"/>
            <a:r>
              <a:rPr lang="ar-IQ" sz="4400" smtClean="0"/>
              <a:t>موافقة المدين ضروري لنفاذ الحوالة إذ لا تكون الحوالة نافذة في حق المحال عليه أو في حق الغير إلا إذ قبلها المحال عليه أو أعلنت له (والإعلان يوجهه الكاتب العدل للمحال عليه بناءً على طلب المحيل أو المحال له).</a:t>
            </a:r>
          </a:p>
        </p:txBody>
      </p:sp>
      <p:sp>
        <p:nvSpPr>
          <p:cNvPr id="542722" name="Title 1"/>
          <p:cNvSpPr>
            <a:spLocks noGrp="1"/>
          </p:cNvSpPr>
          <p:nvPr>
            <p:ph type="title"/>
          </p:nvPr>
        </p:nvSpPr>
        <p:spPr>
          <a:xfrm>
            <a:off x="381000" y="228600"/>
            <a:ext cx="8229600" cy="804863"/>
          </a:xfrm>
        </p:spPr>
        <p:txBody>
          <a:bodyPr/>
          <a:lstStyle/>
          <a:p>
            <a:pPr rtl="1" eaLnBrk="1" hangingPunct="1"/>
            <a:r>
              <a:rPr lang="ar-IQ" smtClean="0">
                <a:solidFill>
                  <a:schemeClr val="tx1"/>
                </a:solidFill>
                <a:cs typeface="Ali-A-Samik" pitchFamily="2" charset="-78"/>
              </a:rPr>
              <a:t>شروط حوالة الحق</a:t>
            </a:r>
            <a:endParaRPr lang="en-US" smtClean="0">
              <a:solidFill>
                <a:schemeClr val="tx1"/>
              </a:solidFill>
              <a:cs typeface="Ali-A-Samik" pitchFamily="2" charset="-78"/>
            </a:endParaRPr>
          </a:p>
        </p:txBody>
      </p:sp>
      <p:sp>
        <p:nvSpPr>
          <p:cNvPr id="542723" name="Slide Number Placeholder 3"/>
          <p:cNvSpPr>
            <a:spLocks noGrp="1"/>
          </p:cNvSpPr>
          <p:nvPr>
            <p:ph type="sldNum" sz="quarter" idx="12"/>
          </p:nvPr>
        </p:nvSpPr>
        <p:spPr bwMode="auto">
          <a:noFill/>
          <a:ln>
            <a:miter lim="800000"/>
            <a:headEnd/>
            <a:tailEnd/>
          </a:ln>
        </p:spPr>
        <p:txBody>
          <a:bodyPr/>
          <a:lstStyle/>
          <a:p>
            <a:fld id="{D71CCA94-9A8C-48C5-9CBE-013A693466F4}" type="slidenum">
              <a:rPr lang="ar-SA" smtClean="0"/>
              <a:pPr/>
              <a:t>29</a:t>
            </a:fld>
            <a:endParaRPr lang="en-US" smtClean="0"/>
          </a:p>
        </p:txBody>
      </p:sp>
      <p:sp>
        <p:nvSpPr>
          <p:cNvPr id="542725" name="Date Placeholder 5"/>
          <p:cNvSpPr>
            <a:spLocks noGrp="1"/>
          </p:cNvSpPr>
          <p:nvPr>
            <p:ph type="dt" sz="quarter" idx="10"/>
          </p:nvPr>
        </p:nvSpPr>
        <p:spPr bwMode="auto">
          <a:noFill/>
          <a:ln>
            <a:miter lim="800000"/>
            <a:headEnd/>
            <a:tailEnd/>
          </a:ln>
        </p:spPr>
        <p:txBody>
          <a:bodyPr/>
          <a:lstStyle/>
          <a:p>
            <a:pPr fontAlgn="base">
              <a:spcBef>
                <a:spcPct val="0"/>
              </a:spcBef>
              <a:spcAft>
                <a:spcPct val="0"/>
              </a:spcAft>
            </a:pPr>
            <a:r>
              <a:rPr lang="en-US" smtClean="0"/>
              <a:t>محاضرات في أحكام الالتزام</a:t>
            </a:r>
            <a:endParaRP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097" name="Content Placeholder 2"/>
          <p:cNvSpPr>
            <a:spLocks noGrp="1"/>
          </p:cNvSpPr>
          <p:nvPr>
            <p:ph idx="4294967295"/>
          </p:nvPr>
        </p:nvSpPr>
        <p:spPr>
          <a:xfrm>
            <a:off x="609600" y="2514600"/>
            <a:ext cx="7899400" cy="3581400"/>
          </a:xfrm>
        </p:spPr>
        <p:txBody>
          <a:bodyPr/>
          <a:lstStyle/>
          <a:p>
            <a:pPr marL="0" indent="0" algn="ctr" rtl="1" eaLnBrk="1" hangingPunct="1">
              <a:buFont typeface="Symbol" pitchFamily="18" charset="2"/>
              <a:buNone/>
            </a:pPr>
            <a:r>
              <a:rPr lang="ar-IQ" sz="4800" smtClean="0">
                <a:solidFill>
                  <a:schemeClr val="tx1"/>
                </a:solidFill>
                <a:latin typeface="Sakkal Majalla" pitchFamily="2" charset="-78"/>
                <a:cs typeface="Sakkal Majalla" pitchFamily="2" charset="-78"/>
              </a:rPr>
              <a:t>أطراف حوالة الدين</a:t>
            </a:r>
          </a:p>
          <a:p>
            <a:pPr marL="0" indent="0" algn="just" rtl="1" eaLnBrk="1" hangingPunct="1">
              <a:buFont typeface="Symbol" pitchFamily="18" charset="2"/>
              <a:buNone/>
            </a:pPr>
            <a:r>
              <a:rPr lang="ar-IQ" sz="4800" smtClean="0">
                <a:solidFill>
                  <a:schemeClr val="tx1"/>
                </a:solidFill>
                <a:latin typeface="Sakkal Majalla" pitchFamily="2" charset="-78"/>
                <a:cs typeface="Sakkal Majalla" pitchFamily="2" charset="-78"/>
              </a:rPr>
              <a:t>المحيل: المدين الأصلي</a:t>
            </a:r>
          </a:p>
          <a:p>
            <a:pPr marL="0" indent="0" algn="just" rtl="1" eaLnBrk="1" hangingPunct="1">
              <a:buFont typeface="Symbol" pitchFamily="18" charset="2"/>
              <a:buNone/>
            </a:pPr>
            <a:r>
              <a:rPr lang="ar-IQ" sz="4800" smtClean="0">
                <a:solidFill>
                  <a:schemeClr val="tx1"/>
                </a:solidFill>
                <a:latin typeface="Sakkal Majalla" pitchFamily="2" charset="-78"/>
                <a:cs typeface="Sakkal Majalla" pitchFamily="2" charset="-78"/>
              </a:rPr>
              <a:t>المحال عليه: المدين الجديد</a:t>
            </a:r>
          </a:p>
          <a:p>
            <a:pPr marL="0" indent="0" algn="just" rtl="1" eaLnBrk="1" hangingPunct="1">
              <a:buFont typeface="Symbol" pitchFamily="18" charset="2"/>
              <a:buNone/>
            </a:pPr>
            <a:r>
              <a:rPr lang="ar-IQ" sz="4800" smtClean="0">
                <a:solidFill>
                  <a:schemeClr val="tx1"/>
                </a:solidFill>
                <a:latin typeface="Sakkal Majalla" pitchFamily="2" charset="-78"/>
                <a:cs typeface="Sakkal Majalla" pitchFamily="2" charset="-78"/>
              </a:rPr>
              <a:t>المحال له: الدائن</a:t>
            </a:r>
          </a:p>
        </p:txBody>
      </p:sp>
      <p:sp>
        <p:nvSpPr>
          <p:cNvPr id="516098" name="Title 1"/>
          <p:cNvSpPr>
            <a:spLocks noGrp="1"/>
          </p:cNvSpPr>
          <p:nvPr>
            <p:ph type="title" idx="4294967295"/>
          </p:nvPr>
        </p:nvSpPr>
        <p:spPr>
          <a:xfrm>
            <a:off x="457200" y="304800"/>
            <a:ext cx="8229600" cy="762000"/>
          </a:xfrm>
        </p:spPr>
        <p:txBody>
          <a:bodyPr/>
          <a:lstStyle/>
          <a:p>
            <a:pPr rtl="1" eaLnBrk="1" hangingPunct="1"/>
            <a:r>
              <a:rPr lang="ar-IQ" smtClean="0">
                <a:solidFill>
                  <a:schemeClr val="tx1"/>
                </a:solidFill>
                <a:cs typeface="Ali-A-Samik" pitchFamily="2" charset="-78"/>
              </a:rPr>
              <a:t>حوالة الدين (م/339-361 مدني)</a:t>
            </a:r>
            <a:endParaRPr lang="en-US" smtClean="0">
              <a:solidFill>
                <a:schemeClr val="tx1"/>
              </a:solidFill>
              <a:cs typeface="Ali-A-Samik" pitchFamily="2" charset="-78"/>
            </a:endParaRPr>
          </a:p>
        </p:txBody>
      </p:sp>
      <p:sp>
        <p:nvSpPr>
          <p:cNvPr id="516099"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326697A-2A2F-496A-AC38-B7C9011FD905}" type="slidenum">
              <a:rPr lang="ar-SA" sz="2000" b="1">
                <a:latin typeface="Candara" pitchFamily="34" charset="0"/>
              </a:rPr>
              <a:pPr algn="ctr" rtl="0"/>
              <a:t>3</a:t>
            </a:fld>
            <a:endParaRPr lang="en-US" sz="2000" b="1">
              <a:latin typeface="Candara" pitchFamily="34" charset="0"/>
            </a:endParaRPr>
          </a:p>
        </p:txBody>
      </p:sp>
      <p:sp>
        <p:nvSpPr>
          <p:cNvPr id="516101" name="Date Placeholder 5"/>
          <p:cNvSpPr txBox="1">
            <a:spLocks noGrp="1"/>
          </p:cNvSpPr>
          <p:nvPr/>
        </p:nvSpPr>
        <p:spPr bwMode="auto">
          <a:xfrm>
            <a:off x="5181600" y="6248400"/>
            <a:ext cx="3786188"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745" name="Content Placeholder 2"/>
          <p:cNvSpPr>
            <a:spLocks noGrp="1"/>
          </p:cNvSpPr>
          <p:nvPr>
            <p:ph idx="4294967295"/>
          </p:nvPr>
        </p:nvSpPr>
        <p:spPr>
          <a:xfrm>
            <a:off x="609600" y="2743200"/>
            <a:ext cx="7899400" cy="3276600"/>
          </a:xfrm>
        </p:spPr>
        <p:txBody>
          <a:bodyPr/>
          <a:lstStyle/>
          <a:p>
            <a:pPr marL="0" indent="0" algn="just" rtl="1" eaLnBrk="1" hangingPunct="1">
              <a:buFont typeface="Symbol" pitchFamily="18" charset="2"/>
              <a:buNone/>
            </a:pPr>
            <a:r>
              <a:rPr lang="ar-IQ" sz="5400" smtClean="0">
                <a:solidFill>
                  <a:schemeClr val="tx1"/>
                </a:solidFill>
                <a:latin typeface="Sakkal Majalla" pitchFamily="2" charset="-78"/>
                <a:cs typeface="Sakkal Majalla" pitchFamily="2" charset="-78"/>
              </a:rPr>
              <a:t>فلو رفضها المدين يقوم الدائن الأول والدائن الثاني بإعلان الحوالة إليه وتكون الحوالة نافذة بحق الغير إذا كان قبولها أو إعلانها للمدين ثابت التأريخ.</a:t>
            </a:r>
          </a:p>
        </p:txBody>
      </p:sp>
      <p:sp>
        <p:nvSpPr>
          <p:cNvPr id="543746"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شروط حوالة الحق</a:t>
            </a:r>
            <a:endParaRPr lang="en-US" smtClean="0">
              <a:solidFill>
                <a:schemeClr val="tx1"/>
              </a:solidFill>
              <a:cs typeface="Ali-A-Samik" pitchFamily="2" charset="-78"/>
            </a:endParaRPr>
          </a:p>
        </p:txBody>
      </p:sp>
      <p:sp>
        <p:nvSpPr>
          <p:cNvPr id="543747"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2A451CA-D7FE-4120-B5B0-5EFE93C2E49D}" type="slidenum">
              <a:rPr lang="ar-SA" sz="2000" b="1">
                <a:latin typeface="Candara" pitchFamily="34" charset="0"/>
              </a:rPr>
              <a:pPr algn="ctr" rtl="0"/>
              <a:t>30</a:t>
            </a:fld>
            <a:endParaRPr lang="en-US" sz="2000" b="1">
              <a:latin typeface="Candara" pitchFamily="34" charset="0"/>
            </a:endParaRPr>
          </a:p>
        </p:txBody>
      </p:sp>
      <p:sp>
        <p:nvSpPr>
          <p:cNvPr id="543749"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769" name="Content Placeholder 2"/>
          <p:cNvSpPr>
            <a:spLocks noGrp="1"/>
          </p:cNvSpPr>
          <p:nvPr>
            <p:ph idx="1"/>
          </p:nvPr>
        </p:nvSpPr>
        <p:spPr>
          <a:xfrm>
            <a:off x="609600" y="2819400"/>
            <a:ext cx="7899400" cy="2743200"/>
          </a:xfrm>
        </p:spPr>
        <p:txBody>
          <a:bodyPr/>
          <a:lstStyle/>
          <a:p>
            <a:pPr eaLnBrk="1" hangingPunct="1"/>
            <a:r>
              <a:rPr lang="ar-IQ" sz="5400" smtClean="0"/>
              <a:t>1- العلاقة بين المحال له والمحال عليه:</a:t>
            </a:r>
          </a:p>
          <a:p>
            <a:pPr eaLnBrk="1" hangingPunct="1"/>
            <a:r>
              <a:rPr lang="ar-IQ" sz="5400" smtClean="0"/>
              <a:t>تمر الحوالة بمرحلتين قبل نفاذها وبعد نفاذها في مواجهة المدين.</a:t>
            </a:r>
          </a:p>
        </p:txBody>
      </p:sp>
      <p:sp>
        <p:nvSpPr>
          <p:cNvPr id="544770" name="Title 1"/>
          <p:cNvSpPr>
            <a:spLocks noGrp="1"/>
          </p:cNvSpPr>
          <p:nvPr>
            <p:ph type="title"/>
          </p:nvPr>
        </p:nvSpPr>
        <p:spPr>
          <a:xfrm>
            <a:off x="381000" y="228600"/>
            <a:ext cx="8229600" cy="804863"/>
          </a:xfrm>
        </p:spPr>
        <p:txBody>
          <a:bodyPr/>
          <a:lstStyle/>
          <a:p>
            <a:pPr rtl="1" eaLnBrk="1" hangingPunct="1"/>
            <a:r>
              <a:rPr lang="ar-IQ" smtClean="0">
                <a:solidFill>
                  <a:schemeClr val="tx1"/>
                </a:solidFill>
                <a:cs typeface="Ali-A-Samik" pitchFamily="2" charset="-78"/>
              </a:rPr>
              <a:t>أحكام حوالة الحق</a:t>
            </a:r>
            <a:endParaRPr lang="en-US" smtClean="0">
              <a:solidFill>
                <a:schemeClr val="tx1"/>
              </a:solidFill>
              <a:cs typeface="Ali-A-Samik" pitchFamily="2" charset="-78"/>
            </a:endParaRPr>
          </a:p>
        </p:txBody>
      </p:sp>
      <p:sp>
        <p:nvSpPr>
          <p:cNvPr id="544771" name="Slide Number Placeholder 3"/>
          <p:cNvSpPr>
            <a:spLocks noGrp="1"/>
          </p:cNvSpPr>
          <p:nvPr>
            <p:ph type="sldNum" sz="quarter" idx="12"/>
          </p:nvPr>
        </p:nvSpPr>
        <p:spPr bwMode="auto">
          <a:noFill/>
          <a:ln>
            <a:miter lim="800000"/>
            <a:headEnd/>
            <a:tailEnd/>
          </a:ln>
        </p:spPr>
        <p:txBody>
          <a:bodyPr/>
          <a:lstStyle/>
          <a:p>
            <a:fld id="{35EF500A-9745-44C8-ABA4-09B8743B42B2}" type="slidenum">
              <a:rPr lang="ar-SA" smtClean="0"/>
              <a:pPr/>
              <a:t>31</a:t>
            </a:fld>
            <a:endParaRPr lang="en-US" smtClean="0"/>
          </a:p>
        </p:txBody>
      </p:sp>
      <p:sp>
        <p:nvSpPr>
          <p:cNvPr id="544773" name="Date Placeholder 5"/>
          <p:cNvSpPr>
            <a:spLocks noGrp="1"/>
          </p:cNvSpPr>
          <p:nvPr>
            <p:ph type="dt" sz="quarter" idx="10"/>
          </p:nvPr>
        </p:nvSpPr>
        <p:spPr bwMode="auto">
          <a:noFill/>
          <a:ln>
            <a:miter lim="800000"/>
            <a:headEnd/>
            <a:tailEnd/>
          </a:ln>
        </p:spPr>
        <p:txBody>
          <a:bodyPr/>
          <a:lstStyle/>
          <a:p>
            <a:pPr fontAlgn="base">
              <a:spcBef>
                <a:spcPct val="0"/>
              </a:spcBef>
              <a:spcAft>
                <a:spcPct val="0"/>
              </a:spcAft>
            </a:pPr>
            <a:r>
              <a:rPr lang="en-US" smtClean="0"/>
              <a:t>محاضرات في أحكام الالتزام</a:t>
            </a:r>
            <a:endParaRPr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5793" name="Content Placeholder 2"/>
          <p:cNvSpPr>
            <a:spLocks noGrp="1"/>
          </p:cNvSpPr>
          <p:nvPr>
            <p:ph idx="4294967295"/>
          </p:nvPr>
        </p:nvSpPr>
        <p:spPr>
          <a:xfrm>
            <a:off x="457200" y="2971800"/>
            <a:ext cx="8204200" cy="2971800"/>
          </a:xfrm>
        </p:spPr>
        <p:txBody>
          <a:bodyPr/>
          <a:lstStyle/>
          <a:p>
            <a:pPr marL="0" indent="0" algn="just" rtl="1" eaLnBrk="1" hangingPunct="1">
              <a:buFont typeface="Symbol" pitchFamily="18" charset="2"/>
              <a:buNone/>
            </a:pPr>
            <a:r>
              <a:rPr lang="ar-IQ" sz="4800" smtClean="0">
                <a:solidFill>
                  <a:schemeClr val="tx1"/>
                </a:solidFill>
                <a:latin typeface="Sakkal Majalla" pitchFamily="2" charset="-78"/>
                <a:cs typeface="Sakkal Majalla" pitchFamily="2" charset="-78"/>
              </a:rPr>
              <a:t>أ- قبل النفاذ: بالنسبة للمحال له لا يستطيع اتخاذ الإجراءات التنفيذية للحصول على الحق وكل ما يستطيع القيام به هو بعض الإجراءات التحفظية للمحافظة على الحق المحال به.</a:t>
            </a:r>
            <a:endParaRPr lang="en-US" sz="4800" smtClean="0">
              <a:solidFill>
                <a:schemeClr val="tx1"/>
              </a:solidFill>
              <a:latin typeface="Sakkal Majalla" pitchFamily="2" charset="-78"/>
              <a:ea typeface="Majalla UI"/>
              <a:cs typeface="Sakkal Majalla" pitchFamily="2" charset="-78"/>
            </a:endParaRPr>
          </a:p>
        </p:txBody>
      </p:sp>
      <p:sp>
        <p:nvSpPr>
          <p:cNvPr id="545794"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أحكام حوالة الحق</a:t>
            </a:r>
            <a:endParaRPr lang="en-US" smtClean="0">
              <a:solidFill>
                <a:schemeClr val="tx1"/>
              </a:solidFill>
              <a:cs typeface="Ali-A-Samik" pitchFamily="2" charset="-78"/>
            </a:endParaRPr>
          </a:p>
        </p:txBody>
      </p:sp>
      <p:sp>
        <p:nvSpPr>
          <p:cNvPr id="545795"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F659040-F488-420B-A726-F71E31D305EB}" type="slidenum">
              <a:rPr lang="ar-SA" sz="2000" b="1">
                <a:latin typeface="Candara" pitchFamily="34" charset="0"/>
              </a:rPr>
              <a:pPr algn="ctr" rtl="0"/>
              <a:t>32</a:t>
            </a:fld>
            <a:endParaRPr lang="en-US" sz="2000" b="1">
              <a:latin typeface="Candara" pitchFamily="34" charset="0"/>
            </a:endParaRPr>
          </a:p>
        </p:txBody>
      </p:sp>
      <p:sp>
        <p:nvSpPr>
          <p:cNvPr id="545797"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817" name="Content Placeholder 2"/>
          <p:cNvSpPr>
            <a:spLocks noGrp="1"/>
          </p:cNvSpPr>
          <p:nvPr>
            <p:ph idx="4294967295"/>
          </p:nvPr>
        </p:nvSpPr>
        <p:spPr>
          <a:xfrm>
            <a:off x="381000" y="2895600"/>
            <a:ext cx="8305800" cy="3048000"/>
          </a:xfrm>
        </p:spPr>
        <p:txBody>
          <a:bodyPr/>
          <a:lstStyle/>
          <a:p>
            <a:pPr marL="0" indent="0" algn="just" rtl="1" eaLnBrk="1" hangingPunct="1">
              <a:buFont typeface="Symbol" pitchFamily="18" charset="2"/>
              <a:buNone/>
            </a:pPr>
            <a:r>
              <a:rPr lang="ar-IQ" sz="4800" smtClean="0">
                <a:solidFill>
                  <a:schemeClr val="tx1"/>
                </a:solidFill>
                <a:latin typeface="Sakkal Majalla" pitchFamily="2" charset="-78"/>
                <a:cs typeface="Sakkal Majalla" pitchFamily="2" charset="-78"/>
              </a:rPr>
              <a:t>بالنسبة للمحال عليه إذا علم بالحوالة قبل نفاذها فعليه الامتناع عن كل عمل يضر بحقوق المحال له فلا يحق له أن يوفي الحق المحال به للمحيل غشاً وتواطؤاً (م/372 مدني).</a:t>
            </a:r>
            <a:endParaRPr lang="en-US" sz="4800" smtClean="0">
              <a:solidFill>
                <a:schemeClr val="tx1"/>
              </a:solidFill>
              <a:latin typeface="Sakkal Majalla" pitchFamily="2" charset="-78"/>
              <a:ea typeface="Majalla UI"/>
              <a:cs typeface="Sakkal Majalla" pitchFamily="2" charset="-78"/>
            </a:endParaRPr>
          </a:p>
        </p:txBody>
      </p:sp>
      <p:sp>
        <p:nvSpPr>
          <p:cNvPr id="546818"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أحكام حوالة الحق</a:t>
            </a:r>
            <a:endParaRPr lang="en-US" smtClean="0">
              <a:solidFill>
                <a:schemeClr val="tx1"/>
              </a:solidFill>
              <a:cs typeface="Ali-A-Samik" pitchFamily="2" charset="-78"/>
            </a:endParaRPr>
          </a:p>
        </p:txBody>
      </p:sp>
      <p:sp>
        <p:nvSpPr>
          <p:cNvPr id="546819"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958BD428-8702-431D-8FAC-411CFDE452DB}" type="slidenum">
              <a:rPr lang="ar-SA" sz="2000" b="1">
                <a:latin typeface="Candara" pitchFamily="34" charset="0"/>
              </a:rPr>
              <a:pPr algn="ctr" rtl="0"/>
              <a:t>33</a:t>
            </a:fld>
            <a:endParaRPr lang="en-US" sz="2000" b="1">
              <a:latin typeface="Candara" pitchFamily="34" charset="0"/>
            </a:endParaRPr>
          </a:p>
        </p:txBody>
      </p:sp>
      <p:sp>
        <p:nvSpPr>
          <p:cNvPr id="546821"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1" name="Content Placeholder 2"/>
          <p:cNvSpPr>
            <a:spLocks noGrp="1"/>
          </p:cNvSpPr>
          <p:nvPr>
            <p:ph idx="4294967295"/>
          </p:nvPr>
        </p:nvSpPr>
        <p:spPr>
          <a:xfrm>
            <a:off x="304800" y="2057400"/>
            <a:ext cx="8534400" cy="4114800"/>
          </a:xfrm>
        </p:spPr>
        <p:txBody>
          <a:bodyPr/>
          <a:lstStyle/>
          <a:p>
            <a:pPr marL="0" indent="0" algn="just" rtl="1" eaLnBrk="1" hangingPunct="1">
              <a:buFont typeface="Symbol" pitchFamily="18" charset="2"/>
              <a:buNone/>
            </a:pPr>
            <a:r>
              <a:rPr lang="ar-IQ" sz="4400" smtClean="0">
                <a:solidFill>
                  <a:schemeClr val="tx1"/>
                </a:solidFill>
                <a:latin typeface="Sakkal Majalla" pitchFamily="2" charset="-78"/>
                <a:cs typeface="Sakkal Majalla" pitchFamily="2" charset="-78"/>
              </a:rPr>
              <a:t>ب- بعد النفاذ: ينتقل الحق بكل صفاته وتوابعه وضماناته (م/365 مدني) (كالكفالة والامتياز والرهن) من المحيل إلى المحال له، ويستطيع المحال عليه التمسك بالدفوع تجاه المحال له التي كان يستطيع التمسك بها تجاه المحيل وقت إعلان الحوالة أو قبولها (م/366 مدني).</a:t>
            </a:r>
            <a:endParaRPr lang="en-US" sz="4400" smtClean="0">
              <a:solidFill>
                <a:schemeClr val="tx1"/>
              </a:solidFill>
              <a:latin typeface="Sakkal Majalla" pitchFamily="2" charset="-78"/>
              <a:ea typeface="Majalla UI"/>
              <a:cs typeface="Sakkal Majalla" pitchFamily="2" charset="-78"/>
            </a:endParaRPr>
          </a:p>
        </p:txBody>
      </p:sp>
      <p:sp>
        <p:nvSpPr>
          <p:cNvPr id="547842"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أحكام حوالة الحق</a:t>
            </a:r>
            <a:endParaRPr lang="en-US" smtClean="0">
              <a:solidFill>
                <a:schemeClr val="tx1"/>
              </a:solidFill>
              <a:cs typeface="Ali-A-Samik" pitchFamily="2" charset="-78"/>
            </a:endParaRPr>
          </a:p>
        </p:txBody>
      </p:sp>
      <p:sp>
        <p:nvSpPr>
          <p:cNvPr id="547843"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96555378-10BB-4588-B3A8-FC6CA11EE000}" type="slidenum">
              <a:rPr lang="ar-SA" sz="2000" b="1">
                <a:latin typeface="Candara" pitchFamily="34" charset="0"/>
              </a:rPr>
              <a:pPr algn="ctr" rtl="0"/>
              <a:t>34</a:t>
            </a:fld>
            <a:endParaRPr lang="en-US" sz="2000" b="1">
              <a:latin typeface="Candara" pitchFamily="34" charset="0"/>
            </a:endParaRPr>
          </a:p>
        </p:txBody>
      </p:sp>
      <p:sp>
        <p:nvSpPr>
          <p:cNvPr id="547845"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865" name="Content Placeholder 2"/>
          <p:cNvSpPr>
            <a:spLocks noGrp="1"/>
          </p:cNvSpPr>
          <p:nvPr>
            <p:ph idx="1"/>
          </p:nvPr>
        </p:nvSpPr>
        <p:spPr>
          <a:xfrm>
            <a:off x="228600" y="2362200"/>
            <a:ext cx="8610600" cy="3810000"/>
          </a:xfrm>
        </p:spPr>
        <p:txBody>
          <a:bodyPr>
            <a:normAutofit lnSpcReduction="10000"/>
          </a:bodyPr>
          <a:lstStyle/>
          <a:p>
            <a:pPr eaLnBrk="1" hangingPunct="1"/>
            <a:r>
              <a:rPr lang="ar-IQ" sz="4000" smtClean="0"/>
              <a:t>2- العلاقة بين المحال له والمحيل (م/367-369 مدني):</a:t>
            </a:r>
          </a:p>
          <a:p>
            <a:pPr eaLnBrk="1" hangingPunct="1"/>
            <a:r>
              <a:rPr lang="ar-IQ" sz="4000" smtClean="0"/>
              <a:t>الحوالة إما أن تكون معاوضة أو تبرع، فإذا كانت بعوض كانت بيعاً وطبقت عليها أحكام البيع، وفي هذه الحالة يلتزم المحيل بتسليم سند الدين ووسائل إثبات الحق المحال به كذلك فإن المحيل يضمن وجود الحق وقت الحوالة فقط ولا يضمنه بعد ذلك ما لم يوجد اتفاق بغير ذلك.</a:t>
            </a:r>
          </a:p>
        </p:txBody>
      </p:sp>
      <p:sp>
        <p:nvSpPr>
          <p:cNvPr id="548866" name="Title 1"/>
          <p:cNvSpPr>
            <a:spLocks noGrp="1"/>
          </p:cNvSpPr>
          <p:nvPr>
            <p:ph type="title"/>
          </p:nvPr>
        </p:nvSpPr>
        <p:spPr>
          <a:xfrm>
            <a:off x="381000" y="228600"/>
            <a:ext cx="8229600" cy="804863"/>
          </a:xfrm>
        </p:spPr>
        <p:txBody>
          <a:bodyPr/>
          <a:lstStyle/>
          <a:p>
            <a:pPr rtl="1" eaLnBrk="1" hangingPunct="1"/>
            <a:r>
              <a:rPr lang="ar-IQ" smtClean="0">
                <a:solidFill>
                  <a:schemeClr val="tx1"/>
                </a:solidFill>
                <a:cs typeface="Ali-A-Samik" pitchFamily="2" charset="-78"/>
              </a:rPr>
              <a:t>أحكام حوالة الحق</a:t>
            </a:r>
            <a:endParaRPr lang="en-US" smtClean="0">
              <a:solidFill>
                <a:schemeClr val="tx1"/>
              </a:solidFill>
              <a:cs typeface="Ali-A-Samik" pitchFamily="2" charset="-78"/>
            </a:endParaRPr>
          </a:p>
        </p:txBody>
      </p:sp>
      <p:sp>
        <p:nvSpPr>
          <p:cNvPr id="548867" name="Slide Number Placeholder 3"/>
          <p:cNvSpPr>
            <a:spLocks noGrp="1"/>
          </p:cNvSpPr>
          <p:nvPr>
            <p:ph type="sldNum" sz="quarter" idx="12"/>
          </p:nvPr>
        </p:nvSpPr>
        <p:spPr bwMode="auto">
          <a:noFill/>
          <a:ln>
            <a:miter lim="800000"/>
            <a:headEnd/>
            <a:tailEnd/>
          </a:ln>
        </p:spPr>
        <p:txBody>
          <a:bodyPr/>
          <a:lstStyle/>
          <a:p>
            <a:fld id="{C90EDED9-98FC-40A2-8F56-7018B460F5D3}" type="slidenum">
              <a:rPr lang="ar-SA" smtClean="0"/>
              <a:pPr/>
              <a:t>35</a:t>
            </a:fld>
            <a:endParaRPr lang="en-US" smtClean="0"/>
          </a:p>
        </p:txBody>
      </p:sp>
      <p:sp>
        <p:nvSpPr>
          <p:cNvPr id="548869" name="Date Placeholder 5"/>
          <p:cNvSpPr>
            <a:spLocks noGrp="1"/>
          </p:cNvSpPr>
          <p:nvPr>
            <p:ph type="dt" sz="quarter" idx="10"/>
          </p:nvPr>
        </p:nvSpPr>
        <p:spPr bwMode="auto">
          <a:noFill/>
          <a:ln>
            <a:miter lim="800000"/>
            <a:headEnd/>
            <a:tailEnd/>
          </a:ln>
        </p:spPr>
        <p:txBody>
          <a:bodyPr/>
          <a:lstStyle/>
          <a:p>
            <a:pPr fontAlgn="base">
              <a:spcBef>
                <a:spcPct val="0"/>
              </a:spcBef>
              <a:spcAft>
                <a:spcPct val="0"/>
              </a:spcAft>
            </a:pPr>
            <a:r>
              <a:rPr lang="en-US" smtClean="0"/>
              <a:t>محاضرات في أحكام الالتزام</a:t>
            </a:r>
            <a:endParaRPr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9889" name="Content Placeholder 2"/>
          <p:cNvSpPr>
            <a:spLocks noGrp="1"/>
          </p:cNvSpPr>
          <p:nvPr>
            <p:ph idx="4294967295"/>
          </p:nvPr>
        </p:nvSpPr>
        <p:spPr>
          <a:xfrm>
            <a:off x="482600" y="2362200"/>
            <a:ext cx="8128000" cy="3733800"/>
          </a:xfrm>
        </p:spPr>
        <p:txBody>
          <a:bodyPr/>
          <a:lstStyle/>
          <a:p>
            <a:pPr marL="0" indent="0" algn="just" rtl="1" eaLnBrk="1" hangingPunct="1">
              <a:buFont typeface="Symbol" pitchFamily="18" charset="2"/>
              <a:buNone/>
            </a:pPr>
            <a:r>
              <a:rPr lang="ar-IQ" sz="4800" smtClean="0">
                <a:solidFill>
                  <a:schemeClr val="tx1"/>
                </a:solidFill>
                <a:latin typeface="Sakkal Majalla" pitchFamily="2" charset="-78"/>
                <a:cs typeface="Sakkal Majalla" pitchFamily="2" charset="-78"/>
              </a:rPr>
              <a:t>والضمان الذي يلتزم به المحيل إما أن يكون ضماناً قانونياً عندما تخلو الحوالة من اتفاق على ذلك، أو ضماناً اتفاقياً بين الطرفين كضمان المحيل يسار المدين أو أن المحيل لا يضمن وجود الحق ولا صحته ولا يسار المدين.</a:t>
            </a:r>
          </a:p>
        </p:txBody>
      </p:sp>
      <p:sp>
        <p:nvSpPr>
          <p:cNvPr id="549890"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أحكام حوالة الحق</a:t>
            </a:r>
            <a:endParaRPr lang="en-US" smtClean="0">
              <a:solidFill>
                <a:schemeClr val="tx1"/>
              </a:solidFill>
              <a:cs typeface="Ali-A-Samik" pitchFamily="2" charset="-78"/>
            </a:endParaRPr>
          </a:p>
        </p:txBody>
      </p:sp>
      <p:sp>
        <p:nvSpPr>
          <p:cNvPr id="549891"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1D7BC5F7-6D21-4B01-87AC-DBC163BBE361}" type="slidenum">
              <a:rPr lang="ar-SA" sz="2000" b="1">
                <a:latin typeface="Candara" pitchFamily="34" charset="0"/>
              </a:rPr>
              <a:pPr algn="ctr" rtl="0"/>
              <a:t>36</a:t>
            </a:fld>
            <a:endParaRPr lang="en-US" sz="2000" b="1">
              <a:latin typeface="Candara" pitchFamily="34" charset="0"/>
            </a:endParaRPr>
          </a:p>
        </p:txBody>
      </p:sp>
      <p:sp>
        <p:nvSpPr>
          <p:cNvPr id="549893"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3" name="Content Placeholder 2"/>
          <p:cNvSpPr>
            <a:spLocks noGrp="1"/>
          </p:cNvSpPr>
          <p:nvPr>
            <p:ph idx="4294967295"/>
          </p:nvPr>
        </p:nvSpPr>
        <p:spPr>
          <a:xfrm>
            <a:off x="304800" y="2667000"/>
            <a:ext cx="8534400" cy="3429000"/>
          </a:xfrm>
        </p:spPr>
        <p:txBody>
          <a:bodyPr/>
          <a:lstStyle/>
          <a:p>
            <a:pPr marL="0" indent="0" algn="just" rtl="1" eaLnBrk="1" hangingPunct="1">
              <a:buFont typeface="Symbol" pitchFamily="18" charset="2"/>
              <a:buNone/>
            </a:pPr>
            <a:r>
              <a:rPr lang="ar-IQ" sz="5400" smtClean="0">
                <a:solidFill>
                  <a:schemeClr val="tx1"/>
                </a:solidFill>
                <a:latin typeface="Sakkal Majalla" pitchFamily="2" charset="-78"/>
                <a:cs typeface="Sakkal Majalla" pitchFamily="2" charset="-78"/>
              </a:rPr>
              <a:t>وإذا كانت الحوالة بغير عوض (تبرع) كانت هبة وطبقت عليها أحكام الهبة. وفي هذه الحالة يلتزم المحيل بتسليم سند الدين ووسائل إثبات الحق المحال به إلى المحال له</a:t>
            </a:r>
          </a:p>
        </p:txBody>
      </p:sp>
      <p:sp>
        <p:nvSpPr>
          <p:cNvPr id="550914"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أحكام حوالة الحق</a:t>
            </a:r>
            <a:endParaRPr lang="en-US" smtClean="0">
              <a:solidFill>
                <a:schemeClr val="tx1"/>
              </a:solidFill>
              <a:cs typeface="Ali-A-Samik" pitchFamily="2" charset="-78"/>
            </a:endParaRPr>
          </a:p>
        </p:txBody>
      </p:sp>
      <p:sp>
        <p:nvSpPr>
          <p:cNvPr id="550915"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F2C47177-96EF-4BAF-A28A-CB362078650B}" type="slidenum">
              <a:rPr lang="ar-SA" sz="2000" b="1">
                <a:latin typeface="Candara" pitchFamily="34" charset="0"/>
              </a:rPr>
              <a:pPr algn="ctr" rtl="0"/>
              <a:t>37</a:t>
            </a:fld>
            <a:endParaRPr lang="en-US" sz="2000" b="1">
              <a:latin typeface="Candara" pitchFamily="34" charset="0"/>
            </a:endParaRPr>
          </a:p>
        </p:txBody>
      </p:sp>
      <p:sp>
        <p:nvSpPr>
          <p:cNvPr id="550917"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1937" name="Content Placeholder 2"/>
          <p:cNvSpPr>
            <a:spLocks noGrp="1"/>
          </p:cNvSpPr>
          <p:nvPr>
            <p:ph idx="4294967295"/>
          </p:nvPr>
        </p:nvSpPr>
        <p:spPr>
          <a:xfrm>
            <a:off x="228600" y="2209800"/>
            <a:ext cx="8458200" cy="4038600"/>
          </a:xfrm>
        </p:spPr>
        <p:txBody>
          <a:bodyPr/>
          <a:lstStyle/>
          <a:p>
            <a:pPr marL="0" indent="0" algn="just" rtl="1" eaLnBrk="1" hangingPunct="1">
              <a:buFont typeface="Symbol" pitchFamily="18" charset="2"/>
              <a:buNone/>
            </a:pPr>
            <a:r>
              <a:rPr lang="ar-IQ" sz="4400" smtClean="0">
                <a:solidFill>
                  <a:schemeClr val="tx1"/>
                </a:solidFill>
                <a:latin typeface="Sakkal Majalla" pitchFamily="2" charset="-78"/>
                <a:cs typeface="Sakkal Majalla" pitchFamily="2" charset="-78"/>
              </a:rPr>
              <a:t>والدائن (المحيل) لا يضمن وجود الحق تجاه المحيل عليه وليس للمحال له الرجوع على المحيل سواءً تعذر عليه استيفاء الحق بسبب إعسار المدين أو بسبب كون الحق غير موجود. لذلك توصف حوالة الحق بأنها إجراء يضعف الحق ولا يفضل اللجوء إلى هذه الطريقة وخاصة في المعاملات التجارية. </a:t>
            </a:r>
          </a:p>
        </p:txBody>
      </p:sp>
      <p:sp>
        <p:nvSpPr>
          <p:cNvPr id="551938"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أحكام حوالة الحق</a:t>
            </a:r>
            <a:endParaRPr lang="en-US" smtClean="0">
              <a:solidFill>
                <a:schemeClr val="tx1"/>
              </a:solidFill>
              <a:cs typeface="Ali-A-Samik" pitchFamily="2" charset="-78"/>
            </a:endParaRPr>
          </a:p>
        </p:txBody>
      </p:sp>
      <p:sp>
        <p:nvSpPr>
          <p:cNvPr id="551939"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B5DBD7AB-8624-4F91-8766-0CB2D391A492}" type="slidenum">
              <a:rPr lang="ar-SA" sz="2000" b="1">
                <a:latin typeface="Candara" pitchFamily="34" charset="0"/>
              </a:rPr>
              <a:pPr algn="ctr" rtl="0"/>
              <a:t>38</a:t>
            </a:fld>
            <a:endParaRPr lang="en-US" sz="2000" b="1">
              <a:latin typeface="Candara" pitchFamily="34" charset="0"/>
            </a:endParaRPr>
          </a:p>
        </p:txBody>
      </p:sp>
      <p:sp>
        <p:nvSpPr>
          <p:cNvPr id="551941"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61" name="Content Placeholder 2"/>
          <p:cNvSpPr>
            <a:spLocks noGrp="1"/>
          </p:cNvSpPr>
          <p:nvPr>
            <p:ph idx="1"/>
          </p:nvPr>
        </p:nvSpPr>
        <p:spPr>
          <a:xfrm>
            <a:off x="304800" y="3124200"/>
            <a:ext cx="8305800" cy="2819400"/>
          </a:xfrm>
        </p:spPr>
        <p:txBody>
          <a:bodyPr>
            <a:normAutofit lnSpcReduction="10000"/>
          </a:bodyPr>
          <a:lstStyle/>
          <a:p>
            <a:pPr eaLnBrk="1" hangingPunct="1"/>
            <a:r>
              <a:rPr lang="ar-IQ" sz="4400" smtClean="0"/>
              <a:t>3- العلاقة بين المحال عليه والمحيل (م/372 مدني):</a:t>
            </a:r>
          </a:p>
          <a:p>
            <a:pPr eaLnBrk="1" hangingPunct="1"/>
            <a:r>
              <a:rPr lang="ar-IQ" sz="4400" smtClean="0"/>
              <a:t>تخضع العلاقة بين الدائن والمدين للرابطة الإساسية رابطة الالتزام، وتبرأ ذمة المدين تجاه المحيل بقبوله الحوالة وتبقى تجاه الدائن الآخر (المحال له).</a:t>
            </a:r>
            <a:endParaRPr lang="en-US" sz="4400" smtClean="0">
              <a:ea typeface="Majalla UI"/>
            </a:endParaRPr>
          </a:p>
        </p:txBody>
      </p:sp>
      <p:sp>
        <p:nvSpPr>
          <p:cNvPr id="552962" name="Title 1"/>
          <p:cNvSpPr>
            <a:spLocks noGrp="1"/>
          </p:cNvSpPr>
          <p:nvPr>
            <p:ph type="title"/>
          </p:nvPr>
        </p:nvSpPr>
        <p:spPr>
          <a:xfrm>
            <a:off x="381000" y="228600"/>
            <a:ext cx="8229600" cy="804863"/>
          </a:xfrm>
        </p:spPr>
        <p:txBody>
          <a:bodyPr/>
          <a:lstStyle/>
          <a:p>
            <a:pPr rtl="1" eaLnBrk="1" hangingPunct="1"/>
            <a:r>
              <a:rPr lang="ar-IQ" smtClean="0">
                <a:solidFill>
                  <a:schemeClr val="tx1"/>
                </a:solidFill>
                <a:cs typeface="Ali-A-Samik" pitchFamily="2" charset="-78"/>
              </a:rPr>
              <a:t>أحكام حوالة الحق</a:t>
            </a:r>
            <a:endParaRPr lang="en-US" smtClean="0">
              <a:solidFill>
                <a:schemeClr val="tx1"/>
              </a:solidFill>
              <a:cs typeface="Ali-A-Samik" pitchFamily="2" charset="-78"/>
            </a:endParaRPr>
          </a:p>
        </p:txBody>
      </p:sp>
      <p:sp>
        <p:nvSpPr>
          <p:cNvPr id="552963" name="Slide Number Placeholder 3"/>
          <p:cNvSpPr>
            <a:spLocks noGrp="1"/>
          </p:cNvSpPr>
          <p:nvPr>
            <p:ph type="sldNum" sz="quarter" idx="12"/>
          </p:nvPr>
        </p:nvSpPr>
        <p:spPr bwMode="auto">
          <a:noFill/>
          <a:ln>
            <a:miter lim="800000"/>
            <a:headEnd/>
            <a:tailEnd/>
          </a:ln>
        </p:spPr>
        <p:txBody>
          <a:bodyPr/>
          <a:lstStyle/>
          <a:p>
            <a:fld id="{15D7EFD5-11CC-4789-9E58-C7403D1871F8}" type="slidenum">
              <a:rPr lang="ar-SA" smtClean="0"/>
              <a:pPr/>
              <a:t>39</a:t>
            </a:fld>
            <a:endParaRPr lang="en-US" smtClean="0"/>
          </a:p>
        </p:txBody>
      </p:sp>
      <p:sp>
        <p:nvSpPr>
          <p:cNvPr id="552965" name="Date Placeholder 5"/>
          <p:cNvSpPr>
            <a:spLocks noGrp="1"/>
          </p:cNvSpPr>
          <p:nvPr>
            <p:ph type="dt" sz="quarter" idx="10"/>
          </p:nvPr>
        </p:nvSpPr>
        <p:spPr bwMode="auto">
          <a:noFill/>
          <a:ln>
            <a:miter lim="800000"/>
            <a:headEnd/>
            <a:tailEnd/>
          </a:ln>
        </p:spPr>
        <p:txBody>
          <a:bodyPr/>
          <a:lstStyle/>
          <a:p>
            <a:pPr fontAlgn="base">
              <a:spcBef>
                <a:spcPct val="0"/>
              </a:spcBef>
              <a:spcAft>
                <a:spcPct val="0"/>
              </a:spcAft>
            </a:pPr>
            <a:r>
              <a:rPr lang="en-US" smtClean="0"/>
              <a:t>محاضرات في أحكام الالتزام</a:t>
            </a:r>
            <a:endParaRP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1" name="Content Placeholder 2"/>
          <p:cNvSpPr>
            <a:spLocks noGrp="1"/>
          </p:cNvSpPr>
          <p:nvPr>
            <p:ph idx="1"/>
          </p:nvPr>
        </p:nvSpPr>
        <p:spPr>
          <a:xfrm>
            <a:off x="609600" y="2514600"/>
            <a:ext cx="7899400" cy="3581400"/>
          </a:xfrm>
        </p:spPr>
        <p:txBody>
          <a:bodyPr/>
          <a:lstStyle/>
          <a:p>
            <a:pPr eaLnBrk="1" hangingPunct="1"/>
            <a:r>
              <a:rPr lang="ar-IQ" sz="4400" smtClean="0"/>
              <a:t>هي نقل الدين والمطالبة به من ذمة المحيل إلى ذمة المحال عليه، وهي نوعان: مطلقة ومقيدة.</a:t>
            </a:r>
          </a:p>
          <a:p>
            <a:pPr eaLnBrk="1" hangingPunct="1"/>
            <a:r>
              <a:rPr lang="ar-IQ" sz="4400" smtClean="0"/>
              <a:t>وتكون </a:t>
            </a:r>
            <a:r>
              <a:rPr lang="ar-IQ" sz="4400" b="1" smtClean="0"/>
              <a:t>الحوالة</a:t>
            </a:r>
            <a:r>
              <a:rPr lang="ar-IQ" sz="4400" smtClean="0"/>
              <a:t> </a:t>
            </a:r>
            <a:r>
              <a:rPr lang="ar-IQ" sz="4400" b="1" smtClean="0"/>
              <a:t>مطلقة</a:t>
            </a:r>
            <a:r>
              <a:rPr lang="ar-IQ" sz="4400" smtClean="0"/>
              <a:t> إذا لم يكن للمدين دين أو عين على المحال عليه أو كان لديه دين أو عين ولكن لم يقيد الوفاء بحدودها.</a:t>
            </a:r>
          </a:p>
        </p:txBody>
      </p:sp>
      <p:sp>
        <p:nvSpPr>
          <p:cNvPr id="517122" name="Title 1"/>
          <p:cNvSpPr>
            <a:spLocks noGrp="1"/>
          </p:cNvSpPr>
          <p:nvPr>
            <p:ph type="title"/>
          </p:nvPr>
        </p:nvSpPr>
        <p:spPr>
          <a:xfrm>
            <a:off x="457200" y="304800"/>
            <a:ext cx="8229600" cy="762000"/>
          </a:xfrm>
        </p:spPr>
        <p:txBody>
          <a:bodyPr/>
          <a:lstStyle/>
          <a:p>
            <a:pPr rtl="1" eaLnBrk="1" hangingPunct="1"/>
            <a:r>
              <a:rPr lang="ar-IQ" smtClean="0">
                <a:solidFill>
                  <a:schemeClr val="tx1"/>
                </a:solidFill>
                <a:cs typeface="Ali-A-Samik" pitchFamily="2" charset="-78"/>
              </a:rPr>
              <a:t>تعريف حوالة الدين وأنواعها</a:t>
            </a:r>
            <a:endParaRPr lang="en-US" smtClean="0">
              <a:solidFill>
                <a:schemeClr val="tx1"/>
              </a:solidFill>
              <a:cs typeface="Ali-A-Samik" pitchFamily="2" charset="-78"/>
            </a:endParaRPr>
          </a:p>
        </p:txBody>
      </p:sp>
      <p:sp>
        <p:nvSpPr>
          <p:cNvPr id="517123" name="Slide Number Placeholder 3"/>
          <p:cNvSpPr>
            <a:spLocks noGrp="1"/>
          </p:cNvSpPr>
          <p:nvPr>
            <p:ph type="sldNum" sz="quarter" idx="12"/>
          </p:nvPr>
        </p:nvSpPr>
        <p:spPr bwMode="auto">
          <a:noFill/>
          <a:ln>
            <a:miter lim="800000"/>
            <a:headEnd/>
            <a:tailEnd/>
          </a:ln>
        </p:spPr>
        <p:txBody>
          <a:bodyPr/>
          <a:lstStyle/>
          <a:p>
            <a:fld id="{8694FB4C-9FBB-4B06-A787-8F89D0EA285F}" type="slidenum">
              <a:rPr lang="ar-SA" smtClean="0"/>
              <a:pPr/>
              <a:t>4</a:t>
            </a:fld>
            <a:endParaRPr lang="en-US" smtClean="0"/>
          </a:p>
        </p:txBody>
      </p:sp>
      <p:sp>
        <p:nvSpPr>
          <p:cNvPr id="517125" name="Date Placeholder 5"/>
          <p:cNvSpPr>
            <a:spLocks noGrp="1"/>
          </p:cNvSpPr>
          <p:nvPr>
            <p:ph type="dt" sz="quarter" idx="10"/>
          </p:nvPr>
        </p:nvSpPr>
        <p:spPr bwMode="auto">
          <a:xfrm>
            <a:off x="5181600" y="6248400"/>
            <a:ext cx="3786188" cy="365125"/>
          </a:xfrm>
          <a:noFill/>
          <a:ln>
            <a:miter lim="800000"/>
            <a:headEnd/>
            <a:tailEnd/>
          </a:ln>
        </p:spPr>
        <p:txBody>
          <a:bodyPr/>
          <a:lstStyle/>
          <a:p>
            <a:pPr fontAlgn="base">
              <a:spcBef>
                <a:spcPct val="0"/>
              </a:spcBef>
              <a:spcAft>
                <a:spcPct val="0"/>
              </a:spcAft>
            </a:pPr>
            <a:r>
              <a:rPr lang="en-US" smtClean="0"/>
              <a:t>محاضرات في أحكام الالتزام</a:t>
            </a:r>
            <a:endParaRPr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985" name="Content Placeholder 2"/>
          <p:cNvSpPr>
            <a:spLocks noGrp="1"/>
          </p:cNvSpPr>
          <p:nvPr>
            <p:ph idx="4294967295"/>
          </p:nvPr>
        </p:nvSpPr>
        <p:spPr>
          <a:xfrm>
            <a:off x="533400" y="2667000"/>
            <a:ext cx="8128000" cy="3429000"/>
          </a:xfrm>
        </p:spPr>
        <p:txBody>
          <a:bodyPr/>
          <a:lstStyle/>
          <a:p>
            <a:pPr marL="0" indent="0" algn="just" rtl="1" eaLnBrk="1" hangingPunct="1">
              <a:buFont typeface="Symbol" pitchFamily="18" charset="2"/>
              <a:buNone/>
            </a:pPr>
            <a:r>
              <a:rPr lang="ar-IQ" sz="4400" smtClean="0">
                <a:solidFill>
                  <a:schemeClr val="tx1"/>
                </a:solidFill>
                <a:latin typeface="Sakkal Majalla" pitchFamily="2" charset="-78"/>
                <a:cs typeface="Sakkal Majalla" pitchFamily="2" charset="-78"/>
              </a:rPr>
              <a:t>ولكن المدين إذا وفى الدين للمحيل قبل نفاذ الحوالة وعلمه بها فإن ذمته تبرأ، أما إذا قام بالوفاء بعد علمه بالحوالة ووفي الدين للمحيل فإن ذمته لا تبرأ ويبقى مديناً للمحال له لأن تصرفه هذا يعتبر تواطؤاً مع المحيل للإضرار بالمحال له.</a:t>
            </a:r>
            <a:endParaRPr lang="en-US" sz="4400" smtClean="0">
              <a:solidFill>
                <a:schemeClr val="tx1"/>
              </a:solidFill>
              <a:latin typeface="Sakkal Majalla" pitchFamily="2" charset="-78"/>
              <a:ea typeface="Majalla UI"/>
              <a:cs typeface="Sakkal Majalla" pitchFamily="2" charset="-78"/>
            </a:endParaRPr>
          </a:p>
        </p:txBody>
      </p:sp>
      <p:sp>
        <p:nvSpPr>
          <p:cNvPr id="553986"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أحكام حوالة الحق</a:t>
            </a:r>
            <a:endParaRPr lang="en-US" smtClean="0">
              <a:solidFill>
                <a:schemeClr val="tx1"/>
              </a:solidFill>
              <a:cs typeface="Ali-A-Samik" pitchFamily="2" charset="-78"/>
            </a:endParaRPr>
          </a:p>
        </p:txBody>
      </p:sp>
      <p:sp>
        <p:nvSpPr>
          <p:cNvPr id="553987"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EB3D1F6D-0A79-4781-AAD3-8C8F697460C1}" type="slidenum">
              <a:rPr lang="ar-SA" sz="2000" b="1">
                <a:latin typeface="Candara" pitchFamily="34" charset="0"/>
              </a:rPr>
              <a:pPr algn="ctr" rtl="0"/>
              <a:t>40</a:t>
            </a:fld>
            <a:endParaRPr lang="en-US" sz="2000" b="1">
              <a:latin typeface="Candara" pitchFamily="34" charset="0"/>
            </a:endParaRPr>
          </a:p>
        </p:txBody>
      </p:sp>
      <p:sp>
        <p:nvSpPr>
          <p:cNvPr id="553989"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009" name="Content Placeholder 2"/>
          <p:cNvSpPr>
            <a:spLocks noGrp="1"/>
          </p:cNvSpPr>
          <p:nvPr>
            <p:ph idx="4294967295"/>
          </p:nvPr>
        </p:nvSpPr>
        <p:spPr>
          <a:xfrm>
            <a:off x="152400" y="2438400"/>
            <a:ext cx="8839200" cy="3581400"/>
          </a:xfrm>
        </p:spPr>
        <p:txBody>
          <a:bodyPr/>
          <a:lstStyle/>
          <a:p>
            <a:pPr marL="0" indent="0" algn="just" rtl="1" eaLnBrk="1" hangingPunct="1">
              <a:buFont typeface="Symbol" pitchFamily="18" charset="2"/>
              <a:buNone/>
            </a:pPr>
            <a:r>
              <a:rPr lang="ar-IQ" sz="4400" smtClean="0">
                <a:solidFill>
                  <a:schemeClr val="tx1"/>
                </a:solidFill>
                <a:latin typeface="Sakkal Majalla" pitchFamily="2" charset="-78"/>
                <a:cs typeface="Sakkal Majalla" pitchFamily="2" charset="-78"/>
              </a:rPr>
              <a:t>4- العلاقة بين المحال له والغير (م/373-374 مدني):</a:t>
            </a:r>
          </a:p>
          <a:p>
            <a:pPr marL="0" indent="0" algn="just" rtl="1" eaLnBrk="1" hangingPunct="1">
              <a:buFont typeface="Symbol" pitchFamily="18" charset="2"/>
              <a:buNone/>
            </a:pPr>
            <a:r>
              <a:rPr lang="ar-IQ" sz="4400" smtClean="0">
                <a:solidFill>
                  <a:schemeClr val="tx1"/>
                </a:solidFill>
                <a:latin typeface="Sakkal Majalla" pitchFamily="2" charset="-78"/>
                <a:cs typeface="Sakkal Majalla" pitchFamily="2" charset="-78"/>
              </a:rPr>
              <a:t>الغير هو كل من تعلق له حق بالحق المحال به أو هو كل شخص سيصاب بضرر من نفاذ الحوالة، فهو أي دائن آخر ما عدا الدائن (المحال له)، وبذلك يعد من الغير المحال له الثاني والدائن الحاجز على الحق المحال به.</a:t>
            </a:r>
            <a:endParaRPr lang="en-US" sz="4400" smtClean="0">
              <a:solidFill>
                <a:schemeClr val="tx1"/>
              </a:solidFill>
              <a:latin typeface="Sakkal Majalla" pitchFamily="2" charset="-78"/>
              <a:ea typeface="Majalla UI"/>
              <a:cs typeface="Sakkal Majalla" pitchFamily="2" charset="-78"/>
            </a:endParaRPr>
          </a:p>
        </p:txBody>
      </p:sp>
      <p:sp>
        <p:nvSpPr>
          <p:cNvPr id="555010"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أحكام حوالة الحق</a:t>
            </a:r>
            <a:endParaRPr lang="en-US" smtClean="0">
              <a:solidFill>
                <a:schemeClr val="tx1"/>
              </a:solidFill>
              <a:cs typeface="Ali-A-Samik" pitchFamily="2" charset="-78"/>
            </a:endParaRPr>
          </a:p>
        </p:txBody>
      </p:sp>
      <p:sp>
        <p:nvSpPr>
          <p:cNvPr id="555011" name="Slide Number Placeholder 3"/>
          <p:cNvSpPr txBox="1">
            <a:spLocks noGrp="1"/>
          </p:cNvSpPr>
          <p:nvPr/>
        </p:nvSpPr>
        <p:spPr bwMode="auto">
          <a:xfrm>
            <a:off x="3962400" y="6492875"/>
            <a:ext cx="1162050" cy="365125"/>
          </a:xfrm>
          <a:prstGeom prst="rect">
            <a:avLst/>
          </a:prstGeom>
          <a:noFill/>
          <a:ln w="9525">
            <a:noFill/>
            <a:miter lim="800000"/>
            <a:headEnd/>
            <a:tailEnd/>
          </a:ln>
        </p:spPr>
        <p:txBody>
          <a:bodyPr anchor="ctr"/>
          <a:lstStyle/>
          <a:p>
            <a:pPr algn="ctr" rtl="0"/>
            <a:fld id="{D9C10AA4-D5B7-40F3-BAB5-BF0FF2E0AB8B}" type="slidenum">
              <a:rPr lang="ar-SA" sz="2000" b="1">
                <a:latin typeface="Candara" pitchFamily="34" charset="0"/>
              </a:rPr>
              <a:pPr algn="ctr" rtl="0"/>
              <a:t>41</a:t>
            </a:fld>
            <a:endParaRPr lang="en-US" sz="2000" b="1">
              <a:latin typeface="Candara" pitchFamily="34" charset="0"/>
            </a:endParaRPr>
          </a:p>
        </p:txBody>
      </p:sp>
      <p:sp>
        <p:nvSpPr>
          <p:cNvPr id="555013"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3" name="Content Placeholder 2"/>
          <p:cNvSpPr>
            <a:spLocks noGrp="1"/>
          </p:cNvSpPr>
          <p:nvPr>
            <p:ph idx="1"/>
          </p:nvPr>
        </p:nvSpPr>
        <p:spPr>
          <a:xfrm>
            <a:off x="609600" y="2667000"/>
            <a:ext cx="7899400" cy="3352800"/>
          </a:xfrm>
        </p:spPr>
        <p:txBody>
          <a:bodyPr/>
          <a:lstStyle/>
          <a:p>
            <a:pPr eaLnBrk="1" hangingPunct="1"/>
            <a:r>
              <a:rPr lang="ar-IQ" sz="4800" smtClean="0"/>
              <a:t>لو قام الدائن بإحالة حقه إلى أكثر من دائن فلابُدّ من ترجيح دائن على آخر، فما هو عنصر الترجيح؟ تكون العبرة هنا بالتأريخ الأسبق من حيث نفاذ الحوالة.</a:t>
            </a:r>
            <a:endParaRPr lang="en-US" sz="4800" smtClean="0">
              <a:ea typeface="Majalla UI"/>
            </a:endParaRPr>
          </a:p>
        </p:txBody>
      </p:sp>
      <p:sp>
        <p:nvSpPr>
          <p:cNvPr id="556034" name="Title 1"/>
          <p:cNvSpPr>
            <a:spLocks noGrp="1"/>
          </p:cNvSpPr>
          <p:nvPr>
            <p:ph type="title"/>
          </p:nvPr>
        </p:nvSpPr>
        <p:spPr>
          <a:xfrm>
            <a:off x="381000" y="228600"/>
            <a:ext cx="8229600" cy="804863"/>
          </a:xfrm>
        </p:spPr>
        <p:txBody>
          <a:bodyPr/>
          <a:lstStyle/>
          <a:p>
            <a:pPr rtl="1" eaLnBrk="1" hangingPunct="1"/>
            <a:r>
              <a:rPr lang="ar-IQ" smtClean="0">
                <a:solidFill>
                  <a:schemeClr val="tx1"/>
                </a:solidFill>
                <a:cs typeface="Ali-A-Samik" pitchFamily="2" charset="-78"/>
              </a:rPr>
              <a:t>التزاحم بين محال له ومحال له آخر</a:t>
            </a:r>
            <a:endParaRPr lang="en-US" smtClean="0">
              <a:solidFill>
                <a:schemeClr val="tx1"/>
              </a:solidFill>
              <a:cs typeface="Ali-A-Samik" pitchFamily="2" charset="-78"/>
            </a:endParaRPr>
          </a:p>
        </p:txBody>
      </p:sp>
      <p:sp>
        <p:nvSpPr>
          <p:cNvPr id="556035" name="Slide Number Placeholder 3"/>
          <p:cNvSpPr>
            <a:spLocks noGrp="1"/>
          </p:cNvSpPr>
          <p:nvPr>
            <p:ph type="sldNum" sz="quarter" idx="12"/>
          </p:nvPr>
        </p:nvSpPr>
        <p:spPr bwMode="auto">
          <a:noFill/>
          <a:ln>
            <a:miter lim="800000"/>
            <a:headEnd/>
            <a:tailEnd/>
          </a:ln>
        </p:spPr>
        <p:txBody>
          <a:bodyPr/>
          <a:lstStyle/>
          <a:p>
            <a:fld id="{BDA274B4-C73F-4FEB-8DD8-D16D3F7274AF}" type="slidenum">
              <a:rPr lang="ar-SA" smtClean="0"/>
              <a:pPr/>
              <a:t>42</a:t>
            </a:fld>
            <a:endParaRPr lang="en-US" smtClean="0"/>
          </a:p>
        </p:txBody>
      </p:sp>
      <p:sp>
        <p:nvSpPr>
          <p:cNvPr id="556037" name="Date Placeholder 5"/>
          <p:cNvSpPr>
            <a:spLocks noGrp="1"/>
          </p:cNvSpPr>
          <p:nvPr>
            <p:ph type="dt" sz="quarter" idx="10"/>
          </p:nvPr>
        </p:nvSpPr>
        <p:spPr bwMode="auto">
          <a:noFill/>
          <a:ln>
            <a:miter lim="800000"/>
            <a:headEnd/>
            <a:tailEnd/>
          </a:ln>
        </p:spPr>
        <p:txBody>
          <a:bodyPr/>
          <a:lstStyle/>
          <a:p>
            <a:pPr fontAlgn="base">
              <a:spcBef>
                <a:spcPct val="0"/>
              </a:spcBef>
              <a:spcAft>
                <a:spcPct val="0"/>
              </a:spcAft>
            </a:pPr>
            <a:r>
              <a:rPr lang="en-US" smtClean="0"/>
              <a:t>محاضرات في أحكام الالتزام</a:t>
            </a:r>
            <a:endParaRPr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7" name="Content Placeholder 2"/>
          <p:cNvSpPr>
            <a:spLocks noGrp="1"/>
          </p:cNvSpPr>
          <p:nvPr>
            <p:ph idx="4294967295"/>
          </p:nvPr>
        </p:nvSpPr>
        <p:spPr>
          <a:xfrm>
            <a:off x="609600" y="2590800"/>
            <a:ext cx="7899400" cy="3505200"/>
          </a:xfrm>
        </p:spPr>
        <p:txBody>
          <a:bodyPr/>
          <a:lstStyle/>
          <a:p>
            <a:pPr marL="0" indent="0" algn="just" rtl="1" eaLnBrk="1" hangingPunct="1">
              <a:buFont typeface="Symbol" pitchFamily="18" charset="2"/>
              <a:buNone/>
            </a:pPr>
            <a:r>
              <a:rPr lang="ar-IQ" sz="4400" smtClean="0">
                <a:solidFill>
                  <a:schemeClr val="tx1"/>
                </a:solidFill>
                <a:latin typeface="Sakkal Majalla" pitchFamily="2" charset="-78"/>
                <a:cs typeface="Sakkal Majalla" pitchFamily="2" charset="-78"/>
              </a:rPr>
              <a:t>لو قام دائن معين من الغير بالحجز على الشيء الموجود في حيازة المدين فنكون أمام تعارض بين مصلحة هذا الدائن ومصلحة المحال له. وهنا يزال التعارض بين المصلحتين بأن العبرة بتأريخ الحجز هل هو متقدم أو متأخر على نفاذ الحوالة؟</a:t>
            </a:r>
            <a:endParaRPr lang="en-US" sz="4400" smtClean="0">
              <a:solidFill>
                <a:schemeClr val="tx1"/>
              </a:solidFill>
              <a:latin typeface="Sakkal Majalla" pitchFamily="2" charset="-78"/>
              <a:ea typeface="Majalla UI"/>
              <a:cs typeface="Sakkal Majalla" pitchFamily="2" charset="-78"/>
            </a:endParaRPr>
          </a:p>
        </p:txBody>
      </p:sp>
      <p:sp>
        <p:nvSpPr>
          <p:cNvPr id="557058"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التزاحم بين المحال له والدائنين الحاجزين</a:t>
            </a:r>
            <a:endParaRPr lang="en-US" smtClean="0">
              <a:solidFill>
                <a:schemeClr val="tx1"/>
              </a:solidFill>
              <a:cs typeface="Ali-A-Samik" pitchFamily="2" charset="-78"/>
            </a:endParaRPr>
          </a:p>
        </p:txBody>
      </p:sp>
      <p:sp>
        <p:nvSpPr>
          <p:cNvPr id="557059"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865294E-C918-4429-9EEE-9B7F96D759CF}" type="slidenum">
              <a:rPr lang="ar-SA" sz="2000" b="1">
                <a:latin typeface="Candara" pitchFamily="34" charset="0"/>
              </a:rPr>
              <a:pPr algn="ctr" rtl="0"/>
              <a:t>43</a:t>
            </a:fld>
            <a:endParaRPr lang="en-US" sz="2000" b="1">
              <a:latin typeface="Candara" pitchFamily="34" charset="0"/>
            </a:endParaRPr>
          </a:p>
        </p:txBody>
      </p:sp>
      <p:sp>
        <p:nvSpPr>
          <p:cNvPr id="557061"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1" name="Content Placeholder 2"/>
          <p:cNvSpPr>
            <a:spLocks noGrp="1"/>
          </p:cNvSpPr>
          <p:nvPr>
            <p:ph idx="4294967295"/>
          </p:nvPr>
        </p:nvSpPr>
        <p:spPr>
          <a:xfrm>
            <a:off x="482600" y="2667000"/>
            <a:ext cx="8128000" cy="3352800"/>
          </a:xfrm>
        </p:spPr>
        <p:txBody>
          <a:bodyPr/>
          <a:lstStyle/>
          <a:p>
            <a:pPr marL="0" indent="0" algn="just" rtl="1" eaLnBrk="1" hangingPunct="1">
              <a:buFont typeface="Symbol" pitchFamily="18" charset="2"/>
              <a:buNone/>
            </a:pPr>
            <a:r>
              <a:rPr lang="ar-IQ" sz="4400" smtClean="0">
                <a:solidFill>
                  <a:schemeClr val="tx1"/>
                </a:solidFill>
                <a:latin typeface="Sakkal Majalla" pitchFamily="2" charset="-78"/>
                <a:cs typeface="Sakkal Majalla" pitchFamily="2" charset="-78"/>
              </a:rPr>
              <a:t>فإن كان متقدماً على نفاذ الحوالة فإن الحوالة تعتبر حجز وهذا حجز ثاني، فيتساوى الاثنان وتكون قسمة غرماء. أما إن كان تأريخ الحجز متأخر بعد نفاذ الحوالة هنا يكون الحجز قد وقع على شيء مملوك للمدين ويكون الحجز غير صحيح.</a:t>
            </a:r>
          </a:p>
        </p:txBody>
      </p:sp>
      <p:sp>
        <p:nvSpPr>
          <p:cNvPr id="558082"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التزاحم بين المحال له والدائنين الحاجزين</a:t>
            </a:r>
            <a:endParaRPr lang="en-US" smtClean="0">
              <a:solidFill>
                <a:schemeClr val="tx1"/>
              </a:solidFill>
              <a:cs typeface="Ali-A-Samik" pitchFamily="2" charset="-78"/>
            </a:endParaRPr>
          </a:p>
        </p:txBody>
      </p:sp>
      <p:sp>
        <p:nvSpPr>
          <p:cNvPr id="558083"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84DE33B5-40B3-4AC0-B84F-0EF9D00FA61B}" type="slidenum">
              <a:rPr lang="ar-SA" sz="2000" b="1">
                <a:latin typeface="Candara" pitchFamily="34" charset="0"/>
              </a:rPr>
              <a:pPr algn="ctr" rtl="0"/>
              <a:t>44</a:t>
            </a:fld>
            <a:endParaRPr lang="en-US" sz="2000" b="1">
              <a:latin typeface="Candara" pitchFamily="34" charset="0"/>
            </a:endParaRPr>
          </a:p>
        </p:txBody>
      </p:sp>
      <p:sp>
        <p:nvSpPr>
          <p:cNvPr id="558085"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5" name="Content Placeholder 2"/>
          <p:cNvSpPr>
            <a:spLocks noGrp="1"/>
          </p:cNvSpPr>
          <p:nvPr>
            <p:ph idx="4294967295"/>
          </p:nvPr>
        </p:nvSpPr>
        <p:spPr>
          <a:xfrm>
            <a:off x="304800" y="2667000"/>
            <a:ext cx="8534400" cy="3352800"/>
          </a:xfrm>
        </p:spPr>
        <p:txBody>
          <a:bodyPr/>
          <a:lstStyle/>
          <a:p>
            <a:pPr marL="0" indent="0" algn="just" rtl="1" eaLnBrk="1" hangingPunct="1">
              <a:buFont typeface="Symbol" pitchFamily="18" charset="2"/>
              <a:buNone/>
            </a:pPr>
            <a:r>
              <a:rPr lang="ar-IQ" sz="4400" smtClean="0">
                <a:solidFill>
                  <a:schemeClr val="tx1"/>
                </a:solidFill>
                <a:latin typeface="Sakkal Majalla" pitchFamily="2" charset="-78"/>
                <a:cs typeface="Sakkal Majalla" pitchFamily="2" charset="-78"/>
              </a:rPr>
              <a:t>وإن كان هناك دائن حاجز ثم دائن محال له ثم دائن حاجز أي وقعت الحوالة بين حجزين أحدهما متقدم عليها والحجز الآخر متأخر عنها، فيزال التعارض هنا بأن تقسم بينهم قسمة غرماء على أن يستوفي المحال له تكملة حقه بالكامل من حصة الحاجز المتأخر.</a:t>
            </a:r>
            <a:endParaRPr lang="en-US" sz="4400" smtClean="0">
              <a:solidFill>
                <a:schemeClr val="tx1"/>
              </a:solidFill>
              <a:latin typeface="Sakkal Majalla" pitchFamily="2" charset="-78"/>
              <a:ea typeface="Majalla UI"/>
              <a:cs typeface="Sakkal Majalla" pitchFamily="2" charset="-78"/>
            </a:endParaRPr>
          </a:p>
        </p:txBody>
      </p:sp>
      <p:sp>
        <p:nvSpPr>
          <p:cNvPr id="559106"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التزاحم بين المحال له والدائنين الحاجزين</a:t>
            </a:r>
            <a:endParaRPr lang="en-US" smtClean="0">
              <a:solidFill>
                <a:schemeClr val="tx1"/>
              </a:solidFill>
              <a:cs typeface="Ali-A-Samik" pitchFamily="2" charset="-78"/>
            </a:endParaRPr>
          </a:p>
        </p:txBody>
      </p:sp>
      <p:sp>
        <p:nvSpPr>
          <p:cNvPr id="559107"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82123E0-1777-4F6C-92BA-049103EB8398}" type="slidenum">
              <a:rPr lang="ar-SA" sz="2000" b="1">
                <a:latin typeface="Candara" pitchFamily="34" charset="0"/>
              </a:rPr>
              <a:pPr algn="ctr" rtl="0"/>
              <a:t>45</a:t>
            </a:fld>
            <a:endParaRPr lang="en-US" sz="2000" b="1">
              <a:latin typeface="Candara" pitchFamily="34" charset="0"/>
            </a:endParaRPr>
          </a:p>
        </p:txBody>
      </p:sp>
      <p:sp>
        <p:nvSpPr>
          <p:cNvPr id="559109"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29" name="Content Placeholder 2"/>
          <p:cNvSpPr>
            <a:spLocks noGrp="1"/>
          </p:cNvSpPr>
          <p:nvPr>
            <p:ph idx="4294967295"/>
          </p:nvPr>
        </p:nvSpPr>
        <p:spPr>
          <a:xfrm>
            <a:off x="381000" y="2514600"/>
            <a:ext cx="8305800" cy="3657600"/>
          </a:xfrm>
        </p:spPr>
        <p:txBody>
          <a:bodyPr/>
          <a:lstStyle/>
          <a:p>
            <a:pPr marL="0" indent="0" algn="just" rtl="1" eaLnBrk="1" hangingPunct="1">
              <a:buFont typeface="Symbol" pitchFamily="18" charset="2"/>
              <a:buNone/>
            </a:pPr>
            <a:r>
              <a:rPr lang="ar-IQ" sz="4800" smtClean="0">
                <a:solidFill>
                  <a:schemeClr val="tx1"/>
                </a:solidFill>
                <a:latin typeface="Sakkal Majalla" pitchFamily="2" charset="-78"/>
                <a:cs typeface="Sakkal Majalla" pitchFamily="2" charset="-78"/>
              </a:rPr>
              <a:t>وإذا فرضنا على سبيل المثال: أن الحق الذي للمحيل في ذمة المحال عليه هو (900) ألف دينار، وكان حق الحاجز المتقدم (300) ألف دينار، وحق المحال له (300) ألف دينار، وحق الحاجز المتأخر (600) ألف دينار.</a:t>
            </a:r>
            <a:endParaRPr lang="en-US" sz="4800" smtClean="0">
              <a:solidFill>
                <a:schemeClr val="tx1"/>
              </a:solidFill>
              <a:latin typeface="Sakkal Majalla" pitchFamily="2" charset="-78"/>
              <a:cs typeface="Sakkal Majalla" pitchFamily="2" charset="-78"/>
            </a:endParaRPr>
          </a:p>
        </p:txBody>
      </p:sp>
      <p:sp>
        <p:nvSpPr>
          <p:cNvPr id="560130"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التزاحم بين المحال له والدائنين الحاجزين</a:t>
            </a:r>
            <a:endParaRPr lang="en-US" smtClean="0">
              <a:solidFill>
                <a:schemeClr val="tx1"/>
              </a:solidFill>
              <a:cs typeface="Ali-A-Samik" pitchFamily="2" charset="-78"/>
            </a:endParaRPr>
          </a:p>
        </p:txBody>
      </p:sp>
      <p:sp>
        <p:nvSpPr>
          <p:cNvPr id="560131"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C2DABFC5-E55C-4ABE-978E-DE6041A9FB4C}" type="slidenum">
              <a:rPr lang="ar-SA" sz="2000" b="1">
                <a:latin typeface="Candara" pitchFamily="34" charset="0"/>
              </a:rPr>
              <a:pPr algn="ctr" rtl="0"/>
              <a:t>46</a:t>
            </a:fld>
            <a:endParaRPr lang="en-US" sz="2000" b="1">
              <a:latin typeface="Candara" pitchFamily="34" charset="0"/>
            </a:endParaRPr>
          </a:p>
        </p:txBody>
      </p:sp>
      <p:sp>
        <p:nvSpPr>
          <p:cNvPr id="560133"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3" name="Content Placeholder 2"/>
          <p:cNvSpPr>
            <a:spLocks noGrp="1"/>
          </p:cNvSpPr>
          <p:nvPr>
            <p:ph idx="4294967295"/>
          </p:nvPr>
        </p:nvSpPr>
        <p:spPr>
          <a:xfrm>
            <a:off x="304800" y="2667000"/>
            <a:ext cx="8534400" cy="3352800"/>
          </a:xfrm>
        </p:spPr>
        <p:txBody>
          <a:bodyPr/>
          <a:lstStyle/>
          <a:p>
            <a:pPr marL="0" indent="0" algn="just" rtl="1" eaLnBrk="1" hangingPunct="1">
              <a:buFont typeface="Symbol" pitchFamily="18" charset="2"/>
              <a:buNone/>
            </a:pPr>
            <a:r>
              <a:rPr lang="ar-IQ" sz="3600" smtClean="0">
                <a:solidFill>
                  <a:schemeClr val="tx1"/>
                </a:solidFill>
                <a:latin typeface="Sakkal Majalla" pitchFamily="2" charset="-78"/>
                <a:cs typeface="Sakkal Majalla" pitchFamily="2" charset="-78"/>
              </a:rPr>
              <a:t>فإننا أولاً نقسم الحق وقيمته (900) ألف دينار بين الثلاثة قسمة غرماء، فينال الحاجز المتقدم (225) ألف دينار، والمحال له (225) ألف دينار، والحاجز المتأجر (450) ألف دينار. ثم تستكمل حصة المحال له إلى (300) ألف دينار من حصة الحاجز المتأجر حتى يستوفي المحال له قيمة الحوالة كلها، فتزول حصة الحاجز المتأخر إلى (375) ألف دينار.</a:t>
            </a:r>
            <a:endParaRPr lang="en-US" sz="3600" smtClean="0">
              <a:solidFill>
                <a:schemeClr val="tx1"/>
              </a:solidFill>
              <a:latin typeface="Sakkal Majalla" pitchFamily="2" charset="-78"/>
              <a:cs typeface="Sakkal Majalla" pitchFamily="2" charset="-78"/>
            </a:endParaRPr>
          </a:p>
        </p:txBody>
      </p:sp>
      <p:sp>
        <p:nvSpPr>
          <p:cNvPr id="561154"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التزاحم بين المحال له والدائنين الحاجزين</a:t>
            </a:r>
            <a:endParaRPr lang="en-US" smtClean="0">
              <a:solidFill>
                <a:schemeClr val="tx1"/>
              </a:solidFill>
              <a:cs typeface="Ali-A-Samik" pitchFamily="2" charset="-78"/>
            </a:endParaRPr>
          </a:p>
        </p:txBody>
      </p:sp>
      <p:sp>
        <p:nvSpPr>
          <p:cNvPr id="561155"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6E6B14FA-6420-4DE9-BD45-292455098427}" type="slidenum">
              <a:rPr lang="ar-SA" sz="2000" b="1">
                <a:latin typeface="Candara" pitchFamily="34" charset="0"/>
              </a:rPr>
              <a:pPr algn="ctr" rtl="0"/>
              <a:t>47</a:t>
            </a:fld>
            <a:endParaRPr lang="en-US" sz="2000" b="1">
              <a:latin typeface="Candara" pitchFamily="34" charset="0"/>
            </a:endParaRPr>
          </a:p>
        </p:txBody>
      </p:sp>
      <p:sp>
        <p:nvSpPr>
          <p:cNvPr id="561157"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7" name="Content Placeholder 2"/>
          <p:cNvSpPr>
            <a:spLocks noGrp="1"/>
          </p:cNvSpPr>
          <p:nvPr>
            <p:ph idx="4294967295"/>
          </p:nvPr>
        </p:nvSpPr>
        <p:spPr>
          <a:xfrm>
            <a:off x="304800" y="2667000"/>
            <a:ext cx="8534400" cy="3352800"/>
          </a:xfrm>
        </p:spPr>
        <p:txBody>
          <a:bodyPr/>
          <a:lstStyle/>
          <a:p>
            <a:pPr marL="0" indent="0" algn="just" rtl="1" eaLnBrk="1" hangingPunct="1">
              <a:buFont typeface="Symbol" pitchFamily="18" charset="2"/>
              <a:buNone/>
            </a:pPr>
            <a:r>
              <a:rPr lang="ar-IQ" sz="4400" smtClean="0">
                <a:solidFill>
                  <a:schemeClr val="tx1"/>
                </a:solidFill>
                <a:latin typeface="Sakkal Majalla" pitchFamily="2" charset="-78"/>
                <a:cs typeface="Sakkal Majalla" pitchFamily="2" charset="-78"/>
              </a:rPr>
              <a:t>وبذلك تكون حصص الثلاثة نهائياً على الوجه الآتي:</a:t>
            </a:r>
          </a:p>
          <a:p>
            <a:pPr marL="0" indent="0" algn="just" rtl="1" eaLnBrk="1" hangingPunct="1">
              <a:buFont typeface="Symbol" pitchFamily="18" charset="2"/>
              <a:buNone/>
            </a:pPr>
            <a:r>
              <a:rPr lang="ar-IQ" sz="4400" smtClean="0">
                <a:solidFill>
                  <a:schemeClr val="tx1"/>
                </a:solidFill>
                <a:latin typeface="Sakkal Majalla" pitchFamily="2" charset="-78"/>
                <a:cs typeface="Sakkal Majalla" pitchFamily="2" charset="-78"/>
              </a:rPr>
              <a:t>للحاجز المتقدم (225) ألف دينار</a:t>
            </a:r>
          </a:p>
          <a:p>
            <a:pPr marL="0" indent="0" algn="just" rtl="1" eaLnBrk="1" hangingPunct="1">
              <a:buFont typeface="Symbol" pitchFamily="18" charset="2"/>
              <a:buNone/>
            </a:pPr>
            <a:r>
              <a:rPr lang="ar-IQ" sz="4400" smtClean="0">
                <a:solidFill>
                  <a:schemeClr val="tx1"/>
                </a:solidFill>
                <a:latin typeface="Sakkal Majalla" pitchFamily="2" charset="-78"/>
                <a:cs typeface="Sakkal Majalla" pitchFamily="2" charset="-78"/>
              </a:rPr>
              <a:t>للمحال له (300) ألف دينار</a:t>
            </a:r>
          </a:p>
          <a:p>
            <a:pPr marL="0" indent="0" algn="just" rtl="1" eaLnBrk="1" hangingPunct="1">
              <a:buFont typeface="Symbol" pitchFamily="18" charset="2"/>
              <a:buNone/>
            </a:pPr>
            <a:r>
              <a:rPr lang="ar-IQ" sz="4400" smtClean="0">
                <a:solidFill>
                  <a:schemeClr val="tx1"/>
                </a:solidFill>
                <a:latin typeface="Sakkal Majalla" pitchFamily="2" charset="-78"/>
                <a:cs typeface="Sakkal Majalla" pitchFamily="2" charset="-78"/>
              </a:rPr>
              <a:t>وللحاجز المتأخر (375) ألف دينار</a:t>
            </a:r>
            <a:endParaRPr lang="en-US" sz="4400" smtClean="0">
              <a:solidFill>
                <a:schemeClr val="tx1"/>
              </a:solidFill>
              <a:latin typeface="Sakkal Majalla" pitchFamily="2" charset="-78"/>
              <a:cs typeface="Sakkal Majalla" pitchFamily="2" charset="-78"/>
            </a:endParaRPr>
          </a:p>
        </p:txBody>
      </p:sp>
      <p:sp>
        <p:nvSpPr>
          <p:cNvPr id="562178"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التزاحم بين المحال له والدائنين الحاجزين</a:t>
            </a:r>
            <a:endParaRPr lang="en-US" smtClean="0">
              <a:solidFill>
                <a:schemeClr val="tx1"/>
              </a:solidFill>
              <a:cs typeface="Ali-A-Samik" pitchFamily="2" charset="-78"/>
            </a:endParaRPr>
          </a:p>
        </p:txBody>
      </p:sp>
      <p:sp>
        <p:nvSpPr>
          <p:cNvPr id="562179"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4E94D850-25DD-463C-9B43-DDEBFCC254D9}" type="slidenum">
              <a:rPr lang="ar-SA" sz="2000" b="1">
                <a:latin typeface="Candara" pitchFamily="34" charset="0"/>
              </a:rPr>
              <a:pPr algn="ctr" rtl="0"/>
              <a:t>48</a:t>
            </a:fld>
            <a:endParaRPr lang="en-US" sz="2000" b="1">
              <a:latin typeface="Candara" pitchFamily="34" charset="0"/>
            </a:endParaRPr>
          </a:p>
        </p:txBody>
      </p:sp>
      <p:sp>
        <p:nvSpPr>
          <p:cNvPr id="562181"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5" name="Content Placeholder 2"/>
          <p:cNvSpPr>
            <a:spLocks noGrp="1"/>
          </p:cNvSpPr>
          <p:nvPr>
            <p:ph idx="4294967295"/>
          </p:nvPr>
        </p:nvSpPr>
        <p:spPr>
          <a:xfrm>
            <a:off x="609599" y="1371600"/>
            <a:ext cx="7924801" cy="4724400"/>
          </a:xfrm>
        </p:spPr>
        <p:txBody>
          <a:bodyPr/>
          <a:lstStyle/>
          <a:p>
            <a:pPr marL="0" indent="0" algn="just" rtl="1" eaLnBrk="1" hangingPunct="1">
              <a:buFont typeface="Symbol" pitchFamily="18" charset="2"/>
              <a:buNone/>
            </a:pPr>
            <a:r>
              <a:rPr lang="ar-IQ" sz="5400" dirty="0" smtClean="0">
                <a:solidFill>
                  <a:schemeClr val="tx1"/>
                </a:solidFill>
                <a:latin typeface="Sakkal Majalla" pitchFamily="2" charset="-78"/>
                <a:cs typeface="Sakkal Majalla" pitchFamily="2" charset="-78"/>
              </a:rPr>
              <a:t>وتكون </a:t>
            </a:r>
            <a:r>
              <a:rPr lang="ar-IQ" sz="5400" b="1" dirty="0" smtClean="0">
                <a:solidFill>
                  <a:schemeClr val="tx1"/>
                </a:solidFill>
                <a:latin typeface="Sakkal Majalla" pitchFamily="2" charset="-78"/>
                <a:cs typeface="Sakkal Majalla" pitchFamily="2" charset="-78"/>
              </a:rPr>
              <a:t>الحوالة</a:t>
            </a:r>
            <a:r>
              <a:rPr lang="ar-IQ" sz="5400" dirty="0" smtClean="0">
                <a:solidFill>
                  <a:schemeClr val="tx1"/>
                </a:solidFill>
                <a:latin typeface="Sakkal Majalla" pitchFamily="2" charset="-78"/>
                <a:cs typeface="Sakkal Majalla" pitchFamily="2" charset="-78"/>
              </a:rPr>
              <a:t> </a:t>
            </a:r>
            <a:r>
              <a:rPr lang="ar-IQ" sz="5400" b="1" dirty="0" smtClean="0">
                <a:solidFill>
                  <a:schemeClr val="tx1"/>
                </a:solidFill>
                <a:latin typeface="Sakkal Majalla" pitchFamily="2" charset="-78"/>
                <a:cs typeface="Sakkal Majalla" pitchFamily="2" charset="-78"/>
              </a:rPr>
              <a:t>مقيدة</a:t>
            </a:r>
            <a:r>
              <a:rPr lang="ar-IQ" sz="5400" dirty="0" smtClean="0">
                <a:solidFill>
                  <a:schemeClr val="tx1"/>
                </a:solidFill>
                <a:latin typeface="Sakkal Majalla" pitchFamily="2" charset="-78"/>
                <a:cs typeface="Sakkal Majalla" pitchFamily="2" charset="-78"/>
              </a:rPr>
              <a:t> إذا كان للمحيل على المحال عليه دين أو عين معينة وقيد الوفاء بها </a:t>
            </a:r>
            <a:r>
              <a:rPr lang="ar-IQ" sz="5400" dirty="0" smtClean="0">
                <a:solidFill>
                  <a:srgbClr val="FF0000"/>
                </a:solidFill>
                <a:latin typeface="Sakkal Majalla" pitchFamily="2" charset="-78"/>
                <a:cs typeface="Sakkal Majalla" pitchFamily="2" charset="-78"/>
              </a:rPr>
              <a:t>أي أن هناك رابطة سابقة بين المحيل والمحال عليه.</a:t>
            </a:r>
          </a:p>
        </p:txBody>
      </p:sp>
      <p:sp>
        <p:nvSpPr>
          <p:cNvPr id="518146"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حوالة الدين</a:t>
            </a:r>
            <a:endParaRPr lang="en-US" smtClean="0">
              <a:solidFill>
                <a:schemeClr val="tx1"/>
              </a:solidFill>
              <a:cs typeface="Ali-A-Samik" pitchFamily="2" charset="-78"/>
            </a:endParaRPr>
          </a:p>
        </p:txBody>
      </p:sp>
      <p:sp>
        <p:nvSpPr>
          <p:cNvPr id="518147"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04DC9DBF-438B-486E-BD4F-790711C2606E}" type="slidenum">
              <a:rPr lang="ar-SA" sz="2000" b="1">
                <a:latin typeface="Candara" pitchFamily="34" charset="0"/>
              </a:rPr>
              <a:pPr algn="ctr" rtl="0"/>
              <a:t>5</a:t>
            </a:fld>
            <a:endParaRPr lang="en-US" sz="2000" b="1">
              <a:latin typeface="Candara" pitchFamily="34" charset="0"/>
            </a:endParaRPr>
          </a:p>
        </p:txBody>
      </p:sp>
      <p:sp>
        <p:nvSpPr>
          <p:cNvPr id="518149"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9169" name="Content Placeholder 2"/>
          <p:cNvSpPr>
            <a:spLocks noGrp="1"/>
          </p:cNvSpPr>
          <p:nvPr>
            <p:ph idx="4294967295"/>
          </p:nvPr>
        </p:nvSpPr>
        <p:spPr>
          <a:xfrm>
            <a:off x="304800" y="2438400"/>
            <a:ext cx="8204200" cy="3429000"/>
          </a:xfrm>
        </p:spPr>
        <p:txBody>
          <a:bodyPr/>
          <a:lstStyle/>
          <a:p>
            <a:pPr marL="0" indent="0" algn="just" rtl="1" eaLnBrk="1" hangingPunct="1">
              <a:buFont typeface="Symbol" pitchFamily="18" charset="2"/>
              <a:buNone/>
            </a:pPr>
            <a:r>
              <a:rPr lang="ar-IQ" sz="4400" smtClean="0">
                <a:solidFill>
                  <a:schemeClr val="tx1"/>
                </a:solidFill>
                <a:latin typeface="Sakkal Majalla" pitchFamily="2" charset="-78"/>
                <a:cs typeface="Sakkal Majalla" pitchFamily="2" charset="-78"/>
              </a:rPr>
              <a:t>حوالة الدين اتفاق بين طرفين على تحويل الدين من ذمة المدين الأصلي إلى ذمة مدين جديد يحل محله، فأركان هذه الحوالة هي أركان أي تصرف قانوني يتم بين طرفين، وهي التراضي والمحل (الدين المحال) والسبب (الباعث الدافع على الحوالة).</a:t>
            </a:r>
            <a:endParaRPr lang="en-US" sz="4400" smtClean="0">
              <a:solidFill>
                <a:schemeClr val="tx1"/>
              </a:solidFill>
              <a:latin typeface="Sakkal Majalla" pitchFamily="2" charset="-78"/>
              <a:cs typeface="Sakkal Majalla" pitchFamily="2" charset="-78"/>
            </a:endParaRPr>
          </a:p>
        </p:txBody>
      </p:sp>
      <p:sp>
        <p:nvSpPr>
          <p:cNvPr id="519170"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أركان حوالة الدين</a:t>
            </a:r>
            <a:endParaRPr lang="en-US" smtClean="0">
              <a:solidFill>
                <a:schemeClr val="tx1"/>
              </a:solidFill>
              <a:cs typeface="Ali-A-Samik" pitchFamily="2" charset="-78"/>
            </a:endParaRPr>
          </a:p>
        </p:txBody>
      </p:sp>
      <p:sp>
        <p:nvSpPr>
          <p:cNvPr id="519171"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2DEF8945-35FD-4214-B9B7-48042A3E5BA8}" type="slidenum">
              <a:rPr lang="ar-SA" sz="2000" b="1">
                <a:latin typeface="Candara" pitchFamily="34" charset="0"/>
              </a:rPr>
              <a:pPr algn="ctr" rtl="0"/>
              <a:t>6</a:t>
            </a:fld>
            <a:endParaRPr lang="en-US" sz="2000" b="1">
              <a:latin typeface="Candara" pitchFamily="34" charset="0"/>
            </a:endParaRPr>
          </a:p>
        </p:txBody>
      </p:sp>
      <p:sp>
        <p:nvSpPr>
          <p:cNvPr id="519173"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193" name="Content Placeholder 2"/>
          <p:cNvSpPr>
            <a:spLocks noGrp="1"/>
          </p:cNvSpPr>
          <p:nvPr>
            <p:ph idx="4294967295"/>
          </p:nvPr>
        </p:nvSpPr>
        <p:spPr>
          <a:xfrm>
            <a:off x="330200" y="2590800"/>
            <a:ext cx="8204200" cy="3429000"/>
          </a:xfrm>
        </p:spPr>
        <p:txBody>
          <a:bodyPr/>
          <a:lstStyle/>
          <a:p>
            <a:pPr marL="0" indent="0" algn="just" rtl="1" eaLnBrk="1" hangingPunct="1">
              <a:buFont typeface="Symbol" pitchFamily="18" charset="2"/>
              <a:buNone/>
            </a:pPr>
            <a:r>
              <a:rPr lang="ar-IQ" sz="4400" smtClean="0">
                <a:solidFill>
                  <a:schemeClr val="tx1"/>
                </a:solidFill>
                <a:latin typeface="Sakkal Majalla" pitchFamily="2" charset="-78"/>
                <a:cs typeface="Sakkal Majalla" pitchFamily="2" charset="-78"/>
              </a:rPr>
              <a:t>والأهلية المطلوبة لصحة الحوالة بالنسبة للمدين والدائن هي أهلية التعاقد باعتبار الحوالة تصرفاً دائراً بين النفع والضرر، أما بالنسبة للمحال عليه فيشترط فيه الأهلية الكاملة على اعتبار أن الحوالة تصرف ضار ضرر محض بالنسبة إليه.</a:t>
            </a:r>
            <a:endParaRPr lang="en-US" sz="4400" smtClean="0">
              <a:solidFill>
                <a:schemeClr val="tx1"/>
              </a:solidFill>
              <a:latin typeface="Sakkal Majalla" pitchFamily="2" charset="-78"/>
              <a:cs typeface="Sakkal Majalla" pitchFamily="2" charset="-78"/>
            </a:endParaRPr>
          </a:p>
        </p:txBody>
      </p:sp>
      <p:sp>
        <p:nvSpPr>
          <p:cNvPr id="520194"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أركان حوالة الدين</a:t>
            </a:r>
            <a:endParaRPr lang="en-US" smtClean="0">
              <a:solidFill>
                <a:schemeClr val="tx1"/>
              </a:solidFill>
              <a:cs typeface="Ali-A-Samik" pitchFamily="2" charset="-78"/>
            </a:endParaRPr>
          </a:p>
        </p:txBody>
      </p:sp>
      <p:sp>
        <p:nvSpPr>
          <p:cNvPr id="520195"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F284569B-85FD-42E8-B5A0-19BE7405F6AD}" type="slidenum">
              <a:rPr lang="ar-SA" sz="2000" b="1">
                <a:latin typeface="Candara" pitchFamily="34" charset="0"/>
              </a:rPr>
              <a:pPr algn="ctr" rtl="0"/>
              <a:t>7</a:t>
            </a:fld>
            <a:endParaRPr lang="en-US" sz="2000" b="1">
              <a:latin typeface="Candara" pitchFamily="34" charset="0"/>
            </a:endParaRPr>
          </a:p>
        </p:txBody>
      </p:sp>
      <p:sp>
        <p:nvSpPr>
          <p:cNvPr id="520197" name="Date Placeholder 5"/>
          <p:cNvSpPr txBox="1">
            <a:spLocks noGrp="1"/>
          </p:cNvSpPr>
          <p:nvPr/>
        </p:nvSpPr>
        <p:spPr bwMode="auto">
          <a:xfrm>
            <a:off x="5164138" y="6249988"/>
            <a:ext cx="3786187" cy="365125"/>
          </a:xfrm>
          <a:prstGeom prst="rect">
            <a:avLst/>
          </a:prstGeom>
          <a:noFill/>
          <a:ln w="9525">
            <a:noFill/>
            <a:miter lim="800000"/>
            <a:headEnd/>
            <a:tailEnd/>
          </a:ln>
        </p:spPr>
        <p:txBody>
          <a:bodyPr anchor="ctr"/>
          <a:lstStyle/>
          <a:p>
            <a:r>
              <a:rPr lang="en-US" sz="1600" b="1">
                <a:latin typeface="Sakkal Majalla" pitchFamily="2" charset="-78"/>
                <a:cs typeface="Sakkal Majalla" pitchFamily="2" charset="-78"/>
              </a:rPr>
              <a:t>محاضرات في أحكام الالتزام</a:t>
            </a:r>
            <a:endParaRPr lang="ar-IQ" sz="1600" b="1">
              <a:latin typeface="Sakkal Majalla" pitchFamily="2" charset="-78"/>
              <a:cs typeface="Sakkal Majalla"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7" name="Content Placeholder 2"/>
          <p:cNvSpPr>
            <a:spLocks noGrp="1"/>
          </p:cNvSpPr>
          <p:nvPr>
            <p:ph idx="1"/>
          </p:nvPr>
        </p:nvSpPr>
        <p:spPr>
          <a:xfrm>
            <a:off x="609600" y="1676400"/>
            <a:ext cx="8077200" cy="4038600"/>
          </a:xfrm>
        </p:spPr>
        <p:txBody>
          <a:bodyPr>
            <a:normAutofit/>
          </a:bodyPr>
          <a:lstStyle/>
          <a:p>
            <a:pPr eaLnBrk="1" hangingPunct="1"/>
            <a:r>
              <a:rPr lang="ar-IQ" sz="4000" dirty="0" smtClean="0"/>
              <a:t>يشترط لصحة الحوالة أن يكون المحيل مديناً للمحال له وإلا فهي وكالة (م/342 مدني)، ويشترط في الدين أن يكون صحيحاً معلوماً ثابتاً في الذمة، واستناداً إلى قاعدة (كل دين تصح به الكفالة تصح به الحوالة بشرط أن يكون معلوماً) (م/343 مدني).</a:t>
            </a:r>
          </a:p>
          <a:p>
            <a:pPr eaLnBrk="1" hangingPunct="1"/>
            <a:r>
              <a:rPr lang="ar-IQ" sz="4000" u="sng" dirty="0" smtClean="0">
                <a:solidFill>
                  <a:srgbClr val="FF0000"/>
                </a:solidFill>
                <a:ea typeface="Majalla UI"/>
              </a:rPr>
              <a:t>كيف التنسيق بين سلايد ( 8 و الحوالة المطلقة )</a:t>
            </a:r>
            <a:endParaRPr lang="en-US" sz="4000" u="sng" dirty="0" smtClean="0">
              <a:solidFill>
                <a:srgbClr val="FF0000"/>
              </a:solidFill>
              <a:ea typeface="Majalla UI"/>
            </a:endParaRPr>
          </a:p>
        </p:txBody>
      </p:sp>
      <p:sp>
        <p:nvSpPr>
          <p:cNvPr id="521218" name="Title 1"/>
          <p:cNvSpPr>
            <a:spLocks noGrp="1"/>
          </p:cNvSpPr>
          <p:nvPr>
            <p:ph type="title"/>
          </p:nvPr>
        </p:nvSpPr>
        <p:spPr>
          <a:xfrm>
            <a:off x="381000" y="228600"/>
            <a:ext cx="8229600" cy="804863"/>
          </a:xfrm>
        </p:spPr>
        <p:txBody>
          <a:bodyPr/>
          <a:lstStyle/>
          <a:p>
            <a:pPr rtl="1" eaLnBrk="1" hangingPunct="1"/>
            <a:r>
              <a:rPr lang="ar-IQ" smtClean="0">
                <a:solidFill>
                  <a:schemeClr val="tx1"/>
                </a:solidFill>
                <a:cs typeface="Ali-A-Samik" pitchFamily="2" charset="-78"/>
              </a:rPr>
              <a:t>شروط صحة حوالة الدين</a:t>
            </a:r>
            <a:endParaRPr lang="en-US" smtClean="0">
              <a:solidFill>
                <a:schemeClr val="tx1"/>
              </a:solidFill>
              <a:cs typeface="Ali-A-Samik" pitchFamily="2" charset="-78"/>
            </a:endParaRPr>
          </a:p>
        </p:txBody>
      </p:sp>
      <p:sp>
        <p:nvSpPr>
          <p:cNvPr id="521219" name="Slide Number Placeholder 3"/>
          <p:cNvSpPr>
            <a:spLocks noGrp="1"/>
          </p:cNvSpPr>
          <p:nvPr>
            <p:ph type="sldNum" sz="quarter" idx="12"/>
          </p:nvPr>
        </p:nvSpPr>
        <p:spPr bwMode="auto">
          <a:noFill/>
          <a:ln>
            <a:miter lim="800000"/>
            <a:headEnd/>
            <a:tailEnd/>
          </a:ln>
        </p:spPr>
        <p:txBody>
          <a:bodyPr/>
          <a:lstStyle/>
          <a:p>
            <a:fld id="{568F13C6-F72D-4337-8B23-44ADA1981664}" type="slidenum">
              <a:rPr lang="ar-SA" smtClean="0"/>
              <a:pPr/>
              <a:t>8</a:t>
            </a:fld>
            <a:endParaRPr lang="en-US" smtClean="0"/>
          </a:p>
        </p:txBody>
      </p:sp>
      <p:sp>
        <p:nvSpPr>
          <p:cNvPr id="521221" name="Date Placeholder 5"/>
          <p:cNvSpPr>
            <a:spLocks noGrp="1"/>
          </p:cNvSpPr>
          <p:nvPr>
            <p:ph type="dt" sz="quarter" idx="10"/>
          </p:nvPr>
        </p:nvSpPr>
        <p:spPr bwMode="auto">
          <a:noFill/>
          <a:ln>
            <a:miter lim="800000"/>
            <a:headEnd/>
            <a:tailEnd/>
          </a:ln>
        </p:spPr>
        <p:txBody>
          <a:bodyPr/>
          <a:lstStyle/>
          <a:p>
            <a:pPr fontAlgn="base">
              <a:spcBef>
                <a:spcPct val="0"/>
              </a:spcBef>
              <a:spcAft>
                <a:spcPct val="0"/>
              </a:spcAft>
            </a:pPr>
            <a:r>
              <a:rPr lang="en-US" smtClean="0"/>
              <a:t>محاضرات في أحكام الالتزام</a:t>
            </a:r>
            <a:endParaRPr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1" name="Content Placeholder 2"/>
          <p:cNvSpPr>
            <a:spLocks noGrp="1"/>
          </p:cNvSpPr>
          <p:nvPr>
            <p:ph idx="4294967295"/>
          </p:nvPr>
        </p:nvSpPr>
        <p:spPr>
          <a:xfrm>
            <a:off x="482600" y="2057400"/>
            <a:ext cx="8280400" cy="3886200"/>
          </a:xfrm>
        </p:spPr>
        <p:txBody>
          <a:bodyPr/>
          <a:lstStyle/>
          <a:p>
            <a:pPr marL="0" indent="0" algn="just" rtl="1" eaLnBrk="1" hangingPunct="1">
              <a:buFont typeface="Symbol" pitchFamily="18" charset="2"/>
              <a:buNone/>
            </a:pPr>
            <a:r>
              <a:rPr lang="ar-IQ" sz="4000" dirty="0" smtClean="0">
                <a:solidFill>
                  <a:schemeClr val="tx1"/>
                </a:solidFill>
                <a:latin typeface="Sakkal Majalla" pitchFamily="2" charset="-78"/>
                <a:cs typeface="Sakkal Majalla" pitchFamily="2" charset="-78"/>
              </a:rPr>
              <a:t>تنعقد الحوالة بطريقتين:</a:t>
            </a:r>
          </a:p>
          <a:p>
            <a:pPr marL="0" indent="0" algn="just" rtl="1" eaLnBrk="1" hangingPunct="1">
              <a:buFont typeface="Symbol" pitchFamily="18" charset="2"/>
              <a:buNone/>
            </a:pPr>
            <a:r>
              <a:rPr lang="ar-IQ" sz="4000" dirty="0" smtClean="0">
                <a:solidFill>
                  <a:schemeClr val="tx1"/>
                </a:solidFill>
                <a:latin typeface="Sakkal Majalla" pitchFamily="2" charset="-78"/>
                <a:cs typeface="Sakkal Majalla" pitchFamily="2" charset="-78"/>
              </a:rPr>
              <a:t>1- باتفاق بين المدين الأصلي والمحال عليه: وتكون الحوالة هنا موقوفة على إجازة الدائن (المحال له)، فإن أقرها الدائن نفذت الحوالة (تكون صحيحة)، وإن لم يقرها الدائن بطلت الحوالة وليس لها أثر حتى بين المتعاقدين.</a:t>
            </a:r>
          </a:p>
        </p:txBody>
      </p:sp>
      <p:sp>
        <p:nvSpPr>
          <p:cNvPr id="522242" name="Title 1"/>
          <p:cNvSpPr>
            <a:spLocks noGrp="1"/>
          </p:cNvSpPr>
          <p:nvPr>
            <p:ph type="title" idx="4294967295"/>
          </p:nvPr>
        </p:nvSpPr>
        <p:spPr>
          <a:xfrm>
            <a:off x="381000" y="228600"/>
            <a:ext cx="8229600" cy="804863"/>
          </a:xfrm>
        </p:spPr>
        <p:txBody>
          <a:bodyPr/>
          <a:lstStyle/>
          <a:p>
            <a:pPr rtl="1" eaLnBrk="1" hangingPunct="1"/>
            <a:r>
              <a:rPr lang="ar-IQ" smtClean="0">
                <a:solidFill>
                  <a:schemeClr val="tx1"/>
                </a:solidFill>
                <a:cs typeface="Ali-A-Samik" pitchFamily="2" charset="-78"/>
              </a:rPr>
              <a:t>كيف تنعقد الحوالة؟</a:t>
            </a:r>
            <a:endParaRPr lang="en-US" smtClean="0">
              <a:solidFill>
                <a:schemeClr val="tx1"/>
              </a:solidFill>
              <a:cs typeface="Ali-A-Samik" pitchFamily="2" charset="-78"/>
            </a:endParaRPr>
          </a:p>
        </p:txBody>
      </p:sp>
      <p:sp>
        <p:nvSpPr>
          <p:cNvPr id="522243" name="Slide Number Placeholder 3"/>
          <p:cNvSpPr txBox="1">
            <a:spLocks noGrp="1"/>
          </p:cNvSpPr>
          <p:nvPr/>
        </p:nvSpPr>
        <p:spPr bwMode="auto">
          <a:xfrm>
            <a:off x="3990975" y="6249988"/>
            <a:ext cx="1162050" cy="365125"/>
          </a:xfrm>
          <a:prstGeom prst="rect">
            <a:avLst/>
          </a:prstGeom>
          <a:noFill/>
          <a:ln w="9525">
            <a:noFill/>
            <a:miter lim="800000"/>
            <a:headEnd/>
            <a:tailEnd/>
          </a:ln>
        </p:spPr>
        <p:txBody>
          <a:bodyPr anchor="ctr"/>
          <a:lstStyle/>
          <a:p>
            <a:pPr algn="ctr" rtl="0"/>
            <a:fld id="{A02E44BD-E482-4193-9FAB-80923D770A1A}" type="slidenum">
              <a:rPr lang="ar-SA" sz="2000" b="1">
                <a:latin typeface="Candara" pitchFamily="34" charset="0"/>
              </a:rPr>
              <a:pPr algn="ctr" rtl="0"/>
              <a:t>9</a:t>
            </a:fld>
            <a:endParaRPr lang="en-US" sz="2000" b="1">
              <a:latin typeface="Candara"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4689</TotalTime>
  <Words>2228</Words>
  <Application>Microsoft Office PowerPoint</Application>
  <PresentationFormat>On-screen Show (4:3)</PresentationFormat>
  <Paragraphs>214</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Waveform</vt:lpstr>
      <vt:lpstr>انتقال الالتزام</vt:lpstr>
      <vt:lpstr>انتقال الالتزام</vt:lpstr>
      <vt:lpstr>حوالة الدين (م/339-361 مدني)</vt:lpstr>
      <vt:lpstr>تعريف حوالة الدين وأنواعها</vt:lpstr>
      <vt:lpstr>حوالة الدين</vt:lpstr>
      <vt:lpstr>أركان حوالة الدين</vt:lpstr>
      <vt:lpstr>أركان حوالة الدين</vt:lpstr>
      <vt:lpstr>شروط صحة حوالة الدين</vt:lpstr>
      <vt:lpstr>كيف تنعقد الحوالة؟</vt:lpstr>
      <vt:lpstr>كيف تنعقد الحوالة؟</vt:lpstr>
      <vt:lpstr>كيف تنعقد الحوالة؟</vt:lpstr>
      <vt:lpstr>قبول حوالة الدين</vt:lpstr>
      <vt:lpstr>أحكام حوالة الدين</vt:lpstr>
      <vt:lpstr>أحكام حوالة الدين</vt:lpstr>
      <vt:lpstr>أحكام حوالة الدين</vt:lpstr>
      <vt:lpstr>أحكام حوالة الدين</vt:lpstr>
      <vt:lpstr>أحكام حوالة الدين</vt:lpstr>
      <vt:lpstr>براءة ذمة المحال عليه من الدين</vt:lpstr>
      <vt:lpstr>أحكام حوالة الدين</vt:lpstr>
      <vt:lpstr>أحكام حوالة الدين</vt:lpstr>
      <vt:lpstr>أحكام حوالة الدين</vt:lpstr>
      <vt:lpstr>أحكام حوالة الدين</vt:lpstr>
      <vt:lpstr>أحكام حوالة الدين</vt:lpstr>
      <vt:lpstr>أحكام حوالة الدين</vt:lpstr>
      <vt:lpstr>حوالة الحق (م/362-374 مدني)</vt:lpstr>
      <vt:lpstr>تعريف حوالة الحق</vt:lpstr>
      <vt:lpstr>حوالة الحق</vt:lpstr>
      <vt:lpstr>شروط حوالة الحق</vt:lpstr>
      <vt:lpstr>شروط حوالة الحق</vt:lpstr>
      <vt:lpstr>شروط حوالة الحق</vt:lpstr>
      <vt:lpstr>أحكام حوالة الحق</vt:lpstr>
      <vt:lpstr>أحكام حوالة الحق</vt:lpstr>
      <vt:lpstr>أحكام حوالة الحق</vt:lpstr>
      <vt:lpstr>أحكام حوالة الحق</vt:lpstr>
      <vt:lpstr>أحكام حوالة الحق</vt:lpstr>
      <vt:lpstr>أحكام حوالة الحق</vt:lpstr>
      <vt:lpstr>أحكام حوالة الحق</vt:lpstr>
      <vt:lpstr>أحكام حوالة الحق</vt:lpstr>
      <vt:lpstr>أحكام حوالة الحق</vt:lpstr>
      <vt:lpstr>أحكام حوالة الحق</vt:lpstr>
      <vt:lpstr>أحكام حوالة الحق</vt:lpstr>
      <vt:lpstr>التزاحم بين محال له ومحال له آخر</vt:lpstr>
      <vt:lpstr>التزاحم بين المحال له والدائنين الحاجزين</vt:lpstr>
      <vt:lpstr>التزاحم بين المحال له والدائنين الحاجزين</vt:lpstr>
      <vt:lpstr>التزاحم بين المحال له والدائنين الحاجزين</vt:lpstr>
      <vt:lpstr>التزاحم بين المحال له والدائنين الحاجزين</vt:lpstr>
      <vt:lpstr>التزاحم بين المحال له والدائنين الحاجزين</vt:lpstr>
      <vt:lpstr>التزاحم بين المحال له والدائنين الحاجزين</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أحكام الالتزام</dc:title>
  <dc:creator>DR.Ahmed Saker</dc:creator>
  <cp:lastModifiedBy>Lenovo</cp:lastModifiedBy>
  <cp:revision>206</cp:revision>
  <dcterms:created xsi:type="dcterms:W3CDTF">2017-09-23T18:40:47Z</dcterms:created>
  <dcterms:modified xsi:type="dcterms:W3CDTF">2023-05-29T20:54:20Z</dcterms:modified>
</cp:coreProperties>
</file>